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0" r:id="rId2"/>
    <p:sldId id="271" r:id="rId3"/>
    <p:sldId id="269" r:id="rId4"/>
    <p:sldId id="266" r:id="rId5"/>
    <p:sldId id="276" r:id="rId6"/>
    <p:sldId id="272" r:id="rId7"/>
    <p:sldId id="268" r:id="rId8"/>
    <p:sldId id="273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87150-F215-4C14-A653-BBDFC9B17C1A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31C55-7EE7-48A7-8223-B51588E0C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2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2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3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1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7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8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76C70-AC4F-40F8-BEC3-738D65B4B28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E1CA7-87FA-4D9C-851E-6BA1EE66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34" Type="http://schemas.openxmlformats.org/officeDocument/2006/relationships/image" Target="../media/image1.emf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oleObject" Target="../embeddings/oleObject1.bin"/><Relationship Id="rId38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37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microsoft.com/office/2007/relationships/hdphoto" Target="../media/hdphoto13.wdp"/><Relationship Id="rId36" Type="http://schemas.openxmlformats.org/officeDocument/2006/relationships/image" Target="../media/image2.emf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6.png"/><Relationship Id="rId30" Type="http://schemas.microsoft.com/office/2007/relationships/hdphoto" Target="../media/hdphoto14.wdp"/><Relationship Id="rId35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4.tiff"/><Relationship Id="rId18" Type="http://schemas.openxmlformats.org/officeDocument/2006/relationships/image" Target="../media/image25.emf"/><Relationship Id="rId3" Type="http://schemas.openxmlformats.org/officeDocument/2006/relationships/image" Target="../media/image27.png"/><Relationship Id="rId7" Type="http://schemas.openxmlformats.org/officeDocument/2006/relationships/image" Target="../media/image30.tiff"/><Relationship Id="rId12" Type="http://schemas.microsoft.com/office/2007/relationships/hdphoto" Target="../media/hdphoto18.wdp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20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tiff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microsoft.com/office/2007/relationships/hdphoto" Target="../media/hdphoto17.wdp"/><Relationship Id="rId19" Type="http://schemas.openxmlformats.org/officeDocument/2006/relationships/oleObject" Target="../embeddings/oleObject11.bin"/><Relationship Id="rId4" Type="http://schemas.microsoft.com/office/2007/relationships/hdphoto" Target="../media/hdphoto16.wdp"/><Relationship Id="rId9" Type="http://schemas.openxmlformats.org/officeDocument/2006/relationships/image" Target="../media/image32.png"/><Relationship Id="rId14" Type="http://schemas.openxmlformats.org/officeDocument/2006/relationships/image" Target="../media/image3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4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f"/><Relationship Id="rId5" Type="http://schemas.microsoft.com/office/2007/relationships/hdphoto" Target="../media/hdphoto20.wdp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FFDE8-B0D4-412C-B82F-6BC23BC28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291" y="1805854"/>
            <a:ext cx="9144000" cy="2387600"/>
          </a:xfrm>
        </p:spPr>
        <p:txBody>
          <a:bodyPr/>
          <a:lstStyle/>
          <a:p>
            <a:r>
              <a:rPr lang="en-US" dirty="0"/>
              <a:t>Supplementary Figures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38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65750" y="1247322"/>
            <a:ext cx="5076284" cy="3999592"/>
            <a:chOff x="5569796" y="1879135"/>
            <a:chExt cx="2494568" cy="196546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5569796" y="1886335"/>
            <a:ext cx="1075294" cy="1958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8" name="Prism 6" r:id="rId3" imgW="2523280" imgH="4592750" progId="Prism6.Document">
                    <p:embed/>
                  </p:oleObj>
                </mc:Choice>
                <mc:Fallback>
                  <p:oleObj name="Prism 6" r:id="rId3" imgW="2523280" imgH="4592750" progId="Prism6.Document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69796" y="1886335"/>
                          <a:ext cx="1075294" cy="19582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7151616"/>
                </p:ext>
              </p:extLst>
            </p:nvPr>
          </p:nvGraphicFramePr>
          <p:xfrm>
            <a:off x="6859532" y="1879135"/>
            <a:ext cx="1204832" cy="1952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9" name="Prism 6" r:id="rId5" imgW="2825281" imgH="4583751" progId="Prism6.Document">
                    <p:embed/>
                  </p:oleObj>
                </mc:Choice>
                <mc:Fallback>
                  <p:oleObj name="Prism 6" r:id="rId5" imgW="2825281" imgH="4583751" progId="Prism6.Documen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59532" y="1879135"/>
                          <a:ext cx="1204832" cy="19523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5659"/>
              </p:ext>
            </p:extLst>
          </p:nvPr>
        </p:nvGraphicFramePr>
        <p:xfrm>
          <a:off x="679450" y="1400175"/>
          <a:ext cx="3490913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0" name="Prism 6" r:id="rId7" imgW="3992825" imgH="3467203" progId="Prism6.Document">
                  <p:embed/>
                </p:oleObj>
              </mc:Choice>
              <mc:Fallback>
                <p:oleObj name="Prism 6" r:id="rId7" imgW="3992825" imgH="3467203" progId="Prism6.Documen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9450" y="1400175"/>
                        <a:ext cx="3490913" cy="307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481" y="882247"/>
            <a:ext cx="377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1107" y="921903"/>
            <a:ext cx="377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195580" y="71815"/>
            <a:ext cx="273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Figure S9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21396-30A8-44F7-949C-233B1A45D9C5}"/>
              </a:ext>
            </a:extLst>
          </p:cNvPr>
          <p:cNvSpPr txBox="1"/>
          <p:nvPr/>
        </p:nvSpPr>
        <p:spPr>
          <a:xfrm>
            <a:off x="273219" y="5420702"/>
            <a:ext cx="1167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S9. ISC-4 is not toxic to mice.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C1498-Luc-dsRed-bearing Albino B6 mice were treated with either vehicle control or ISC-4 (7 mg/kg)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changes was observed in body weight  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blood count (CBC) of animals throughout the study.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NS; not significant. </a:t>
            </a:r>
          </a:p>
        </p:txBody>
      </p:sp>
    </p:spTree>
    <p:extLst>
      <p:ext uri="{BB962C8B-B14F-4D97-AF65-F5344CB8AC3E}">
        <p14:creationId xmlns:p14="http://schemas.microsoft.com/office/powerpoint/2010/main" val="244971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4985" y="3134741"/>
            <a:ext cx="4649588" cy="2371234"/>
            <a:chOff x="6043452" y="4426331"/>
            <a:chExt cx="5680025" cy="2896753"/>
          </a:xfrm>
        </p:grpSpPr>
        <p:grpSp>
          <p:nvGrpSpPr>
            <p:cNvPr id="11" name="Group 10"/>
            <p:cNvGrpSpPr/>
            <p:nvPr/>
          </p:nvGrpSpPr>
          <p:grpSpPr>
            <a:xfrm>
              <a:off x="6395030" y="4426331"/>
              <a:ext cx="5328447" cy="2896753"/>
              <a:chOff x="5977569" y="4652790"/>
              <a:chExt cx="6085519" cy="330833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977569" y="4652790"/>
                <a:ext cx="6085519" cy="1309131"/>
                <a:chOff x="-159769" y="2212357"/>
                <a:chExt cx="10733496" cy="2308998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40" t="5087" r="4562" b="7271"/>
                <a:stretch/>
              </p:blipFill>
              <p:spPr>
                <a:xfrm rot="5400000">
                  <a:off x="2092613" y="3029986"/>
                  <a:ext cx="1496659" cy="1486080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432" t="666" r="4562" b="8575"/>
                <a:stretch/>
              </p:blipFill>
              <p:spPr>
                <a:xfrm rot="5400000">
                  <a:off x="3842687" y="3034404"/>
                  <a:ext cx="1495640" cy="1475358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369" t="2599" r="4796" b="7577"/>
                <a:stretch/>
              </p:blipFill>
              <p:spPr>
                <a:xfrm rot="5400000">
                  <a:off x="7149524" y="3028664"/>
                  <a:ext cx="1496402" cy="1486080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05" t="1657" r="4562" b="10390"/>
                <a:stretch/>
              </p:blipFill>
              <p:spPr>
                <a:xfrm rot="5400000">
                  <a:off x="8870711" y="3026122"/>
                  <a:ext cx="1491528" cy="1486296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598" t="4152" r="6607" b="9766"/>
                <a:stretch/>
              </p:blipFill>
              <p:spPr>
                <a:xfrm rot="5400000">
                  <a:off x="5485330" y="3031061"/>
                  <a:ext cx="1486648" cy="1481281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35" name="TextBox 34"/>
                <p:cNvSpPr txBox="1"/>
                <p:nvPr/>
              </p:nvSpPr>
              <p:spPr>
                <a:xfrm>
                  <a:off x="1820255" y="2212357"/>
                  <a:ext cx="1877411" cy="681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730990" y="2212357"/>
                  <a:ext cx="1616886" cy="681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7064407" y="2212357"/>
                  <a:ext cx="1616886" cy="681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8588767" y="2212357"/>
                  <a:ext cx="1984960" cy="681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5375023" y="2212357"/>
                  <a:ext cx="1616886" cy="681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-159769" y="3328609"/>
                  <a:ext cx="2147811" cy="11360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AML 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Pt. 1290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6024270" y="6108751"/>
                <a:ext cx="5943867" cy="875442"/>
                <a:chOff x="-69374" y="2987771"/>
                <a:chExt cx="9009127" cy="1326912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70" t="6959" r="1988" b="1657"/>
                <a:stretch/>
              </p:blipFill>
              <p:spPr>
                <a:xfrm rot="5400000">
                  <a:off x="4705693" y="3000982"/>
                  <a:ext cx="1316493" cy="1290072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40" t="2905" r="1521" b="5399"/>
                <a:stretch/>
              </p:blipFill>
              <p:spPr>
                <a:xfrm rot="5400000">
                  <a:off x="7632042" y="3006972"/>
                  <a:ext cx="1312142" cy="1303280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40" t="1969" r="2457" b="7271"/>
                <a:stretch/>
              </p:blipFill>
              <p:spPr>
                <a:xfrm rot="5400000">
                  <a:off x="1756385" y="2990029"/>
                  <a:ext cx="1316491" cy="1311982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02" t="3234" r="1458" b="5694"/>
                <a:stretch/>
              </p:blipFill>
              <p:spPr>
                <a:xfrm rot="5400000">
                  <a:off x="3290109" y="2996671"/>
                  <a:ext cx="1316492" cy="1298699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772" t="1969" r="1989" b="5711"/>
                <a:stretch/>
              </p:blipFill>
              <p:spPr>
                <a:xfrm rot="5400000">
                  <a:off x="6129750" y="2987773"/>
                  <a:ext cx="1326908" cy="1326910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-69374" y="3232597"/>
                  <a:ext cx="1733702" cy="9762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AML 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Pt. 1241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7257589" y="7063163"/>
                <a:ext cx="4682828" cy="847273"/>
                <a:chOff x="1044666" y="3368506"/>
                <a:chExt cx="11961050" cy="2164121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sharpenSoften amount="50000"/>
                          </a14:imgEffect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79" t="4847" r="9122" b="6888"/>
                <a:stretch/>
              </p:blipFill>
              <p:spPr>
                <a:xfrm rot="5400000">
                  <a:off x="3553060" y="3368979"/>
                  <a:ext cx="2141289" cy="2141287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sharpenSoften amount="50000"/>
                          </a14:imgEffect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63" t="4776" r="7603" b="5400"/>
                <a:stretch/>
              </p:blipFill>
              <p:spPr>
                <a:xfrm rot="5400000">
                  <a:off x="5940166" y="3366483"/>
                  <a:ext cx="2162378" cy="2169909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sharpenSoften amount="50000"/>
                          </a14:imgEffect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369" t="6367" r="5029" b="4745"/>
                <a:stretch/>
              </p:blipFill>
              <p:spPr>
                <a:xfrm rot="5400000">
                  <a:off x="8407214" y="3383272"/>
                  <a:ext cx="2133414" cy="2103881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sharpenSoften amount="50000"/>
                          </a14:imgEffect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85" t="4990" r="4780" b="4561"/>
                <a:stretch/>
              </p:blipFill>
              <p:spPr>
                <a:xfrm rot="5400000">
                  <a:off x="1055734" y="3371710"/>
                  <a:ext cx="2119150" cy="2141285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sharpenSoften amount="50000"/>
                          </a14:imgEffect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08" t="10389" r="18129" b="2905"/>
                <a:stretch/>
              </p:blipFill>
              <p:spPr>
                <a:xfrm rot="5400000">
                  <a:off x="10884846" y="3381060"/>
                  <a:ext cx="2124678" cy="2117063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6004774" y="7317009"/>
                <a:ext cx="1206188" cy="644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CB MNCs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043452" y="4445470"/>
              <a:ext cx="1834614" cy="338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ISC-4 (µM)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133152" y="67832"/>
            <a:ext cx="273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S1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471" y="5960253"/>
            <a:ext cx="11581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S1. A)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IC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values of single-agent treatments or a combination of constant ISC-4 (5 µM)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AraC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(0.75-24 µM)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concentrations at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24, 48 and 72 h.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Representative images 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colonies of primary AML and cord blood (CB MNCs)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cells exposed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ISC-4 (1-10 µM) for 7-14 days in a methylcellulose  media. 4X magnification.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Clonogenicity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cells pretreated with ISC-4 for 24 hours. 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989841"/>
              </p:ext>
            </p:extLst>
          </p:nvPr>
        </p:nvGraphicFramePr>
        <p:xfrm>
          <a:off x="7237070" y="3043652"/>
          <a:ext cx="3537827" cy="2495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9" name="Prism 6" r:id="rId33" imgW="5162185" imgH="3650161" progId="Prism6.Document">
                  <p:embed/>
                </p:oleObj>
              </mc:Choice>
              <mc:Fallback>
                <p:oleObj name="Prism 6" r:id="rId33" imgW="5162185" imgH="3650161" progId="Prism6.Document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237070" y="3043652"/>
                        <a:ext cx="3537827" cy="2495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86475" y="861146"/>
            <a:ext cx="34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6475" y="3016557"/>
            <a:ext cx="34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18077" y="731309"/>
            <a:ext cx="6727515" cy="1880441"/>
            <a:chOff x="1648036" y="817376"/>
            <a:chExt cx="6348993" cy="1774638"/>
          </a:xfrm>
        </p:grpSpPr>
        <p:graphicFrame>
          <p:nvGraphicFramePr>
            <p:cNvPr id="45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9023028"/>
                </p:ext>
              </p:extLst>
            </p:nvPr>
          </p:nvGraphicFramePr>
          <p:xfrm>
            <a:off x="4800357" y="855508"/>
            <a:ext cx="3196672" cy="1736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0" name="Prism 6" r:id="rId35" imgW="6268882" imgH="3405977" progId="Prism6.Document">
                    <p:embed/>
                  </p:oleObj>
                </mc:Choice>
                <mc:Fallback>
                  <p:oleObj name="Prism 6" r:id="rId35" imgW="6268882" imgH="3405977" progId="Prism6.Document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4800357" y="855508"/>
                          <a:ext cx="3196672" cy="17365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4714921"/>
                </p:ext>
              </p:extLst>
            </p:nvPr>
          </p:nvGraphicFramePr>
          <p:xfrm>
            <a:off x="1648036" y="817376"/>
            <a:ext cx="3152321" cy="1738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1" name="Prism 6" r:id="rId37" imgW="6177408" imgH="3407778" progId="Prism6.Document">
                    <p:embed/>
                  </p:oleObj>
                </mc:Choice>
                <mc:Fallback>
                  <p:oleObj name="Prism 6" r:id="rId37" imgW="6177408" imgH="3407778" progId="Prism6.Document">
                    <p:embed/>
                    <p:pic>
                      <p:nvPicPr>
                        <p:cNvPr id="25" name="Object 24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1648036" y="817376"/>
                          <a:ext cx="3152321" cy="1738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" name="TextBox 46"/>
          <p:cNvSpPr txBox="1"/>
          <p:nvPr/>
        </p:nvSpPr>
        <p:spPr>
          <a:xfrm>
            <a:off x="6883436" y="3016557"/>
            <a:ext cx="34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466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841677"/>
              </p:ext>
            </p:extLst>
          </p:nvPr>
        </p:nvGraphicFramePr>
        <p:xfrm>
          <a:off x="6860271" y="1998663"/>
          <a:ext cx="3919100" cy="2512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38" name="Prism 6" r:id="rId3" imgW="3796191" imgH="2433201" progId="Prism6.Document">
                  <p:embed/>
                </p:oleObj>
              </mc:Choice>
              <mc:Fallback>
                <p:oleObj name="Prism 6" r:id="rId3" imgW="3796191" imgH="2433201" progId="Prism6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60271" y="1998663"/>
                        <a:ext cx="3919100" cy="2512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632530"/>
              </p:ext>
            </p:extLst>
          </p:nvPr>
        </p:nvGraphicFramePr>
        <p:xfrm>
          <a:off x="630238" y="1998663"/>
          <a:ext cx="4251325" cy="254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39" name="Prism 6" r:id="rId5" imgW="3966895" imgH="2369453" progId="Prism6.Document">
                  <p:embed/>
                </p:oleObj>
              </mc:Choice>
              <mc:Fallback>
                <p:oleObj name="Prism 6" r:id="rId5" imgW="3966895" imgH="2369453" progId="Prism6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0238" y="1998663"/>
                        <a:ext cx="4251325" cy="254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323263" y="146839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Figure S2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395" y="5413707"/>
            <a:ext cx="11505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S2. A)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Effect of ISC-4 on normal premature cells (CD34+ or CD123+) in cord blood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CB MNCs).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Viability of  normal T (CD3+), B (CD19+) or myeloid (CD11b+) cells in response to ISC-4 treatment in normal peripheral blood mononuclear cells (PBMC).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frequency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cell populations in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samples shown on the right panel.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Viability was assessed by 7AAD staining.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564" y="1519888"/>
            <a:ext cx="377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5906" y="1519888"/>
            <a:ext cx="377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B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176078"/>
              </p:ext>
            </p:extLst>
          </p:nvPr>
        </p:nvGraphicFramePr>
        <p:xfrm>
          <a:off x="4811451" y="2464650"/>
          <a:ext cx="1256442" cy="1371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56442">
                  <a:extLst>
                    <a:ext uri="{9D8B030D-6E8A-4147-A177-3AD203B41FA5}">
                      <a16:colId xmlns:a16="http://schemas.microsoft.com/office/drawing/2014/main" val="3343281480"/>
                    </a:ext>
                  </a:extLst>
                </a:gridCol>
              </a:tblGrid>
              <a:tr h="1887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Frequency</a:t>
                      </a:r>
                      <a:r>
                        <a:rPr lang="en-US" sz="1200" b="1" baseline="0" dirty="0"/>
                        <a:t> (%)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577067"/>
                  </a:ext>
                </a:extLst>
              </a:tr>
              <a:tr h="1887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4243"/>
                  </a:ext>
                </a:extLst>
              </a:tr>
              <a:tr h="1887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65257"/>
                  </a:ext>
                </a:extLst>
              </a:tr>
              <a:tr h="1887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87.4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289805"/>
                  </a:ext>
                </a:extLst>
              </a:tr>
              <a:tr h="1887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19854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853274"/>
              </p:ext>
            </p:extLst>
          </p:nvPr>
        </p:nvGraphicFramePr>
        <p:xfrm>
          <a:off x="10703903" y="2199826"/>
          <a:ext cx="1199626" cy="144120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99626">
                  <a:extLst>
                    <a:ext uri="{9D8B030D-6E8A-4147-A177-3AD203B41FA5}">
                      <a16:colId xmlns:a16="http://schemas.microsoft.com/office/drawing/2014/main" val="3343281480"/>
                    </a:ext>
                  </a:extLst>
                </a:gridCol>
              </a:tblGrid>
              <a:tr h="34392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Frequency</a:t>
                      </a:r>
                      <a:r>
                        <a:rPr lang="en-US" sz="1200" b="1" baseline="0" dirty="0"/>
                        <a:t> (%)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577067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94.6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4243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65257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289805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198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08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890840"/>
              </p:ext>
            </p:extLst>
          </p:nvPr>
        </p:nvGraphicFramePr>
        <p:xfrm>
          <a:off x="1933920" y="3048468"/>
          <a:ext cx="3229522" cy="1911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3" name="Prism 6" r:id="rId3" imgW="5189556" imgH="3073555" progId="Prism6.Document">
                  <p:embed/>
                </p:oleObj>
              </mc:Choice>
              <mc:Fallback>
                <p:oleObj name="Prism 6" r:id="rId3" imgW="5189556" imgH="3073555" progId="Prism6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3920" y="3048468"/>
                        <a:ext cx="3229522" cy="1911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145571" y="105708"/>
            <a:ext cx="273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054" y="5953669"/>
            <a:ext cx="11056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S3.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Efficacy of ISC-4 on apoptosis at various time points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MV4-11 and OCI-AML3;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primary human AML cells.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are the mean ± standard deviation (SD)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2476" y="716912"/>
            <a:ext cx="377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1620" y="692474"/>
            <a:ext cx="377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B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52777"/>
              </p:ext>
            </p:extLst>
          </p:nvPr>
        </p:nvGraphicFramePr>
        <p:xfrm>
          <a:off x="6474435" y="3048468"/>
          <a:ext cx="3275013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4" name="Prism 6" r:id="rId5" imgW="6104300" imgH="3887863" progId="Prism6.Document">
                  <p:embed/>
                </p:oleObj>
              </mc:Choice>
              <mc:Fallback>
                <p:oleObj name="Prism 6" r:id="rId5" imgW="6104300" imgH="3887863" progId="Prism6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74435" y="3048468"/>
                        <a:ext cx="3275013" cy="208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971213"/>
              </p:ext>
            </p:extLst>
          </p:nvPr>
        </p:nvGraphicFramePr>
        <p:xfrm>
          <a:off x="6429986" y="955439"/>
          <a:ext cx="3319462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5" name="Prism 6" r:id="rId7" imgW="6192894" imgH="3732276" progId="Prism6.Document">
                  <p:embed/>
                </p:oleObj>
              </mc:Choice>
              <mc:Fallback>
                <p:oleObj name="Prism 6" r:id="rId7" imgW="6192894" imgH="3732276" progId="Prism6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9986" y="955439"/>
                        <a:ext cx="3319462" cy="200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785780"/>
              </p:ext>
            </p:extLst>
          </p:nvPr>
        </p:nvGraphicFramePr>
        <p:xfrm>
          <a:off x="1840885" y="1031069"/>
          <a:ext cx="3415592" cy="1910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6" name="Prism 6" r:id="rId9" imgW="5872733" imgH="3284245" progId="Prism6.Document">
                  <p:embed/>
                </p:oleObj>
              </mc:Choice>
              <mc:Fallback>
                <p:oleObj name="Prism 6" r:id="rId9" imgW="5872733" imgH="3284245" progId="Prism6.Document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40885" y="1031069"/>
                        <a:ext cx="3415592" cy="1910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414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151478" y="15660"/>
            <a:ext cx="273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Figure S4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478" y="5650080"/>
            <a:ext cx="1193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S4.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Western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blot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OCI-AML3 cells exposed to increasing concentrations of ISC-4 for 6 or 12 hours.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Flow cytometric analysis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multicaspases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caspases 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3, 4, 5, 6, 7, 8, and 9), </a:t>
            </a:r>
            <a:r>
              <a:rPr lang="en-US" sz="16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</a:t>
            </a:r>
            <a:r>
              <a:rPr lang="en-US" sz="16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mitochondrial membrane potential in OCI-AML3 cells after treatment with ISC-4 (1-10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µM) for 6 or 24 hours.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5377" y="759075"/>
            <a:ext cx="377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04650" y="2929569"/>
            <a:ext cx="377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04650" y="759075"/>
            <a:ext cx="377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169950" y="847320"/>
            <a:ext cx="6834563" cy="3811872"/>
            <a:chOff x="37224" y="1181230"/>
            <a:chExt cx="6834563" cy="3811872"/>
          </a:xfrm>
        </p:grpSpPr>
        <p:sp>
          <p:nvSpPr>
            <p:cNvPr id="53" name="TextBox 52"/>
            <p:cNvSpPr txBox="1"/>
            <p:nvPr/>
          </p:nvSpPr>
          <p:spPr>
            <a:xfrm>
              <a:off x="1993872" y="1472751"/>
              <a:ext cx="1812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6 h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2036608" y="1811545"/>
              <a:ext cx="1770918" cy="277001"/>
              <a:chOff x="1260843" y="1141330"/>
              <a:chExt cx="1781720" cy="278689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1260843" y="1141332"/>
                <a:ext cx="374664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717778" y="1141331"/>
                <a:ext cx="354242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154292" y="1141332"/>
                <a:ext cx="399062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1.5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2560600" y="1141330"/>
                <a:ext cx="481963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739915" y="1816720"/>
              <a:ext cx="12145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ISC-4 (µM)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7224" y="2103825"/>
              <a:ext cx="1935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Phospho-Akt (Ser473)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17497" y="2411058"/>
              <a:ext cx="9369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Akt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17497" y="2698051"/>
              <a:ext cx="9369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PARP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19076" y="2892202"/>
              <a:ext cx="1235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Cleaved PARP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7494" y="3714395"/>
              <a:ext cx="16469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Cleaved Caspase-3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17497" y="4703474"/>
              <a:ext cx="9369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GAPDH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07494" y="3288903"/>
              <a:ext cx="16469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Caspase-3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7" t="56619" r="57100" b="34644"/>
            <a:stretch/>
          </p:blipFill>
          <p:spPr>
            <a:xfrm>
              <a:off x="1973284" y="2105733"/>
              <a:ext cx="1832369" cy="2498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9" t="56619" r="24381" b="34643"/>
            <a:stretch/>
          </p:blipFill>
          <p:spPr>
            <a:xfrm>
              <a:off x="3955715" y="2105733"/>
              <a:ext cx="1831808" cy="2498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8" t="63373" r="59744" b="28049"/>
            <a:stretch/>
          </p:blipFill>
          <p:spPr>
            <a:xfrm>
              <a:off x="1973284" y="2411128"/>
              <a:ext cx="1832369" cy="2498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00" t="63373" r="27067" b="28049"/>
            <a:stretch/>
          </p:blipFill>
          <p:spPr>
            <a:xfrm>
              <a:off x="3955715" y="2411128"/>
              <a:ext cx="1831042" cy="2498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2" t="46584" r="62765" b="39912"/>
            <a:stretch/>
          </p:blipFill>
          <p:spPr>
            <a:xfrm>
              <a:off x="1973284" y="2716523"/>
              <a:ext cx="1832369" cy="3886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38" t="44655" r="29471" b="41843"/>
            <a:stretch/>
          </p:blipFill>
          <p:spPr>
            <a:xfrm>
              <a:off x="3955715" y="2716523"/>
              <a:ext cx="1831042" cy="3886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31800" r="59063" b="55786"/>
            <a:stretch/>
          </p:blipFill>
          <p:spPr>
            <a:xfrm>
              <a:off x="1973284" y="3160733"/>
              <a:ext cx="1832369" cy="4812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29" t="32798" r="26915" b="54788"/>
            <a:stretch/>
          </p:blipFill>
          <p:spPr>
            <a:xfrm>
              <a:off x="3955715" y="3160733"/>
              <a:ext cx="1822876" cy="4812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1" t="47662" r="26751" b="40039"/>
            <a:stretch/>
          </p:blipFill>
          <p:spPr>
            <a:xfrm>
              <a:off x="3955714" y="3686823"/>
              <a:ext cx="1822249" cy="3388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6" t="49927" r="58913" b="38265"/>
            <a:stretch/>
          </p:blipFill>
          <p:spPr>
            <a:xfrm>
              <a:off x="1973284" y="3686823"/>
              <a:ext cx="1832369" cy="3364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73" name="Group 72"/>
            <p:cNvGrpSpPr/>
            <p:nvPr/>
          </p:nvGrpSpPr>
          <p:grpSpPr>
            <a:xfrm>
              <a:off x="4015838" y="1811546"/>
              <a:ext cx="1770918" cy="277001"/>
              <a:chOff x="1260843" y="1141330"/>
              <a:chExt cx="1781720" cy="278689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1260843" y="1141332"/>
                <a:ext cx="374664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717778" y="1141331"/>
                <a:ext cx="354242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154292" y="1141332"/>
                <a:ext cx="399062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1.5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560600" y="1141330"/>
                <a:ext cx="481963" cy="27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3982151" y="1472751"/>
              <a:ext cx="18046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12 h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07494" y="4372554"/>
              <a:ext cx="16469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Cleaved Caspase-9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07494" y="4095254"/>
              <a:ext cx="16469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Caspase-9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72284" y="1181230"/>
              <a:ext cx="3693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OCI-AML3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35" t="39882" r="56557" b="39981"/>
            <a:stretch/>
          </p:blipFill>
          <p:spPr>
            <a:xfrm>
              <a:off x="1973284" y="4076918"/>
              <a:ext cx="1832369" cy="5822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2" t="39882" r="17812" b="41270"/>
            <a:stretch/>
          </p:blipFill>
          <p:spPr>
            <a:xfrm>
              <a:off x="3955715" y="4076918"/>
              <a:ext cx="1822248" cy="5597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5"/>
            <a:srcRect l="10578" t="21438" r="54989" b="66103"/>
            <a:stretch/>
          </p:blipFill>
          <p:spPr>
            <a:xfrm>
              <a:off x="1972284" y="4703666"/>
              <a:ext cx="1833368" cy="2894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16"/>
            <a:srcRect l="28785" t="21459" r="25301" b="66751"/>
            <a:stretch/>
          </p:blipFill>
          <p:spPr>
            <a:xfrm>
              <a:off x="3955715" y="4703666"/>
              <a:ext cx="1831042" cy="2894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2" name="Group 81"/>
            <p:cNvGrpSpPr/>
            <p:nvPr/>
          </p:nvGrpSpPr>
          <p:grpSpPr>
            <a:xfrm>
              <a:off x="5806912" y="2112019"/>
              <a:ext cx="1064875" cy="2869869"/>
              <a:chOff x="14824202" y="1491194"/>
              <a:chExt cx="2922703" cy="7876769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14824202" y="1491194"/>
                <a:ext cx="2426211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60 kDa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4824202" y="2322692"/>
                <a:ext cx="2426211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60 kDa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4824202" y="3048000"/>
                <a:ext cx="2922703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116 kDa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4824202" y="4638025"/>
                <a:ext cx="2426211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30 kDa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4824202" y="5939137"/>
                <a:ext cx="2426211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 kDa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4824202" y="8649937"/>
                <a:ext cx="2426211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37 kDa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4824202" y="7018155"/>
                <a:ext cx="2426211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47 kDa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4824202" y="7708419"/>
                <a:ext cx="2426211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37 kDa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4824202" y="3681884"/>
                <a:ext cx="2922703" cy="718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89 kDa</a:t>
                </a:r>
              </a:p>
            </p:txBody>
          </p:sp>
        </p:grpSp>
      </p:grpSp>
      <p:graphicFrame>
        <p:nvGraphicFramePr>
          <p:cNvPr id="100" name="Object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314298"/>
              </p:ext>
            </p:extLst>
          </p:nvPr>
        </p:nvGraphicFramePr>
        <p:xfrm>
          <a:off x="8231547" y="752638"/>
          <a:ext cx="3085740" cy="222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8" name="Prism 6" r:id="rId17" imgW="4157407" imgH="3000443" progId="Prism6.Document">
                  <p:embed/>
                </p:oleObj>
              </mc:Choice>
              <mc:Fallback>
                <p:oleObj name="Prism 6" r:id="rId17" imgW="4157407" imgH="3000443" progId="Prism6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31547" y="752638"/>
                        <a:ext cx="3085740" cy="2226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374196"/>
              </p:ext>
            </p:extLst>
          </p:nvPr>
        </p:nvGraphicFramePr>
        <p:xfrm>
          <a:off x="8265976" y="2949972"/>
          <a:ext cx="3085740" cy="222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" name="Prism 6" r:id="rId19" imgW="4157407" imgH="3000443" progId="Prism6.Document">
                  <p:embed/>
                </p:oleObj>
              </mc:Choice>
              <mc:Fallback>
                <p:oleObj name="Prism 6" r:id="rId19" imgW="4157407" imgH="3000443" progId="Prism6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265976" y="2949972"/>
                        <a:ext cx="3085740" cy="2226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2170558" y="1459218"/>
            <a:ext cx="1715640" cy="3059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4136567" y="1465983"/>
            <a:ext cx="1715640" cy="3059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41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307053" y="302903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Figure S5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970" y="5685832"/>
            <a:ext cx="1201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S5.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graph showing  changes in the cell cycle  phases.  ISC-4 (0.5-3 µM) treatment after 24 hours induces cell death as evidenced by increase in sub G0/G1 population (black bars).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511800" y="1502329"/>
          <a:ext cx="5275263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" name="Prism 6" r:id="rId3" imgW="5275490" imgH="3181701" progId="Prism6.Document">
                  <p:embed/>
                </p:oleObj>
              </mc:Choice>
              <mc:Fallback>
                <p:oleObj name="Prism 6" r:id="rId3" imgW="5275490" imgH="3181701" progId="Prism6.Document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1800" y="1502329"/>
                        <a:ext cx="5275263" cy="318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099617"/>
              </p:ext>
            </p:extLst>
          </p:nvPr>
        </p:nvGraphicFramePr>
        <p:xfrm>
          <a:off x="403225" y="1436688"/>
          <a:ext cx="5278438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" name="Prism 6" r:id="rId5" imgW="5278149" imgH="3247509" progId="Prism6.Document">
                  <p:embed/>
                </p:oleObj>
              </mc:Choice>
              <mc:Fallback>
                <p:oleObj name="Prism 6" r:id="rId5" imgW="5278149" imgH="3247509" progId="Prism6.Document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225" y="1436688"/>
                        <a:ext cx="5278438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19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323263" y="146839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Figure S6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772" y="5196984"/>
            <a:ext cx="1140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S6.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Combinatory effect of ISC-4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daunorubicin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(DNR),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azacitidine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(Aza) 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venetoclax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(VEN) in AML cell lines (OCI-AML3, MV4-11 and U937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598"/>
              </p:ext>
            </p:extLst>
          </p:nvPr>
        </p:nvGraphicFramePr>
        <p:xfrm>
          <a:off x="1962150" y="1154113"/>
          <a:ext cx="7851775" cy="349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" name="Prism 6" r:id="rId3" imgW="7592381" imgH="3381846" progId="Prism6.Document">
                  <p:embed/>
                </p:oleObj>
              </mc:Choice>
              <mc:Fallback>
                <p:oleObj name="Prism 6" r:id="rId3" imgW="7592381" imgH="3381846" progId="Prism6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2150" y="1154113"/>
                        <a:ext cx="7851775" cy="349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71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126" y="483594"/>
            <a:ext cx="7564664" cy="4903089"/>
            <a:chOff x="1047750" y="357188"/>
            <a:chExt cx="10120313" cy="6559550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4527550" y="373063"/>
            <a:ext cx="3135313" cy="3290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0" name="Prism 6" r:id="rId3" imgW="3135922" imgH="3291489" progId="Prism6.Document">
                    <p:embed/>
                  </p:oleObj>
                </mc:Choice>
                <mc:Fallback>
                  <p:oleObj name="Prism 6" r:id="rId3" imgW="3135922" imgH="3291489" progId="Prism6.Document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27550" y="373063"/>
                          <a:ext cx="3135313" cy="3290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168796" y="3762823"/>
            <a:ext cx="3135313" cy="3105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1" name="Prism 6" r:id="rId5" imgW="3135922" imgH="3105749" progId="Prism6.Document">
                    <p:embed/>
                  </p:oleObj>
                </mc:Choice>
                <mc:Fallback>
                  <p:oleObj name="Prism 6" r:id="rId5" imgW="3135922" imgH="3105749" progId="Prism6.Document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68796" y="3762823"/>
                          <a:ext cx="3135313" cy="3105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047750" y="357188"/>
            <a:ext cx="3135313" cy="313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2" name="Prism 6" r:id="rId7" imgW="3135922" imgH="3137425" progId="Prism6.Document">
                    <p:embed/>
                  </p:oleObj>
                </mc:Choice>
                <mc:Fallback>
                  <p:oleObj name="Prism 6" r:id="rId7" imgW="3135922" imgH="3137425" progId="Prism6.Document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47750" y="357188"/>
                          <a:ext cx="3135313" cy="313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600773" y="3773488"/>
            <a:ext cx="3135313" cy="314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3" name="Prism 6" r:id="rId9" imgW="3135922" imgH="3143545" progId="Prism6.Document">
                    <p:embed/>
                  </p:oleObj>
                </mc:Choice>
                <mc:Fallback>
                  <p:oleObj name="Prism 6" r:id="rId9" imgW="3135922" imgH="3143545" progId="Prism6.Documen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600773" y="3773488"/>
                          <a:ext cx="3135313" cy="3143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8032750" y="3773488"/>
            <a:ext cx="3135313" cy="308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4" name="Prism 6" r:id="rId11" imgW="3135922" imgH="3088831" progId="Prism6.Document">
                    <p:embed/>
                  </p:oleObj>
                </mc:Choice>
                <mc:Fallback>
                  <p:oleObj name="Prism 6" r:id="rId11" imgW="3135922" imgH="3088831" progId="Prism6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32750" y="3773488"/>
                          <a:ext cx="3135313" cy="3089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8032750" y="357188"/>
            <a:ext cx="3135313" cy="3273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5" name="Prism 6" r:id="rId13" imgW="3135922" imgH="3273131" progId="Prism6.Document">
                    <p:embed/>
                  </p:oleObj>
                </mc:Choice>
                <mc:Fallback>
                  <p:oleObj name="Prism 6" r:id="rId13" imgW="3135922" imgH="3273131" progId="Prism6.Document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032750" y="357188"/>
                          <a:ext cx="3135313" cy="3273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233681" y="252762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Figure S7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681" y="5466844"/>
            <a:ext cx="1168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S7. Comparison of sensitivity of primary human AML cells with or without (wt.) indicated mutations 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.) to ISC-4 treatment.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Sensitivity was identified by IC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values. NS; not significant.</a:t>
            </a:r>
          </a:p>
        </p:txBody>
      </p:sp>
    </p:spTree>
    <p:extLst>
      <p:ext uri="{BB962C8B-B14F-4D97-AF65-F5344CB8AC3E}">
        <p14:creationId xmlns:p14="http://schemas.microsoft.com/office/powerpoint/2010/main" val="53842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60126" y="519654"/>
            <a:ext cx="455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70231" y="206349"/>
            <a:ext cx="455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11A248-D88D-4726-A29B-6194CD5D9D6E}"/>
              </a:ext>
            </a:extLst>
          </p:cNvPr>
          <p:cNvSpPr txBox="1"/>
          <p:nvPr/>
        </p:nvSpPr>
        <p:spPr>
          <a:xfrm>
            <a:off x="99892" y="-24483"/>
            <a:ext cx="273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Figure S8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21396-30A8-44F7-949C-233B1A45D9C5}"/>
              </a:ext>
            </a:extLst>
          </p:cNvPr>
          <p:cNvSpPr txBox="1"/>
          <p:nvPr/>
        </p:nvSpPr>
        <p:spPr>
          <a:xfrm>
            <a:off x="204403" y="5621853"/>
            <a:ext cx="11787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S8. ISC-4  reduces leukemic infiltration in the liver of mice.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Luciferase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dsRed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-expressing C1498 (C1498-dsRed-Luc)-bearing albino B6 mice (n=3) were treated either with vehicle control (DMSO) or ISC-4 (7 mg/kg). Gross anatomy of livers at termination of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chloromas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(arrows).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H&amp;E-stained histology of liver sections from Albino B6 mice treated with control (upper) or ISC-4 (lower). Magnification 4X.</a:t>
            </a:r>
            <a:endParaRPr 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93967" y="298596"/>
            <a:ext cx="10619992" cy="5180575"/>
            <a:chOff x="793967" y="351864"/>
            <a:chExt cx="10619992" cy="5180575"/>
          </a:xfrm>
        </p:grpSpPr>
        <p:grpSp>
          <p:nvGrpSpPr>
            <p:cNvPr id="2" name="Group 1"/>
            <p:cNvGrpSpPr/>
            <p:nvPr/>
          </p:nvGrpSpPr>
          <p:grpSpPr>
            <a:xfrm>
              <a:off x="793967" y="351864"/>
              <a:ext cx="10619992" cy="5180575"/>
              <a:chOff x="777549" y="336802"/>
              <a:chExt cx="10619992" cy="518057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777549" y="1440529"/>
                <a:ext cx="5466915" cy="2952626"/>
                <a:chOff x="1565268" y="466078"/>
                <a:chExt cx="5466915" cy="2952626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679563" y="1069670"/>
                  <a:ext cx="15506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Control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565268" y="2347124"/>
                  <a:ext cx="160895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ISC-4 </a:t>
                  </a:r>
                </a:p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(7 mg/kg)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5D25F3E-F2A7-46D4-A302-5CFEE424F939}"/>
                    </a:ext>
                  </a:extLst>
                </p:cNvPr>
                <p:cNvGrpSpPr/>
                <p:nvPr/>
              </p:nvGrpSpPr>
              <p:grpSpPr>
                <a:xfrm>
                  <a:off x="3095348" y="466078"/>
                  <a:ext cx="3936835" cy="2952626"/>
                  <a:chOff x="3095348" y="466077"/>
                  <a:chExt cx="8214804" cy="6161103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-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95348" y="466077"/>
                    <a:ext cx="8214804" cy="616110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</p:pic>
              <p:sp>
                <p:nvSpPr>
                  <p:cNvPr id="17" name="Right Arrow 16"/>
                  <p:cNvSpPr/>
                  <p:nvPr/>
                </p:nvSpPr>
                <p:spPr>
                  <a:xfrm rot="8230976">
                    <a:off x="4107126" y="649996"/>
                    <a:ext cx="991665" cy="602955"/>
                  </a:xfrm>
                  <a:prstGeom prst="rightArrow">
                    <a:avLst>
                      <a:gd name="adj1" fmla="val 32677"/>
                      <a:gd name="adj2" fmla="val 8543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ight Arrow 8">
                    <a:extLst>
                      <a:ext uri="{FF2B5EF4-FFF2-40B4-BE49-F238E27FC236}">
                        <a16:creationId xmlns:a16="http://schemas.microsoft.com/office/drawing/2014/main" id="{0F396197-2AB8-4CBE-9149-4D5F783F958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90247" y="2486450"/>
                    <a:ext cx="974790" cy="635052"/>
                  </a:xfrm>
                  <a:prstGeom prst="rightArrow">
                    <a:avLst>
                      <a:gd name="adj1" fmla="val 32677"/>
                      <a:gd name="adj2" fmla="val 8543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ight Arrow 8">
                    <a:extLst>
                      <a:ext uri="{FF2B5EF4-FFF2-40B4-BE49-F238E27FC236}">
                        <a16:creationId xmlns:a16="http://schemas.microsoft.com/office/drawing/2014/main" id="{EDA8C305-16B2-4519-83DE-51AC13F5756C}"/>
                      </a:ext>
                    </a:extLst>
                  </p:cNvPr>
                  <p:cNvSpPr/>
                  <p:nvPr/>
                </p:nvSpPr>
                <p:spPr>
                  <a:xfrm rot="1669192">
                    <a:off x="6878597" y="588949"/>
                    <a:ext cx="998442" cy="650461"/>
                  </a:xfrm>
                  <a:prstGeom prst="rightArrow">
                    <a:avLst>
                      <a:gd name="adj1" fmla="val 32677"/>
                      <a:gd name="adj2" fmla="val 8543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ight Arrow 8">
                    <a:extLst>
                      <a:ext uri="{FF2B5EF4-FFF2-40B4-BE49-F238E27FC236}">
                        <a16:creationId xmlns:a16="http://schemas.microsoft.com/office/drawing/2014/main" id="{D1E290EC-5231-4816-B860-FC0314082596}"/>
                      </a:ext>
                    </a:extLst>
                  </p:cNvPr>
                  <p:cNvSpPr/>
                  <p:nvPr/>
                </p:nvSpPr>
                <p:spPr>
                  <a:xfrm rot="17399826">
                    <a:off x="7536146" y="2381487"/>
                    <a:ext cx="1003194" cy="653557"/>
                  </a:xfrm>
                  <a:prstGeom prst="rightArrow">
                    <a:avLst>
                      <a:gd name="adj1" fmla="val 32677"/>
                      <a:gd name="adj2" fmla="val 8543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13" name="Straight Connector 12"/>
              <p:cNvCxnSpPr/>
              <p:nvPr/>
            </p:nvCxnSpPr>
            <p:spPr>
              <a:xfrm flipV="1">
                <a:off x="5169014" y="336803"/>
                <a:ext cx="2872416" cy="1435366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169014" y="2044121"/>
                <a:ext cx="2891035" cy="666009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5119492" y="3140290"/>
                <a:ext cx="2921938" cy="168699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119492" y="3574209"/>
                <a:ext cx="2921938" cy="194316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1430" y="336802"/>
                <a:ext cx="3337493" cy="2373328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0048" y="3144049"/>
                <a:ext cx="3337493" cy="2373328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4741176" y="1772169"/>
              <a:ext cx="427838" cy="26522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91654" y="3308989"/>
              <a:ext cx="427838" cy="26522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8954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2022</TotalTime>
  <Words>638</Words>
  <Application>Microsoft Office PowerPoint</Application>
  <PresentationFormat>Widescreen</PresentationFormat>
  <Paragraphs>87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GraphPad Prism 6 Project</vt:lpstr>
      <vt:lpstr>Prism 6</vt:lpstr>
      <vt:lpstr>Supplementary Figures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Hershey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Charyguly Annageldiyev</dc:creator>
  <cp:lastModifiedBy>Annageldiyev, Charyguly</cp:lastModifiedBy>
  <cp:revision>293</cp:revision>
  <dcterms:created xsi:type="dcterms:W3CDTF">2019-11-11T00:18:39Z</dcterms:created>
  <dcterms:modified xsi:type="dcterms:W3CDTF">2020-03-16T19:42:47Z</dcterms:modified>
</cp:coreProperties>
</file>