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79" r:id="rId2"/>
    <p:sldId id="280" r:id="rId3"/>
    <p:sldId id="281" r:id="rId4"/>
  </p:sldIdLst>
  <p:sldSz cx="6858000" cy="9906000" type="A4"/>
  <p:notesSz cx="7010400" cy="92964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5372A9"/>
    <a:srgbClr val="8490A5"/>
    <a:srgbClr val="9DAFCE"/>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15" autoAdjust="0"/>
    <p:restoredTop sz="94694"/>
  </p:normalViewPr>
  <p:slideViewPr>
    <p:cSldViewPr snapToGrid="0">
      <p:cViewPr>
        <p:scale>
          <a:sx n="100" d="100"/>
          <a:sy n="100" d="100"/>
        </p:scale>
        <p:origin x="1422" y="-2982"/>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0179970-6875-E34B-8A44-1BF85D3A4E83}" type="datetimeFigureOut">
              <a:rPr lang="en-US" smtClean="0"/>
              <a:t>3/10/2020</a:t>
            </a:fld>
            <a:endParaRPr lang="en-US"/>
          </a:p>
        </p:txBody>
      </p:sp>
      <p:sp>
        <p:nvSpPr>
          <p:cNvPr id="4" name="Slide Image Placeholder 3"/>
          <p:cNvSpPr>
            <a:spLocks noGrp="1" noRot="1" noChangeAspect="1"/>
          </p:cNvSpPr>
          <p:nvPr>
            <p:ph type="sldImg" idx="2"/>
          </p:nvPr>
        </p:nvSpPr>
        <p:spPr>
          <a:xfrm>
            <a:off x="2419350" y="1162050"/>
            <a:ext cx="21717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E0011FB-4DFF-3840-BE57-723E03FCCD88}" type="slidenum">
              <a:rPr lang="en-US" smtClean="0"/>
              <a:t>‹#›</a:t>
            </a:fld>
            <a:endParaRPr lang="en-US"/>
          </a:p>
        </p:txBody>
      </p:sp>
    </p:spTree>
    <p:extLst>
      <p:ext uri="{BB962C8B-B14F-4D97-AF65-F5344CB8AC3E}">
        <p14:creationId xmlns:p14="http://schemas.microsoft.com/office/powerpoint/2010/main" val="1422677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2E243990-8E4B-4635-972A-6FE3A268EB13}" type="datetimeFigureOut">
              <a:rPr lang="zh-CN" altLang="en-US" smtClean="0"/>
              <a:t>2020/3/10 Tuesday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20F75F2-0756-404F-82D4-1825739C3571}" type="slidenum">
              <a:rPr lang="zh-CN" altLang="en-US" smtClean="0"/>
              <a:t>‹#›</a:t>
            </a:fld>
            <a:endParaRPr lang="zh-CN" altLang="en-US"/>
          </a:p>
        </p:txBody>
      </p:sp>
    </p:spTree>
    <p:extLst>
      <p:ext uri="{BB962C8B-B14F-4D97-AF65-F5344CB8AC3E}">
        <p14:creationId xmlns:p14="http://schemas.microsoft.com/office/powerpoint/2010/main" val="1590846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2E243990-8E4B-4635-972A-6FE3A268EB13}" type="datetimeFigureOut">
              <a:rPr lang="zh-CN" altLang="en-US" smtClean="0"/>
              <a:t>2020/3/10 Tuesday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20F75F2-0756-404F-82D4-1825739C3571}" type="slidenum">
              <a:rPr lang="zh-CN" altLang="en-US" smtClean="0"/>
              <a:t>‹#›</a:t>
            </a:fld>
            <a:endParaRPr lang="zh-CN" altLang="en-US"/>
          </a:p>
        </p:txBody>
      </p:sp>
    </p:spTree>
    <p:extLst>
      <p:ext uri="{BB962C8B-B14F-4D97-AF65-F5344CB8AC3E}">
        <p14:creationId xmlns:p14="http://schemas.microsoft.com/office/powerpoint/2010/main" val="2812957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2E243990-8E4B-4635-972A-6FE3A268EB13}" type="datetimeFigureOut">
              <a:rPr lang="zh-CN" altLang="en-US" smtClean="0"/>
              <a:t>2020/3/10 Tuesday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20F75F2-0756-404F-82D4-1825739C3571}" type="slidenum">
              <a:rPr lang="zh-CN" altLang="en-US" smtClean="0"/>
              <a:t>‹#›</a:t>
            </a:fld>
            <a:endParaRPr lang="zh-CN" altLang="en-US"/>
          </a:p>
        </p:txBody>
      </p:sp>
    </p:spTree>
    <p:extLst>
      <p:ext uri="{BB962C8B-B14F-4D97-AF65-F5344CB8AC3E}">
        <p14:creationId xmlns:p14="http://schemas.microsoft.com/office/powerpoint/2010/main" val="1906710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2E243990-8E4B-4635-972A-6FE3A268EB13}" type="datetimeFigureOut">
              <a:rPr lang="zh-CN" altLang="en-US" smtClean="0"/>
              <a:t>2020/3/10 Tuesday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20F75F2-0756-404F-82D4-1825739C3571}" type="slidenum">
              <a:rPr lang="zh-CN" altLang="en-US" smtClean="0"/>
              <a:t>‹#›</a:t>
            </a:fld>
            <a:endParaRPr lang="zh-CN" altLang="en-US"/>
          </a:p>
        </p:txBody>
      </p:sp>
    </p:spTree>
    <p:extLst>
      <p:ext uri="{BB962C8B-B14F-4D97-AF65-F5344CB8AC3E}">
        <p14:creationId xmlns:p14="http://schemas.microsoft.com/office/powerpoint/2010/main" val="3209228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zh-CN" altLang="en-US"/>
              <a:t>单击此处编辑母版标题样式</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2E243990-8E4B-4635-972A-6FE3A268EB13}" type="datetimeFigureOut">
              <a:rPr lang="zh-CN" altLang="en-US" smtClean="0"/>
              <a:t>2020/3/10 Tuesday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20F75F2-0756-404F-82D4-1825739C3571}" type="slidenum">
              <a:rPr lang="zh-CN" altLang="en-US" smtClean="0"/>
              <a:t>‹#›</a:t>
            </a:fld>
            <a:endParaRPr lang="zh-CN" altLang="en-US"/>
          </a:p>
        </p:txBody>
      </p:sp>
    </p:spTree>
    <p:extLst>
      <p:ext uri="{BB962C8B-B14F-4D97-AF65-F5344CB8AC3E}">
        <p14:creationId xmlns:p14="http://schemas.microsoft.com/office/powerpoint/2010/main" val="4179953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2E243990-8E4B-4635-972A-6FE3A268EB13}" type="datetimeFigureOut">
              <a:rPr lang="zh-CN" altLang="en-US" smtClean="0"/>
              <a:t>2020/3/10 Tuesday</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20F75F2-0756-404F-82D4-1825739C3571}" type="slidenum">
              <a:rPr lang="zh-CN" altLang="en-US" smtClean="0"/>
              <a:t>‹#›</a:t>
            </a:fld>
            <a:endParaRPr lang="zh-CN" altLang="en-US"/>
          </a:p>
        </p:txBody>
      </p:sp>
    </p:spTree>
    <p:extLst>
      <p:ext uri="{BB962C8B-B14F-4D97-AF65-F5344CB8AC3E}">
        <p14:creationId xmlns:p14="http://schemas.microsoft.com/office/powerpoint/2010/main" val="3393657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4" name="Content Placeholder 3"/>
          <p:cNvSpPr>
            <a:spLocks noGrp="1"/>
          </p:cNvSpPr>
          <p:nvPr>
            <p:ph sz="half" idx="2"/>
          </p:nvPr>
        </p:nvSpPr>
        <p:spPr>
          <a:xfrm>
            <a:off x="472381" y="3618442"/>
            <a:ext cx="2901255" cy="532218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Content Placeholder 5"/>
          <p:cNvSpPr>
            <a:spLocks noGrp="1"/>
          </p:cNvSpPr>
          <p:nvPr>
            <p:ph sz="quarter" idx="4"/>
          </p:nvPr>
        </p:nvSpPr>
        <p:spPr>
          <a:xfrm>
            <a:off x="3471863" y="3618442"/>
            <a:ext cx="2915543" cy="532218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2E243990-8E4B-4635-972A-6FE3A268EB13}" type="datetimeFigureOut">
              <a:rPr lang="zh-CN" altLang="en-US" smtClean="0"/>
              <a:t>2020/3/10 Tuesday</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920F75F2-0756-404F-82D4-1825739C3571}" type="slidenum">
              <a:rPr lang="zh-CN" altLang="en-US" smtClean="0"/>
              <a:t>‹#›</a:t>
            </a:fld>
            <a:endParaRPr lang="zh-CN" altLang="en-US"/>
          </a:p>
        </p:txBody>
      </p:sp>
    </p:spTree>
    <p:extLst>
      <p:ext uri="{BB962C8B-B14F-4D97-AF65-F5344CB8AC3E}">
        <p14:creationId xmlns:p14="http://schemas.microsoft.com/office/powerpoint/2010/main" val="3765803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2E243990-8E4B-4635-972A-6FE3A268EB13}" type="datetimeFigureOut">
              <a:rPr lang="zh-CN" altLang="en-US" smtClean="0"/>
              <a:t>2020/3/10 Tuesday</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920F75F2-0756-404F-82D4-1825739C3571}" type="slidenum">
              <a:rPr lang="zh-CN" altLang="en-US" smtClean="0"/>
              <a:t>‹#›</a:t>
            </a:fld>
            <a:endParaRPr lang="zh-CN" altLang="en-US"/>
          </a:p>
        </p:txBody>
      </p:sp>
    </p:spTree>
    <p:extLst>
      <p:ext uri="{BB962C8B-B14F-4D97-AF65-F5344CB8AC3E}">
        <p14:creationId xmlns:p14="http://schemas.microsoft.com/office/powerpoint/2010/main" val="3886012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243990-8E4B-4635-972A-6FE3A268EB13}" type="datetimeFigureOut">
              <a:rPr lang="zh-CN" altLang="en-US" smtClean="0"/>
              <a:t>2020/3/10 Tuesday</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920F75F2-0756-404F-82D4-1825739C3571}" type="slidenum">
              <a:rPr lang="zh-CN" altLang="en-US" smtClean="0"/>
              <a:t>‹#›</a:t>
            </a:fld>
            <a:endParaRPr lang="zh-CN" altLang="en-US"/>
          </a:p>
        </p:txBody>
      </p:sp>
    </p:spTree>
    <p:extLst>
      <p:ext uri="{BB962C8B-B14F-4D97-AF65-F5344CB8AC3E}">
        <p14:creationId xmlns:p14="http://schemas.microsoft.com/office/powerpoint/2010/main" val="1138114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CN" altLang="en-US"/>
              <a:t>单击此处编辑母版标题样式</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2E243990-8E4B-4635-972A-6FE3A268EB13}" type="datetimeFigureOut">
              <a:rPr lang="zh-CN" altLang="en-US" smtClean="0"/>
              <a:t>2020/3/10 Tuesday</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20F75F2-0756-404F-82D4-1825739C3571}" type="slidenum">
              <a:rPr lang="zh-CN" altLang="en-US" smtClean="0"/>
              <a:t>‹#›</a:t>
            </a:fld>
            <a:endParaRPr lang="zh-CN" altLang="en-US"/>
          </a:p>
        </p:txBody>
      </p:sp>
    </p:spTree>
    <p:extLst>
      <p:ext uri="{BB962C8B-B14F-4D97-AF65-F5344CB8AC3E}">
        <p14:creationId xmlns:p14="http://schemas.microsoft.com/office/powerpoint/2010/main" val="2194495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2E243990-8E4B-4635-972A-6FE3A268EB13}" type="datetimeFigureOut">
              <a:rPr lang="zh-CN" altLang="en-US" smtClean="0"/>
              <a:t>2020/3/10 Tuesday</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20F75F2-0756-404F-82D4-1825739C3571}" type="slidenum">
              <a:rPr lang="zh-CN" altLang="en-US" smtClean="0"/>
              <a:t>‹#›</a:t>
            </a:fld>
            <a:endParaRPr lang="zh-CN" altLang="en-US"/>
          </a:p>
        </p:txBody>
      </p:sp>
    </p:spTree>
    <p:extLst>
      <p:ext uri="{BB962C8B-B14F-4D97-AF65-F5344CB8AC3E}">
        <p14:creationId xmlns:p14="http://schemas.microsoft.com/office/powerpoint/2010/main" val="1216422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E243990-8E4B-4635-972A-6FE3A268EB13}" type="datetimeFigureOut">
              <a:rPr lang="zh-CN" altLang="en-US" smtClean="0"/>
              <a:t>2020/3/10 Tuesday</a:t>
            </a:fld>
            <a:endParaRPr lang="zh-CN"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20F75F2-0756-404F-82D4-1825739C3571}" type="slidenum">
              <a:rPr lang="zh-CN" altLang="en-US" smtClean="0"/>
              <a:t>‹#›</a:t>
            </a:fld>
            <a:endParaRPr lang="zh-CN" altLang="en-US"/>
          </a:p>
        </p:txBody>
      </p:sp>
    </p:spTree>
    <p:extLst>
      <p:ext uri="{BB962C8B-B14F-4D97-AF65-F5344CB8AC3E}">
        <p14:creationId xmlns:p14="http://schemas.microsoft.com/office/powerpoint/2010/main" val="8867707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4">
            <a:extLst>
              <a:ext uri="{FF2B5EF4-FFF2-40B4-BE49-F238E27FC236}">
                <a16:creationId xmlns:a16="http://schemas.microsoft.com/office/drawing/2014/main" xmlns="" id="{8774F580-2855-4990-B55B-82DD466F60BF}"/>
              </a:ext>
            </a:extLst>
          </p:cNvPr>
          <p:cNvSpPr txBox="1"/>
          <p:nvPr/>
        </p:nvSpPr>
        <p:spPr>
          <a:xfrm>
            <a:off x="253885" y="6404429"/>
            <a:ext cx="6392575" cy="1200329"/>
          </a:xfrm>
          <a:prstGeom prst="rect">
            <a:avLst/>
          </a:prstGeom>
          <a:noFill/>
        </p:spPr>
        <p:txBody>
          <a:bodyPr wrap="square" rtlCol="0">
            <a:spAutoFit/>
          </a:bodyPr>
          <a:lstStyle/>
          <a:p>
            <a:pPr algn="just"/>
            <a:r>
              <a:rPr lang="en-US" altLang="zh-CN" sz="1200" b="1" dirty="0">
                <a:latin typeface="Arial" panose="020B0604020202020204" pitchFamily="34" charset="0"/>
                <a:cs typeface="Arial" panose="020B0604020202020204" pitchFamily="34" charset="0"/>
              </a:rPr>
              <a:t>Supplemental Figure 1. Comprehensive analysis of three SpCas9-SD systems in rice protoplasts. (A) Comparison of positional deletion frequencies at two target sites OsPDS-sgRNA02 and OsROC5-sgRNA01. The PAM sites are highlighted in red. (B) Comparison of deletion sizes at two target sites. Each line represents the same target site, while each column represents the same SpCas9 expression strategy. Error bars represent standard deviations of three biological replicates (n=3).</a:t>
            </a:r>
            <a:endParaRPr lang="zh-CN" altLang="en-US" sz="1200" b="1" dirty="0">
              <a:solidFill>
                <a:srgbClr val="0000FF"/>
              </a:solidFill>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xmlns="" id="{A16D236C-73C4-4A04-B4AA-BE4B8DB44A7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9980" y="261254"/>
            <a:ext cx="6120384" cy="5940552"/>
          </a:xfrm>
          <a:prstGeom prst="rect">
            <a:avLst/>
          </a:prstGeom>
        </p:spPr>
      </p:pic>
    </p:spTree>
    <p:extLst>
      <p:ext uri="{BB962C8B-B14F-4D97-AF65-F5344CB8AC3E}">
        <p14:creationId xmlns:p14="http://schemas.microsoft.com/office/powerpoint/2010/main" val="4061124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标题 1"/>
          <p:cNvSpPr>
            <a:spLocks noGrp="1"/>
          </p:cNvSpPr>
          <p:nvPr>
            <p:ph type="title"/>
          </p:nvPr>
        </p:nvSpPr>
        <p:spPr>
          <a:xfrm>
            <a:off x="89638" y="1138685"/>
            <a:ext cx="3276600" cy="4171575"/>
          </a:xfrm>
        </p:spPr>
        <p:txBody>
          <a:bodyPr>
            <a:noAutofit/>
          </a:bodyPr>
          <a:lstStyle/>
          <a:p>
            <a:pPr lvl="0" fontAlgn="base">
              <a:lnSpc>
                <a:spcPct val="100000"/>
              </a:lnSpc>
              <a:spcAft>
                <a:spcPct val="0"/>
              </a:spcAft>
            </a:pPr>
            <a:r>
              <a:rPr lang="en-US" altLang="zh-CN" sz="700" dirty="0">
                <a:solidFill>
                  <a:prstClr val="black"/>
                </a:solidFill>
                <a:latin typeface="Courier New" panose="02070309020205020404" pitchFamily="49" charset="0"/>
                <a:cs typeface="Courier New" panose="02070309020205020404" pitchFamily="49" charset="0"/>
              </a:rPr>
              <a:t/>
            </a:r>
            <a:br>
              <a:rPr lang="en-US" altLang="zh-CN" sz="700" dirty="0">
                <a:solidFill>
                  <a:prstClr val="black"/>
                </a:solidFill>
                <a:latin typeface="Courier New" panose="02070309020205020404" pitchFamily="49" charset="0"/>
                <a:cs typeface="Courier New" panose="02070309020205020404" pitchFamily="49" charset="0"/>
              </a:rPr>
            </a:br>
            <a:r>
              <a:rPr lang="en-US" altLang="zh-CN" sz="700" dirty="0" smtClean="0">
                <a:solidFill>
                  <a:prstClr val="black"/>
                </a:solidFill>
                <a:latin typeface="Courier New" panose="02070309020205020404" pitchFamily="49" charset="0"/>
                <a:cs typeface="Courier New" panose="02070309020205020404" pitchFamily="49" charset="0"/>
              </a:rPr>
              <a:t>OsPDS-sgRNA01</a:t>
            </a:r>
            <a:r>
              <a:rPr lang="en-US" altLang="zh-CN" sz="700" dirty="0">
                <a:solidFill>
                  <a:prstClr val="black"/>
                </a:solidFill>
                <a:latin typeface="Courier New" panose="02070309020205020404" pitchFamily="49" charset="0"/>
                <a:cs typeface="Courier New" panose="02070309020205020404" pitchFamily="49" charset="0"/>
              </a:rPr>
              <a:t/>
            </a:r>
            <a:br>
              <a:rPr lang="en-US" altLang="zh-CN" sz="700" dirty="0">
                <a:solidFill>
                  <a:prstClr val="black"/>
                </a:solidFill>
                <a:latin typeface="Courier New" panose="02070309020205020404" pitchFamily="49" charset="0"/>
                <a:cs typeface="Courier New" panose="02070309020205020404" pitchFamily="49" charset="0"/>
              </a:rPr>
            </a:br>
            <a:r>
              <a:rPr lang="en-US" altLang="zh-CN" sz="700" dirty="0">
                <a:solidFill>
                  <a:prstClr val="black"/>
                </a:solidFill>
                <a:latin typeface="Courier New" panose="02070309020205020404" pitchFamily="49" charset="0"/>
                <a:cs typeface="Courier New" panose="02070309020205020404" pitchFamily="49" charset="0"/>
              </a:rPr>
              <a:t> </a:t>
            </a:r>
            <a:r>
              <a:rPr lang="en-US" altLang="zh-CN" sz="700" dirty="0" smtClean="0">
                <a:solidFill>
                  <a:prstClr val="black"/>
                </a:solidFill>
                <a:latin typeface="Courier New" panose="02070309020205020404" pitchFamily="49" charset="0"/>
                <a:cs typeface="Courier New" panose="02070309020205020404" pitchFamily="49" charset="0"/>
              </a:rPr>
              <a:t>     </a:t>
            </a:r>
            <a:r>
              <a:rPr lang="en-US" altLang="zh-CN" sz="700" dirty="0" smtClean="0">
                <a:solidFill>
                  <a:prstClr val="black"/>
                </a:solidFill>
                <a:latin typeface="Courier New" panose="02070309020205020404" pitchFamily="49" charset="0"/>
                <a:cs typeface="Courier New" panose="02070309020205020404" pitchFamily="49" charset="0"/>
                <a:sym typeface="+mn-ea"/>
              </a:rPr>
              <a:t>WT</a:t>
            </a:r>
            <a:r>
              <a:rPr lang="en-US" altLang="zh-CN" sz="700" dirty="0">
                <a:solidFill>
                  <a:prstClr val="black"/>
                </a:solidFill>
                <a:latin typeface="Courier New" panose="02070309020205020404" pitchFamily="49" charset="0"/>
                <a:cs typeface="Courier New" panose="02070309020205020404" pitchFamily="49" charset="0"/>
              </a:rPr>
              <a:t>: </a:t>
            </a:r>
            <a:r>
              <a:rPr lang="en-US" altLang="zh-CN" sz="700" dirty="0" smtClean="0">
                <a:solidFill>
                  <a:prstClr val="black"/>
                </a:solidFill>
                <a:latin typeface="Courier New" panose="02070309020205020404" pitchFamily="49" charset="0"/>
                <a:cs typeface="Courier New" panose="02070309020205020404" pitchFamily="49" charset="0"/>
              </a:rPr>
              <a:t>ATGCTGGA</a:t>
            </a:r>
            <a:r>
              <a:rPr lang="en-US" altLang="zh-CN" sz="700" dirty="0" smtClean="0">
                <a:solidFill>
                  <a:srgbClr val="0070C0"/>
                </a:solidFill>
                <a:latin typeface="Courier New" panose="02070309020205020404" pitchFamily="49" charset="0"/>
                <a:cs typeface="Courier New" panose="02070309020205020404" pitchFamily="49" charset="0"/>
              </a:rPr>
              <a:t>GTTGGTCTTTGCTCCTGCAG</a:t>
            </a:r>
            <a:r>
              <a:rPr lang="en-US" altLang="zh-CN" sz="700" dirty="0" smtClean="0">
                <a:solidFill>
                  <a:srgbClr val="FF0000"/>
                </a:solidFill>
                <a:latin typeface="Courier New" panose="02070309020205020404" pitchFamily="49" charset="0"/>
                <a:cs typeface="Courier New" panose="02070309020205020404" pitchFamily="49" charset="0"/>
              </a:rPr>
              <a:t>AGG</a:t>
            </a:r>
            <a:r>
              <a:rPr lang="en-US" altLang="zh-CN" sz="700" dirty="0">
                <a:solidFill>
                  <a:prstClr val="black"/>
                </a:solidFill>
                <a:latin typeface="Courier New" panose="02070309020205020404" pitchFamily="49" charset="0"/>
                <a:cs typeface="Courier New" panose="02070309020205020404" pitchFamily="49" charset="0"/>
              </a:rPr>
              <a:t/>
            </a:r>
            <a:br>
              <a:rPr lang="en-US" altLang="zh-CN" sz="700" dirty="0">
                <a:solidFill>
                  <a:prstClr val="black"/>
                </a:solidFill>
                <a:latin typeface="Courier New" panose="02070309020205020404" pitchFamily="49" charset="0"/>
                <a:cs typeface="Courier New" panose="02070309020205020404" pitchFamily="49" charset="0"/>
              </a:rPr>
            </a:br>
            <a:r>
              <a:rPr lang="en-US" altLang="zh-CN" sz="700" dirty="0" smtClean="0">
                <a:solidFill>
                  <a:prstClr val="black"/>
                </a:solidFill>
                <a:latin typeface="Courier New" panose="02070309020205020404" pitchFamily="49" charset="0"/>
                <a:cs typeface="Courier New" panose="02070309020205020404" pitchFamily="49" charset="0"/>
              </a:rPr>
              <a:t>pTX198-02</a:t>
            </a:r>
            <a:r>
              <a:rPr lang="en-US" altLang="zh-CN" sz="700" dirty="0">
                <a:solidFill>
                  <a:prstClr val="black"/>
                </a:solidFill>
                <a:latin typeface="Courier New" panose="02070309020205020404" pitchFamily="49" charset="0"/>
                <a:cs typeface="Courier New" panose="02070309020205020404" pitchFamily="49" charset="0"/>
              </a:rPr>
              <a:t/>
            </a:r>
            <a:br>
              <a:rPr lang="en-US" altLang="zh-CN" sz="700" dirty="0">
                <a:solidFill>
                  <a:prstClr val="black"/>
                </a:solidFill>
                <a:latin typeface="Courier New" panose="02070309020205020404" pitchFamily="49" charset="0"/>
                <a:cs typeface="Courier New" panose="02070309020205020404" pitchFamily="49" charset="0"/>
              </a:rPr>
            </a:br>
            <a:r>
              <a:rPr lang="en-US" altLang="zh-CN" sz="700" dirty="0" smtClean="0">
                <a:solidFill>
                  <a:prstClr val="black"/>
                </a:solidFill>
                <a:latin typeface="Courier New" panose="02070309020205020404" pitchFamily="49" charset="0"/>
                <a:cs typeface="Courier New" panose="02070309020205020404" pitchFamily="49" charset="0"/>
              </a:rPr>
              <a:t>Allele-1</a:t>
            </a:r>
            <a:r>
              <a:rPr lang="en-US" altLang="zh-CN" sz="700" dirty="0">
                <a:solidFill>
                  <a:prstClr val="black"/>
                </a:solidFill>
                <a:latin typeface="Courier New" panose="02070309020205020404" pitchFamily="49" charset="0"/>
                <a:cs typeface="Courier New" panose="02070309020205020404" pitchFamily="49" charset="0"/>
              </a:rPr>
              <a:t>: </a:t>
            </a:r>
            <a:r>
              <a:rPr lang="en-US" altLang="zh-CN" sz="700" dirty="0" err="1">
                <a:solidFill>
                  <a:prstClr val="black"/>
                </a:solidFill>
                <a:latin typeface="Courier New" panose="02070309020205020404" pitchFamily="49" charset="0"/>
                <a:cs typeface="Courier New" panose="02070309020205020404" pitchFamily="49" charset="0"/>
              </a:rPr>
              <a:t>ATGCTGGA</a:t>
            </a:r>
            <a:r>
              <a:rPr lang="en-US" altLang="zh-CN" sz="700" dirty="0" err="1">
                <a:solidFill>
                  <a:srgbClr val="0070C0"/>
                </a:solidFill>
                <a:latin typeface="Courier New" panose="02070309020205020404" pitchFamily="49" charset="0"/>
                <a:cs typeface="Courier New" panose="02070309020205020404" pitchFamily="49" charset="0"/>
              </a:rPr>
              <a:t>GTTGGTCTTTGCTCCTGC</a:t>
            </a:r>
            <a:r>
              <a:rPr lang="en-US" altLang="zh-CN" sz="700" dirty="0" err="1">
                <a:solidFill>
                  <a:srgbClr val="FF0000"/>
                </a:solidFill>
                <a:latin typeface="Courier New" panose="02070309020205020404" pitchFamily="49" charset="0"/>
                <a:cs typeface="Courier New" panose="02070309020205020404" pitchFamily="49" charset="0"/>
              </a:rPr>
              <a:t>c</a:t>
            </a:r>
            <a:r>
              <a:rPr lang="en-US" altLang="zh-CN" sz="700" dirty="0" err="1">
                <a:solidFill>
                  <a:srgbClr val="0070C0"/>
                </a:solidFill>
                <a:latin typeface="Courier New" panose="02070309020205020404" pitchFamily="49" charset="0"/>
                <a:cs typeface="Courier New" panose="02070309020205020404" pitchFamily="49" charset="0"/>
              </a:rPr>
              <a:t>AG</a:t>
            </a:r>
            <a:r>
              <a:rPr lang="en-US" altLang="zh-CN" sz="700" dirty="0" err="1">
                <a:solidFill>
                  <a:srgbClr val="FF0000"/>
                </a:solidFill>
                <a:latin typeface="Courier New" panose="02070309020205020404" pitchFamily="49" charset="0"/>
                <a:cs typeface="Courier New" panose="02070309020205020404" pitchFamily="49" charset="0"/>
              </a:rPr>
              <a:t>AGG</a:t>
            </a:r>
            <a:r>
              <a:rPr lang="en-US" altLang="zh-CN" sz="700" dirty="0">
                <a:solidFill>
                  <a:prstClr val="black"/>
                </a:solidFill>
                <a:latin typeface="Courier New" panose="02070309020205020404" pitchFamily="49" charset="0"/>
                <a:cs typeface="Courier New" panose="02070309020205020404" pitchFamily="49" charset="0"/>
              </a:rPr>
              <a:t> (+1bp)</a:t>
            </a:r>
            <a:r>
              <a:rPr lang="zh-CN" altLang="zh-CN" sz="700" dirty="0">
                <a:solidFill>
                  <a:prstClr val="black"/>
                </a:solidFill>
                <a:latin typeface="Courier New" panose="02070309020205020404" pitchFamily="49" charset="0"/>
                <a:cs typeface="Courier New" panose="02070309020205020404" pitchFamily="49" charset="0"/>
              </a:rPr>
              <a:t/>
            </a:r>
            <a:br>
              <a:rPr lang="zh-CN" altLang="zh-CN" sz="700" dirty="0">
                <a:solidFill>
                  <a:prstClr val="black"/>
                </a:solidFill>
                <a:latin typeface="Courier New" panose="02070309020205020404" pitchFamily="49" charset="0"/>
                <a:cs typeface="Courier New" panose="02070309020205020404" pitchFamily="49" charset="0"/>
              </a:rPr>
            </a:br>
            <a:r>
              <a:rPr lang="en-US" altLang="zh-CN" sz="700" dirty="0" smtClean="0">
                <a:solidFill>
                  <a:prstClr val="black"/>
                </a:solidFill>
                <a:latin typeface="Courier New" panose="02070309020205020404" pitchFamily="49" charset="0"/>
                <a:cs typeface="Courier New" panose="02070309020205020404" pitchFamily="49" charset="0"/>
              </a:rPr>
              <a:t>Allele-2</a:t>
            </a:r>
            <a:r>
              <a:rPr lang="en-US" altLang="zh-CN" sz="700" dirty="0">
                <a:solidFill>
                  <a:prstClr val="black"/>
                </a:solidFill>
                <a:latin typeface="Courier New" panose="02070309020205020404" pitchFamily="49" charset="0"/>
                <a:cs typeface="Courier New" panose="02070309020205020404" pitchFamily="49" charset="0"/>
              </a:rPr>
              <a:t>: </a:t>
            </a:r>
            <a:r>
              <a:rPr lang="en-US" altLang="zh-CN" sz="700" dirty="0" err="1">
                <a:solidFill>
                  <a:prstClr val="black"/>
                </a:solidFill>
                <a:latin typeface="Courier New" panose="02070309020205020404" pitchFamily="49" charset="0"/>
                <a:cs typeface="Courier New" panose="02070309020205020404" pitchFamily="49" charset="0"/>
              </a:rPr>
              <a:t>ATGCTGGA</a:t>
            </a:r>
            <a:r>
              <a:rPr lang="en-US" altLang="zh-CN" sz="700" dirty="0" err="1">
                <a:solidFill>
                  <a:srgbClr val="0070C0"/>
                </a:solidFill>
                <a:latin typeface="Courier New" panose="02070309020205020404" pitchFamily="49" charset="0"/>
                <a:cs typeface="Courier New" panose="02070309020205020404" pitchFamily="49" charset="0"/>
              </a:rPr>
              <a:t>GTTGGTCTTTGCTCCTGC</a:t>
            </a:r>
            <a:r>
              <a:rPr lang="en-US" altLang="zh-CN" sz="700" dirty="0" err="1">
                <a:solidFill>
                  <a:srgbClr val="FF0000"/>
                </a:solidFill>
                <a:latin typeface="Courier New" panose="02070309020205020404" pitchFamily="49" charset="0"/>
                <a:cs typeface="Courier New" panose="02070309020205020404" pitchFamily="49" charset="0"/>
              </a:rPr>
              <a:t>c</a:t>
            </a:r>
            <a:r>
              <a:rPr lang="en-US" altLang="zh-CN" sz="700" dirty="0" err="1">
                <a:solidFill>
                  <a:srgbClr val="0070C0"/>
                </a:solidFill>
                <a:latin typeface="Courier New" panose="02070309020205020404" pitchFamily="49" charset="0"/>
                <a:cs typeface="Courier New" panose="02070309020205020404" pitchFamily="49" charset="0"/>
              </a:rPr>
              <a:t>AG</a:t>
            </a:r>
            <a:r>
              <a:rPr lang="en-US" altLang="zh-CN" sz="700" dirty="0" err="1">
                <a:solidFill>
                  <a:srgbClr val="FF0000"/>
                </a:solidFill>
                <a:latin typeface="Courier New" panose="02070309020205020404" pitchFamily="49" charset="0"/>
                <a:cs typeface="Courier New" panose="02070309020205020404" pitchFamily="49" charset="0"/>
              </a:rPr>
              <a:t>AGG</a:t>
            </a:r>
            <a:r>
              <a:rPr lang="en-US" altLang="zh-CN" sz="700" dirty="0">
                <a:solidFill>
                  <a:prstClr val="black"/>
                </a:solidFill>
                <a:latin typeface="Courier New" panose="02070309020205020404" pitchFamily="49" charset="0"/>
                <a:cs typeface="Courier New" panose="02070309020205020404" pitchFamily="49" charset="0"/>
              </a:rPr>
              <a:t> (+1bp)</a:t>
            </a:r>
            <a:r>
              <a:rPr lang="zh-CN" altLang="zh-CN" sz="700" dirty="0">
                <a:solidFill>
                  <a:prstClr val="black"/>
                </a:solidFill>
                <a:latin typeface="Courier New" panose="02070309020205020404" pitchFamily="49" charset="0"/>
                <a:cs typeface="Courier New" panose="02070309020205020404" pitchFamily="49" charset="0"/>
              </a:rPr>
              <a:t/>
            </a:r>
            <a:br>
              <a:rPr lang="zh-CN" altLang="zh-CN" sz="700" dirty="0">
                <a:solidFill>
                  <a:prstClr val="black"/>
                </a:solidFill>
                <a:latin typeface="Courier New" panose="02070309020205020404" pitchFamily="49" charset="0"/>
                <a:cs typeface="Courier New" panose="02070309020205020404" pitchFamily="49" charset="0"/>
              </a:rPr>
            </a:br>
            <a:r>
              <a:rPr lang="en-US" altLang="zh-CN" sz="700" dirty="0">
                <a:solidFill>
                  <a:prstClr val="black"/>
                </a:solidFill>
                <a:latin typeface="Courier New" panose="02070309020205020404" pitchFamily="49" charset="0"/>
                <a:cs typeface="Courier New" panose="02070309020205020404" pitchFamily="49" charset="0"/>
              </a:rPr>
              <a:t>pTX198-04</a:t>
            </a:r>
            <a:r>
              <a:rPr lang="zh-CN" altLang="zh-CN" sz="700" dirty="0">
                <a:solidFill>
                  <a:prstClr val="black"/>
                </a:solidFill>
                <a:latin typeface="Courier New" panose="02070309020205020404" pitchFamily="49" charset="0"/>
                <a:cs typeface="Courier New" panose="02070309020205020404" pitchFamily="49" charset="0"/>
              </a:rPr>
              <a:t/>
            </a:r>
            <a:br>
              <a:rPr lang="zh-CN" altLang="zh-CN" sz="700" dirty="0">
                <a:solidFill>
                  <a:prstClr val="black"/>
                </a:solidFill>
                <a:latin typeface="Courier New" panose="02070309020205020404" pitchFamily="49" charset="0"/>
                <a:cs typeface="Courier New" panose="02070309020205020404" pitchFamily="49" charset="0"/>
              </a:rPr>
            </a:br>
            <a:r>
              <a:rPr lang="en-US" altLang="zh-CN" sz="700" dirty="0" smtClean="0">
                <a:solidFill>
                  <a:prstClr val="black"/>
                </a:solidFill>
                <a:latin typeface="Courier New" panose="02070309020205020404" pitchFamily="49" charset="0"/>
                <a:cs typeface="Courier New" panose="02070309020205020404" pitchFamily="49" charset="0"/>
              </a:rPr>
              <a:t>Allele-1</a:t>
            </a:r>
            <a:r>
              <a:rPr lang="en-US" altLang="zh-CN" sz="700" dirty="0">
                <a:solidFill>
                  <a:prstClr val="black"/>
                </a:solidFill>
                <a:latin typeface="Courier New" panose="02070309020205020404" pitchFamily="49" charset="0"/>
                <a:cs typeface="Courier New" panose="02070309020205020404" pitchFamily="49" charset="0"/>
              </a:rPr>
              <a:t>: </a:t>
            </a:r>
            <a:r>
              <a:rPr lang="en-US" altLang="zh-CN" sz="700" dirty="0" err="1">
                <a:solidFill>
                  <a:prstClr val="black"/>
                </a:solidFill>
                <a:latin typeface="Courier New" panose="02070309020205020404" pitchFamily="49" charset="0"/>
                <a:cs typeface="Courier New" panose="02070309020205020404" pitchFamily="49" charset="0"/>
              </a:rPr>
              <a:t>ATGCTGGA</a:t>
            </a:r>
            <a:r>
              <a:rPr lang="en-US" altLang="zh-CN" sz="700" dirty="0" err="1">
                <a:solidFill>
                  <a:srgbClr val="0070C0"/>
                </a:solidFill>
                <a:latin typeface="Courier New" panose="02070309020205020404" pitchFamily="49" charset="0"/>
                <a:cs typeface="Courier New" panose="02070309020205020404" pitchFamily="49" charset="0"/>
              </a:rPr>
              <a:t>GTTGGTCTTTGCTCCTG</a:t>
            </a:r>
            <a:r>
              <a:rPr lang="en-US" altLang="zh-CN" sz="700" dirty="0" err="1">
                <a:solidFill>
                  <a:srgbClr val="FF0000"/>
                </a:solidFill>
                <a:latin typeface="Courier New" panose="02070309020205020404" pitchFamily="49" charset="0"/>
                <a:cs typeface="Courier New" panose="02070309020205020404" pitchFamily="49" charset="0"/>
              </a:rPr>
              <a:t>t</a:t>
            </a:r>
            <a:r>
              <a:rPr lang="en-US" altLang="zh-CN" sz="700" dirty="0" err="1">
                <a:solidFill>
                  <a:srgbClr val="0070C0"/>
                </a:solidFill>
                <a:latin typeface="Courier New" panose="02070309020205020404" pitchFamily="49" charset="0"/>
                <a:cs typeface="Courier New" panose="02070309020205020404" pitchFamily="49" charset="0"/>
              </a:rPr>
              <a:t>CAG</a:t>
            </a:r>
            <a:r>
              <a:rPr lang="en-US" altLang="zh-CN" sz="700" dirty="0" err="1">
                <a:solidFill>
                  <a:srgbClr val="FF0000"/>
                </a:solidFill>
                <a:latin typeface="Courier New" panose="02070309020205020404" pitchFamily="49" charset="0"/>
                <a:cs typeface="Courier New" panose="02070309020205020404" pitchFamily="49" charset="0"/>
              </a:rPr>
              <a:t>AGG</a:t>
            </a:r>
            <a:r>
              <a:rPr lang="en-US" altLang="zh-CN" sz="700" dirty="0">
                <a:solidFill>
                  <a:prstClr val="black"/>
                </a:solidFill>
                <a:latin typeface="Courier New" panose="02070309020205020404" pitchFamily="49" charset="0"/>
                <a:cs typeface="Courier New" panose="02070309020205020404" pitchFamily="49" charset="0"/>
              </a:rPr>
              <a:t> (+1bp)</a:t>
            </a:r>
            <a:r>
              <a:rPr lang="zh-CN" altLang="zh-CN" sz="700" dirty="0">
                <a:solidFill>
                  <a:prstClr val="black"/>
                </a:solidFill>
                <a:latin typeface="Courier New" panose="02070309020205020404" pitchFamily="49" charset="0"/>
                <a:cs typeface="Courier New" panose="02070309020205020404" pitchFamily="49" charset="0"/>
              </a:rPr>
              <a:t/>
            </a:r>
            <a:br>
              <a:rPr lang="zh-CN" altLang="zh-CN" sz="700" dirty="0">
                <a:solidFill>
                  <a:prstClr val="black"/>
                </a:solidFill>
                <a:latin typeface="Courier New" panose="02070309020205020404" pitchFamily="49" charset="0"/>
                <a:cs typeface="Courier New" panose="02070309020205020404" pitchFamily="49" charset="0"/>
              </a:rPr>
            </a:br>
            <a:r>
              <a:rPr lang="en-US" altLang="zh-CN" sz="700" dirty="0" smtClean="0">
                <a:solidFill>
                  <a:prstClr val="black"/>
                </a:solidFill>
                <a:latin typeface="Courier New" panose="02070309020205020404" pitchFamily="49" charset="0"/>
                <a:cs typeface="Courier New" panose="02070309020205020404" pitchFamily="49" charset="0"/>
              </a:rPr>
              <a:t>Allele-2</a:t>
            </a:r>
            <a:r>
              <a:rPr lang="en-US" altLang="zh-CN" sz="700" dirty="0">
                <a:solidFill>
                  <a:prstClr val="black"/>
                </a:solidFill>
                <a:latin typeface="Courier New" panose="02070309020205020404" pitchFamily="49" charset="0"/>
                <a:cs typeface="Courier New" panose="02070309020205020404" pitchFamily="49" charset="0"/>
              </a:rPr>
              <a:t>: </a:t>
            </a:r>
            <a:r>
              <a:rPr lang="en-US" altLang="zh-CN" sz="700" dirty="0" err="1">
                <a:solidFill>
                  <a:prstClr val="black"/>
                </a:solidFill>
                <a:latin typeface="Courier New" panose="02070309020205020404" pitchFamily="49" charset="0"/>
                <a:cs typeface="Courier New" panose="02070309020205020404" pitchFamily="49" charset="0"/>
              </a:rPr>
              <a:t>ATGCTGGA</a:t>
            </a:r>
            <a:r>
              <a:rPr lang="en-US" altLang="zh-CN" sz="700" dirty="0" err="1">
                <a:solidFill>
                  <a:srgbClr val="0070C0"/>
                </a:solidFill>
                <a:latin typeface="Courier New" panose="02070309020205020404" pitchFamily="49" charset="0"/>
                <a:cs typeface="Courier New" panose="02070309020205020404" pitchFamily="49" charset="0"/>
              </a:rPr>
              <a:t>GTTGGTCTTTGCTCCTG</a:t>
            </a:r>
            <a:r>
              <a:rPr lang="en-US" altLang="zh-CN" sz="700" dirty="0" err="1">
                <a:solidFill>
                  <a:srgbClr val="FF0000"/>
                </a:solidFill>
                <a:latin typeface="Courier New" panose="02070309020205020404" pitchFamily="49" charset="0"/>
                <a:cs typeface="Courier New" panose="02070309020205020404" pitchFamily="49" charset="0"/>
              </a:rPr>
              <a:t>t</a:t>
            </a:r>
            <a:r>
              <a:rPr lang="en-US" altLang="zh-CN" sz="700" dirty="0" err="1">
                <a:solidFill>
                  <a:srgbClr val="0070C0"/>
                </a:solidFill>
                <a:latin typeface="Courier New" panose="02070309020205020404" pitchFamily="49" charset="0"/>
                <a:cs typeface="Courier New" panose="02070309020205020404" pitchFamily="49" charset="0"/>
              </a:rPr>
              <a:t>CAG</a:t>
            </a:r>
            <a:r>
              <a:rPr lang="en-US" altLang="zh-CN" sz="700" dirty="0" err="1">
                <a:solidFill>
                  <a:srgbClr val="FF0000"/>
                </a:solidFill>
                <a:latin typeface="Courier New" panose="02070309020205020404" pitchFamily="49" charset="0"/>
                <a:cs typeface="Courier New" panose="02070309020205020404" pitchFamily="49" charset="0"/>
              </a:rPr>
              <a:t>AGG</a:t>
            </a:r>
            <a:r>
              <a:rPr lang="en-US" altLang="zh-CN" sz="700" dirty="0">
                <a:solidFill>
                  <a:prstClr val="black"/>
                </a:solidFill>
                <a:latin typeface="Courier New" panose="02070309020205020404" pitchFamily="49" charset="0"/>
                <a:cs typeface="Courier New" panose="02070309020205020404" pitchFamily="49" charset="0"/>
              </a:rPr>
              <a:t> (+1bp)</a:t>
            </a:r>
            <a:r>
              <a:rPr lang="zh-CN" altLang="zh-CN" sz="700" dirty="0">
                <a:solidFill>
                  <a:prstClr val="black"/>
                </a:solidFill>
                <a:latin typeface="Courier New" panose="02070309020205020404" pitchFamily="49" charset="0"/>
                <a:cs typeface="Courier New" panose="02070309020205020404" pitchFamily="49" charset="0"/>
              </a:rPr>
              <a:t/>
            </a:r>
            <a:br>
              <a:rPr lang="zh-CN" altLang="zh-CN" sz="700" dirty="0">
                <a:solidFill>
                  <a:prstClr val="black"/>
                </a:solidFill>
                <a:latin typeface="Courier New" panose="02070309020205020404" pitchFamily="49" charset="0"/>
                <a:cs typeface="Courier New" panose="02070309020205020404" pitchFamily="49" charset="0"/>
              </a:rPr>
            </a:br>
            <a:r>
              <a:rPr lang="en-US" altLang="zh-CN" sz="700" dirty="0">
                <a:solidFill>
                  <a:prstClr val="black"/>
                </a:solidFill>
                <a:latin typeface="Courier New" panose="02070309020205020404" pitchFamily="49" charset="0"/>
                <a:cs typeface="Courier New" panose="02070309020205020404" pitchFamily="49" charset="0"/>
              </a:rPr>
              <a:t>pTX198-05</a:t>
            </a:r>
            <a:r>
              <a:rPr lang="zh-CN" altLang="zh-CN" sz="700" dirty="0">
                <a:solidFill>
                  <a:prstClr val="black"/>
                </a:solidFill>
                <a:latin typeface="Courier New" panose="02070309020205020404" pitchFamily="49" charset="0"/>
                <a:cs typeface="Courier New" panose="02070309020205020404" pitchFamily="49" charset="0"/>
              </a:rPr>
              <a:t/>
            </a:r>
            <a:br>
              <a:rPr lang="zh-CN" altLang="zh-CN" sz="700" dirty="0">
                <a:solidFill>
                  <a:prstClr val="black"/>
                </a:solidFill>
                <a:latin typeface="Courier New" panose="02070309020205020404" pitchFamily="49" charset="0"/>
                <a:cs typeface="Courier New" panose="02070309020205020404" pitchFamily="49" charset="0"/>
              </a:rPr>
            </a:br>
            <a:r>
              <a:rPr lang="en-US" altLang="zh-CN" sz="700" dirty="0" smtClean="0">
                <a:solidFill>
                  <a:prstClr val="black"/>
                </a:solidFill>
                <a:latin typeface="Courier New" panose="02070309020205020404" pitchFamily="49" charset="0"/>
                <a:cs typeface="Courier New" panose="02070309020205020404" pitchFamily="49" charset="0"/>
              </a:rPr>
              <a:t>Allele-1</a:t>
            </a:r>
            <a:r>
              <a:rPr lang="en-US" altLang="zh-CN" sz="700" dirty="0">
                <a:solidFill>
                  <a:prstClr val="black"/>
                </a:solidFill>
                <a:latin typeface="Courier New" panose="02070309020205020404" pitchFamily="49" charset="0"/>
                <a:cs typeface="Courier New" panose="02070309020205020404" pitchFamily="49" charset="0"/>
              </a:rPr>
              <a:t>: </a:t>
            </a:r>
            <a:r>
              <a:rPr lang="en-US" altLang="zh-CN" sz="700" dirty="0" err="1">
                <a:solidFill>
                  <a:prstClr val="black"/>
                </a:solidFill>
                <a:latin typeface="Courier New" panose="02070309020205020404" pitchFamily="49" charset="0"/>
                <a:cs typeface="Courier New" panose="02070309020205020404" pitchFamily="49" charset="0"/>
              </a:rPr>
              <a:t>ATGCTGGA</a:t>
            </a:r>
            <a:r>
              <a:rPr lang="en-US" altLang="zh-CN" sz="700" dirty="0" err="1">
                <a:solidFill>
                  <a:srgbClr val="0070C0"/>
                </a:solidFill>
                <a:latin typeface="Courier New" panose="02070309020205020404" pitchFamily="49" charset="0"/>
                <a:cs typeface="Courier New" panose="02070309020205020404" pitchFamily="49" charset="0"/>
              </a:rPr>
              <a:t>GTTGGTCTTTGCTCCTG</a:t>
            </a:r>
            <a:r>
              <a:rPr lang="en-US" altLang="zh-CN" sz="700" dirty="0" err="1">
                <a:solidFill>
                  <a:srgbClr val="FF0000"/>
                </a:solidFill>
                <a:latin typeface="Courier New" panose="02070309020205020404" pitchFamily="49" charset="0"/>
                <a:cs typeface="Courier New" panose="02070309020205020404" pitchFamily="49" charset="0"/>
              </a:rPr>
              <a:t>t</a:t>
            </a:r>
            <a:r>
              <a:rPr lang="en-US" altLang="zh-CN" sz="700" dirty="0" err="1">
                <a:solidFill>
                  <a:srgbClr val="0070C0"/>
                </a:solidFill>
                <a:latin typeface="Courier New" panose="02070309020205020404" pitchFamily="49" charset="0"/>
                <a:cs typeface="Courier New" panose="02070309020205020404" pitchFamily="49" charset="0"/>
              </a:rPr>
              <a:t>CAG</a:t>
            </a:r>
            <a:r>
              <a:rPr lang="en-US" altLang="zh-CN" sz="700" dirty="0" err="1">
                <a:solidFill>
                  <a:srgbClr val="FF0000"/>
                </a:solidFill>
                <a:latin typeface="Courier New" panose="02070309020205020404" pitchFamily="49" charset="0"/>
                <a:cs typeface="Courier New" panose="02070309020205020404" pitchFamily="49" charset="0"/>
              </a:rPr>
              <a:t>AGG</a:t>
            </a:r>
            <a:r>
              <a:rPr lang="en-US" altLang="zh-CN" sz="700" dirty="0">
                <a:solidFill>
                  <a:prstClr val="black"/>
                </a:solidFill>
                <a:latin typeface="Courier New" panose="02070309020205020404" pitchFamily="49" charset="0"/>
                <a:cs typeface="Courier New" panose="02070309020205020404" pitchFamily="49" charset="0"/>
              </a:rPr>
              <a:t> (+1bp)</a:t>
            </a:r>
            <a:r>
              <a:rPr lang="zh-CN" altLang="zh-CN" sz="700" dirty="0">
                <a:solidFill>
                  <a:prstClr val="black"/>
                </a:solidFill>
                <a:latin typeface="Courier New" panose="02070309020205020404" pitchFamily="49" charset="0"/>
                <a:cs typeface="Courier New" panose="02070309020205020404" pitchFamily="49" charset="0"/>
              </a:rPr>
              <a:t/>
            </a:r>
            <a:br>
              <a:rPr lang="zh-CN" altLang="zh-CN" sz="700" dirty="0">
                <a:solidFill>
                  <a:prstClr val="black"/>
                </a:solidFill>
                <a:latin typeface="Courier New" panose="02070309020205020404" pitchFamily="49" charset="0"/>
                <a:cs typeface="Courier New" panose="02070309020205020404" pitchFamily="49" charset="0"/>
              </a:rPr>
            </a:br>
            <a:r>
              <a:rPr lang="en-US" altLang="zh-CN" sz="700" dirty="0" smtClean="0">
                <a:solidFill>
                  <a:prstClr val="black"/>
                </a:solidFill>
                <a:latin typeface="Courier New" panose="02070309020205020404" pitchFamily="49" charset="0"/>
                <a:cs typeface="Courier New" panose="02070309020205020404" pitchFamily="49" charset="0"/>
              </a:rPr>
              <a:t>Allele-2</a:t>
            </a:r>
            <a:r>
              <a:rPr lang="en-US" altLang="zh-CN" sz="700" dirty="0">
                <a:solidFill>
                  <a:prstClr val="black"/>
                </a:solidFill>
                <a:latin typeface="Courier New" panose="02070309020205020404" pitchFamily="49" charset="0"/>
                <a:cs typeface="Courier New" panose="02070309020205020404" pitchFamily="49" charset="0"/>
              </a:rPr>
              <a:t>: </a:t>
            </a:r>
            <a:r>
              <a:rPr lang="en-US" altLang="zh-CN" sz="700" dirty="0" err="1">
                <a:solidFill>
                  <a:prstClr val="black"/>
                </a:solidFill>
                <a:latin typeface="Courier New" panose="02070309020205020404" pitchFamily="49" charset="0"/>
                <a:cs typeface="Courier New" panose="02070309020205020404" pitchFamily="49" charset="0"/>
              </a:rPr>
              <a:t>ATGCTGGA</a:t>
            </a:r>
            <a:r>
              <a:rPr lang="en-US" altLang="zh-CN" sz="700" dirty="0" err="1">
                <a:solidFill>
                  <a:srgbClr val="0070C0"/>
                </a:solidFill>
                <a:latin typeface="Courier New" panose="02070309020205020404" pitchFamily="49" charset="0"/>
                <a:cs typeface="Courier New" panose="02070309020205020404" pitchFamily="49" charset="0"/>
              </a:rPr>
              <a:t>GTTGGTCTTTGCTCCTG</a:t>
            </a:r>
            <a:r>
              <a:rPr lang="en-US" altLang="zh-CN" sz="700" dirty="0" err="1">
                <a:solidFill>
                  <a:srgbClr val="FF0000"/>
                </a:solidFill>
                <a:latin typeface="Courier New" panose="02070309020205020404" pitchFamily="49" charset="0"/>
                <a:cs typeface="Courier New" panose="02070309020205020404" pitchFamily="49" charset="0"/>
              </a:rPr>
              <a:t>a</a:t>
            </a:r>
            <a:r>
              <a:rPr lang="en-US" altLang="zh-CN" sz="700" dirty="0" err="1">
                <a:solidFill>
                  <a:srgbClr val="0070C0"/>
                </a:solidFill>
                <a:latin typeface="Courier New" panose="02070309020205020404" pitchFamily="49" charset="0"/>
                <a:cs typeface="Courier New" panose="02070309020205020404" pitchFamily="49" charset="0"/>
              </a:rPr>
              <a:t>CAG</a:t>
            </a:r>
            <a:r>
              <a:rPr lang="en-US" altLang="zh-CN" sz="700" dirty="0" err="1">
                <a:solidFill>
                  <a:srgbClr val="FF0000"/>
                </a:solidFill>
                <a:latin typeface="Courier New" panose="02070309020205020404" pitchFamily="49" charset="0"/>
                <a:cs typeface="Courier New" panose="02070309020205020404" pitchFamily="49" charset="0"/>
              </a:rPr>
              <a:t>AGG</a:t>
            </a:r>
            <a:r>
              <a:rPr lang="en-US" altLang="zh-CN" sz="700" dirty="0">
                <a:solidFill>
                  <a:prstClr val="black"/>
                </a:solidFill>
                <a:latin typeface="Courier New" panose="02070309020205020404" pitchFamily="49" charset="0"/>
                <a:cs typeface="Courier New" panose="02070309020205020404" pitchFamily="49" charset="0"/>
              </a:rPr>
              <a:t> (+1bp)</a:t>
            </a:r>
            <a:r>
              <a:rPr lang="zh-CN" altLang="zh-CN" sz="700" dirty="0">
                <a:solidFill>
                  <a:prstClr val="black"/>
                </a:solidFill>
                <a:latin typeface="Courier New" panose="02070309020205020404" pitchFamily="49" charset="0"/>
                <a:cs typeface="Courier New" panose="02070309020205020404" pitchFamily="49" charset="0"/>
              </a:rPr>
              <a:t/>
            </a:r>
            <a:br>
              <a:rPr lang="zh-CN" altLang="zh-CN" sz="700" dirty="0">
                <a:solidFill>
                  <a:prstClr val="black"/>
                </a:solidFill>
                <a:latin typeface="Courier New" panose="02070309020205020404" pitchFamily="49" charset="0"/>
                <a:cs typeface="Courier New" panose="02070309020205020404" pitchFamily="49" charset="0"/>
              </a:rPr>
            </a:br>
            <a:r>
              <a:rPr lang="en-US" altLang="zh-CN" sz="700" dirty="0" smtClean="0">
                <a:solidFill>
                  <a:prstClr val="black"/>
                </a:solidFill>
                <a:latin typeface="Courier New" panose="02070309020205020404" pitchFamily="49" charset="0"/>
                <a:cs typeface="Courier New" panose="02070309020205020404" pitchFamily="49" charset="0"/>
              </a:rPr>
              <a:t>pYLJ16-02</a:t>
            </a:r>
            <a:r>
              <a:rPr lang="en-US" altLang="zh-CN" sz="700" dirty="0">
                <a:solidFill>
                  <a:prstClr val="black"/>
                </a:solidFill>
                <a:latin typeface="Courier New" panose="02070309020205020404" pitchFamily="49" charset="0"/>
                <a:cs typeface="Courier New" panose="02070309020205020404" pitchFamily="49" charset="0"/>
              </a:rPr>
              <a:t/>
            </a:r>
            <a:br>
              <a:rPr lang="en-US" altLang="zh-CN" sz="700" dirty="0">
                <a:solidFill>
                  <a:prstClr val="black"/>
                </a:solidFill>
                <a:latin typeface="Courier New" panose="02070309020205020404" pitchFamily="49" charset="0"/>
                <a:cs typeface="Courier New" panose="02070309020205020404" pitchFamily="49" charset="0"/>
              </a:rPr>
            </a:br>
            <a:r>
              <a:rPr lang="en-US" altLang="zh-CN" sz="700" dirty="0" smtClean="0">
                <a:solidFill>
                  <a:prstClr val="black"/>
                </a:solidFill>
                <a:latin typeface="Courier New" panose="02070309020205020404" pitchFamily="49" charset="0"/>
                <a:cs typeface="Courier New" panose="02070309020205020404" pitchFamily="49" charset="0"/>
              </a:rPr>
              <a:t>Allele-1</a:t>
            </a:r>
            <a:r>
              <a:rPr lang="en-US" altLang="zh-CN" sz="700" dirty="0">
                <a:solidFill>
                  <a:prstClr val="black"/>
                </a:solidFill>
                <a:latin typeface="Courier New" panose="02070309020205020404" pitchFamily="49" charset="0"/>
                <a:cs typeface="Courier New" panose="02070309020205020404" pitchFamily="49" charset="0"/>
              </a:rPr>
              <a:t>: </a:t>
            </a:r>
            <a:r>
              <a:rPr lang="en-US" altLang="zh-CN" sz="700" dirty="0" err="1">
                <a:solidFill>
                  <a:prstClr val="black"/>
                </a:solidFill>
                <a:latin typeface="Courier New" panose="02070309020205020404" pitchFamily="49" charset="0"/>
                <a:cs typeface="Courier New" panose="02070309020205020404" pitchFamily="49" charset="0"/>
              </a:rPr>
              <a:t>ATGCTGGA</a:t>
            </a:r>
            <a:r>
              <a:rPr lang="en-US" altLang="zh-CN" sz="700" dirty="0" err="1">
                <a:solidFill>
                  <a:srgbClr val="0070C0"/>
                </a:solidFill>
                <a:latin typeface="Courier New" panose="02070309020205020404" pitchFamily="49" charset="0"/>
                <a:cs typeface="Courier New" panose="02070309020205020404" pitchFamily="49" charset="0"/>
              </a:rPr>
              <a:t>GTTGGTCTTTGCTCCTG</a:t>
            </a:r>
            <a:r>
              <a:rPr lang="en-US" altLang="zh-CN" sz="700" dirty="0" err="1">
                <a:solidFill>
                  <a:srgbClr val="FF0000"/>
                </a:solidFill>
                <a:latin typeface="Courier New" panose="02070309020205020404" pitchFamily="49" charset="0"/>
                <a:cs typeface="Courier New" panose="02070309020205020404" pitchFamily="49" charset="0"/>
              </a:rPr>
              <a:t>a</a:t>
            </a:r>
            <a:r>
              <a:rPr lang="en-US" altLang="zh-CN" sz="700" dirty="0" err="1">
                <a:solidFill>
                  <a:srgbClr val="0070C0"/>
                </a:solidFill>
                <a:latin typeface="Courier New" panose="02070309020205020404" pitchFamily="49" charset="0"/>
                <a:cs typeface="Courier New" panose="02070309020205020404" pitchFamily="49" charset="0"/>
              </a:rPr>
              <a:t>CAG</a:t>
            </a:r>
            <a:r>
              <a:rPr lang="en-US" altLang="zh-CN" sz="700" dirty="0" err="1">
                <a:solidFill>
                  <a:srgbClr val="FF0000"/>
                </a:solidFill>
                <a:latin typeface="Courier New" panose="02070309020205020404" pitchFamily="49" charset="0"/>
                <a:cs typeface="Courier New" panose="02070309020205020404" pitchFamily="49" charset="0"/>
              </a:rPr>
              <a:t>AGG</a:t>
            </a:r>
            <a:r>
              <a:rPr lang="en-US" altLang="zh-CN" sz="700" dirty="0">
                <a:solidFill>
                  <a:prstClr val="black"/>
                </a:solidFill>
                <a:latin typeface="Courier New" panose="02070309020205020404" pitchFamily="49" charset="0"/>
                <a:cs typeface="Courier New" panose="02070309020205020404" pitchFamily="49" charset="0"/>
              </a:rPr>
              <a:t> (+1bp)</a:t>
            </a:r>
            <a:r>
              <a:rPr lang="zh-CN" altLang="zh-CN" sz="700" dirty="0">
                <a:solidFill>
                  <a:prstClr val="black"/>
                </a:solidFill>
                <a:latin typeface="Courier New" panose="02070309020205020404" pitchFamily="49" charset="0"/>
                <a:cs typeface="Courier New" panose="02070309020205020404" pitchFamily="49" charset="0"/>
              </a:rPr>
              <a:t/>
            </a:r>
            <a:br>
              <a:rPr lang="zh-CN" altLang="zh-CN" sz="700" dirty="0">
                <a:solidFill>
                  <a:prstClr val="black"/>
                </a:solidFill>
                <a:latin typeface="Courier New" panose="02070309020205020404" pitchFamily="49" charset="0"/>
                <a:cs typeface="Courier New" panose="02070309020205020404" pitchFamily="49" charset="0"/>
              </a:rPr>
            </a:br>
            <a:r>
              <a:rPr lang="en-US" altLang="zh-CN" sz="700" dirty="0" smtClean="0">
                <a:solidFill>
                  <a:prstClr val="black"/>
                </a:solidFill>
                <a:latin typeface="Courier New" panose="02070309020205020404" pitchFamily="49" charset="0"/>
                <a:cs typeface="Courier New" panose="02070309020205020404" pitchFamily="49" charset="0"/>
              </a:rPr>
              <a:t>Allele-2</a:t>
            </a:r>
            <a:r>
              <a:rPr lang="en-US" altLang="zh-CN" sz="700" dirty="0">
                <a:solidFill>
                  <a:prstClr val="black"/>
                </a:solidFill>
                <a:latin typeface="Courier New" panose="02070309020205020404" pitchFamily="49" charset="0"/>
                <a:cs typeface="Courier New" panose="02070309020205020404" pitchFamily="49" charset="0"/>
              </a:rPr>
              <a:t>: </a:t>
            </a:r>
            <a:r>
              <a:rPr lang="en-US" altLang="zh-CN" sz="700" dirty="0" err="1">
                <a:solidFill>
                  <a:prstClr val="black"/>
                </a:solidFill>
                <a:latin typeface="Courier New" panose="02070309020205020404" pitchFamily="49" charset="0"/>
                <a:cs typeface="Courier New" panose="02070309020205020404" pitchFamily="49" charset="0"/>
              </a:rPr>
              <a:t>ATGCTGGA</a:t>
            </a:r>
            <a:r>
              <a:rPr lang="en-US" altLang="zh-CN" sz="700" dirty="0" err="1">
                <a:solidFill>
                  <a:srgbClr val="0070C0"/>
                </a:solidFill>
                <a:latin typeface="Courier New" panose="02070309020205020404" pitchFamily="49" charset="0"/>
                <a:cs typeface="Courier New" panose="02070309020205020404" pitchFamily="49" charset="0"/>
              </a:rPr>
              <a:t>GTTGGTCTTTGCTCCTG</a:t>
            </a:r>
            <a:r>
              <a:rPr lang="en-US" altLang="zh-CN" sz="700" dirty="0" err="1">
                <a:solidFill>
                  <a:srgbClr val="FF0000"/>
                </a:solidFill>
                <a:latin typeface="Courier New" panose="02070309020205020404" pitchFamily="49" charset="0"/>
                <a:cs typeface="Courier New" panose="02070309020205020404" pitchFamily="49" charset="0"/>
              </a:rPr>
              <a:t>g</a:t>
            </a:r>
            <a:r>
              <a:rPr lang="en-US" altLang="zh-CN" sz="700" dirty="0" err="1">
                <a:solidFill>
                  <a:srgbClr val="0070C0"/>
                </a:solidFill>
                <a:latin typeface="Courier New" panose="02070309020205020404" pitchFamily="49" charset="0"/>
                <a:cs typeface="Courier New" panose="02070309020205020404" pitchFamily="49" charset="0"/>
              </a:rPr>
              <a:t>CAG</a:t>
            </a:r>
            <a:r>
              <a:rPr lang="en-US" altLang="zh-CN" sz="700" dirty="0" err="1">
                <a:solidFill>
                  <a:srgbClr val="FF0000"/>
                </a:solidFill>
                <a:latin typeface="Courier New" panose="02070309020205020404" pitchFamily="49" charset="0"/>
                <a:cs typeface="Courier New" panose="02070309020205020404" pitchFamily="49" charset="0"/>
              </a:rPr>
              <a:t>AGG</a:t>
            </a:r>
            <a:r>
              <a:rPr lang="en-US" altLang="zh-CN" sz="700" dirty="0">
                <a:solidFill>
                  <a:prstClr val="black"/>
                </a:solidFill>
                <a:latin typeface="Courier New" panose="02070309020205020404" pitchFamily="49" charset="0"/>
                <a:cs typeface="Courier New" panose="02070309020205020404" pitchFamily="49" charset="0"/>
              </a:rPr>
              <a:t> (+1bp)</a:t>
            </a:r>
            <a:r>
              <a:rPr lang="zh-CN" altLang="zh-CN" sz="700" dirty="0">
                <a:solidFill>
                  <a:prstClr val="black"/>
                </a:solidFill>
                <a:latin typeface="Courier New" panose="02070309020205020404" pitchFamily="49" charset="0"/>
                <a:cs typeface="Courier New" panose="02070309020205020404" pitchFamily="49" charset="0"/>
              </a:rPr>
              <a:t/>
            </a:r>
            <a:br>
              <a:rPr lang="zh-CN" altLang="zh-CN" sz="700" dirty="0">
                <a:solidFill>
                  <a:prstClr val="black"/>
                </a:solidFill>
                <a:latin typeface="Courier New" panose="02070309020205020404" pitchFamily="49" charset="0"/>
                <a:cs typeface="Courier New" panose="02070309020205020404" pitchFamily="49" charset="0"/>
              </a:rPr>
            </a:br>
            <a:r>
              <a:rPr lang="en-US" altLang="zh-CN" sz="700" dirty="0">
                <a:solidFill>
                  <a:prstClr val="black"/>
                </a:solidFill>
                <a:latin typeface="Courier New" panose="02070309020205020404" pitchFamily="49" charset="0"/>
                <a:cs typeface="Courier New" panose="02070309020205020404" pitchFamily="49" charset="0"/>
              </a:rPr>
              <a:t>pYLJ16-03</a:t>
            </a:r>
            <a:r>
              <a:rPr lang="zh-CN" altLang="zh-CN" sz="700" dirty="0">
                <a:solidFill>
                  <a:prstClr val="black"/>
                </a:solidFill>
                <a:latin typeface="Courier New" panose="02070309020205020404" pitchFamily="49" charset="0"/>
                <a:cs typeface="Courier New" panose="02070309020205020404" pitchFamily="49" charset="0"/>
              </a:rPr>
              <a:t/>
            </a:r>
            <a:br>
              <a:rPr lang="zh-CN" altLang="zh-CN" sz="700" dirty="0">
                <a:solidFill>
                  <a:prstClr val="black"/>
                </a:solidFill>
                <a:latin typeface="Courier New" panose="02070309020205020404" pitchFamily="49" charset="0"/>
                <a:cs typeface="Courier New" panose="02070309020205020404" pitchFamily="49" charset="0"/>
              </a:rPr>
            </a:br>
            <a:r>
              <a:rPr lang="en-US" altLang="zh-CN" sz="700" dirty="0" smtClean="0">
                <a:solidFill>
                  <a:prstClr val="black"/>
                </a:solidFill>
                <a:latin typeface="Courier New" panose="02070309020205020404" pitchFamily="49" charset="0"/>
                <a:cs typeface="Courier New" panose="02070309020205020404" pitchFamily="49" charset="0"/>
              </a:rPr>
              <a:t>Allele-1</a:t>
            </a:r>
            <a:r>
              <a:rPr lang="en-US" altLang="zh-CN" sz="700" dirty="0">
                <a:solidFill>
                  <a:prstClr val="black"/>
                </a:solidFill>
                <a:latin typeface="Courier New" panose="02070309020205020404" pitchFamily="49" charset="0"/>
                <a:cs typeface="Courier New" panose="02070309020205020404" pitchFamily="49" charset="0"/>
              </a:rPr>
              <a:t>: </a:t>
            </a:r>
            <a:r>
              <a:rPr lang="en-US" altLang="zh-CN" sz="700" dirty="0" err="1">
                <a:solidFill>
                  <a:prstClr val="black"/>
                </a:solidFill>
                <a:latin typeface="Courier New" panose="02070309020205020404" pitchFamily="49" charset="0"/>
                <a:cs typeface="Courier New" panose="02070309020205020404" pitchFamily="49" charset="0"/>
              </a:rPr>
              <a:t>ATGCTGGA</a:t>
            </a:r>
            <a:r>
              <a:rPr lang="en-US" altLang="zh-CN" sz="700" dirty="0" err="1">
                <a:solidFill>
                  <a:srgbClr val="0070C0"/>
                </a:solidFill>
                <a:latin typeface="Courier New" panose="02070309020205020404" pitchFamily="49" charset="0"/>
                <a:cs typeface="Courier New" panose="02070309020205020404" pitchFamily="49" charset="0"/>
              </a:rPr>
              <a:t>GTTGGTCTTTGCTCCTG</a:t>
            </a:r>
            <a:r>
              <a:rPr lang="en-US" altLang="zh-CN" sz="700" dirty="0" err="1">
                <a:solidFill>
                  <a:srgbClr val="FF0000"/>
                </a:solidFill>
                <a:latin typeface="Courier New" panose="02070309020205020404" pitchFamily="49" charset="0"/>
                <a:cs typeface="Courier New" panose="02070309020205020404" pitchFamily="49" charset="0"/>
              </a:rPr>
              <a:t>t</a:t>
            </a:r>
            <a:r>
              <a:rPr lang="en-US" altLang="zh-CN" sz="700" dirty="0" err="1">
                <a:solidFill>
                  <a:srgbClr val="0070C0"/>
                </a:solidFill>
                <a:latin typeface="Courier New" panose="02070309020205020404" pitchFamily="49" charset="0"/>
                <a:cs typeface="Courier New" panose="02070309020205020404" pitchFamily="49" charset="0"/>
              </a:rPr>
              <a:t>CAG</a:t>
            </a:r>
            <a:r>
              <a:rPr lang="en-US" altLang="zh-CN" sz="700" dirty="0" err="1">
                <a:solidFill>
                  <a:srgbClr val="FF0000"/>
                </a:solidFill>
                <a:latin typeface="Courier New" panose="02070309020205020404" pitchFamily="49" charset="0"/>
                <a:cs typeface="Courier New" panose="02070309020205020404" pitchFamily="49" charset="0"/>
              </a:rPr>
              <a:t>AGG</a:t>
            </a:r>
            <a:r>
              <a:rPr lang="en-US" altLang="zh-CN" sz="700" dirty="0">
                <a:solidFill>
                  <a:prstClr val="black"/>
                </a:solidFill>
                <a:latin typeface="Courier New" panose="02070309020205020404" pitchFamily="49" charset="0"/>
                <a:cs typeface="Courier New" panose="02070309020205020404" pitchFamily="49" charset="0"/>
              </a:rPr>
              <a:t> (+1bp)</a:t>
            </a:r>
            <a:r>
              <a:rPr lang="zh-CN" altLang="zh-CN" sz="700" dirty="0">
                <a:solidFill>
                  <a:prstClr val="black"/>
                </a:solidFill>
                <a:latin typeface="Courier New" panose="02070309020205020404" pitchFamily="49" charset="0"/>
                <a:cs typeface="Courier New" panose="02070309020205020404" pitchFamily="49" charset="0"/>
              </a:rPr>
              <a:t/>
            </a:r>
            <a:br>
              <a:rPr lang="zh-CN" altLang="zh-CN" sz="700" dirty="0">
                <a:solidFill>
                  <a:prstClr val="black"/>
                </a:solidFill>
                <a:latin typeface="Courier New" panose="02070309020205020404" pitchFamily="49" charset="0"/>
                <a:cs typeface="Courier New" panose="02070309020205020404" pitchFamily="49" charset="0"/>
              </a:rPr>
            </a:br>
            <a:r>
              <a:rPr lang="en-US" altLang="zh-CN" sz="700" dirty="0" smtClean="0">
                <a:solidFill>
                  <a:prstClr val="black"/>
                </a:solidFill>
                <a:latin typeface="Courier New" panose="02070309020205020404" pitchFamily="49" charset="0"/>
                <a:cs typeface="Courier New" panose="02070309020205020404" pitchFamily="49" charset="0"/>
              </a:rPr>
              <a:t>Allele-2</a:t>
            </a:r>
            <a:r>
              <a:rPr lang="en-US" altLang="zh-CN" sz="700" dirty="0">
                <a:solidFill>
                  <a:prstClr val="black"/>
                </a:solidFill>
                <a:latin typeface="Courier New" panose="02070309020205020404" pitchFamily="49" charset="0"/>
                <a:cs typeface="Courier New" panose="02070309020205020404" pitchFamily="49" charset="0"/>
              </a:rPr>
              <a:t>: </a:t>
            </a:r>
            <a:r>
              <a:rPr lang="en-US" altLang="zh-CN" sz="700" dirty="0" err="1">
                <a:solidFill>
                  <a:prstClr val="black"/>
                </a:solidFill>
                <a:latin typeface="Courier New" panose="02070309020205020404" pitchFamily="49" charset="0"/>
                <a:cs typeface="Courier New" panose="02070309020205020404" pitchFamily="49" charset="0"/>
              </a:rPr>
              <a:t>ATGCTGGA</a:t>
            </a:r>
            <a:r>
              <a:rPr lang="en-US" altLang="zh-CN" sz="700" dirty="0" err="1">
                <a:solidFill>
                  <a:srgbClr val="0070C0"/>
                </a:solidFill>
                <a:latin typeface="Courier New" panose="02070309020205020404" pitchFamily="49" charset="0"/>
                <a:cs typeface="Courier New" panose="02070309020205020404" pitchFamily="49" charset="0"/>
              </a:rPr>
              <a:t>GTTGGTCTTTGCTCCTG</a:t>
            </a:r>
            <a:r>
              <a:rPr lang="en-US" altLang="zh-CN" sz="700" dirty="0" err="1">
                <a:solidFill>
                  <a:srgbClr val="FF0000"/>
                </a:solidFill>
                <a:latin typeface="Courier New" panose="02070309020205020404" pitchFamily="49" charset="0"/>
                <a:cs typeface="Courier New" panose="02070309020205020404" pitchFamily="49" charset="0"/>
              </a:rPr>
              <a:t>t</a:t>
            </a:r>
            <a:r>
              <a:rPr lang="en-US" altLang="zh-CN" sz="700" dirty="0" err="1">
                <a:solidFill>
                  <a:srgbClr val="0070C0"/>
                </a:solidFill>
                <a:latin typeface="Courier New" panose="02070309020205020404" pitchFamily="49" charset="0"/>
                <a:cs typeface="Courier New" panose="02070309020205020404" pitchFamily="49" charset="0"/>
              </a:rPr>
              <a:t>CAG</a:t>
            </a:r>
            <a:r>
              <a:rPr lang="en-US" altLang="zh-CN" sz="700" dirty="0" err="1">
                <a:solidFill>
                  <a:srgbClr val="FF0000"/>
                </a:solidFill>
                <a:latin typeface="Courier New" panose="02070309020205020404" pitchFamily="49" charset="0"/>
                <a:cs typeface="Courier New" panose="02070309020205020404" pitchFamily="49" charset="0"/>
              </a:rPr>
              <a:t>AGG</a:t>
            </a:r>
            <a:r>
              <a:rPr lang="en-US" altLang="zh-CN" sz="700" dirty="0">
                <a:solidFill>
                  <a:prstClr val="black"/>
                </a:solidFill>
                <a:latin typeface="Courier New" panose="02070309020205020404" pitchFamily="49" charset="0"/>
                <a:cs typeface="Courier New" panose="02070309020205020404" pitchFamily="49" charset="0"/>
              </a:rPr>
              <a:t> (+1bp)</a:t>
            </a:r>
            <a:r>
              <a:rPr lang="zh-CN" altLang="zh-CN" sz="700" dirty="0">
                <a:solidFill>
                  <a:prstClr val="black"/>
                </a:solidFill>
                <a:latin typeface="Courier New" panose="02070309020205020404" pitchFamily="49" charset="0"/>
                <a:cs typeface="Courier New" panose="02070309020205020404" pitchFamily="49" charset="0"/>
              </a:rPr>
              <a:t/>
            </a:r>
            <a:br>
              <a:rPr lang="zh-CN" altLang="zh-CN" sz="700" dirty="0">
                <a:solidFill>
                  <a:prstClr val="black"/>
                </a:solidFill>
                <a:latin typeface="Courier New" panose="02070309020205020404" pitchFamily="49" charset="0"/>
                <a:cs typeface="Courier New" panose="02070309020205020404" pitchFamily="49" charset="0"/>
              </a:rPr>
            </a:br>
            <a:r>
              <a:rPr lang="en-US" altLang="zh-CN" sz="700" dirty="0">
                <a:solidFill>
                  <a:prstClr val="black"/>
                </a:solidFill>
                <a:latin typeface="Courier New" panose="02070309020205020404" pitchFamily="49" charset="0"/>
                <a:cs typeface="Courier New" panose="02070309020205020404" pitchFamily="49" charset="0"/>
              </a:rPr>
              <a:t>pYLJ16-08</a:t>
            </a:r>
            <a:r>
              <a:rPr lang="zh-CN" altLang="zh-CN" sz="700" dirty="0">
                <a:solidFill>
                  <a:prstClr val="black"/>
                </a:solidFill>
                <a:latin typeface="Courier New" panose="02070309020205020404" pitchFamily="49" charset="0"/>
                <a:cs typeface="Courier New" panose="02070309020205020404" pitchFamily="49" charset="0"/>
              </a:rPr>
              <a:t/>
            </a:r>
            <a:br>
              <a:rPr lang="zh-CN" altLang="zh-CN" sz="700" dirty="0">
                <a:solidFill>
                  <a:prstClr val="black"/>
                </a:solidFill>
                <a:latin typeface="Courier New" panose="02070309020205020404" pitchFamily="49" charset="0"/>
                <a:cs typeface="Courier New" panose="02070309020205020404" pitchFamily="49" charset="0"/>
              </a:rPr>
            </a:br>
            <a:r>
              <a:rPr lang="en-US" altLang="zh-CN" sz="700" dirty="0" smtClean="0">
                <a:solidFill>
                  <a:prstClr val="black"/>
                </a:solidFill>
                <a:latin typeface="Courier New" panose="02070309020205020404" pitchFamily="49" charset="0"/>
                <a:cs typeface="Courier New" panose="02070309020205020404" pitchFamily="49" charset="0"/>
              </a:rPr>
              <a:t>Allele-1</a:t>
            </a:r>
            <a:r>
              <a:rPr lang="en-US" altLang="zh-CN" sz="700" dirty="0">
                <a:solidFill>
                  <a:prstClr val="black"/>
                </a:solidFill>
                <a:latin typeface="Courier New" panose="02070309020205020404" pitchFamily="49" charset="0"/>
                <a:cs typeface="Courier New" panose="02070309020205020404" pitchFamily="49" charset="0"/>
              </a:rPr>
              <a:t>: ATGCTGGA</a:t>
            </a:r>
            <a:r>
              <a:rPr lang="en-US" altLang="zh-CN" sz="700" dirty="0">
                <a:solidFill>
                  <a:srgbClr val="0070C0"/>
                </a:solidFill>
                <a:latin typeface="Courier New" panose="02070309020205020404" pitchFamily="49" charset="0"/>
                <a:cs typeface="Courier New" panose="02070309020205020404" pitchFamily="49" charset="0"/>
              </a:rPr>
              <a:t>GTTGGTCTTTGCTCCTG-CA</a:t>
            </a:r>
            <a:r>
              <a:rPr lang="en-US" altLang="zh-CN" sz="700" dirty="0">
                <a:solidFill>
                  <a:srgbClr val="FF0000"/>
                </a:solidFill>
                <a:latin typeface="Courier New" panose="02070309020205020404" pitchFamily="49" charset="0"/>
                <a:cs typeface="Courier New" panose="02070309020205020404" pitchFamily="49" charset="0"/>
              </a:rPr>
              <a:t>-AGG</a:t>
            </a:r>
            <a:r>
              <a:rPr lang="en-US" altLang="zh-CN" sz="700" dirty="0">
                <a:solidFill>
                  <a:prstClr val="black"/>
                </a:solidFill>
                <a:latin typeface="Courier New" panose="02070309020205020404" pitchFamily="49" charset="0"/>
                <a:cs typeface="Courier New" panose="02070309020205020404" pitchFamily="49" charset="0"/>
              </a:rPr>
              <a:t> (-</a:t>
            </a:r>
            <a:r>
              <a:rPr lang="en-US" altLang="zh-CN" sz="700" dirty="0" smtClean="0">
                <a:solidFill>
                  <a:prstClr val="black"/>
                </a:solidFill>
                <a:latin typeface="Courier New" panose="02070309020205020404" pitchFamily="49" charset="0"/>
                <a:cs typeface="Courier New" panose="02070309020205020404" pitchFamily="49" charset="0"/>
              </a:rPr>
              <a:t>1bp)</a:t>
            </a:r>
            <a:r>
              <a:rPr lang="en-US" altLang="zh-CN" sz="700" dirty="0">
                <a:solidFill>
                  <a:prstClr val="black"/>
                </a:solidFill>
                <a:latin typeface="Courier New" panose="02070309020205020404" pitchFamily="49" charset="0"/>
                <a:cs typeface="Courier New" panose="02070309020205020404" pitchFamily="49" charset="0"/>
              </a:rPr>
              <a:t/>
            </a:r>
            <a:br>
              <a:rPr lang="en-US" altLang="zh-CN" sz="700" dirty="0">
                <a:solidFill>
                  <a:prstClr val="black"/>
                </a:solidFill>
                <a:latin typeface="Courier New" panose="02070309020205020404" pitchFamily="49" charset="0"/>
                <a:cs typeface="Courier New" panose="02070309020205020404" pitchFamily="49" charset="0"/>
              </a:rPr>
            </a:br>
            <a:r>
              <a:rPr lang="en-US" altLang="zh-CN" sz="700" dirty="0" smtClean="0">
                <a:solidFill>
                  <a:prstClr val="black"/>
                </a:solidFill>
                <a:latin typeface="Courier New" panose="02070309020205020404" pitchFamily="49" charset="0"/>
                <a:cs typeface="Courier New" panose="02070309020205020404" pitchFamily="49" charset="0"/>
              </a:rPr>
              <a:t>Allele-2</a:t>
            </a:r>
            <a:r>
              <a:rPr lang="en-US" altLang="zh-CN" sz="700" dirty="0">
                <a:solidFill>
                  <a:prstClr val="black"/>
                </a:solidFill>
                <a:latin typeface="Courier New" panose="02070309020205020404" pitchFamily="49" charset="0"/>
                <a:cs typeface="Courier New" panose="02070309020205020404" pitchFamily="49" charset="0"/>
              </a:rPr>
              <a:t>: ATGCTGGA</a:t>
            </a:r>
            <a:r>
              <a:rPr lang="en-US" altLang="zh-CN" sz="700" dirty="0">
                <a:solidFill>
                  <a:srgbClr val="0070C0"/>
                </a:solidFill>
                <a:latin typeface="Courier New" panose="02070309020205020404" pitchFamily="49" charset="0"/>
                <a:cs typeface="Courier New" panose="02070309020205020404" pitchFamily="49" charset="0"/>
              </a:rPr>
              <a:t>GTTGGTCTTTGCTCCTG-</a:t>
            </a:r>
            <a:r>
              <a:rPr lang="en-US" altLang="zh-CN" sz="700" dirty="0" smtClean="0">
                <a:solidFill>
                  <a:srgbClr val="FF0000"/>
                </a:solidFill>
                <a:latin typeface="Courier New" panose="02070309020205020404" pitchFamily="49" charset="0"/>
                <a:cs typeface="Courier New" panose="02070309020205020404" pitchFamily="49" charset="0"/>
              </a:rPr>
              <a:t>---AGG</a:t>
            </a:r>
            <a:r>
              <a:rPr lang="en-US" altLang="zh-CN" sz="700" dirty="0" smtClean="0">
                <a:solidFill>
                  <a:prstClr val="black"/>
                </a:solidFill>
                <a:latin typeface="Courier New" panose="02070309020205020404" pitchFamily="49" charset="0"/>
                <a:cs typeface="Courier New" panose="02070309020205020404" pitchFamily="49" charset="0"/>
              </a:rPr>
              <a:t> </a:t>
            </a:r>
            <a:r>
              <a:rPr lang="en-US" altLang="zh-CN" sz="700" dirty="0">
                <a:solidFill>
                  <a:prstClr val="black"/>
                </a:solidFill>
                <a:latin typeface="Courier New" panose="02070309020205020404" pitchFamily="49" charset="0"/>
                <a:cs typeface="Courier New" panose="02070309020205020404" pitchFamily="49" charset="0"/>
              </a:rPr>
              <a:t>(-3bp)</a:t>
            </a:r>
            <a:r>
              <a:rPr lang="zh-CN" altLang="zh-CN" sz="700" dirty="0">
                <a:solidFill>
                  <a:prstClr val="black"/>
                </a:solidFill>
                <a:latin typeface="Courier New" panose="02070309020205020404" pitchFamily="49" charset="0"/>
                <a:cs typeface="Courier New" panose="02070309020205020404" pitchFamily="49" charset="0"/>
              </a:rPr>
              <a:t/>
            </a:r>
            <a:br>
              <a:rPr lang="zh-CN" altLang="zh-CN" sz="700" dirty="0">
                <a:solidFill>
                  <a:prstClr val="black"/>
                </a:solidFill>
                <a:latin typeface="Courier New" panose="02070309020205020404" pitchFamily="49" charset="0"/>
                <a:cs typeface="Courier New" panose="02070309020205020404" pitchFamily="49" charset="0"/>
              </a:rPr>
            </a:br>
            <a:r>
              <a:rPr lang="en-US" altLang="zh-CN" sz="700" dirty="0">
                <a:latin typeface="Courier New" panose="02070309020205020404" pitchFamily="49" charset="0"/>
                <a:cs typeface="Courier New" panose="02070309020205020404" pitchFamily="49" charset="0"/>
              </a:rPr>
              <a:t>pYLJ17-01</a:t>
            </a:r>
            <a:r>
              <a:rPr lang="zh-CN" altLang="zh-CN" sz="700" dirty="0">
                <a:latin typeface="Courier New" panose="02070309020205020404" pitchFamily="49" charset="0"/>
                <a:cs typeface="Courier New" panose="02070309020205020404" pitchFamily="49" charset="0"/>
              </a:rPr>
              <a:t/>
            </a:r>
            <a:br>
              <a:rPr lang="zh-CN" altLang="zh-CN" sz="700" dirty="0">
                <a:latin typeface="Courier New" panose="02070309020205020404" pitchFamily="49" charset="0"/>
                <a:cs typeface="Courier New" panose="02070309020205020404" pitchFamily="49" charset="0"/>
              </a:rPr>
            </a:br>
            <a:r>
              <a:rPr lang="en-US" altLang="zh-CN" sz="700" dirty="0" smtClean="0">
                <a:latin typeface="Courier New" panose="02070309020205020404" pitchFamily="49" charset="0"/>
                <a:cs typeface="Courier New" panose="02070309020205020404" pitchFamily="49" charset="0"/>
              </a:rPr>
              <a:t>Allele-1</a:t>
            </a:r>
            <a:r>
              <a:rPr lang="en-US" altLang="zh-CN" sz="700" dirty="0">
                <a:latin typeface="Courier New" panose="02070309020205020404" pitchFamily="49" charset="0"/>
                <a:cs typeface="Courier New" panose="02070309020205020404" pitchFamily="49" charset="0"/>
              </a:rPr>
              <a:t>: </a:t>
            </a:r>
            <a:r>
              <a:rPr lang="en-US" altLang="zh-CN" sz="700" dirty="0" err="1">
                <a:solidFill>
                  <a:prstClr val="black"/>
                </a:solidFill>
                <a:latin typeface="Courier New" panose="02070309020205020404" pitchFamily="49" charset="0"/>
                <a:cs typeface="Courier New" panose="02070309020205020404" pitchFamily="49" charset="0"/>
              </a:rPr>
              <a:t>ATGCTGGA</a:t>
            </a:r>
            <a:r>
              <a:rPr lang="en-US" altLang="zh-CN" sz="700" dirty="0" err="1">
                <a:solidFill>
                  <a:srgbClr val="0070C0"/>
                </a:solidFill>
                <a:latin typeface="Courier New" panose="02070309020205020404" pitchFamily="49" charset="0"/>
                <a:cs typeface="Courier New" panose="02070309020205020404" pitchFamily="49" charset="0"/>
              </a:rPr>
              <a:t>GTTGGTCTTTGCTCCTG</a:t>
            </a:r>
            <a:r>
              <a:rPr lang="en-US" altLang="zh-CN" sz="700" dirty="0" err="1">
                <a:solidFill>
                  <a:srgbClr val="FF0000"/>
                </a:solidFill>
                <a:latin typeface="Courier New" panose="02070309020205020404" pitchFamily="49" charset="0"/>
                <a:cs typeface="Courier New" panose="02070309020205020404" pitchFamily="49" charset="0"/>
              </a:rPr>
              <a:t>a</a:t>
            </a:r>
            <a:r>
              <a:rPr lang="en-US" altLang="zh-CN" sz="700" dirty="0" err="1">
                <a:solidFill>
                  <a:srgbClr val="0070C0"/>
                </a:solidFill>
                <a:latin typeface="Courier New" panose="02070309020205020404" pitchFamily="49" charset="0"/>
                <a:cs typeface="Courier New" panose="02070309020205020404" pitchFamily="49" charset="0"/>
              </a:rPr>
              <a:t>CAG</a:t>
            </a:r>
            <a:r>
              <a:rPr lang="en-US" altLang="zh-CN" sz="700" dirty="0" err="1">
                <a:solidFill>
                  <a:srgbClr val="FF0000"/>
                </a:solidFill>
                <a:latin typeface="Courier New" panose="02070309020205020404" pitchFamily="49" charset="0"/>
                <a:cs typeface="Courier New" panose="02070309020205020404" pitchFamily="49" charset="0"/>
              </a:rPr>
              <a:t>AGG</a:t>
            </a:r>
            <a:r>
              <a:rPr lang="en-US" altLang="zh-CN" sz="700" dirty="0">
                <a:latin typeface="Courier New" panose="02070309020205020404" pitchFamily="49" charset="0"/>
                <a:cs typeface="Courier New" panose="02070309020205020404" pitchFamily="49" charset="0"/>
              </a:rPr>
              <a:t> (+1bp)</a:t>
            </a:r>
            <a:r>
              <a:rPr lang="zh-CN" altLang="zh-CN" sz="700" dirty="0">
                <a:latin typeface="Courier New" panose="02070309020205020404" pitchFamily="49" charset="0"/>
                <a:cs typeface="Courier New" panose="02070309020205020404" pitchFamily="49" charset="0"/>
              </a:rPr>
              <a:t/>
            </a:r>
            <a:br>
              <a:rPr lang="zh-CN" altLang="zh-CN" sz="700" dirty="0">
                <a:latin typeface="Courier New" panose="02070309020205020404" pitchFamily="49" charset="0"/>
                <a:cs typeface="Courier New" panose="02070309020205020404" pitchFamily="49" charset="0"/>
              </a:rPr>
            </a:br>
            <a:r>
              <a:rPr lang="en-US" altLang="zh-CN" sz="700" dirty="0" smtClean="0">
                <a:latin typeface="Courier New" panose="02070309020205020404" pitchFamily="49" charset="0"/>
                <a:cs typeface="Courier New" panose="02070309020205020404" pitchFamily="49" charset="0"/>
              </a:rPr>
              <a:t>Allele-2</a:t>
            </a:r>
            <a:r>
              <a:rPr lang="en-US" altLang="zh-CN" sz="700" dirty="0">
                <a:latin typeface="Courier New" panose="02070309020205020404" pitchFamily="49" charset="0"/>
                <a:cs typeface="Courier New" panose="02070309020205020404" pitchFamily="49" charset="0"/>
              </a:rPr>
              <a:t>: </a:t>
            </a:r>
            <a:r>
              <a:rPr lang="en-US" altLang="zh-CN" sz="700" dirty="0" err="1">
                <a:solidFill>
                  <a:prstClr val="black"/>
                </a:solidFill>
                <a:latin typeface="Courier New" panose="02070309020205020404" pitchFamily="49" charset="0"/>
                <a:cs typeface="Courier New" panose="02070309020205020404" pitchFamily="49" charset="0"/>
              </a:rPr>
              <a:t>ATGCTGGA</a:t>
            </a:r>
            <a:r>
              <a:rPr lang="en-US" altLang="zh-CN" sz="700" dirty="0" err="1">
                <a:solidFill>
                  <a:srgbClr val="0070C0"/>
                </a:solidFill>
                <a:latin typeface="Courier New" panose="02070309020205020404" pitchFamily="49" charset="0"/>
                <a:cs typeface="Courier New" panose="02070309020205020404" pitchFamily="49" charset="0"/>
              </a:rPr>
              <a:t>GTTGGTCTTTGCTCCTG</a:t>
            </a:r>
            <a:r>
              <a:rPr lang="en-US" altLang="zh-CN" sz="700" dirty="0" err="1">
                <a:solidFill>
                  <a:srgbClr val="FF0000"/>
                </a:solidFill>
                <a:latin typeface="Courier New" panose="02070309020205020404" pitchFamily="49" charset="0"/>
                <a:cs typeface="Courier New" panose="02070309020205020404" pitchFamily="49" charset="0"/>
              </a:rPr>
              <a:t>g</a:t>
            </a:r>
            <a:r>
              <a:rPr lang="en-US" altLang="zh-CN" sz="700" dirty="0" err="1">
                <a:solidFill>
                  <a:srgbClr val="0070C0"/>
                </a:solidFill>
                <a:latin typeface="Courier New" panose="02070309020205020404" pitchFamily="49" charset="0"/>
                <a:cs typeface="Courier New" panose="02070309020205020404" pitchFamily="49" charset="0"/>
              </a:rPr>
              <a:t>CAG</a:t>
            </a:r>
            <a:r>
              <a:rPr lang="en-US" altLang="zh-CN" sz="700" dirty="0" err="1">
                <a:solidFill>
                  <a:srgbClr val="FF0000"/>
                </a:solidFill>
                <a:latin typeface="Courier New" panose="02070309020205020404" pitchFamily="49" charset="0"/>
                <a:cs typeface="Courier New" panose="02070309020205020404" pitchFamily="49" charset="0"/>
              </a:rPr>
              <a:t>AGG</a:t>
            </a:r>
            <a:r>
              <a:rPr lang="en-US" altLang="zh-CN" sz="700" dirty="0">
                <a:latin typeface="Courier New" panose="02070309020205020404" pitchFamily="49" charset="0"/>
                <a:cs typeface="Courier New" panose="02070309020205020404" pitchFamily="49" charset="0"/>
              </a:rPr>
              <a:t> (+1bp)</a:t>
            </a:r>
            <a:r>
              <a:rPr lang="zh-CN" altLang="zh-CN" sz="700" dirty="0">
                <a:latin typeface="Courier New" panose="02070309020205020404" pitchFamily="49" charset="0"/>
                <a:cs typeface="Courier New" panose="02070309020205020404" pitchFamily="49" charset="0"/>
              </a:rPr>
              <a:t/>
            </a:r>
            <a:br>
              <a:rPr lang="zh-CN" altLang="zh-CN" sz="700" dirty="0">
                <a:latin typeface="Courier New" panose="02070309020205020404" pitchFamily="49" charset="0"/>
                <a:cs typeface="Courier New" panose="02070309020205020404" pitchFamily="49" charset="0"/>
              </a:rPr>
            </a:br>
            <a:r>
              <a:rPr lang="en-US" altLang="zh-CN" sz="700" dirty="0">
                <a:latin typeface="Courier New" panose="02070309020205020404" pitchFamily="49" charset="0"/>
                <a:cs typeface="Courier New" panose="02070309020205020404" pitchFamily="49" charset="0"/>
              </a:rPr>
              <a:t>pYLJ17-04</a:t>
            </a:r>
            <a:r>
              <a:rPr lang="zh-CN" altLang="zh-CN" sz="700" dirty="0">
                <a:latin typeface="Courier New" panose="02070309020205020404" pitchFamily="49" charset="0"/>
                <a:cs typeface="Courier New" panose="02070309020205020404" pitchFamily="49" charset="0"/>
              </a:rPr>
              <a:t/>
            </a:r>
            <a:br>
              <a:rPr lang="zh-CN" altLang="zh-CN" sz="700" dirty="0">
                <a:latin typeface="Courier New" panose="02070309020205020404" pitchFamily="49" charset="0"/>
                <a:cs typeface="Courier New" panose="02070309020205020404" pitchFamily="49" charset="0"/>
              </a:rPr>
            </a:br>
            <a:r>
              <a:rPr lang="en-US" altLang="zh-CN" sz="700" dirty="0" smtClean="0">
                <a:latin typeface="Courier New" panose="02070309020205020404" pitchFamily="49" charset="0"/>
                <a:cs typeface="Courier New" panose="02070309020205020404" pitchFamily="49" charset="0"/>
              </a:rPr>
              <a:t>Allele-1</a:t>
            </a:r>
            <a:r>
              <a:rPr lang="en-US" altLang="zh-CN" sz="700" dirty="0">
                <a:latin typeface="Courier New" panose="02070309020205020404" pitchFamily="49" charset="0"/>
                <a:cs typeface="Courier New" panose="02070309020205020404" pitchFamily="49" charset="0"/>
              </a:rPr>
              <a:t>: </a:t>
            </a:r>
            <a:r>
              <a:rPr lang="en-US" altLang="zh-CN" sz="700" dirty="0" err="1">
                <a:solidFill>
                  <a:prstClr val="black"/>
                </a:solidFill>
                <a:latin typeface="Courier New" panose="02070309020205020404" pitchFamily="49" charset="0"/>
                <a:cs typeface="Courier New" panose="02070309020205020404" pitchFamily="49" charset="0"/>
              </a:rPr>
              <a:t>ATGCTGGA</a:t>
            </a:r>
            <a:r>
              <a:rPr lang="en-US" altLang="zh-CN" sz="700" dirty="0" err="1">
                <a:solidFill>
                  <a:srgbClr val="0070C0"/>
                </a:solidFill>
                <a:latin typeface="Courier New" panose="02070309020205020404" pitchFamily="49" charset="0"/>
                <a:cs typeface="Courier New" panose="02070309020205020404" pitchFamily="49" charset="0"/>
              </a:rPr>
              <a:t>GTTGGTCTTTGCTCCTG</a:t>
            </a:r>
            <a:r>
              <a:rPr lang="en-US" altLang="zh-CN" sz="700" dirty="0" err="1">
                <a:solidFill>
                  <a:srgbClr val="FF0000"/>
                </a:solidFill>
                <a:latin typeface="Courier New" panose="02070309020205020404" pitchFamily="49" charset="0"/>
                <a:cs typeface="Courier New" panose="02070309020205020404" pitchFamily="49" charset="0"/>
              </a:rPr>
              <a:t>t</a:t>
            </a:r>
            <a:r>
              <a:rPr lang="en-US" altLang="zh-CN" sz="700" dirty="0" err="1">
                <a:solidFill>
                  <a:srgbClr val="0070C0"/>
                </a:solidFill>
                <a:latin typeface="Courier New" panose="02070309020205020404" pitchFamily="49" charset="0"/>
                <a:cs typeface="Courier New" panose="02070309020205020404" pitchFamily="49" charset="0"/>
              </a:rPr>
              <a:t>CAG</a:t>
            </a:r>
            <a:r>
              <a:rPr lang="en-US" altLang="zh-CN" sz="700" dirty="0" err="1">
                <a:solidFill>
                  <a:srgbClr val="FF0000"/>
                </a:solidFill>
                <a:latin typeface="Courier New" panose="02070309020205020404" pitchFamily="49" charset="0"/>
                <a:cs typeface="Courier New" panose="02070309020205020404" pitchFamily="49" charset="0"/>
              </a:rPr>
              <a:t>AGG</a:t>
            </a:r>
            <a:r>
              <a:rPr lang="en-US" altLang="zh-CN" sz="700" dirty="0">
                <a:latin typeface="Courier New" panose="02070309020205020404" pitchFamily="49" charset="0"/>
                <a:cs typeface="Courier New" panose="02070309020205020404" pitchFamily="49" charset="0"/>
              </a:rPr>
              <a:t> (+1bp)</a:t>
            </a:r>
            <a:r>
              <a:rPr lang="zh-CN" altLang="zh-CN" sz="700" dirty="0">
                <a:latin typeface="Courier New" panose="02070309020205020404" pitchFamily="49" charset="0"/>
                <a:cs typeface="Courier New" panose="02070309020205020404" pitchFamily="49" charset="0"/>
              </a:rPr>
              <a:t/>
            </a:r>
            <a:br>
              <a:rPr lang="zh-CN" altLang="zh-CN" sz="700" dirty="0">
                <a:latin typeface="Courier New" panose="02070309020205020404" pitchFamily="49" charset="0"/>
                <a:cs typeface="Courier New" panose="02070309020205020404" pitchFamily="49" charset="0"/>
              </a:rPr>
            </a:br>
            <a:r>
              <a:rPr lang="en-US" altLang="zh-CN" sz="700" dirty="0" smtClean="0">
                <a:latin typeface="Courier New" panose="02070309020205020404" pitchFamily="49" charset="0"/>
                <a:cs typeface="Courier New" panose="02070309020205020404" pitchFamily="49" charset="0"/>
              </a:rPr>
              <a:t>Allele-2</a:t>
            </a:r>
            <a:r>
              <a:rPr lang="en-US" altLang="zh-CN" sz="700" dirty="0">
                <a:latin typeface="Courier New" panose="02070309020205020404" pitchFamily="49" charset="0"/>
                <a:cs typeface="Courier New" panose="02070309020205020404" pitchFamily="49" charset="0"/>
              </a:rPr>
              <a:t>: </a:t>
            </a:r>
            <a:r>
              <a:rPr lang="en-US" altLang="zh-CN" sz="700" dirty="0" err="1">
                <a:solidFill>
                  <a:prstClr val="black"/>
                </a:solidFill>
                <a:latin typeface="Courier New" panose="02070309020205020404" pitchFamily="49" charset="0"/>
                <a:cs typeface="Courier New" panose="02070309020205020404" pitchFamily="49" charset="0"/>
              </a:rPr>
              <a:t>ATGCTGGA</a:t>
            </a:r>
            <a:r>
              <a:rPr lang="en-US" altLang="zh-CN" sz="700" dirty="0" err="1">
                <a:solidFill>
                  <a:srgbClr val="0070C0"/>
                </a:solidFill>
                <a:latin typeface="Courier New" panose="02070309020205020404" pitchFamily="49" charset="0"/>
                <a:cs typeface="Courier New" panose="02070309020205020404" pitchFamily="49" charset="0"/>
              </a:rPr>
              <a:t>GTTGGTCTTTGCTCCTG</a:t>
            </a:r>
            <a:r>
              <a:rPr lang="en-US" altLang="zh-CN" sz="700" dirty="0" err="1">
                <a:solidFill>
                  <a:srgbClr val="FF0000"/>
                </a:solidFill>
                <a:latin typeface="Courier New" panose="02070309020205020404" pitchFamily="49" charset="0"/>
                <a:cs typeface="Courier New" panose="02070309020205020404" pitchFamily="49" charset="0"/>
              </a:rPr>
              <a:t>t</a:t>
            </a:r>
            <a:r>
              <a:rPr lang="en-US" altLang="zh-CN" sz="700" dirty="0" err="1">
                <a:solidFill>
                  <a:srgbClr val="0070C0"/>
                </a:solidFill>
                <a:latin typeface="Courier New" panose="02070309020205020404" pitchFamily="49" charset="0"/>
                <a:cs typeface="Courier New" panose="02070309020205020404" pitchFamily="49" charset="0"/>
              </a:rPr>
              <a:t>CAG</a:t>
            </a:r>
            <a:r>
              <a:rPr lang="en-US" altLang="zh-CN" sz="700" dirty="0" err="1">
                <a:solidFill>
                  <a:srgbClr val="FF0000"/>
                </a:solidFill>
                <a:latin typeface="Courier New" panose="02070309020205020404" pitchFamily="49" charset="0"/>
                <a:cs typeface="Courier New" panose="02070309020205020404" pitchFamily="49" charset="0"/>
              </a:rPr>
              <a:t>AGG</a:t>
            </a:r>
            <a:r>
              <a:rPr lang="en-US" altLang="zh-CN" sz="700" dirty="0">
                <a:latin typeface="Courier New" panose="02070309020205020404" pitchFamily="49" charset="0"/>
                <a:cs typeface="Courier New" panose="02070309020205020404" pitchFamily="49" charset="0"/>
              </a:rPr>
              <a:t> (+1bp)</a:t>
            </a:r>
            <a:r>
              <a:rPr lang="zh-CN" altLang="zh-CN" sz="700" dirty="0">
                <a:latin typeface="Courier New" panose="02070309020205020404" pitchFamily="49" charset="0"/>
                <a:cs typeface="Courier New" panose="02070309020205020404" pitchFamily="49" charset="0"/>
              </a:rPr>
              <a:t/>
            </a:r>
            <a:br>
              <a:rPr lang="zh-CN" altLang="zh-CN" sz="700" dirty="0">
                <a:latin typeface="Courier New" panose="02070309020205020404" pitchFamily="49" charset="0"/>
                <a:cs typeface="Courier New" panose="02070309020205020404" pitchFamily="49" charset="0"/>
              </a:rPr>
            </a:br>
            <a:r>
              <a:rPr lang="en-US" altLang="zh-CN" sz="700" dirty="0">
                <a:latin typeface="Courier New" panose="02070309020205020404" pitchFamily="49" charset="0"/>
                <a:cs typeface="Courier New" panose="02070309020205020404" pitchFamily="49" charset="0"/>
              </a:rPr>
              <a:t>pYLJ17-12</a:t>
            </a:r>
            <a:r>
              <a:rPr lang="zh-CN" altLang="zh-CN" sz="700" dirty="0">
                <a:latin typeface="Courier New" panose="02070309020205020404" pitchFamily="49" charset="0"/>
                <a:cs typeface="Courier New" panose="02070309020205020404" pitchFamily="49" charset="0"/>
              </a:rPr>
              <a:t/>
            </a:r>
            <a:br>
              <a:rPr lang="zh-CN" altLang="zh-CN" sz="700" dirty="0">
                <a:latin typeface="Courier New" panose="02070309020205020404" pitchFamily="49" charset="0"/>
                <a:cs typeface="Courier New" panose="02070309020205020404" pitchFamily="49" charset="0"/>
              </a:rPr>
            </a:br>
            <a:r>
              <a:rPr lang="en-US" altLang="zh-CN" sz="700" dirty="0" smtClean="0">
                <a:latin typeface="Courier New" panose="02070309020205020404" pitchFamily="49" charset="0"/>
                <a:cs typeface="Courier New" panose="02070309020205020404" pitchFamily="49" charset="0"/>
              </a:rPr>
              <a:t>Allele-1</a:t>
            </a:r>
            <a:r>
              <a:rPr lang="en-US" altLang="zh-CN" sz="700" dirty="0">
                <a:latin typeface="Courier New" panose="02070309020205020404" pitchFamily="49" charset="0"/>
                <a:cs typeface="Courier New" panose="02070309020205020404" pitchFamily="49" charset="0"/>
              </a:rPr>
              <a:t>: </a:t>
            </a:r>
            <a:r>
              <a:rPr lang="en-US" altLang="zh-CN" sz="700" dirty="0">
                <a:solidFill>
                  <a:prstClr val="black"/>
                </a:solidFill>
                <a:latin typeface="Courier New" panose="02070309020205020404" pitchFamily="49" charset="0"/>
                <a:cs typeface="Courier New" panose="02070309020205020404" pitchFamily="49" charset="0"/>
              </a:rPr>
              <a:t>ATGCTGGA</a:t>
            </a:r>
            <a:r>
              <a:rPr lang="en-US" altLang="zh-CN" sz="700" dirty="0">
                <a:solidFill>
                  <a:srgbClr val="0070C0"/>
                </a:solidFill>
                <a:latin typeface="Courier New" panose="02070309020205020404" pitchFamily="49" charset="0"/>
                <a:cs typeface="Courier New" panose="02070309020205020404" pitchFamily="49" charset="0"/>
              </a:rPr>
              <a:t>GTTGGTCTTTGCTCCTG-CAG</a:t>
            </a:r>
            <a:r>
              <a:rPr lang="en-US" altLang="zh-CN" sz="700" dirty="0">
                <a:solidFill>
                  <a:srgbClr val="FF0000"/>
                </a:solidFill>
                <a:latin typeface="Courier New" panose="02070309020205020404" pitchFamily="49" charset="0"/>
                <a:cs typeface="Courier New" panose="02070309020205020404" pitchFamily="49" charset="0"/>
              </a:rPr>
              <a:t>AGG</a:t>
            </a:r>
            <a:r>
              <a:rPr lang="en-US" altLang="zh-CN" sz="700" dirty="0">
                <a:latin typeface="Courier New" panose="02070309020205020404" pitchFamily="49" charset="0"/>
                <a:cs typeface="Courier New" panose="02070309020205020404" pitchFamily="49" charset="0"/>
              </a:rPr>
              <a:t> (</a:t>
            </a:r>
            <a:r>
              <a:rPr lang="en-US" altLang="zh-CN" sz="700" dirty="0" err="1">
                <a:latin typeface="Courier New" panose="02070309020205020404" pitchFamily="49" charset="0"/>
                <a:cs typeface="Courier New" panose="02070309020205020404" pitchFamily="49" charset="0"/>
              </a:rPr>
              <a:t>wt</a:t>
            </a:r>
            <a:r>
              <a:rPr lang="en-US" altLang="zh-CN" sz="700" dirty="0">
                <a:latin typeface="Courier New" panose="02070309020205020404" pitchFamily="49" charset="0"/>
                <a:cs typeface="Courier New" panose="02070309020205020404" pitchFamily="49" charset="0"/>
              </a:rPr>
              <a:t>)</a:t>
            </a:r>
            <a:r>
              <a:rPr lang="zh-CN" altLang="zh-CN" sz="700" dirty="0">
                <a:latin typeface="Courier New" panose="02070309020205020404" pitchFamily="49" charset="0"/>
                <a:cs typeface="Courier New" panose="02070309020205020404" pitchFamily="49" charset="0"/>
              </a:rPr>
              <a:t/>
            </a:r>
            <a:br>
              <a:rPr lang="zh-CN" altLang="zh-CN" sz="700" dirty="0">
                <a:latin typeface="Courier New" panose="02070309020205020404" pitchFamily="49" charset="0"/>
                <a:cs typeface="Courier New" panose="02070309020205020404" pitchFamily="49" charset="0"/>
              </a:rPr>
            </a:br>
            <a:r>
              <a:rPr lang="en-US" altLang="zh-CN" sz="700" dirty="0" smtClean="0">
                <a:latin typeface="Courier New" panose="02070309020205020404" pitchFamily="49" charset="0"/>
                <a:cs typeface="Courier New" panose="02070309020205020404" pitchFamily="49" charset="0"/>
              </a:rPr>
              <a:t>Allele-2</a:t>
            </a:r>
            <a:r>
              <a:rPr lang="en-US" altLang="zh-CN" sz="700" dirty="0">
                <a:latin typeface="Courier New" panose="02070309020205020404" pitchFamily="49" charset="0"/>
                <a:cs typeface="Courier New" panose="02070309020205020404" pitchFamily="49" charset="0"/>
              </a:rPr>
              <a:t>: </a:t>
            </a:r>
            <a:r>
              <a:rPr lang="en-US" altLang="zh-CN" sz="700" dirty="0" err="1">
                <a:solidFill>
                  <a:prstClr val="black"/>
                </a:solidFill>
                <a:latin typeface="Courier New" panose="02070309020205020404" pitchFamily="49" charset="0"/>
                <a:cs typeface="Courier New" panose="02070309020205020404" pitchFamily="49" charset="0"/>
              </a:rPr>
              <a:t>ATGCTGGA</a:t>
            </a:r>
            <a:r>
              <a:rPr lang="en-US" altLang="zh-CN" sz="700" dirty="0" err="1">
                <a:solidFill>
                  <a:srgbClr val="0070C0"/>
                </a:solidFill>
                <a:latin typeface="Courier New" panose="02070309020205020404" pitchFamily="49" charset="0"/>
                <a:cs typeface="Courier New" panose="02070309020205020404" pitchFamily="49" charset="0"/>
              </a:rPr>
              <a:t>GTTGGTCTTTGCTCCTG</a:t>
            </a:r>
            <a:r>
              <a:rPr lang="en-US" altLang="zh-CN" sz="700" dirty="0" err="1">
                <a:solidFill>
                  <a:srgbClr val="FF0000"/>
                </a:solidFill>
                <a:latin typeface="Courier New" panose="02070309020205020404" pitchFamily="49" charset="0"/>
                <a:cs typeface="Courier New" panose="02070309020205020404" pitchFamily="49" charset="0"/>
              </a:rPr>
              <a:t>t</a:t>
            </a:r>
            <a:r>
              <a:rPr lang="en-US" altLang="zh-CN" sz="700" dirty="0" err="1">
                <a:solidFill>
                  <a:srgbClr val="0070C0"/>
                </a:solidFill>
                <a:latin typeface="Courier New" panose="02070309020205020404" pitchFamily="49" charset="0"/>
                <a:cs typeface="Courier New" panose="02070309020205020404" pitchFamily="49" charset="0"/>
              </a:rPr>
              <a:t>CAG</a:t>
            </a:r>
            <a:r>
              <a:rPr lang="en-US" altLang="zh-CN" sz="700" dirty="0" err="1">
                <a:solidFill>
                  <a:srgbClr val="FF0000"/>
                </a:solidFill>
                <a:latin typeface="Courier New" panose="02070309020205020404" pitchFamily="49" charset="0"/>
                <a:cs typeface="Courier New" panose="02070309020205020404" pitchFamily="49" charset="0"/>
              </a:rPr>
              <a:t>AGG</a:t>
            </a:r>
            <a:r>
              <a:rPr lang="en-US" altLang="zh-CN" sz="700" dirty="0">
                <a:latin typeface="Courier New" panose="02070309020205020404" pitchFamily="49" charset="0"/>
                <a:cs typeface="Courier New" panose="02070309020205020404" pitchFamily="49" charset="0"/>
              </a:rPr>
              <a:t> (+1bp)</a:t>
            </a:r>
            <a:r>
              <a:rPr lang="zh-CN" altLang="zh-CN" sz="700" dirty="0">
                <a:latin typeface="Courier New" panose="02070309020205020404" pitchFamily="49" charset="0"/>
                <a:cs typeface="Courier New" panose="02070309020205020404" pitchFamily="49" charset="0"/>
              </a:rPr>
              <a:t/>
            </a:r>
            <a:br>
              <a:rPr lang="zh-CN" altLang="zh-CN" sz="700" dirty="0">
                <a:latin typeface="Courier New" panose="02070309020205020404" pitchFamily="49" charset="0"/>
                <a:cs typeface="Courier New" panose="02070309020205020404" pitchFamily="49" charset="0"/>
              </a:rPr>
            </a:br>
            <a:r>
              <a:rPr lang="en-US" altLang="zh-CN" sz="700" dirty="0">
                <a:solidFill>
                  <a:prstClr val="black"/>
                </a:solidFill>
                <a:latin typeface="Courier New" panose="02070309020205020404" pitchFamily="49" charset="0"/>
                <a:cs typeface="Courier New" panose="02070309020205020404" pitchFamily="49" charset="0"/>
              </a:rPr>
              <a:t>pYLJ18-03</a:t>
            </a:r>
            <a:r>
              <a:rPr lang="zh-CN" altLang="zh-CN" sz="700" dirty="0">
                <a:solidFill>
                  <a:prstClr val="black"/>
                </a:solidFill>
                <a:latin typeface="Courier New" panose="02070309020205020404" pitchFamily="49" charset="0"/>
                <a:cs typeface="Courier New" panose="02070309020205020404" pitchFamily="49" charset="0"/>
              </a:rPr>
              <a:t/>
            </a:r>
            <a:br>
              <a:rPr lang="zh-CN" altLang="zh-CN" sz="700" dirty="0">
                <a:solidFill>
                  <a:prstClr val="black"/>
                </a:solidFill>
                <a:latin typeface="Courier New" panose="02070309020205020404" pitchFamily="49" charset="0"/>
                <a:cs typeface="Courier New" panose="02070309020205020404" pitchFamily="49" charset="0"/>
              </a:rPr>
            </a:br>
            <a:r>
              <a:rPr lang="en-US" altLang="zh-CN" sz="700" dirty="0" smtClean="0">
                <a:solidFill>
                  <a:prstClr val="black"/>
                </a:solidFill>
                <a:latin typeface="Courier New" panose="02070309020205020404" pitchFamily="49" charset="0"/>
                <a:cs typeface="Courier New" panose="02070309020205020404" pitchFamily="49" charset="0"/>
              </a:rPr>
              <a:t>Allele-1</a:t>
            </a:r>
            <a:r>
              <a:rPr lang="en-US" altLang="zh-CN" sz="700" dirty="0">
                <a:solidFill>
                  <a:prstClr val="black"/>
                </a:solidFill>
                <a:latin typeface="Courier New" panose="02070309020205020404" pitchFamily="49" charset="0"/>
                <a:cs typeface="Courier New" panose="02070309020205020404" pitchFamily="49" charset="0"/>
              </a:rPr>
              <a:t>: </a:t>
            </a:r>
            <a:r>
              <a:rPr lang="en-US" altLang="zh-CN" sz="700" dirty="0" err="1">
                <a:solidFill>
                  <a:prstClr val="black"/>
                </a:solidFill>
                <a:latin typeface="Courier New" panose="02070309020205020404" pitchFamily="49" charset="0"/>
                <a:cs typeface="Courier New" panose="02070309020205020404" pitchFamily="49" charset="0"/>
              </a:rPr>
              <a:t>ATGCTGGA</a:t>
            </a:r>
            <a:r>
              <a:rPr lang="en-US" altLang="zh-CN" sz="700" dirty="0" err="1">
                <a:solidFill>
                  <a:srgbClr val="0070C0"/>
                </a:solidFill>
                <a:latin typeface="Courier New" panose="02070309020205020404" pitchFamily="49" charset="0"/>
                <a:cs typeface="Courier New" panose="02070309020205020404" pitchFamily="49" charset="0"/>
              </a:rPr>
              <a:t>GTTGGTCTTTGCTCCTG</a:t>
            </a:r>
            <a:r>
              <a:rPr lang="en-US" altLang="zh-CN" sz="700" dirty="0" err="1">
                <a:solidFill>
                  <a:srgbClr val="FF0000"/>
                </a:solidFill>
                <a:latin typeface="Courier New" panose="02070309020205020404" pitchFamily="49" charset="0"/>
                <a:cs typeface="Courier New" panose="02070309020205020404" pitchFamily="49" charset="0"/>
              </a:rPr>
              <a:t>a</a:t>
            </a:r>
            <a:r>
              <a:rPr lang="en-US" altLang="zh-CN" sz="700" dirty="0" err="1">
                <a:solidFill>
                  <a:srgbClr val="0070C0"/>
                </a:solidFill>
                <a:latin typeface="Courier New" panose="02070309020205020404" pitchFamily="49" charset="0"/>
                <a:cs typeface="Courier New" panose="02070309020205020404" pitchFamily="49" charset="0"/>
              </a:rPr>
              <a:t>CAG</a:t>
            </a:r>
            <a:r>
              <a:rPr lang="en-US" altLang="zh-CN" sz="700" dirty="0" err="1">
                <a:solidFill>
                  <a:srgbClr val="FF0000"/>
                </a:solidFill>
                <a:latin typeface="Courier New" panose="02070309020205020404" pitchFamily="49" charset="0"/>
                <a:cs typeface="Courier New" panose="02070309020205020404" pitchFamily="49" charset="0"/>
              </a:rPr>
              <a:t>AGG</a:t>
            </a:r>
            <a:r>
              <a:rPr lang="en-US" altLang="zh-CN" sz="700" dirty="0">
                <a:solidFill>
                  <a:prstClr val="black"/>
                </a:solidFill>
                <a:latin typeface="Courier New" panose="02070309020205020404" pitchFamily="49" charset="0"/>
                <a:cs typeface="Courier New" panose="02070309020205020404" pitchFamily="49" charset="0"/>
              </a:rPr>
              <a:t> (+1bp)</a:t>
            </a:r>
            <a:r>
              <a:rPr lang="zh-CN" altLang="zh-CN" sz="700" dirty="0">
                <a:solidFill>
                  <a:prstClr val="black"/>
                </a:solidFill>
                <a:latin typeface="Courier New" panose="02070309020205020404" pitchFamily="49" charset="0"/>
                <a:cs typeface="Courier New" panose="02070309020205020404" pitchFamily="49" charset="0"/>
              </a:rPr>
              <a:t/>
            </a:r>
            <a:br>
              <a:rPr lang="zh-CN" altLang="zh-CN" sz="700" dirty="0">
                <a:solidFill>
                  <a:prstClr val="black"/>
                </a:solidFill>
                <a:latin typeface="Courier New" panose="02070309020205020404" pitchFamily="49" charset="0"/>
                <a:cs typeface="Courier New" panose="02070309020205020404" pitchFamily="49" charset="0"/>
              </a:rPr>
            </a:br>
            <a:r>
              <a:rPr lang="en-US" altLang="zh-CN" sz="700" dirty="0" smtClean="0">
                <a:solidFill>
                  <a:prstClr val="black"/>
                </a:solidFill>
                <a:latin typeface="Courier New" panose="02070309020205020404" pitchFamily="49" charset="0"/>
                <a:cs typeface="Courier New" panose="02070309020205020404" pitchFamily="49" charset="0"/>
              </a:rPr>
              <a:t>Allele-2</a:t>
            </a:r>
            <a:r>
              <a:rPr lang="en-US" altLang="zh-CN" sz="700" dirty="0">
                <a:solidFill>
                  <a:prstClr val="black"/>
                </a:solidFill>
                <a:latin typeface="Courier New" panose="02070309020205020404" pitchFamily="49" charset="0"/>
                <a:cs typeface="Courier New" panose="02070309020205020404" pitchFamily="49" charset="0"/>
              </a:rPr>
              <a:t>: </a:t>
            </a:r>
            <a:r>
              <a:rPr lang="en-US" altLang="zh-CN" sz="700" dirty="0" err="1">
                <a:solidFill>
                  <a:prstClr val="black"/>
                </a:solidFill>
                <a:latin typeface="Courier New" panose="02070309020205020404" pitchFamily="49" charset="0"/>
                <a:cs typeface="Courier New" panose="02070309020205020404" pitchFamily="49" charset="0"/>
              </a:rPr>
              <a:t>ATGCTGGA</a:t>
            </a:r>
            <a:r>
              <a:rPr lang="en-US" altLang="zh-CN" sz="700" dirty="0" err="1">
                <a:solidFill>
                  <a:srgbClr val="0070C0"/>
                </a:solidFill>
                <a:latin typeface="Courier New" panose="02070309020205020404" pitchFamily="49" charset="0"/>
                <a:cs typeface="Courier New" panose="02070309020205020404" pitchFamily="49" charset="0"/>
              </a:rPr>
              <a:t>GTTGGTCTTTGCTCCTG</a:t>
            </a:r>
            <a:r>
              <a:rPr lang="en-US" altLang="zh-CN" sz="700" dirty="0" err="1">
                <a:solidFill>
                  <a:srgbClr val="FF0000"/>
                </a:solidFill>
                <a:latin typeface="Courier New" panose="02070309020205020404" pitchFamily="49" charset="0"/>
                <a:cs typeface="Courier New" panose="02070309020205020404" pitchFamily="49" charset="0"/>
              </a:rPr>
              <a:t>a</a:t>
            </a:r>
            <a:r>
              <a:rPr lang="en-US" altLang="zh-CN" sz="700" dirty="0" err="1">
                <a:solidFill>
                  <a:srgbClr val="0070C0"/>
                </a:solidFill>
                <a:latin typeface="Courier New" panose="02070309020205020404" pitchFamily="49" charset="0"/>
                <a:cs typeface="Courier New" panose="02070309020205020404" pitchFamily="49" charset="0"/>
              </a:rPr>
              <a:t>CAG</a:t>
            </a:r>
            <a:r>
              <a:rPr lang="en-US" altLang="zh-CN" sz="700" dirty="0" err="1">
                <a:solidFill>
                  <a:srgbClr val="FF0000"/>
                </a:solidFill>
                <a:latin typeface="Courier New" panose="02070309020205020404" pitchFamily="49" charset="0"/>
                <a:cs typeface="Courier New" panose="02070309020205020404" pitchFamily="49" charset="0"/>
              </a:rPr>
              <a:t>AGG</a:t>
            </a:r>
            <a:r>
              <a:rPr lang="en-US" altLang="zh-CN" sz="700" dirty="0">
                <a:solidFill>
                  <a:prstClr val="black"/>
                </a:solidFill>
                <a:latin typeface="Courier New" panose="02070309020205020404" pitchFamily="49" charset="0"/>
                <a:cs typeface="Courier New" panose="02070309020205020404" pitchFamily="49" charset="0"/>
              </a:rPr>
              <a:t> (+1bp)</a:t>
            </a:r>
            <a:r>
              <a:rPr lang="zh-CN" altLang="zh-CN" sz="700" dirty="0">
                <a:solidFill>
                  <a:prstClr val="black"/>
                </a:solidFill>
                <a:latin typeface="Courier New" panose="02070309020205020404" pitchFamily="49" charset="0"/>
                <a:cs typeface="Courier New" panose="02070309020205020404" pitchFamily="49" charset="0"/>
              </a:rPr>
              <a:t/>
            </a:r>
            <a:br>
              <a:rPr lang="zh-CN" altLang="zh-CN" sz="700" dirty="0">
                <a:solidFill>
                  <a:prstClr val="black"/>
                </a:solidFill>
                <a:latin typeface="Courier New" panose="02070309020205020404" pitchFamily="49" charset="0"/>
                <a:cs typeface="Courier New" panose="02070309020205020404" pitchFamily="49" charset="0"/>
              </a:rPr>
            </a:br>
            <a:r>
              <a:rPr lang="en-US" altLang="zh-CN" sz="700" dirty="0">
                <a:solidFill>
                  <a:prstClr val="black"/>
                </a:solidFill>
                <a:latin typeface="Courier New" panose="02070309020205020404" pitchFamily="49" charset="0"/>
                <a:cs typeface="Courier New" panose="02070309020205020404" pitchFamily="49" charset="0"/>
              </a:rPr>
              <a:t>pYLJ18-09</a:t>
            </a:r>
            <a:r>
              <a:rPr lang="zh-CN" altLang="zh-CN" sz="700" dirty="0">
                <a:solidFill>
                  <a:prstClr val="black"/>
                </a:solidFill>
                <a:latin typeface="Courier New" panose="02070309020205020404" pitchFamily="49" charset="0"/>
                <a:cs typeface="Courier New" panose="02070309020205020404" pitchFamily="49" charset="0"/>
              </a:rPr>
              <a:t/>
            </a:r>
            <a:br>
              <a:rPr lang="zh-CN" altLang="zh-CN" sz="700" dirty="0">
                <a:solidFill>
                  <a:prstClr val="black"/>
                </a:solidFill>
                <a:latin typeface="Courier New" panose="02070309020205020404" pitchFamily="49" charset="0"/>
                <a:cs typeface="Courier New" panose="02070309020205020404" pitchFamily="49" charset="0"/>
              </a:rPr>
            </a:br>
            <a:r>
              <a:rPr lang="en-US" altLang="zh-CN" sz="700" dirty="0" smtClean="0">
                <a:solidFill>
                  <a:prstClr val="black"/>
                </a:solidFill>
                <a:latin typeface="Courier New" panose="02070309020205020404" pitchFamily="49" charset="0"/>
                <a:cs typeface="Courier New" panose="02070309020205020404" pitchFamily="49" charset="0"/>
              </a:rPr>
              <a:t>Allele-1</a:t>
            </a:r>
            <a:r>
              <a:rPr lang="en-US" altLang="zh-CN" sz="700" dirty="0">
                <a:solidFill>
                  <a:prstClr val="black"/>
                </a:solidFill>
                <a:latin typeface="Courier New" panose="02070309020205020404" pitchFamily="49" charset="0"/>
                <a:cs typeface="Courier New" panose="02070309020205020404" pitchFamily="49" charset="0"/>
              </a:rPr>
              <a:t>: </a:t>
            </a:r>
            <a:r>
              <a:rPr lang="en-US" altLang="zh-CN" sz="700" dirty="0" err="1">
                <a:solidFill>
                  <a:prstClr val="black"/>
                </a:solidFill>
                <a:latin typeface="Courier New" panose="02070309020205020404" pitchFamily="49" charset="0"/>
                <a:cs typeface="Courier New" panose="02070309020205020404" pitchFamily="49" charset="0"/>
              </a:rPr>
              <a:t>ATGCTGGA</a:t>
            </a:r>
            <a:r>
              <a:rPr lang="en-US" altLang="zh-CN" sz="700" dirty="0" err="1">
                <a:solidFill>
                  <a:srgbClr val="0070C0"/>
                </a:solidFill>
                <a:latin typeface="Courier New" panose="02070309020205020404" pitchFamily="49" charset="0"/>
                <a:cs typeface="Courier New" panose="02070309020205020404" pitchFamily="49" charset="0"/>
              </a:rPr>
              <a:t>GTTGGTCTTTGCTCCTG</a:t>
            </a:r>
            <a:r>
              <a:rPr lang="en-US" altLang="zh-CN" sz="700" dirty="0" err="1">
                <a:solidFill>
                  <a:srgbClr val="FF0000"/>
                </a:solidFill>
                <a:latin typeface="Courier New" panose="02070309020205020404" pitchFamily="49" charset="0"/>
                <a:cs typeface="Courier New" panose="02070309020205020404" pitchFamily="49" charset="0"/>
              </a:rPr>
              <a:t>a</a:t>
            </a:r>
            <a:r>
              <a:rPr lang="en-US" altLang="zh-CN" sz="700" dirty="0" err="1">
                <a:solidFill>
                  <a:srgbClr val="0070C0"/>
                </a:solidFill>
                <a:latin typeface="Courier New" panose="02070309020205020404" pitchFamily="49" charset="0"/>
                <a:cs typeface="Courier New" panose="02070309020205020404" pitchFamily="49" charset="0"/>
              </a:rPr>
              <a:t>CAG</a:t>
            </a:r>
            <a:r>
              <a:rPr lang="en-US" altLang="zh-CN" sz="700" dirty="0" err="1">
                <a:solidFill>
                  <a:srgbClr val="FF0000"/>
                </a:solidFill>
                <a:latin typeface="Courier New" panose="02070309020205020404" pitchFamily="49" charset="0"/>
                <a:cs typeface="Courier New" panose="02070309020205020404" pitchFamily="49" charset="0"/>
              </a:rPr>
              <a:t>AGG</a:t>
            </a:r>
            <a:r>
              <a:rPr lang="en-US" altLang="zh-CN" sz="700" dirty="0">
                <a:solidFill>
                  <a:prstClr val="black"/>
                </a:solidFill>
                <a:latin typeface="Courier New" panose="02070309020205020404" pitchFamily="49" charset="0"/>
                <a:cs typeface="Courier New" panose="02070309020205020404" pitchFamily="49" charset="0"/>
              </a:rPr>
              <a:t> (+1bp)</a:t>
            </a:r>
            <a:r>
              <a:rPr lang="zh-CN" altLang="zh-CN" sz="700" dirty="0">
                <a:solidFill>
                  <a:prstClr val="black"/>
                </a:solidFill>
                <a:latin typeface="Courier New" panose="02070309020205020404" pitchFamily="49" charset="0"/>
                <a:cs typeface="Courier New" panose="02070309020205020404" pitchFamily="49" charset="0"/>
              </a:rPr>
              <a:t/>
            </a:r>
            <a:br>
              <a:rPr lang="zh-CN" altLang="zh-CN" sz="700" dirty="0">
                <a:solidFill>
                  <a:prstClr val="black"/>
                </a:solidFill>
                <a:latin typeface="Courier New" panose="02070309020205020404" pitchFamily="49" charset="0"/>
                <a:cs typeface="Courier New" panose="02070309020205020404" pitchFamily="49" charset="0"/>
              </a:rPr>
            </a:br>
            <a:r>
              <a:rPr lang="en-US" altLang="zh-CN" sz="700" dirty="0" smtClean="0">
                <a:solidFill>
                  <a:prstClr val="black"/>
                </a:solidFill>
                <a:latin typeface="Courier New" panose="02070309020205020404" pitchFamily="49" charset="0"/>
                <a:cs typeface="Courier New" panose="02070309020205020404" pitchFamily="49" charset="0"/>
              </a:rPr>
              <a:t>Allele-2</a:t>
            </a:r>
            <a:r>
              <a:rPr lang="en-US" altLang="zh-CN" sz="700" dirty="0">
                <a:solidFill>
                  <a:prstClr val="black"/>
                </a:solidFill>
                <a:latin typeface="Courier New" panose="02070309020205020404" pitchFamily="49" charset="0"/>
                <a:cs typeface="Courier New" panose="02070309020205020404" pitchFamily="49" charset="0"/>
              </a:rPr>
              <a:t>: </a:t>
            </a:r>
            <a:r>
              <a:rPr lang="en-US" altLang="zh-CN" sz="700" dirty="0" err="1">
                <a:solidFill>
                  <a:prstClr val="black"/>
                </a:solidFill>
                <a:latin typeface="Courier New" panose="02070309020205020404" pitchFamily="49" charset="0"/>
                <a:cs typeface="Courier New" panose="02070309020205020404" pitchFamily="49" charset="0"/>
              </a:rPr>
              <a:t>ATGCTGGA</a:t>
            </a:r>
            <a:r>
              <a:rPr lang="en-US" altLang="zh-CN" sz="700" dirty="0" err="1">
                <a:solidFill>
                  <a:srgbClr val="0070C0"/>
                </a:solidFill>
                <a:latin typeface="Courier New" panose="02070309020205020404" pitchFamily="49" charset="0"/>
                <a:cs typeface="Courier New" panose="02070309020205020404" pitchFamily="49" charset="0"/>
              </a:rPr>
              <a:t>GTTGGTCTTTGCTCCTG</a:t>
            </a:r>
            <a:r>
              <a:rPr lang="en-US" altLang="zh-CN" sz="700" dirty="0" err="1">
                <a:solidFill>
                  <a:srgbClr val="FF0000"/>
                </a:solidFill>
                <a:latin typeface="Courier New" panose="02070309020205020404" pitchFamily="49" charset="0"/>
                <a:cs typeface="Courier New" panose="02070309020205020404" pitchFamily="49" charset="0"/>
              </a:rPr>
              <a:t>t</a:t>
            </a:r>
            <a:r>
              <a:rPr lang="en-US" altLang="zh-CN" sz="700" dirty="0" err="1">
                <a:solidFill>
                  <a:srgbClr val="0070C0"/>
                </a:solidFill>
                <a:latin typeface="Courier New" panose="02070309020205020404" pitchFamily="49" charset="0"/>
                <a:cs typeface="Courier New" panose="02070309020205020404" pitchFamily="49" charset="0"/>
              </a:rPr>
              <a:t>CAG</a:t>
            </a:r>
            <a:r>
              <a:rPr lang="en-US" altLang="zh-CN" sz="700" dirty="0" err="1">
                <a:solidFill>
                  <a:srgbClr val="FF0000"/>
                </a:solidFill>
                <a:latin typeface="Courier New" panose="02070309020205020404" pitchFamily="49" charset="0"/>
                <a:cs typeface="Courier New" panose="02070309020205020404" pitchFamily="49" charset="0"/>
              </a:rPr>
              <a:t>AGG</a:t>
            </a:r>
            <a:r>
              <a:rPr lang="en-US" altLang="zh-CN" sz="700" dirty="0">
                <a:solidFill>
                  <a:prstClr val="black"/>
                </a:solidFill>
                <a:latin typeface="Courier New" panose="02070309020205020404" pitchFamily="49" charset="0"/>
                <a:cs typeface="Courier New" panose="02070309020205020404" pitchFamily="49" charset="0"/>
              </a:rPr>
              <a:t> (+1bp)</a:t>
            </a:r>
            <a:r>
              <a:rPr lang="zh-CN" altLang="zh-CN" sz="700" dirty="0">
                <a:solidFill>
                  <a:prstClr val="black"/>
                </a:solidFill>
                <a:latin typeface="Courier New" panose="02070309020205020404" pitchFamily="49" charset="0"/>
                <a:cs typeface="Courier New" panose="02070309020205020404" pitchFamily="49" charset="0"/>
              </a:rPr>
              <a:t/>
            </a:r>
            <a:br>
              <a:rPr lang="zh-CN" altLang="zh-CN" sz="700" dirty="0">
                <a:solidFill>
                  <a:prstClr val="black"/>
                </a:solidFill>
                <a:latin typeface="Courier New" panose="02070309020205020404" pitchFamily="49" charset="0"/>
                <a:cs typeface="Courier New" panose="02070309020205020404" pitchFamily="49" charset="0"/>
              </a:rPr>
            </a:br>
            <a:r>
              <a:rPr lang="en-US" altLang="zh-CN" sz="700" dirty="0">
                <a:solidFill>
                  <a:prstClr val="black"/>
                </a:solidFill>
                <a:latin typeface="Courier New" panose="02070309020205020404" pitchFamily="49" charset="0"/>
                <a:cs typeface="Courier New" panose="02070309020205020404" pitchFamily="49" charset="0"/>
              </a:rPr>
              <a:t>pYLJ18-11</a:t>
            </a:r>
            <a:r>
              <a:rPr lang="zh-CN" altLang="zh-CN" sz="700" dirty="0">
                <a:solidFill>
                  <a:prstClr val="black"/>
                </a:solidFill>
                <a:latin typeface="Courier New" panose="02070309020205020404" pitchFamily="49" charset="0"/>
                <a:cs typeface="Courier New" panose="02070309020205020404" pitchFamily="49" charset="0"/>
              </a:rPr>
              <a:t/>
            </a:r>
            <a:br>
              <a:rPr lang="zh-CN" altLang="zh-CN" sz="700" dirty="0">
                <a:solidFill>
                  <a:prstClr val="black"/>
                </a:solidFill>
                <a:latin typeface="Courier New" panose="02070309020205020404" pitchFamily="49" charset="0"/>
                <a:cs typeface="Courier New" panose="02070309020205020404" pitchFamily="49" charset="0"/>
              </a:rPr>
            </a:br>
            <a:r>
              <a:rPr lang="en-US" altLang="zh-CN" sz="700" dirty="0" smtClean="0">
                <a:solidFill>
                  <a:prstClr val="black"/>
                </a:solidFill>
                <a:latin typeface="Courier New" panose="02070309020205020404" pitchFamily="49" charset="0"/>
                <a:cs typeface="Courier New" panose="02070309020205020404" pitchFamily="49" charset="0"/>
              </a:rPr>
              <a:t>Allele-1</a:t>
            </a:r>
            <a:r>
              <a:rPr lang="en-US" altLang="zh-CN" sz="700" dirty="0">
                <a:solidFill>
                  <a:prstClr val="black"/>
                </a:solidFill>
                <a:latin typeface="Courier New" panose="02070309020205020404" pitchFamily="49" charset="0"/>
                <a:cs typeface="Courier New" panose="02070309020205020404" pitchFamily="49" charset="0"/>
              </a:rPr>
              <a:t>: </a:t>
            </a:r>
            <a:r>
              <a:rPr lang="en-US" altLang="zh-CN" sz="700" dirty="0" err="1">
                <a:solidFill>
                  <a:prstClr val="black"/>
                </a:solidFill>
                <a:latin typeface="Courier New" panose="02070309020205020404" pitchFamily="49" charset="0"/>
                <a:cs typeface="Courier New" panose="02070309020205020404" pitchFamily="49" charset="0"/>
              </a:rPr>
              <a:t>ATGCTGGA</a:t>
            </a:r>
            <a:r>
              <a:rPr lang="en-US" altLang="zh-CN" sz="700" dirty="0" err="1">
                <a:solidFill>
                  <a:srgbClr val="0070C0"/>
                </a:solidFill>
                <a:latin typeface="Courier New" panose="02070309020205020404" pitchFamily="49" charset="0"/>
                <a:cs typeface="Courier New" panose="02070309020205020404" pitchFamily="49" charset="0"/>
              </a:rPr>
              <a:t>GTTGGTCTTTGCTCCTG</a:t>
            </a:r>
            <a:r>
              <a:rPr lang="en-US" altLang="zh-CN" sz="700" dirty="0" err="1">
                <a:solidFill>
                  <a:srgbClr val="FF0000"/>
                </a:solidFill>
                <a:latin typeface="Courier New" panose="02070309020205020404" pitchFamily="49" charset="0"/>
                <a:cs typeface="Courier New" panose="02070309020205020404" pitchFamily="49" charset="0"/>
              </a:rPr>
              <a:t>a</a:t>
            </a:r>
            <a:r>
              <a:rPr lang="en-US" altLang="zh-CN" sz="700" dirty="0" err="1">
                <a:solidFill>
                  <a:srgbClr val="0070C0"/>
                </a:solidFill>
                <a:latin typeface="Courier New" panose="02070309020205020404" pitchFamily="49" charset="0"/>
                <a:cs typeface="Courier New" panose="02070309020205020404" pitchFamily="49" charset="0"/>
              </a:rPr>
              <a:t>CAG</a:t>
            </a:r>
            <a:r>
              <a:rPr lang="en-US" altLang="zh-CN" sz="700" dirty="0" err="1">
                <a:solidFill>
                  <a:srgbClr val="FF0000"/>
                </a:solidFill>
                <a:latin typeface="Courier New" panose="02070309020205020404" pitchFamily="49" charset="0"/>
                <a:cs typeface="Courier New" panose="02070309020205020404" pitchFamily="49" charset="0"/>
              </a:rPr>
              <a:t>AGG</a:t>
            </a:r>
            <a:r>
              <a:rPr lang="en-US" altLang="zh-CN" sz="700" dirty="0">
                <a:solidFill>
                  <a:prstClr val="black"/>
                </a:solidFill>
                <a:latin typeface="Courier New" panose="02070309020205020404" pitchFamily="49" charset="0"/>
                <a:cs typeface="Courier New" panose="02070309020205020404" pitchFamily="49" charset="0"/>
              </a:rPr>
              <a:t> (+1bp</a:t>
            </a:r>
            <a:r>
              <a:rPr lang="en-US" altLang="zh-CN" sz="700" dirty="0" smtClean="0">
                <a:solidFill>
                  <a:prstClr val="black"/>
                </a:solidFill>
                <a:latin typeface="Courier New" panose="02070309020205020404" pitchFamily="49" charset="0"/>
                <a:cs typeface="Courier New" panose="02070309020205020404" pitchFamily="49" charset="0"/>
              </a:rPr>
              <a:t>)</a:t>
            </a:r>
            <a:r>
              <a:rPr lang="en-US" altLang="zh-CN" sz="700" dirty="0">
                <a:solidFill>
                  <a:prstClr val="black"/>
                </a:solidFill>
                <a:latin typeface="Courier New" panose="02070309020205020404" pitchFamily="49" charset="0"/>
                <a:cs typeface="Courier New" panose="02070309020205020404" pitchFamily="49" charset="0"/>
              </a:rPr>
              <a:t/>
            </a:r>
            <a:br>
              <a:rPr lang="en-US" altLang="zh-CN" sz="700" dirty="0">
                <a:solidFill>
                  <a:prstClr val="black"/>
                </a:solidFill>
                <a:latin typeface="Courier New" panose="02070309020205020404" pitchFamily="49" charset="0"/>
                <a:cs typeface="Courier New" panose="02070309020205020404" pitchFamily="49" charset="0"/>
              </a:rPr>
            </a:br>
            <a:r>
              <a:rPr lang="en-US" altLang="zh-CN" sz="700" dirty="0" smtClean="0">
                <a:solidFill>
                  <a:prstClr val="black"/>
                </a:solidFill>
                <a:latin typeface="Courier New" panose="02070309020205020404" pitchFamily="49" charset="0"/>
                <a:cs typeface="Courier New" panose="02070309020205020404" pitchFamily="49" charset="0"/>
              </a:rPr>
              <a:t>Allele-2</a:t>
            </a:r>
            <a:r>
              <a:rPr lang="en-US" altLang="zh-CN" sz="700" dirty="0">
                <a:solidFill>
                  <a:prstClr val="black"/>
                </a:solidFill>
                <a:latin typeface="Courier New" panose="02070309020205020404" pitchFamily="49" charset="0"/>
                <a:cs typeface="Courier New" panose="02070309020205020404" pitchFamily="49" charset="0"/>
              </a:rPr>
              <a:t>: ATGCTGGA</a:t>
            </a:r>
            <a:r>
              <a:rPr lang="en-US" altLang="zh-CN" sz="700" dirty="0">
                <a:solidFill>
                  <a:srgbClr val="0070C0"/>
                </a:solidFill>
                <a:latin typeface="Courier New" panose="02070309020205020404" pitchFamily="49" charset="0"/>
                <a:cs typeface="Courier New" panose="02070309020205020404" pitchFamily="49" charset="0"/>
              </a:rPr>
              <a:t>GTTGGTCTTTGCTCCTG-</a:t>
            </a:r>
            <a:r>
              <a:rPr lang="en-US" altLang="zh-CN" sz="700" dirty="0" smtClean="0">
                <a:solidFill>
                  <a:srgbClr val="0070C0"/>
                </a:solidFill>
                <a:latin typeface="Courier New" panose="02070309020205020404" pitchFamily="49" charset="0"/>
                <a:cs typeface="Courier New" panose="02070309020205020404" pitchFamily="49" charset="0"/>
              </a:rPr>
              <a:t>---</a:t>
            </a:r>
            <a:r>
              <a:rPr lang="en-US" altLang="zh-CN" sz="700" dirty="0">
                <a:solidFill>
                  <a:srgbClr val="FF0000"/>
                </a:solidFill>
                <a:latin typeface="Courier New" panose="02070309020205020404" pitchFamily="49" charset="0"/>
                <a:cs typeface="Courier New" panose="02070309020205020404" pitchFamily="49" charset="0"/>
              </a:rPr>
              <a:t>AGG</a:t>
            </a:r>
            <a:r>
              <a:rPr lang="en-US" altLang="zh-CN" sz="700" dirty="0">
                <a:solidFill>
                  <a:prstClr val="black"/>
                </a:solidFill>
                <a:latin typeface="Courier New" panose="02070309020205020404" pitchFamily="49" charset="0"/>
                <a:cs typeface="Courier New" panose="02070309020205020404" pitchFamily="49" charset="0"/>
              </a:rPr>
              <a:t> (-3bp)</a:t>
            </a:r>
            <a:r>
              <a:rPr lang="zh-CN" altLang="zh-CN" sz="700" dirty="0">
                <a:solidFill>
                  <a:prstClr val="black"/>
                </a:solidFill>
                <a:latin typeface="Courier New" panose="02070309020205020404" pitchFamily="49" charset="0"/>
                <a:cs typeface="Courier New" panose="02070309020205020404" pitchFamily="49" charset="0"/>
              </a:rPr>
              <a:t/>
            </a:r>
            <a:br>
              <a:rPr lang="zh-CN" altLang="zh-CN" sz="700" dirty="0">
                <a:solidFill>
                  <a:prstClr val="black"/>
                </a:solidFill>
                <a:latin typeface="Courier New" panose="02070309020205020404" pitchFamily="49" charset="0"/>
                <a:cs typeface="Courier New" panose="02070309020205020404" pitchFamily="49" charset="0"/>
              </a:rPr>
            </a:br>
            <a:endParaRPr lang="en-US" sz="700" dirty="0">
              <a:latin typeface="Courier New" panose="02070309020205020404" pitchFamily="49" charset="0"/>
              <a:cs typeface="Courier New" panose="02070309020205020404" pitchFamily="49" charset="0"/>
            </a:endParaRPr>
          </a:p>
        </p:txBody>
      </p:sp>
      <p:sp>
        <p:nvSpPr>
          <p:cNvPr id="10" name="文本框 4">
            <a:extLst>
              <a:ext uri="{FF2B5EF4-FFF2-40B4-BE49-F238E27FC236}">
                <a16:creationId xmlns:a16="http://schemas.microsoft.com/office/drawing/2014/main" xmlns="" id="{8774F580-2855-4990-B55B-82DD466F60BF}"/>
              </a:ext>
            </a:extLst>
          </p:cNvPr>
          <p:cNvSpPr txBox="1"/>
          <p:nvPr/>
        </p:nvSpPr>
        <p:spPr>
          <a:xfrm>
            <a:off x="77151" y="5855443"/>
            <a:ext cx="6636470" cy="646331"/>
          </a:xfrm>
          <a:prstGeom prst="rect">
            <a:avLst/>
          </a:prstGeom>
          <a:noFill/>
        </p:spPr>
        <p:txBody>
          <a:bodyPr wrap="square" rtlCol="0">
            <a:spAutoFit/>
          </a:bodyPr>
          <a:lstStyle/>
          <a:p>
            <a:pPr algn="just"/>
            <a:r>
              <a:rPr lang="en-US" altLang="zh-CN" sz="1200" b="1" dirty="0">
                <a:latin typeface="Arial" panose="020B0604020202020204" pitchFamily="34" charset="0"/>
                <a:cs typeface="Arial" panose="020B0604020202020204" pitchFamily="34" charset="0"/>
              </a:rPr>
              <a:t>Supplemental Figure 2. Sanger sequencing reveals the genotype of mutant plants at OsPDS-sgRNA01 and OsDEP1-sgRNA02 sites in different SpCas9-SD systems. The PAM sequence is in red and the target sequence is in blue.</a:t>
            </a:r>
            <a:endParaRPr lang="zh-CN" altLang="en-US" sz="1200" b="1" dirty="0">
              <a:latin typeface="Arial" panose="020B0604020202020204" pitchFamily="34" charset="0"/>
              <a:cs typeface="Arial" panose="020B0604020202020204" pitchFamily="34" charset="0"/>
            </a:endParaRPr>
          </a:p>
        </p:txBody>
      </p:sp>
      <p:sp>
        <p:nvSpPr>
          <p:cNvPr id="4" name="内容占位符 2"/>
          <p:cNvSpPr txBox="1">
            <a:spLocks/>
          </p:cNvSpPr>
          <p:nvPr/>
        </p:nvSpPr>
        <p:spPr>
          <a:xfrm>
            <a:off x="3025366" y="1169493"/>
            <a:ext cx="3688255" cy="414076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lnSpc>
                <a:spcPct val="100000"/>
              </a:lnSpc>
              <a:spcBef>
                <a:spcPts val="0"/>
              </a:spcBef>
              <a:buNone/>
            </a:pPr>
            <a:r>
              <a:rPr lang="en-US" altLang="zh-CN" sz="700" dirty="0" smtClean="0">
                <a:solidFill>
                  <a:srgbClr val="000000"/>
                </a:solidFill>
                <a:latin typeface="Courier New" panose="02070309020205020404" pitchFamily="49" charset="0"/>
                <a:cs typeface="Courier New" panose="02070309020205020404" pitchFamily="49" charset="0"/>
              </a:rPr>
              <a:t>OsDEP1-sgRNA02</a:t>
            </a:r>
            <a:endParaRPr lang="en-US" altLang="zh-CN" sz="700" dirty="0">
              <a:solidFill>
                <a:srgbClr val="000000"/>
              </a:solidFill>
              <a:latin typeface="Courier New" panose="02070309020205020404" pitchFamily="49" charset="0"/>
              <a:cs typeface="Courier New" panose="02070309020205020404" pitchFamily="49" charset="0"/>
            </a:endParaRPr>
          </a:p>
          <a:p>
            <a:pPr marL="0" indent="0" fontAlgn="base">
              <a:lnSpc>
                <a:spcPct val="100000"/>
              </a:lnSpc>
              <a:spcBef>
                <a:spcPts val="0"/>
              </a:spcBef>
              <a:buNone/>
            </a:pP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      </a:t>
            </a:r>
            <a:r>
              <a:rPr lang="en-US" sz="700" dirty="0" smtClean="0">
                <a:solidFill>
                  <a:srgbClr val="000000"/>
                </a:solidFill>
                <a:latin typeface="Courier New" panose="02070309020205020404" pitchFamily="49" charset="0"/>
                <a:ea typeface="宋体" panose="02010600030101010101" pitchFamily="2" charset="-122"/>
                <a:cs typeface="Courier New" panose="02070309020205020404" pitchFamily="49" charset="0"/>
              </a:rPr>
              <a:t>WT: </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AAGCCAA</a:t>
            </a:r>
            <a:r>
              <a:rPr lang="en-US" sz="700" dirty="0">
                <a:solidFill>
                  <a:srgbClr val="0070C0"/>
                </a:solidFill>
                <a:latin typeface="Courier New" panose="02070309020205020404" pitchFamily="49" charset="0"/>
                <a:ea typeface="宋体" panose="02010600030101010101" pitchFamily="2" charset="-122"/>
                <a:cs typeface="Courier New" panose="02070309020205020404" pitchFamily="49" charset="0"/>
              </a:rPr>
              <a:t>ACTGCAGTGCGTGCTGCGCT</a:t>
            </a:r>
            <a:r>
              <a:rPr lang="en-US" sz="700" dirty="0">
                <a:solidFill>
                  <a:srgbClr val="FF0000"/>
                </a:solidFill>
                <a:latin typeface="Courier New" panose="02070309020205020404" pitchFamily="49" charset="0"/>
                <a:ea typeface="宋体" panose="02010600030101010101" pitchFamily="2" charset="-122"/>
                <a:cs typeface="Courier New" panose="02070309020205020404" pitchFamily="49" charset="0"/>
              </a:rPr>
              <a:t>GGG</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TCATGCTG</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pTX203-03</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smtClean="0">
                <a:solidFill>
                  <a:srgbClr val="000000"/>
                </a:solidFill>
                <a:latin typeface="Courier New" panose="02070309020205020404" pitchFamily="49" charset="0"/>
                <a:ea typeface="宋体" panose="02010600030101010101" pitchFamily="2" charset="-122"/>
                <a:cs typeface="Courier New" panose="02070309020205020404" pitchFamily="49" charset="0"/>
              </a:rPr>
              <a:t>Allele-1: </a:t>
            </a:r>
            <a:r>
              <a:rPr lang="en-US" sz="700" dirty="0" err="1" smtClean="0">
                <a:solidFill>
                  <a:srgbClr val="000000"/>
                </a:solidFill>
                <a:latin typeface="Courier New" panose="02070309020205020404" pitchFamily="49" charset="0"/>
                <a:ea typeface="宋体" panose="02010600030101010101" pitchFamily="2" charset="-122"/>
                <a:cs typeface="Courier New" panose="02070309020205020404" pitchFamily="49" charset="0"/>
              </a:rPr>
              <a:t>AAGCCAA</a:t>
            </a:r>
            <a:r>
              <a:rPr lang="en-US" sz="700" dirty="0" err="1" smtClean="0">
                <a:solidFill>
                  <a:srgbClr val="0070C0"/>
                </a:solidFill>
                <a:latin typeface="Courier New" panose="02070309020205020404" pitchFamily="49" charset="0"/>
                <a:ea typeface="宋体" panose="02010600030101010101" pitchFamily="2" charset="-122"/>
                <a:cs typeface="Courier New" panose="02070309020205020404" pitchFamily="49" charset="0"/>
              </a:rPr>
              <a:t>ACTGCAGTGCGTGCTG</a:t>
            </a:r>
            <a:r>
              <a:rPr lang="en-US" sz="700" dirty="0" err="1" smtClean="0">
                <a:solidFill>
                  <a:srgbClr val="FF0000"/>
                </a:solidFill>
                <a:latin typeface="Courier New" panose="02070309020205020404" pitchFamily="49" charset="0"/>
                <a:ea typeface="宋体" panose="02010600030101010101" pitchFamily="2" charset="-122"/>
                <a:cs typeface="Courier New" panose="02070309020205020404" pitchFamily="49" charset="0"/>
              </a:rPr>
              <a:t>c</a:t>
            </a:r>
            <a:r>
              <a:rPr lang="en-US" sz="700" dirty="0" err="1" smtClean="0">
                <a:solidFill>
                  <a:srgbClr val="0070C0"/>
                </a:solidFill>
                <a:latin typeface="Courier New" panose="02070309020205020404" pitchFamily="49" charset="0"/>
                <a:ea typeface="宋体" panose="02010600030101010101" pitchFamily="2" charset="-122"/>
                <a:cs typeface="Courier New" panose="02070309020205020404" pitchFamily="49" charset="0"/>
              </a:rPr>
              <a:t>CGCT</a:t>
            </a:r>
            <a:r>
              <a:rPr lang="en-US" sz="700" dirty="0" err="1" smtClean="0">
                <a:solidFill>
                  <a:srgbClr val="FF0000"/>
                </a:solidFill>
                <a:latin typeface="Courier New" panose="02070309020205020404" pitchFamily="49" charset="0"/>
                <a:ea typeface="宋体" panose="02010600030101010101" pitchFamily="2" charset="-122"/>
                <a:cs typeface="Courier New" panose="02070309020205020404" pitchFamily="49" charset="0"/>
              </a:rPr>
              <a:t>GGG</a:t>
            </a:r>
            <a:r>
              <a:rPr lang="en-US" sz="700" dirty="0" err="1" smtClean="0">
                <a:solidFill>
                  <a:srgbClr val="000000"/>
                </a:solidFill>
                <a:latin typeface="Courier New" panose="02070309020205020404" pitchFamily="49" charset="0"/>
                <a:ea typeface="宋体" panose="02010600030101010101" pitchFamily="2" charset="-122"/>
                <a:cs typeface="Courier New" panose="02070309020205020404" pitchFamily="49" charset="0"/>
              </a:rPr>
              <a:t>TCATGCTG</a:t>
            </a:r>
            <a:r>
              <a:rPr lang="en-US" sz="700" dirty="0" smtClean="0">
                <a:solidFill>
                  <a:srgbClr val="000000"/>
                </a:solidFill>
                <a:latin typeface="Courier New" panose="02070309020205020404" pitchFamily="49" charset="0"/>
                <a:ea typeface="宋体" panose="02010600030101010101" pitchFamily="2" charset="-122"/>
                <a:cs typeface="Courier New" panose="02070309020205020404" pitchFamily="49" charset="0"/>
              </a:rPr>
              <a:t> </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(+1bp)</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smtClean="0">
                <a:solidFill>
                  <a:srgbClr val="000000"/>
                </a:solidFill>
                <a:latin typeface="Courier New" panose="02070309020205020404" pitchFamily="49" charset="0"/>
                <a:ea typeface="宋体" panose="02010600030101010101" pitchFamily="2" charset="-122"/>
                <a:cs typeface="Courier New" panose="02070309020205020404" pitchFamily="49" charset="0"/>
              </a:rPr>
              <a:t>Allele-2: </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AAGCCAA</a:t>
            </a:r>
            <a:r>
              <a:rPr lang="en-US" sz="700" dirty="0">
                <a:solidFill>
                  <a:srgbClr val="0070C0"/>
                </a:solidFill>
                <a:latin typeface="Courier New" panose="02070309020205020404" pitchFamily="49" charset="0"/>
                <a:ea typeface="宋体" panose="02010600030101010101" pitchFamily="2" charset="-122"/>
                <a:cs typeface="Courier New" panose="02070309020205020404" pitchFamily="49" charset="0"/>
              </a:rPr>
              <a:t>ACTGCAGTGCGTGCTG</a:t>
            </a:r>
            <a:r>
              <a:rPr lang="en-US" sz="700" dirty="0">
                <a:solidFill>
                  <a:srgbClr val="FF0000"/>
                </a:solidFill>
                <a:latin typeface="Courier New" panose="02070309020205020404" pitchFamily="49" charset="0"/>
                <a:ea typeface="宋体" panose="02010600030101010101" pitchFamily="2" charset="-122"/>
                <a:cs typeface="Courier New" panose="02070309020205020404" pitchFamily="49" charset="0"/>
              </a:rPr>
              <a:t>a</a:t>
            </a:r>
            <a:r>
              <a:rPr lang="en-US" sz="700" dirty="0">
                <a:solidFill>
                  <a:srgbClr val="0070C0"/>
                </a:solidFill>
                <a:latin typeface="Courier New" panose="02070309020205020404" pitchFamily="49" charset="0"/>
                <a:ea typeface="宋体" panose="02010600030101010101" pitchFamily="2" charset="-122"/>
                <a:cs typeface="Courier New" panose="02070309020205020404" pitchFamily="49" charset="0"/>
              </a:rPr>
              <a:t>CGCT</a:t>
            </a:r>
            <a:r>
              <a:rPr lang="en-US" sz="700" dirty="0">
                <a:solidFill>
                  <a:srgbClr val="FF0000"/>
                </a:solidFill>
                <a:latin typeface="Courier New" panose="02070309020205020404" pitchFamily="49" charset="0"/>
                <a:ea typeface="宋体" panose="02010600030101010101" pitchFamily="2" charset="-122"/>
                <a:cs typeface="Courier New" panose="02070309020205020404" pitchFamily="49" charset="0"/>
              </a:rPr>
              <a:t>GGG</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TCATGCTG (+1bp)</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pTX203-09</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smtClean="0">
                <a:solidFill>
                  <a:srgbClr val="000000"/>
                </a:solidFill>
                <a:latin typeface="Courier New" panose="02070309020205020404" pitchFamily="49" charset="0"/>
                <a:ea typeface="宋体" panose="02010600030101010101" pitchFamily="2" charset="-122"/>
                <a:cs typeface="Courier New" panose="02070309020205020404" pitchFamily="49" charset="0"/>
              </a:rPr>
              <a:t>Allele-1: </a:t>
            </a:r>
            <a:r>
              <a:rPr lang="en-US" sz="700" dirty="0" err="1">
                <a:solidFill>
                  <a:srgbClr val="000000"/>
                </a:solidFill>
                <a:latin typeface="Courier New" panose="02070309020205020404" pitchFamily="49" charset="0"/>
                <a:ea typeface="宋体" panose="02010600030101010101" pitchFamily="2" charset="-122"/>
                <a:cs typeface="Courier New" panose="02070309020205020404" pitchFamily="49" charset="0"/>
              </a:rPr>
              <a:t>AAGCCAA</a:t>
            </a:r>
            <a:r>
              <a:rPr lang="en-US" sz="700" dirty="0" err="1">
                <a:solidFill>
                  <a:srgbClr val="0070C0"/>
                </a:solidFill>
                <a:latin typeface="Courier New" panose="02070309020205020404" pitchFamily="49" charset="0"/>
                <a:ea typeface="宋体" panose="02010600030101010101" pitchFamily="2" charset="-122"/>
                <a:cs typeface="Courier New" panose="02070309020205020404" pitchFamily="49" charset="0"/>
              </a:rPr>
              <a:t>ACTGCAGTGCGTGCTG</a:t>
            </a:r>
            <a:r>
              <a:rPr lang="en-US" sz="700" dirty="0" err="1">
                <a:solidFill>
                  <a:srgbClr val="FF0000"/>
                </a:solidFill>
                <a:latin typeface="Courier New" panose="02070309020205020404" pitchFamily="49" charset="0"/>
                <a:ea typeface="宋体" panose="02010600030101010101" pitchFamily="2" charset="-122"/>
                <a:cs typeface="Courier New" panose="02070309020205020404" pitchFamily="49" charset="0"/>
              </a:rPr>
              <a:t>t</a:t>
            </a:r>
            <a:r>
              <a:rPr lang="en-US" sz="700" dirty="0" err="1">
                <a:solidFill>
                  <a:srgbClr val="0070C0"/>
                </a:solidFill>
                <a:latin typeface="Courier New" panose="02070309020205020404" pitchFamily="49" charset="0"/>
                <a:ea typeface="宋体" panose="02010600030101010101" pitchFamily="2" charset="-122"/>
                <a:cs typeface="Courier New" panose="02070309020205020404" pitchFamily="49" charset="0"/>
              </a:rPr>
              <a:t>CGCT</a:t>
            </a:r>
            <a:r>
              <a:rPr lang="en-US" sz="700" dirty="0" err="1">
                <a:solidFill>
                  <a:srgbClr val="FF0000"/>
                </a:solidFill>
                <a:latin typeface="Courier New" panose="02070309020205020404" pitchFamily="49" charset="0"/>
                <a:ea typeface="宋体" panose="02010600030101010101" pitchFamily="2" charset="-122"/>
                <a:cs typeface="Courier New" panose="02070309020205020404" pitchFamily="49" charset="0"/>
              </a:rPr>
              <a:t>GGG</a:t>
            </a:r>
            <a:r>
              <a:rPr lang="en-US" sz="700" dirty="0" err="1">
                <a:solidFill>
                  <a:srgbClr val="000000"/>
                </a:solidFill>
                <a:latin typeface="Courier New" panose="02070309020205020404" pitchFamily="49" charset="0"/>
                <a:ea typeface="宋体" panose="02010600030101010101" pitchFamily="2" charset="-122"/>
                <a:cs typeface="Courier New" panose="02070309020205020404" pitchFamily="49" charset="0"/>
              </a:rPr>
              <a:t>TCATGCTG</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 (+1bp)</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smtClean="0">
                <a:solidFill>
                  <a:srgbClr val="000000"/>
                </a:solidFill>
                <a:latin typeface="Courier New" panose="02070309020205020404" pitchFamily="49" charset="0"/>
                <a:ea typeface="宋体" panose="02010600030101010101" pitchFamily="2" charset="-122"/>
                <a:cs typeface="Courier New" panose="02070309020205020404" pitchFamily="49" charset="0"/>
              </a:rPr>
              <a:t>Allele-2: </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AAGCCAA</a:t>
            </a:r>
            <a:r>
              <a:rPr lang="en-US" sz="700" dirty="0">
                <a:solidFill>
                  <a:srgbClr val="0070C0"/>
                </a:solidFill>
                <a:latin typeface="Courier New" panose="02070309020205020404" pitchFamily="49" charset="0"/>
                <a:ea typeface="宋体" panose="02010600030101010101" pitchFamily="2" charset="-122"/>
                <a:cs typeface="Courier New" panose="02070309020205020404" pitchFamily="49" charset="0"/>
              </a:rPr>
              <a:t>ACTGCAGTGCGTGCTG</a:t>
            </a:r>
            <a:r>
              <a:rPr lang="en-US" sz="700" dirty="0">
                <a:solidFill>
                  <a:srgbClr val="FF0000"/>
                </a:solidFill>
                <a:latin typeface="Courier New" panose="02070309020205020404" pitchFamily="49" charset="0"/>
                <a:ea typeface="宋体" panose="02010600030101010101" pitchFamily="2" charset="-122"/>
                <a:cs typeface="Courier New" panose="02070309020205020404" pitchFamily="49" charset="0"/>
              </a:rPr>
              <a:t>a</a:t>
            </a:r>
            <a:r>
              <a:rPr lang="en-US" sz="700" dirty="0">
                <a:solidFill>
                  <a:srgbClr val="0070C0"/>
                </a:solidFill>
                <a:latin typeface="Courier New" panose="02070309020205020404" pitchFamily="49" charset="0"/>
                <a:ea typeface="宋体" panose="02010600030101010101" pitchFamily="2" charset="-122"/>
                <a:cs typeface="Courier New" panose="02070309020205020404" pitchFamily="49" charset="0"/>
              </a:rPr>
              <a:t>CGCT</a:t>
            </a:r>
            <a:r>
              <a:rPr lang="en-US" sz="700" dirty="0">
                <a:solidFill>
                  <a:srgbClr val="FF0000"/>
                </a:solidFill>
                <a:latin typeface="Courier New" panose="02070309020205020404" pitchFamily="49" charset="0"/>
                <a:ea typeface="宋体" panose="02010600030101010101" pitchFamily="2" charset="-122"/>
                <a:cs typeface="Courier New" panose="02070309020205020404" pitchFamily="49" charset="0"/>
              </a:rPr>
              <a:t>GGG</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TCATGCTG (+1bp)</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pTX203-10</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smtClean="0">
                <a:solidFill>
                  <a:srgbClr val="000000"/>
                </a:solidFill>
                <a:latin typeface="Courier New" panose="02070309020205020404" pitchFamily="49" charset="0"/>
                <a:ea typeface="宋体" panose="02010600030101010101" pitchFamily="2" charset="-122"/>
                <a:cs typeface="Courier New" panose="02070309020205020404" pitchFamily="49" charset="0"/>
              </a:rPr>
              <a:t>Allele-1: </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AAGCCAA</a:t>
            </a:r>
            <a:r>
              <a:rPr lang="en-US" sz="700" dirty="0">
                <a:solidFill>
                  <a:srgbClr val="0070C0"/>
                </a:solidFill>
                <a:latin typeface="Courier New" panose="02070309020205020404" pitchFamily="49" charset="0"/>
                <a:ea typeface="宋体" panose="02010600030101010101" pitchFamily="2" charset="-122"/>
                <a:cs typeface="Courier New" panose="02070309020205020404" pitchFamily="49" charset="0"/>
              </a:rPr>
              <a:t>ACTGCAGTGCGTGCTGCGCT</a:t>
            </a:r>
            <a:r>
              <a:rPr lang="en-US" sz="700" dirty="0">
                <a:solidFill>
                  <a:srgbClr val="FF0000"/>
                </a:solidFill>
                <a:latin typeface="Courier New" panose="02070309020205020404" pitchFamily="49" charset="0"/>
                <a:ea typeface="宋体" panose="02010600030101010101" pitchFamily="2" charset="-122"/>
                <a:cs typeface="Courier New" panose="02070309020205020404" pitchFamily="49" charset="0"/>
              </a:rPr>
              <a:t>GGG</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TCATGCTG (</a:t>
            </a:r>
            <a:r>
              <a:rPr lang="en-US" sz="700" dirty="0" err="1">
                <a:solidFill>
                  <a:srgbClr val="000000"/>
                </a:solidFill>
                <a:latin typeface="Courier New" panose="02070309020205020404" pitchFamily="49" charset="0"/>
                <a:ea typeface="宋体" panose="02010600030101010101" pitchFamily="2" charset="-122"/>
                <a:cs typeface="Courier New" panose="02070309020205020404" pitchFamily="49" charset="0"/>
              </a:rPr>
              <a:t>wt</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smtClean="0">
                <a:solidFill>
                  <a:srgbClr val="000000"/>
                </a:solidFill>
                <a:latin typeface="Courier New" panose="02070309020205020404" pitchFamily="49" charset="0"/>
                <a:ea typeface="宋体" panose="02010600030101010101" pitchFamily="2" charset="-122"/>
                <a:cs typeface="Courier New" panose="02070309020205020404" pitchFamily="49" charset="0"/>
              </a:rPr>
              <a:t>Allele-2: AAGCCAA</a:t>
            </a:r>
            <a:r>
              <a:rPr lang="en-US" sz="700" dirty="0" smtClean="0">
                <a:solidFill>
                  <a:srgbClr val="0070C0"/>
                </a:solidFill>
                <a:latin typeface="Courier New" panose="02070309020205020404" pitchFamily="49" charset="0"/>
                <a:ea typeface="宋体" panose="02010600030101010101" pitchFamily="2" charset="-122"/>
                <a:cs typeface="Courier New" panose="02070309020205020404" pitchFamily="49" charset="0"/>
              </a:rPr>
              <a:t>ACTGCAGTGCGTGC</a:t>
            </a:r>
            <a:r>
              <a:rPr lang="en-US" sz="700" dirty="0" smtClean="0">
                <a:solidFill>
                  <a:srgbClr val="FF0000"/>
                </a:solidFill>
                <a:latin typeface="Courier New" panose="02070309020205020404" pitchFamily="49" charset="0"/>
                <a:ea typeface="宋体" panose="02010600030101010101" pitchFamily="2" charset="-122"/>
                <a:cs typeface="Courier New" panose="02070309020205020404" pitchFamily="49" charset="0"/>
              </a:rPr>
              <a:t>C</a:t>
            </a:r>
            <a:r>
              <a:rPr lang="en-US" sz="700" dirty="0" smtClean="0">
                <a:solidFill>
                  <a:srgbClr val="0070C0"/>
                </a:solidFill>
                <a:latin typeface="Courier New" panose="02070309020205020404" pitchFamily="49" charset="0"/>
                <a:ea typeface="宋体" panose="02010600030101010101" pitchFamily="2" charset="-122"/>
                <a:cs typeface="Courier New" panose="02070309020205020404" pitchFamily="49" charset="0"/>
              </a:rPr>
              <a:t>-</a:t>
            </a:r>
            <a:r>
              <a:rPr lang="en-US" altLang="zh-CN" sz="700" dirty="0" smtClean="0">
                <a:solidFill>
                  <a:srgbClr val="0070C0"/>
                </a:solidFill>
                <a:latin typeface="Courier New" panose="02070309020205020404" pitchFamily="49" charset="0"/>
                <a:ea typeface="宋体" panose="02010600030101010101" pitchFamily="2" charset="-122"/>
                <a:cs typeface="Courier New" panose="02070309020205020404" pitchFamily="49" charset="0"/>
              </a:rPr>
              <a:t>-</a:t>
            </a:r>
            <a:r>
              <a:rPr lang="en-US" sz="700" dirty="0">
                <a:solidFill>
                  <a:srgbClr val="0070C0"/>
                </a:solidFill>
                <a:latin typeface="Courier New" panose="02070309020205020404" pitchFamily="49" charset="0"/>
                <a:ea typeface="宋体" panose="02010600030101010101" pitchFamily="2" charset="-122"/>
                <a:cs typeface="Courier New" panose="02070309020205020404" pitchFamily="49" charset="0"/>
              </a:rPr>
              <a:t>GCT</a:t>
            </a:r>
            <a:r>
              <a:rPr lang="en-US" sz="700" dirty="0">
                <a:solidFill>
                  <a:srgbClr val="FF0000"/>
                </a:solidFill>
                <a:latin typeface="Courier New" panose="02070309020205020404" pitchFamily="49" charset="0"/>
                <a:ea typeface="宋体" panose="02010600030101010101" pitchFamily="2" charset="-122"/>
                <a:cs typeface="Courier New" panose="02070309020205020404" pitchFamily="49" charset="0"/>
              </a:rPr>
              <a:t>GGG</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TCATGCTG (△1/-2bp)</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pYLJ07-04</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smtClean="0">
                <a:solidFill>
                  <a:srgbClr val="000000"/>
                </a:solidFill>
                <a:latin typeface="Courier New" panose="02070309020205020404" pitchFamily="49" charset="0"/>
                <a:ea typeface="宋体" panose="02010600030101010101" pitchFamily="2" charset="-122"/>
                <a:cs typeface="Courier New" panose="02070309020205020404" pitchFamily="49" charset="0"/>
              </a:rPr>
              <a:t>Allele-1: </a:t>
            </a:r>
            <a:r>
              <a:rPr lang="en-US" sz="700" dirty="0" err="1">
                <a:solidFill>
                  <a:srgbClr val="000000"/>
                </a:solidFill>
                <a:latin typeface="Courier New" panose="02070309020205020404" pitchFamily="49" charset="0"/>
                <a:ea typeface="宋体" panose="02010600030101010101" pitchFamily="2" charset="-122"/>
                <a:cs typeface="Courier New" panose="02070309020205020404" pitchFamily="49" charset="0"/>
              </a:rPr>
              <a:t>AAGCCAA</a:t>
            </a:r>
            <a:r>
              <a:rPr lang="en-US" sz="700" dirty="0" err="1">
                <a:solidFill>
                  <a:srgbClr val="0070C0"/>
                </a:solidFill>
                <a:latin typeface="Courier New" panose="02070309020205020404" pitchFamily="49" charset="0"/>
                <a:ea typeface="宋体" panose="02010600030101010101" pitchFamily="2" charset="-122"/>
                <a:cs typeface="Courier New" panose="02070309020205020404" pitchFamily="49" charset="0"/>
              </a:rPr>
              <a:t>ACTGCAGTGCGTGCTG</a:t>
            </a:r>
            <a:r>
              <a:rPr lang="en-US" sz="700" dirty="0" err="1">
                <a:solidFill>
                  <a:srgbClr val="FF0000"/>
                </a:solidFill>
                <a:latin typeface="Courier New" panose="02070309020205020404" pitchFamily="49" charset="0"/>
                <a:ea typeface="宋体" panose="02010600030101010101" pitchFamily="2" charset="-122"/>
                <a:cs typeface="Courier New" panose="02070309020205020404" pitchFamily="49" charset="0"/>
              </a:rPr>
              <a:t>g</a:t>
            </a:r>
            <a:r>
              <a:rPr lang="en-US" sz="700" dirty="0" err="1">
                <a:solidFill>
                  <a:srgbClr val="0070C0"/>
                </a:solidFill>
                <a:latin typeface="Courier New" panose="02070309020205020404" pitchFamily="49" charset="0"/>
                <a:ea typeface="宋体" panose="02010600030101010101" pitchFamily="2" charset="-122"/>
                <a:cs typeface="Courier New" panose="02070309020205020404" pitchFamily="49" charset="0"/>
              </a:rPr>
              <a:t>CGCT</a:t>
            </a:r>
            <a:r>
              <a:rPr lang="en-US" sz="700" dirty="0" err="1">
                <a:solidFill>
                  <a:srgbClr val="FF0000"/>
                </a:solidFill>
                <a:latin typeface="Courier New" panose="02070309020205020404" pitchFamily="49" charset="0"/>
                <a:ea typeface="宋体" panose="02010600030101010101" pitchFamily="2" charset="-122"/>
                <a:cs typeface="Courier New" panose="02070309020205020404" pitchFamily="49" charset="0"/>
              </a:rPr>
              <a:t>GGG</a:t>
            </a:r>
            <a:r>
              <a:rPr lang="en-US" sz="700" dirty="0" err="1">
                <a:solidFill>
                  <a:srgbClr val="000000"/>
                </a:solidFill>
                <a:latin typeface="Courier New" panose="02070309020205020404" pitchFamily="49" charset="0"/>
                <a:ea typeface="宋体" panose="02010600030101010101" pitchFamily="2" charset="-122"/>
                <a:cs typeface="Courier New" panose="02070309020205020404" pitchFamily="49" charset="0"/>
              </a:rPr>
              <a:t>TCATGCTG</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 (+1bp)</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smtClean="0">
                <a:solidFill>
                  <a:srgbClr val="000000"/>
                </a:solidFill>
                <a:latin typeface="Courier New" panose="02070309020205020404" pitchFamily="49" charset="0"/>
                <a:ea typeface="宋体" panose="02010600030101010101" pitchFamily="2" charset="-122"/>
                <a:cs typeface="Courier New" panose="02070309020205020404" pitchFamily="49" charset="0"/>
              </a:rPr>
              <a:t>Allele-2: </a:t>
            </a:r>
            <a:r>
              <a:rPr lang="en-US" sz="700" dirty="0" err="1">
                <a:solidFill>
                  <a:srgbClr val="000000"/>
                </a:solidFill>
                <a:latin typeface="Courier New" panose="02070309020205020404" pitchFamily="49" charset="0"/>
                <a:ea typeface="宋体" panose="02010600030101010101" pitchFamily="2" charset="-122"/>
                <a:cs typeface="Courier New" panose="02070309020205020404" pitchFamily="49" charset="0"/>
              </a:rPr>
              <a:t>AAGCCAA</a:t>
            </a:r>
            <a:r>
              <a:rPr lang="en-US" sz="700" dirty="0" err="1">
                <a:solidFill>
                  <a:srgbClr val="0070C0"/>
                </a:solidFill>
                <a:latin typeface="Courier New" panose="02070309020205020404" pitchFamily="49" charset="0"/>
                <a:ea typeface="宋体" panose="02010600030101010101" pitchFamily="2" charset="-122"/>
                <a:cs typeface="Courier New" panose="02070309020205020404" pitchFamily="49" charset="0"/>
              </a:rPr>
              <a:t>ACTGCAGTGCGTGCTG</a:t>
            </a:r>
            <a:r>
              <a:rPr lang="en-US" sz="700" dirty="0" err="1">
                <a:solidFill>
                  <a:srgbClr val="FF0000"/>
                </a:solidFill>
                <a:latin typeface="Courier New" panose="02070309020205020404" pitchFamily="49" charset="0"/>
                <a:ea typeface="宋体" panose="02010600030101010101" pitchFamily="2" charset="-122"/>
                <a:cs typeface="Courier New" panose="02070309020205020404" pitchFamily="49" charset="0"/>
              </a:rPr>
              <a:t>t</a:t>
            </a:r>
            <a:r>
              <a:rPr lang="en-US" sz="700" dirty="0" err="1">
                <a:solidFill>
                  <a:srgbClr val="0070C0"/>
                </a:solidFill>
                <a:latin typeface="Courier New" panose="02070309020205020404" pitchFamily="49" charset="0"/>
                <a:ea typeface="宋体" panose="02010600030101010101" pitchFamily="2" charset="-122"/>
                <a:cs typeface="Courier New" panose="02070309020205020404" pitchFamily="49" charset="0"/>
              </a:rPr>
              <a:t>CGCT</a:t>
            </a:r>
            <a:r>
              <a:rPr lang="en-US" sz="700" dirty="0" err="1">
                <a:solidFill>
                  <a:srgbClr val="FF0000"/>
                </a:solidFill>
                <a:latin typeface="Courier New" panose="02070309020205020404" pitchFamily="49" charset="0"/>
                <a:ea typeface="宋体" panose="02010600030101010101" pitchFamily="2" charset="-122"/>
                <a:cs typeface="Courier New" panose="02070309020205020404" pitchFamily="49" charset="0"/>
              </a:rPr>
              <a:t>GGG</a:t>
            </a:r>
            <a:r>
              <a:rPr lang="en-US" sz="700" dirty="0" err="1">
                <a:solidFill>
                  <a:srgbClr val="000000"/>
                </a:solidFill>
                <a:latin typeface="Courier New" panose="02070309020205020404" pitchFamily="49" charset="0"/>
                <a:ea typeface="宋体" panose="02010600030101010101" pitchFamily="2" charset="-122"/>
                <a:cs typeface="Courier New" panose="02070309020205020404" pitchFamily="49" charset="0"/>
              </a:rPr>
              <a:t>TCATGCTG</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 (+1bp)</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pYLJ07-05</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smtClean="0">
                <a:solidFill>
                  <a:srgbClr val="000000"/>
                </a:solidFill>
                <a:latin typeface="Courier New" panose="02070309020205020404" pitchFamily="49" charset="0"/>
                <a:ea typeface="宋体" panose="02010600030101010101" pitchFamily="2" charset="-122"/>
                <a:cs typeface="Courier New" panose="02070309020205020404" pitchFamily="49" charset="0"/>
              </a:rPr>
              <a:t>Allele-1: </a:t>
            </a:r>
            <a:r>
              <a:rPr lang="en-US" sz="700" dirty="0" err="1">
                <a:solidFill>
                  <a:srgbClr val="000000"/>
                </a:solidFill>
                <a:latin typeface="Courier New" panose="02070309020205020404" pitchFamily="49" charset="0"/>
                <a:ea typeface="宋体" panose="02010600030101010101" pitchFamily="2" charset="-122"/>
                <a:cs typeface="Courier New" panose="02070309020205020404" pitchFamily="49" charset="0"/>
              </a:rPr>
              <a:t>AAGCCAA</a:t>
            </a:r>
            <a:r>
              <a:rPr lang="en-US" sz="700" dirty="0" err="1">
                <a:solidFill>
                  <a:srgbClr val="0070C0"/>
                </a:solidFill>
                <a:latin typeface="Courier New" panose="02070309020205020404" pitchFamily="49" charset="0"/>
                <a:ea typeface="宋体" panose="02010600030101010101" pitchFamily="2" charset="-122"/>
                <a:cs typeface="Courier New" panose="02070309020205020404" pitchFamily="49" charset="0"/>
              </a:rPr>
              <a:t>ACTGCAGTGCGTGCTG</a:t>
            </a:r>
            <a:r>
              <a:rPr lang="en-US" sz="700" dirty="0" err="1">
                <a:solidFill>
                  <a:srgbClr val="FF0000"/>
                </a:solidFill>
                <a:latin typeface="Courier New" panose="02070309020205020404" pitchFamily="49" charset="0"/>
                <a:ea typeface="宋体" panose="02010600030101010101" pitchFamily="2" charset="-122"/>
                <a:cs typeface="Courier New" panose="02070309020205020404" pitchFamily="49" charset="0"/>
              </a:rPr>
              <a:t>g</a:t>
            </a:r>
            <a:r>
              <a:rPr lang="en-US" sz="700" dirty="0" err="1">
                <a:solidFill>
                  <a:srgbClr val="0070C0"/>
                </a:solidFill>
                <a:latin typeface="Courier New" panose="02070309020205020404" pitchFamily="49" charset="0"/>
                <a:ea typeface="宋体" panose="02010600030101010101" pitchFamily="2" charset="-122"/>
                <a:cs typeface="Courier New" panose="02070309020205020404" pitchFamily="49" charset="0"/>
              </a:rPr>
              <a:t>CGCT</a:t>
            </a:r>
            <a:r>
              <a:rPr lang="en-US" sz="700" dirty="0" err="1">
                <a:solidFill>
                  <a:srgbClr val="FF0000"/>
                </a:solidFill>
                <a:latin typeface="Courier New" panose="02070309020205020404" pitchFamily="49" charset="0"/>
                <a:ea typeface="宋体" panose="02010600030101010101" pitchFamily="2" charset="-122"/>
                <a:cs typeface="Courier New" panose="02070309020205020404" pitchFamily="49" charset="0"/>
              </a:rPr>
              <a:t>GGG</a:t>
            </a:r>
            <a:r>
              <a:rPr lang="en-US" sz="700" dirty="0" err="1">
                <a:solidFill>
                  <a:srgbClr val="000000"/>
                </a:solidFill>
                <a:latin typeface="Courier New" panose="02070309020205020404" pitchFamily="49" charset="0"/>
                <a:ea typeface="宋体" panose="02010600030101010101" pitchFamily="2" charset="-122"/>
                <a:cs typeface="Courier New" panose="02070309020205020404" pitchFamily="49" charset="0"/>
              </a:rPr>
              <a:t>TCATGCTG</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 (+1bp)</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smtClean="0">
                <a:solidFill>
                  <a:srgbClr val="000000"/>
                </a:solidFill>
                <a:latin typeface="Courier New" panose="02070309020205020404" pitchFamily="49" charset="0"/>
                <a:ea typeface="宋体" panose="02010600030101010101" pitchFamily="2" charset="-122"/>
                <a:cs typeface="Courier New" panose="02070309020205020404" pitchFamily="49" charset="0"/>
              </a:rPr>
              <a:t>Allele-2: </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AAGCCAA</a:t>
            </a:r>
            <a:r>
              <a:rPr lang="en-US" sz="700" dirty="0">
                <a:solidFill>
                  <a:srgbClr val="0070C0"/>
                </a:solidFill>
                <a:latin typeface="Courier New" panose="02070309020205020404" pitchFamily="49" charset="0"/>
                <a:ea typeface="宋体" panose="02010600030101010101" pitchFamily="2" charset="-122"/>
                <a:cs typeface="Courier New" panose="02070309020205020404" pitchFamily="49" charset="0"/>
              </a:rPr>
              <a:t>ACTGCAGTGCGTGCTG</a:t>
            </a:r>
            <a:r>
              <a:rPr lang="en-US" sz="700" dirty="0">
                <a:solidFill>
                  <a:srgbClr val="FF0000"/>
                </a:solidFill>
                <a:latin typeface="Courier New" panose="02070309020205020404" pitchFamily="49" charset="0"/>
                <a:ea typeface="宋体" panose="02010600030101010101" pitchFamily="2" charset="-122"/>
                <a:cs typeface="Courier New" panose="02070309020205020404" pitchFamily="49" charset="0"/>
              </a:rPr>
              <a:t>a</a:t>
            </a:r>
            <a:r>
              <a:rPr lang="en-US" sz="700" dirty="0">
                <a:solidFill>
                  <a:srgbClr val="0070C0"/>
                </a:solidFill>
                <a:latin typeface="Courier New" panose="02070309020205020404" pitchFamily="49" charset="0"/>
                <a:ea typeface="宋体" panose="02010600030101010101" pitchFamily="2" charset="-122"/>
                <a:cs typeface="Courier New" panose="02070309020205020404" pitchFamily="49" charset="0"/>
              </a:rPr>
              <a:t>CGCT</a:t>
            </a:r>
            <a:r>
              <a:rPr lang="en-US" sz="700" dirty="0">
                <a:solidFill>
                  <a:srgbClr val="FF0000"/>
                </a:solidFill>
                <a:latin typeface="Courier New" panose="02070309020205020404" pitchFamily="49" charset="0"/>
                <a:ea typeface="宋体" panose="02010600030101010101" pitchFamily="2" charset="-122"/>
                <a:cs typeface="Courier New" panose="02070309020205020404" pitchFamily="49" charset="0"/>
              </a:rPr>
              <a:t>GGG</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TCATGCTG (+1bp)</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pYLJ07-09</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smtClean="0">
                <a:solidFill>
                  <a:srgbClr val="000000"/>
                </a:solidFill>
                <a:latin typeface="Courier New" panose="02070309020205020404" pitchFamily="49" charset="0"/>
                <a:ea typeface="宋体" panose="02010600030101010101" pitchFamily="2" charset="-122"/>
                <a:cs typeface="Courier New" panose="02070309020205020404" pitchFamily="49" charset="0"/>
              </a:rPr>
              <a:t>Allele-1: </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AAGCCAA</a:t>
            </a:r>
            <a:r>
              <a:rPr lang="en-US" sz="700" dirty="0">
                <a:solidFill>
                  <a:srgbClr val="0070C0"/>
                </a:solidFill>
                <a:latin typeface="Courier New" panose="02070309020205020404" pitchFamily="49" charset="0"/>
                <a:ea typeface="宋体" panose="02010600030101010101" pitchFamily="2" charset="-122"/>
                <a:cs typeface="Courier New" panose="02070309020205020404" pitchFamily="49" charset="0"/>
              </a:rPr>
              <a:t>ACTGCAGTGCGTGCTGCGCT</a:t>
            </a:r>
            <a:r>
              <a:rPr lang="en-US" sz="700" dirty="0">
                <a:solidFill>
                  <a:srgbClr val="FF0000"/>
                </a:solidFill>
                <a:latin typeface="Courier New" panose="02070309020205020404" pitchFamily="49" charset="0"/>
                <a:ea typeface="宋体" panose="02010600030101010101" pitchFamily="2" charset="-122"/>
                <a:cs typeface="Courier New" panose="02070309020205020404" pitchFamily="49" charset="0"/>
              </a:rPr>
              <a:t>GGG</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TCATGCTG (</a:t>
            </a:r>
            <a:r>
              <a:rPr lang="en-US" sz="700" dirty="0" err="1">
                <a:solidFill>
                  <a:srgbClr val="000000"/>
                </a:solidFill>
                <a:latin typeface="Courier New" panose="02070309020205020404" pitchFamily="49" charset="0"/>
                <a:ea typeface="宋体" panose="02010600030101010101" pitchFamily="2" charset="-122"/>
                <a:cs typeface="Courier New" panose="02070309020205020404" pitchFamily="49" charset="0"/>
              </a:rPr>
              <a:t>wt</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smtClean="0">
                <a:solidFill>
                  <a:srgbClr val="000000"/>
                </a:solidFill>
                <a:latin typeface="Courier New" panose="02070309020205020404" pitchFamily="49" charset="0"/>
                <a:ea typeface="宋体" panose="02010600030101010101" pitchFamily="2" charset="-122"/>
                <a:cs typeface="Courier New" panose="02070309020205020404" pitchFamily="49" charset="0"/>
              </a:rPr>
              <a:t>Allele-2: AAGCCAA</a:t>
            </a:r>
            <a:r>
              <a:rPr lang="en-US" sz="700" dirty="0" smtClean="0">
                <a:solidFill>
                  <a:srgbClr val="0070C0"/>
                </a:solidFill>
                <a:latin typeface="Courier New" panose="02070309020205020404" pitchFamily="49" charset="0"/>
                <a:ea typeface="宋体" panose="02010600030101010101" pitchFamily="2" charset="-122"/>
                <a:cs typeface="Courier New" panose="02070309020205020404" pitchFamily="49" charset="0"/>
              </a:rPr>
              <a:t>ACTGCAGTGCGTGCT-CGCT</a:t>
            </a:r>
            <a:r>
              <a:rPr lang="en-US" sz="700" dirty="0" smtClean="0">
                <a:solidFill>
                  <a:srgbClr val="FF0000"/>
                </a:solidFill>
                <a:latin typeface="Courier New" panose="02070309020205020404" pitchFamily="49" charset="0"/>
                <a:ea typeface="宋体" panose="02010600030101010101" pitchFamily="2" charset="-122"/>
                <a:cs typeface="Courier New" panose="02070309020205020404" pitchFamily="49" charset="0"/>
              </a:rPr>
              <a:t>GGG</a:t>
            </a:r>
            <a:r>
              <a:rPr lang="en-US" sz="700" dirty="0" smtClean="0">
                <a:solidFill>
                  <a:srgbClr val="000000"/>
                </a:solidFill>
                <a:latin typeface="Courier New" panose="02070309020205020404" pitchFamily="49" charset="0"/>
                <a:ea typeface="宋体" panose="02010600030101010101" pitchFamily="2" charset="-122"/>
                <a:cs typeface="Courier New" panose="02070309020205020404" pitchFamily="49" charset="0"/>
              </a:rPr>
              <a:t>TCATGCTG </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(-1bp)</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pYLJ08-06</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smtClean="0">
                <a:solidFill>
                  <a:srgbClr val="000000"/>
                </a:solidFill>
                <a:latin typeface="Courier New" panose="02070309020205020404" pitchFamily="49" charset="0"/>
                <a:ea typeface="宋体" panose="02010600030101010101" pitchFamily="2" charset="-122"/>
                <a:cs typeface="Courier New" panose="02070309020205020404" pitchFamily="49" charset="0"/>
              </a:rPr>
              <a:t>Allele-1: </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AAGCCAA</a:t>
            </a:r>
            <a:r>
              <a:rPr lang="en-US" sz="700" dirty="0">
                <a:solidFill>
                  <a:srgbClr val="0070C0"/>
                </a:solidFill>
                <a:latin typeface="Courier New" panose="02070309020205020404" pitchFamily="49" charset="0"/>
                <a:ea typeface="宋体" panose="02010600030101010101" pitchFamily="2" charset="-122"/>
                <a:cs typeface="Courier New" panose="02070309020205020404" pitchFamily="49" charset="0"/>
              </a:rPr>
              <a:t>ACTGCAGTGCGTGCTG</a:t>
            </a:r>
            <a:r>
              <a:rPr lang="en-US" sz="700" dirty="0">
                <a:solidFill>
                  <a:srgbClr val="FF0000"/>
                </a:solidFill>
                <a:latin typeface="Courier New" panose="02070309020205020404" pitchFamily="49" charset="0"/>
                <a:ea typeface="宋体" panose="02010600030101010101" pitchFamily="2" charset="-122"/>
                <a:cs typeface="Courier New" panose="02070309020205020404" pitchFamily="49" charset="0"/>
              </a:rPr>
              <a:t>a</a:t>
            </a:r>
            <a:r>
              <a:rPr lang="en-US" sz="700" dirty="0">
                <a:solidFill>
                  <a:srgbClr val="0070C0"/>
                </a:solidFill>
                <a:latin typeface="Courier New" panose="02070309020205020404" pitchFamily="49" charset="0"/>
                <a:ea typeface="宋体" panose="02010600030101010101" pitchFamily="2" charset="-122"/>
                <a:cs typeface="Courier New" panose="02070309020205020404" pitchFamily="49" charset="0"/>
              </a:rPr>
              <a:t>CGCT</a:t>
            </a:r>
            <a:r>
              <a:rPr lang="en-US" sz="700" dirty="0">
                <a:solidFill>
                  <a:srgbClr val="FF0000"/>
                </a:solidFill>
                <a:latin typeface="Courier New" panose="02070309020205020404" pitchFamily="49" charset="0"/>
                <a:ea typeface="宋体" panose="02010600030101010101" pitchFamily="2" charset="-122"/>
                <a:cs typeface="Courier New" panose="02070309020205020404" pitchFamily="49" charset="0"/>
              </a:rPr>
              <a:t>GGG</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TCATGCTG (+1bp)</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smtClean="0">
                <a:solidFill>
                  <a:srgbClr val="000000"/>
                </a:solidFill>
                <a:latin typeface="Courier New" panose="02070309020205020404" pitchFamily="49" charset="0"/>
                <a:ea typeface="宋体" panose="02010600030101010101" pitchFamily="2" charset="-122"/>
                <a:cs typeface="Courier New" panose="02070309020205020404" pitchFamily="49" charset="0"/>
              </a:rPr>
              <a:t>Allele-2: </a:t>
            </a:r>
            <a:r>
              <a:rPr lang="en-US" sz="700" dirty="0" err="1">
                <a:solidFill>
                  <a:srgbClr val="000000"/>
                </a:solidFill>
                <a:latin typeface="Courier New" panose="02070309020205020404" pitchFamily="49" charset="0"/>
                <a:ea typeface="宋体" panose="02010600030101010101" pitchFamily="2" charset="-122"/>
                <a:cs typeface="Courier New" panose="02070309020205020404" pitchFamily="49" charset="0"/>
              </a:rPr>
              <a:t>AAGCCAA</a:t>
            </a:r>
            <a:r>
              <a:rPr lang="en-US" sz="700" dirty="0" err="1">
                <a:solidFill>
                  <a:srgbClr val="0070C0"/>
                </a:solidFill>
                <a:latin typeface="Courier New" panose="02070309020205020404" pitchFamily="49" charset="0"/>
                <a:ea typeface="宋体" panose="02010600030101010101" pitchFamily="2" charset="-122"/>
                <a:cs typeface="Courier New" panose="02070309020205020404" pitchFamily="49" charset="0"/>
              </a:rPr>
              <a:t>ACTGCAGTGCGTGCTG</a:t>
            </a:r>
            <a:r>
              <a:rPr lang="en-US" sz="700" dirty="0" err="1">
                <a:solidFill>
                  <a:srgbClr val="FF0000"/>
                </a:solidFill>
                <a:latin typeface="Courier New" panose="02070309020205020404" pitchFamily="49" charset="0"/>
                <a:ea typeface="宋体" panose="02010600030101010101" pitchFamily="2" charset="-122"/>
                <a:cs typeface="Courier New" panose="02070309020205020404" pitchFamily="49" charset="0"/>
              </a:rPr>
              <a:t>t</a:t>
            </a:r>
            <a:r>
              <a:rPr lang="en-US" sz="700" dirty="0" err="1">
                <a:solidFill>
                  <a:srgbClr val="0070C0"/>
                </a:solidFill>
                <a:latin typeface="Courier New" panose="02070309020205020404" pitchFamily="49" charset="0"/>
                <a:ea typeface="宋体" panose="02010600030101010101" pitchFamily="2" charset="-122"/>
                <a:cs typeface="Courier New" panose="02070309020205020404" pitchFamily="49" charset="0"/>
              </a:rPr>
              <a:t>CGCT</a:t>
            </a:r>
            <a:r>
              <a:rPr lang="en-US" sz="700" dirty="0" err="1">
                <a:solidFill>
                  <a:srgbClr val="FF0000"/>
                </a:solidFill>
                <a:latin typeface="Courier New" panose="02070309020205020404" pitchFamily="49" charset="0"/>
                <a:ea typeface="宋体" panose="02010600030101010101" pitchFamily="2" charset="-122"/>
                <a:cs typeface="Courier New" panose="02070309020205020404" pitchFamily="49" charset="0"/>
              </a:rPr>
              <a:t>GGG</a:t>
            </a:r>
            <a:r>
              <a:rPr lang="en-US" sz="700" dirty="0" err="1">
                <a:solidFill>
                  <a:srgbClr val="000000"/>
                </a:solidFill>
                <a:latin typeface="Courier New" panose="02070309020205020404" pitchFamily="49" charset="0"/>
                <a:ea typeface="宋体" panose="02010600030101010101" pitchFamily="2" charset="-122"/>
                <a:cs typeface="Courier New" panose="02070309020205020404" pitchFamily="49" charset="0"/>
              </a:rPr>
              <a:t>TCATGCTG</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 (+1bp)</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pYLJ08-10</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smtClean="0">
                <a:solidFill>
                  <a:srgbClr val="000000"/>
                </a:solidFill>
                <a:latin typeface="Courier New" panose="02070309020205020404" pitchFamily="49" charset="0"/>
                <a:ea typeface="宋体" panose="02010600030101010101" pitchFamily="2" charset="-122"/>
                <a:cs typeface="Courier New" panose="02070309020205020404" pitchFamily="49" charset="0"/>
              </a:rPr>
              <a:t>Allele-1: </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AAGCCAA</a:t>
            </a:r>
            <a:r>
              <a:rPr lang="en-US" sz="700" dirty="0">
                <a:solidFill>
                  <a:srgbClr val="0070C0"/>
                </a:solidFill>
                <a:latin typeface="Courier New" panose="02070309020205020404" pitchFamily="49" charset="0"/>
                <a:ea typeface="宋体" panose="02010600030101010101" pitchFamily="2" charset="-122"/>
                <a:cs typeface="Courier New" panose="02070309020205020404" pitchFamily="49" charset="0"/>
              </a:rPr>
              <a:t>ACTGCAGTGCGTGCTGCGCT</a:t>
            </a:r>
            <a:r>
              <a:rPr lang="en-US" sz="700" dirty="0">
                <a:solidFill>
                  <a:srgbClr val="FF0000"/>
                </a:solidFill>
                <a:latin typeface="Courier New" panose="02070309020205020404" pitchFamily="49" charset="0"/>
                <a:ea typeface="宋体" panose="02010600030101010101" pitchFamily="2" charset="-122"/>
                <a:cs typeface="Courier New" panose="02070309020205020404" pitchFamily="49" charset="0"/>
              </a:rPr>
              <a:t>GGG</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TCATGCTG (</a:t>
            </a:r>
            <a:r>
              <a:rPr lang="en-US" sz="700" dirty="0" err="1">
                <a:solidFill>
                  <a:srgbClr val="000000"/>
                </a:solidFill>
                <a:latin typeface="Courier New" panose="02070309020205020404" pitchFamily="49" charset="0"/>
                <a:ea typeface="宋体" panose="02010600030101010101" pitchFamily="2" charset="-122"/>
                <a:cs typeface="Courier New" panose="02070309020205020404" pitchFamily="49" charset="0"/>
              </a:rPr>
              <a:t>wt</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smtClean="0">
                <a:solidFill>
                  <a:srgbClr val="000000"/>
                </a:solidFill>
                <a:latin typeface="Courier New" panose="02070309020205020404" pitchFamily="49" charset="0"/>
                <a:ea typeface="宋体" panose="02010600030101010101" pitchFamily="2" charset="-122"/>
                <a:cs typeface="Courier New" panose="02070309020205020404" pitchFamily="49" charset="0"/>
              </a:rPr>
              <a:t>Allele-2: </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AAGCCAA</a:t>
            </a:r>
            <a:r>
              <a:rPr lang="en-US" sz="700" dirty="0">
                <a:solidFill>
                  <a:srgbClr val="0070C0"/>
                </a:solidFill>
                <a:latin typeface="Courier New" panose="02070309020205020404" pitchFamily="49" charset="0"/>
                <a:ea typeface="宋体" panose="02010600030101010101" pitchFamily="2" charset="-122"/>
                <a:cs typeface="Courier New" panose="02070309020205020404" pitchFamily="49" charset="0"/>
              </a:rPr>
              <a:t>ACTGCAGTGCGTGCT-</a:t>
            </a:r>
            <a:r>
              <a:rPr lang="en-US" sz="700" dirty="0" smtClean="0">
                <a:solidFill>
                  <a:srgbClr val="0070C0"/>
                </a:solidFill>
                <a:latin typeface="Courier New" panose="02070309020205020404" pitchFamily="49" charset="0"/>
                <a:ea typeface="宋体" panose="02010600030101010101" pitchFamily="2" charset="-122"/>
                <a:cs typeface="Courier New" panose="02070309020205020404" pitchFamily="49" charset="0"/>
              </a:rPr>
              <a:t>----</a:t>
            </a:r>
            <a:r>
              <a:rPr lang="en-US" sz="700" dirty="0" smtClean="0">
                <a:solidFill>
                  <a:srgbClr val="FF0000"/>
                </a:solidFill>
                <a:latin typeface="Courier New" panose="02070309020205020404" pitchFamily="49" charset="0"/>
                <a:ea typeface="宋体" panose="02010600030101010101" pitchFamily="2" charset="-122"/>
                <a:cs typeface="Courier New" panose="02070309020205020404" pitchFamily="49" charset="0"/>
              </a:rPr>
              <a:t>---</a:t>
            </a:r>
            <a:r>
              <a:rPr lang="en-US" sz="700" dirty="0" smtClean="0">
                <a:solidFill>
                  <a:srgbClr val="000000"/>
                </a:solidFill>
                <a:latin typeface="Courier New" panose="02070309020205020404" pitchFamily="49" charset="0"/>
                <a:ea typeface="宋体" panose="02010600030101010101" pitchFamily="2" charset="-122"/>
                <a:cs typeface="Courier New" panose="02070309020205020404" pitchFamily="49" charset="0"/>
              </a:rPr>
              <a:t>-</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CATGCTG (-9bp)</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pYLJ08-12</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smtClean="0">
                <a:solidFill>
                  <a:srgbClr val="000000"/>
                </a:solidFill>
                <a:latin typeface="Courier New" panose="02070309020205020404" pitchFamily="49" charset="0"/>
                <a:ea typeface="宋体" panose="02010600030101010101" pitchFamily="2" charset="-122"/>
                <a:cs typeface="Courier New" panose="02070309020205020404" pitchFamily="49" charset="0"/>
              </a:rPr>
              <a:t>Allele-1: AAGCCAA</a:t>
            </a:r>
            <a:r>
              <a:rPr lang="en-US" sz="700" dirty="0" smtClean="0">
                <a:solidFill>
                  <a:srgbClr val="0070C0"/>
                </a:solidFill>
                <a:latin typeface="Courier New" panose="02070309020205020404" pitchFamily="49" charset="0"/>
                <a:ea typeface="宋体" panose="02010600030101010101" pitchFamily="2" charset="-122"/>
                <a:cs typeface="Courier New" panose="02070309020205020404" pitchFamily="49" charset="0"/>
              </a:rPr>
              <a:t>ACTGCAGTGCGTGCTG</a:t>
            </a:r>
            <a:r>
              <a:rPr lang="en-US" altLang="zh-CN" sz="700" dirty="0" smtClean="0">
                <a:solidFill>
                  <a:srgbClr val="FF0000"/>
                </a:solidFill>
                <a:latin typeface="Courier New" panose="02070309020205020404" pitchFamily="49" charset="0"/>
                <a:ea typeface="宋体" panose="02010600030101010101" pitchFamily="2" charset="-122"/>
                <a:cs typeface="Courier New" panose="02070309020205020404" pitchFamily="49" charset="0"/>
              </a:rPr>
              <a:t>-</a:t>
            </a:r>
            <a:r>
              <a:rPr lang="en-US" sz="700" dirty="0" err="1" smtClean="0">
                <a:solidFill>
                  <a:srgbClr val="FF0000"/>
                </a:solidFill>
                <a:latin typeface="Courier New" panose="02070309020205020404" pitchFamily="49" charset="0"/>
                <a:ea typeface="宋体" panose="02010600030101010101" pitchFamily="2" charset="-122"/>
                <a:cs typeface="Courier New" panose="02070309020205020404" pitchFamily="49" charset="0"/>
              </a:rPr>
              <a:t>a</a:t>
            </a:r>
            <a:r>
              <a:rPr lang="en-US" altLang="zh-CN" sz="700" dirty="0" err="1" smtClean="0">
                <a:solidFill>
                  <a:srgbClr val="FF0000"/>
                </a:solidFill>
                <a:latin typeface="Courier New" panose="02070309020205020404" pitchFamily="49" charset="0"/>
                <a:ea typeface="宋体" panose="02010600030101010101" pitchFamily="2" charset="-122"/>
                <a:cs typeface="Courier New" panose="02070309020205020404" pitchFamily="49" charset="0"/>
              </a:rPr>
              <a:t>c</a:t>
            </a:r>
            <a:r>
              <a:rPr lang="en-US" sz="700" dirty="0" err="1" smtClean="0">
                <a:solidFill>
                  <a:srgbClr val="0070C0"/>
                </a:solidFill>
                <a:latin typeface="Courier New" panose="02070309020205020404" pitchFamily="49" charset="0"/>
                <a:ea typeface="宋体" panose="02010600030101010101" pitchFamily="2" charset="-122"/>
                <a:cs typeface="Courier New" panose="02070309020205020404" pitchFamily="49" charset="0"/>
              </a:rPr>
              <a:t>CT</a:t>
            </a:r>
            <a:r>
              <a:rPr lang="en-US" sz="700" dirty="0" err="1" smtClean="0">
                <a:solidFill>
                  <a:srgbClr val="FF0000"/>
                </a:solidFill>
                <a:latin typeface="Courier New" panose="02070309020205020404" pitchFamily="49" charset="0"/>
                <a:ea typeface="宋体" panose="02010600030101010101" pitchFamily="2" charset="-122"/>
                <a:cs typeface="Courier New" panose="02070309020205020404" pitchFamily="49" charset="0"/>
              </a:rPr>
              <a:t>GGG</a:t>
            </a:r>
            <a:r>
              <a:rPr lang="en-US" sz="700" dirty="0" err="1" smtClean="0">
                <a:solidFill>
                  <a:srgbClr val="000000"/>
                </a:solidFill>
                <a:latin typeface="Courier New" panose="02070309020205020404" pitchFamily="49" charset="0"/>
                <a:ea typeface="宋体" panose="02010600030101010101" pitchFamily="2" charset="-122"/>
                <a:cs typeface="Courier New" panose="02070309020205020404" pitchFamily="49" charset="0"/>
              </a:rPr>
              <a:t>TCATGCTG</a:t>
            </a:r>
            <a:r>
              <a:rPr lang="en-US" sz="700" dirty="0" smtClean="0">
                <a:solidFill>
                  <a:srgbClr val="000000"/>
                </a:solidFill>
                <a:latin typeface="Courier New" panose="02070309020205020404" pitchFamily="49" charset="0"/>
                <a:ea typeface="宋体" panose="02010600030101010101" pitchFamily="2" charset="-122"/>
                <a:cs typeface="Courier New" panose="02070309020205020404" pitchFamily="49" charset="0"/>
              </a:rPr>
              <a:t> </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(△2bp)</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smtClean="0">
                <a:solidFill>
                  <a:srgbClr val="000000"/>
                </a:solidFill>
                <a:latin typeface="Courier New" panose="02070309020205020404" pitchFamily="49" charset="0"/>
                <a:ea typeface="宋体" panose="02010600030101010101" pitchFamily="2" charset="-122"/>
                <a:cs typeface="Courier New" panose="02070309020205020404" pitchFamily="49" charset="0"/>
              </a:rPr>
              <a:t>Allele-2: </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AAGCCAA</a:t>
            </a:r>
            <a:r>
              <a:rPr lang="en-US" sz="700" dirty="0">
                <a:solidFill>
                  <a:srgbClr val="0070C0"/>
                </a:solidFill>
                <a:latin typeface="Courier New" panose="02070309020205020404" pitchFamily="49" charset="0"/>
                <a:ea typeface="宋体" panose="02010600030101010101" pitchFamily="2" charset="-122"/>
                <a:cs typeface="Courier New" panose="02070309020205020404" pitchFamily="49" charset="0"/>
              </a:rPr>
              <a:t>ACTGCAGTGCGTGCTG</a:t>
            </a:r>
            <a:r>
              <a:rPr lang="en-US" sz="700" dirty="0">
                <a:solidFill>
                  <a:srgbClr val="FF0000"/>
                </a:solidFill>
                <a:latin typeface="Courier New" panose="02070309020205020404" pitchFamily="49" charset="0"/>
                <a:ea typeface="宋体" panose="02010600030101010101" pitchFamily="2" charset="-122"/>
                <a:cs typeface="Courier New" panose="02070309020205020404" pitchFamily="49" charset="0"/>
              </a:rPr>
              <a:t>a</a:t>
            </a:r>
            <a:r>
              <a:rPr lang="en-US" sz="700" dirty="0">
                <a:solidFill>
                  <a:srgbClr val="0070C0"/>
                </a:solidFill>
                <a:latin typeface="Courier New" panose="02070309020205020404" pitchFamily="49" charset="0"/>
                <a:ea typeface="宋体" panose="02010600030101010101" pitchFamily="2" charset="-122"/>
                <a:cs typeface="Courier New" panose="02070309020205020404" pitchFamily="49" charset="0"/>
              </a:rPr>
              <a:t>CGCT</a:t>
            </a:r>
            <a:r>
              <a:rPr lang="en-US" sz="700" dirty="0">
                <a:solidFill>
                  <a:srgbClr val="FF0000"/>
                </a:solidFill>
                <a:latin typeface="Courier New" panose="02070309020205020404" pitchFamily="49" charset="0"/>
                <a:ea typeface="宋体" panose="02010600030101010101" pitchFamily="2" charset="-122"/>
                <a:cs typeface="Courier New" panose="02070309020205020404" pitchFamily="49" charset="0"/>
              </a:rPr>
              <a:t>GGG</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TCATGCTG (+1bp)</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pYLJ09-01</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smtClean="0">
                <a:solidFill>
                  <a:srgbClr val="000000"/>
                </a:solidFill>
                <a:latin typeface="Courier New" panose="02070309020205020404" pitchFamily="49" charset="0"/>
                <a:ea typeface="宋体" panose="02010600030101010101" pitchFamily="2" charset="-122"/>
                <a:cs typeface="Courier New" panose="02070309020205020404" pitchFamily="49" charset="0"/>
              </a:rPr>
              <a:t>Allele-1: </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AAGCCAA</a:t>
            </a:r>
            <a:r>
              <a:rPr lang="en-US" sz="700" dirty="0">
                <a:solidFill>
                  <a:srgbClr val="0070C0"/>
                </a:solidFill>
                <a:latin typeface="Courier New" panose="02070309020205020404" pitchFamily="49" charset="0"/>
                <a:ea typeface="宋体" panose="02010600030101010101" pitchFamily="2" charset="-122"/>
                <a:cs typeface="Courier New" panose="02070309020205020404" pitchFamily="49" charset="0"/>
              </a:rPr>
              <a:t>ACTGCAGTGCGTGCTG</a:t>
            </a:r>
            <a:r>
              <a:rPr lang="en-US" sz="700" dirty="0">
                <a:solidFill>
                  <a:srgbClr val="FF0000"/>
                </a:solidFill>
                <a:latin typeface="Courier New" panose="02070309020205020404" pitchFamily="49" charset="0"/>
                <a:ea typeface="宋体" panose="02010600030101010101" pitchFamily="2" charset="-122"/>
                <a:cs typeface="Courier New" panose="02070309020205020404" pitchFamily="49" charset="0"/>
              </a:rPr>
              <a:t>a</a:t>
            </a:r>
            <a:r>
              <a:rPr lang="en-US" sz="700" dirty="0">
                <a:solidFill>
                  <a:srgbClr val="0070C0"/>
                </a:solidFill>
                <a:latin typeface="Courier New" panose="02070309020205020404" pitchFamily="49" charset="0"/>
                <a:ea typeface="宋体" panose="02010600030101010101" pitchFamily="2" charset="-122"/>
                <a:cs typeface="Courier New" panose="02070309020205020404" pitchFamily="49" charset="0"/>
              </a:rPr>
              <a:t>CGCT</a:t>
            </a:r>
            <a:r>
              <a:rPr lang="en-US" sz="700" dirty="0">
                <a:solidFill>
                  <a:srgbClr val="FF0000"/>
                </a:solidFill>
                <a:latin typeface="Courier New" panose="02070309020205020404" pitchFamily="49" charset="0"/>
                <a:ea typeface="宋体" panose="02010600030101010101" pitchFamily="2" charset="-122"/>
                <a:cs typeface="Courier New" panose="02070309020205020404" pitchFamily="49" charset="0"/>
              </a:rPr>
              <a:t>GGG</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TCATGCTG (+1bp)</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smtClean="0">
                <a:solidFill>
                  <a:srgbClr val="000000"/>
                </a:solidFill>
                <a:latin typeface="Courier New" panose="02070309020205020404" pitchFamily="49" charset="0"/>
                <a:ea typeface="宋体" panose="02010600030101010101" pitchFamily="2" charset="-122"/>
                <a:cs typeface="Courier New" panose="02070309020205020404" pitchFamily="49" charset="0"/>
              </a:rPr>
              <a:t>Allele-2: </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AAGCCAA</a:t>
            </a:r>
            <a:r>
              <a:rPr lang="en-US" sz="700" dirty="0">
                <a:solidFill>
                  <a:srgbClr val="0070C0"/>
                </a:solidFill>
                <a:latin typeface="Courier New" panose="02070309020205020404" pitchFamily="49" charset="0"/>
                <a:ea typeface="宋体" panose="02010600030101010101" pitchFamily="2" charset="-122"/>
                <a:cs typeface="Courier New" panose="02070309020205020404" pitchFamily="49" charset="0"/>
              </a:rPr>
              <a:t>ACTGCAGTGCGTGCTG</a:t>
            </a:r>
            <a:r>
              <a:rPr lang="en-US" sz="700" dirty="0">
                <a:solidFill>
                  <a:srgbClr val="FF0000"/>
                </a:solidFill>
                <a:latin typeface="Courier New" panose="02070309020205020404" pitchFamily="49" charset="0"/>
                <a:ea typeface="宋体" panose="02010600030101010101" pitchFamily="2" charset="-122"/>
                <a:cs typeface="Courier New" panose="02070309020205020404" pitchFamily="49" charset="0"/>
              </a:rPr>
              <a:t>a</a:t>
            </a:r>
            <a:r>
              <a:rPr lang="en-US" sz="700" dirty="0">
                <a:solidFill>
                  <a:srgbClr val="0070C0"/>
                </a:solidFill>
                <a:latin typeface="Courier New" panose="02070309020205020404" pitchFamily="49" charset="0"/>
                <a:ea typeface="宋体" panose="02010600030101010101" pitchFamily="2" charset="-122"/>
                <a:cs typeface="Courier New" panose="02070309020205020404" pitchFamily="49" charset="0"/>
              </a:rPr>
              <a:t>CGCT</a:t>
            </a:r>
            <a:r>
              <a:rPr lang="en-US" sz="700" dirty="0">
                <a:solidFill>
                  <a:srgbClr val="FF0000"/>
                </a:solidFill>
                <a:latin typeface="Courier New" panose="02070309020205020404" pitchFamily="49" charset="0"/>
                <a:ea typeface="宋体" panose="02010600030101010101" pitchFamily="2" charset="-122"/>
                <a:cs typeface="Courier New" panose="02070309020205020404" pitchFamily="49" charset="0"/>
              </a:rPr>
              <a:t>GGG</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TCATGCTG (+1bp)</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pYLJ09-12</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smtClean="0">
                <a:solidFill>
                  <a:srgbClr val="000000"/>
                </a:solidFill>
                <a:latin typeface="Courier New" panose="02070309020205020404" pitchFamily="49" charset="0"/>
                <a:ea typeface="宋体" panose="02010600030101010101" pitchFamily="2" charset="-122"/>
                <a:cs typeface="Courier New" panose="02070309020205020404" pitchFamily="49" charset="0"/>
              </a:rPr>
              <a:t>Allele-1: </a:t>
            </a:r>
            <a:r>
              <a:rPr lang="en-US" sz="700" dirty="0" err="1">
                <a:solidFill>
                  <a:srgbClr val="000000"/>
                </a:solidFill>
                <a:latin typeface="Courier New" panose="02070309020205020404" pitchFamily="49" charset="0"/>
                <a:ea typeface="宋体" panose="02010600030101010101" pitchFamily="2" charset="-122"/>
                <a:cs typeface="Courier New" panose="02070309020205020404" pitchFamily="49" charset="0"/>
              </a:rPr>
              <a:t>AAGCCAA</a:t>
            </a:r>
            <a:r>
              <a:rPr lang="en-US" sz="700" dirty="0" err="1">
                <a:solidFill>
                  <a:srgbClr val="0070C0"/>
                </a:solidFill>
                <a:latin typeface="Courier New" panose="02070309020205020404" pitchFamily="49" charset="0"/>
                <a:ea typeface="宋体" panose="02010600030101010101" pitchFamily="2" charset="-122"/>
                <a:cs typeface="Courier New" panose="02070309020205020404" pitchFamily="49" charset="0"/>
              </a:rPr>
              <a:t>ACTGCAGTGCGTGCTG</a:t>
            </a:r>
            <a:r>
              <a:rPr lang="en-US" sz="700" dirty="0" err="1">
                <a:solidFill>
                  <a:srgbClr val="FF0000"/>
                </a:solidFill>
                <a:latin typeface="Courier New" panose="02070309020205020404" pitchFamily="49" charset="0"/>
                <a:ea typeface="宋体" panose="02010600030101010101" pitchFamily="2" charset="-122"/>
                <a:cs typeface="Courier New" panose="02070309020205020404" pitchFamily="49" charset="0"/>
              </a:rPr>
              <a:t>t</a:t>
            </a:r>
            <a:r>
              <a:rPr lang="en-US" sz="700" dirty="0" err="1">
                <a:solidFill>
                  <a:srgbClr val="0070C0"/>
                </a:solidFill>
                <a:latin typeface="Courier New" panose="02070309020205020404" pitchFamily="49" charset="0"/>
                <a:ea typeface="宋体" panose="02010600030101010101" pitchFamily="2" charset="-122"/>
                <a:cs typeface="Courier New" panose="02070309020205020404" pitchFamily="49" charset="0"/>
              </a:rPr>
              <a:t>CGCT</a:t>
            </a:r>
            <a:r>
              <a:rPr lang="en-US" sz="700" dirty="0" err="1">
                <a:solidFill>
                  <a:srgbClr val="FF0000"/>
                </a:solidFill>
                <a:latin typeface="Courier New" panose="02070309020205020404" pitchFamily="49" charset="0"/>
                <a:ea typeface="宋体" panose="02010600030101010101" pitchFamily="2" charset="-122"/>
                <a:cs typeface="Courier New" panose="02070309020205020404" pitchFamily="49" charset="0"/>
              </a:rPr>
              <a:t>GGG</a:t>
            </a:r>
            <a:r>
              <a:rPr lang="en-US" sz="700" dirty="0" err="1">
                <a:solidFill>
                  <a:srgbClr val="000000"/>
                </a:solidFill>
                <a:latin typeface="Courier New" panose="02070309020205020404" pitchFamily="49" charset="0"/>
                <a:ea typeface="宋体" panose="02010600030101010101" pitchFamily="2" charset="-122"/>
                <a:cs typeface="Courier New" panose="02070309020205020404" pitchFamily="49" charset="0"/>
              </a:rPr>
              <a:t>TCATGCTG</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 (+1bp)</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smtClean="0">
                <a:solidFill>
                  <a:srgbClr val="000000"/>
                </a:solidFill>
                <a:latin typeface="Courier New" panose="02070309020205020404" pitchFamily="49" charset="0"/>
                <a:ea typeface="宋体" panose="02010600030101010101" pitchFamily="2" charset="-122"/>
                <a:cs typeface="Courier New" panose="02070309020205020404" pitchFamily="49" charset="0"/>
              </a:rPr>
              <a:t>Allele-2: </a:t>
            </a:r>
            <a:r>
              <a:rPr lang="en-US" sz="700" dirty="0" err="1">
                <a:solidFill>
                  <a:srgbClr val="000000"/>
                </a:solidFill>
                <a:latin typeface="Courier New" panose="02070309020205020404" pitchFamily="49" charset="0"/>
                <a:ea typeface="宋体" panose="02010600030101010101" pitchFamily="2" charset="-122"/>
                <a:cs typeface="Courier New" panose="02070309020205020404" pitchFamily="49" charset="0"/>
              </a:rPr>
              <a:t>AAGCCAA</a:t>
            </a:r>
            <a:r>
              <a:rPr lang="en-US" sz="700" dirty="0" err="1">
                <a:solidFill>
                  <a:srgbClr val="0070C0"/>
                </a:solidFill>
                <a:latin typeface="Courier New" panose="02070309020205020404" pitchFamily="49" charset="0"/>
                <a:ea typeface="宋体" panose="02010600030101010101" pitchFamily="2" charset="-122"/>
                <a:cs typeface="Courier New" panose="02070309020205020404" pitchFamily="49" charset="0"/>
              </a:rPr>
              <a:t>ACTGCAGTGCGTGCTG</a:t>
            </a:r>
            <a:r>
              <a:rPr lang="en-US" sz="700" dirty="0" err="1">
                <a:solidFill>
                  <a:srgbClr val="FF0000"/>
                </a:solidFill>
                <a:latin typeface="Courier New" panose="02070309020205020404" pitchFamily="49" charset="0"/>
                <a:ea typeface="宋体" panose="02010600030101010101" pitchFamily="2" charset="-122"/>
                <a:cs typeface="Courier New" panose="02070309020205020404" pitchFamily="49" charset="0"/>
              </a:rPr>
              <a:t>at</a:t>
            </a:r>
            <a:r>
              <a:rPr lang="en-US" sz="700" dirty="0" err="1">
                <a:solidFill>
                  <a:srgbClr val="0070C0"/>
                </a:solidFill>
                <a:latin typeface="Courier New" panose="02070309020205020404" pitchFamily="49" charset="0"/>
                <a:ea typeface="宋体" panose="02010600030101010101" pitchFamily="2" charset="-122"/>
                <a:cs typeface="Courier New" panose="02070309020205020404" pitchFamily="49" charset="0"/>
              </a:rPr>
              <a:t>GCT</a:t>
            </a:r>
            <a:r>
              <a:rPr lang="en-US" sz="700" dirty="0" err="1">
                <a:solidFill>
                  <a:srgbClr val="FF0000"/>
                </a:solidFill>
                <a:latin typeface="Courier New" panose="02070309020205020404" pitchFamily="49" charset="0"/>
                <a:ea typeface="宋体" panose="02010600030101010101" pitchFamily="2" charset="-122"/>
                <a:cs typeface="Courier New" panose="02070309020205020404" pitchFamily="49" charset="0"/>
              </a:rPr>
              <a:t>GGG</a:t>
            </a:r>
            <a:r>
              <a:rPr lang="en-US" sz="700" dirty="0" err="1">
                <a:solidFill>
                  <a:srgbClr val="000000"/>
                </a:solidFill>
                <a:latin typeface="Courier New" panose="02070309020205020404" pitchFamily="49" charset="0"/>
                <a:ea typeface="宋体" panose="02010600030101010101" pitchFamily="2" charset="-122"/>
                <a:cs typeface="Courier New" panose="02070309020205020404" pitchFamily="49" charset="0"/>
              </a:rPr>
              <a:t>TCATGCTG</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 (+1bp\△1bp)</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pYLJ09-14</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smtClean="0">
                <a:solidFill>
                  <a:srgbClr val="000000"/>
                </a:solidFill>
                <a:latin typeface="Courier New" panose="02070309020205020404" pitchFamily="49" charset="0"/>
                <a:ea typeface="宋体" panose="02010600030101010101" pitchFamily="2" charset="-122"/>
                <a:cs typeface="Courier New" panose="02070309020205020404" pitchFamily="49" charset="0"/>
              </a:rPr>
              <a:t>Allele-1: </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AAGCCAA</a:t>
            </a:r>
            <a:r>
              <a:rPr lang="en-US" sz="700" dirty="0">
                <a:solidFill>
                  <a:srgbClr val="0070C0"/>
                </a:solidFill>
                <a:latin typeface="Courier New" panose="02070309020205020404" pitchFamily="49" charset="0"/>
                <a:ea typeface="宋体" panose="02010600030101010101" pitchFamily="2" charset="-122"/>
                <a:cs typeface="Courier New" panose="02070309020205020404" pitchFamily="49" charset="0"/>
              </a:rPr>
              <a:t>ACTGCAGTGCGTGCTG</a:t>
            </a:r>
            <a:r>
              <a:rPr lang="en-US" sz="700" dirty="0">
                <a:solidFill>
                  <a:srgbClr val="FF0000"/>
                </a:solidFill>
                <a:latin typeface="Courier New" panose="02070309020205020404" pitchFamily="49" charset="0"/>
                <a:ea typeface="宋体" panose="02010600030101010101" pitchFamily="2" charset="-122"/>
                <a:cs typeface="Courier New" panose="02070309020205020404" pitchFamily="49" charset="0"/>
              </a:rPr>
              <a:t>a</a:t>
            </a:r>
            <a:r>
              <a:rPr lang="en-US" sz="700" dirty="0">
                <a:solidFill>
                  <a:srgbClr val="0070C0"/>
                </a:solidFill>
                <a:latin typeface="Courier New" panose="02070309020205020404" pitchFamily="49" charset="0"/>
                <a:ea typeface="宋体" panose="02010600030101010101" pitchFamily="2" charset="-122"/>
                <a:cs typeface="Courier New" panose="02070309020205020404" pitchFamily="49" charset="0"/>
              </a:rPr>
              <a:t>CGCT</a:t>
            </a:r>
            <a:r>
              <a:rPr lang="en-US" sz="700" dirty="0">
                <a:solidFill>
                  <a:srgbClr val="FF0000"/>
                </a:solidFill>
                <a:latin typeface="Courier New" panose="02070309020205020404" pitchFamily="49" charset="0"/>
                <a:ea typeface="宋体" panose="02010600030101010101" pitchFamily="2" charset="-122"/>
                <a:cs typeface="Courier New" panose="02070309020205020404" pitchFamily="49" charset="0"/>
              </a:rPr>
              <a:t>GGG</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TCATGCTG (+1bp)</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fontAlgn="base">
              <a:lnSpc>
                <a:spcPct val="100000"/>
              </a:lnSpc>
              <a:spcBef>
                <a:spcPts val="0"/>
              </a:spcBef>
              <a:buFont typeface="Arial" panose="020B0604020202020204" pitchFamily="34" charset="0"/>
              <a:buNone/>
            </a:pPr>
            <a:r>
              <a:rPr lang="en-US" sz="700" dirty="0" smtClean="0">
                <a:solidFill>
                  <a:srgbClr val="000000"/>
                </a:solidFill>
                <a:latin typeface="Courier New" panose="02070309020205020404" pitchFamily="49" charset="0"/>
                <a:ea typeface="宋体" panose="02010600030101010101" pitchFamily="2" charset="-122"/>
                <a:cs typeface="Courier New" panose="02070309020205020404" pitchFamily="49" charset="0"/>
              </a:rPr>
              <a:t>Allele-2: </a:t>
            </a:r>
            <a:r>
              <a:rPr lang="en-US" sz="700" dirty="0" err="1">
                <a:solidFill>
                  <a:srgbClr val="000000"/>
                </a:solidFill>
                <a:latin typeface="Courier New" panose="02070309020205020404" pitchFamily="49" charset="0"/>
                <a:ea typeface="宋体" panose="02010600030101010101" pitchFamily="2" charset="-122"/>
                <a:cs typeface="Courier New" panose="02070309020205020404" pitchFamily="49" charset="0"/>
              </a:rPr>
              <a:t>AAGCCAA</a:t>
            </a:r>
            <a:r>
              <a:rPr lang="en-US" sz="700" dirty="0" err="1">
                <a:solidFill>
                  <a:srgbClr val="0070C0"/>
                </a:solidFill>
                <a:latin typeface="Courier New" panose="02070309020205020404" pitchFamily="49" charset="0"/>
                <a:ea typeface="宋体" panose="02010600030101010101" pitchFamily="2" charset="-122"/>
                <a:cs typeface="Courier New" panose="02070309020205020404" pitchFamily="49" charset="0"/>
              </a:rPr>
              <a:t>ACTGCAGTGCGTGCTG</a:t>
            </a:r>
            <a:r>
              <a:rPr lang="en-US" sz="700" dirty="0" err="1">
                <a:solidFill>
                  <a:srgbClr val="FF0000"/>
                </a:solidFill>
                <a:latin typeface="Courier New" panose="02070309020205020404" pitchFamily="49" charset="0"/>
                <a:ea typeface="宋体" panose="02010600030101010101" pitchFamily="2" charset="-122"/>
                <a:cs typeface="Courier New" panose="02070309020205020404" pitchFamily="49" charset="0"/>
              </a:rPr>
              <a:t>t</a:t>
            </a:r>
            <a:r>
              <a:rPr lang="en-US" sz="700" dirty="0" err="1">
                <a:solidFill>
                  <a:srgbClr val="0070C0"/>
                </a:solidFill>
                <a:latin typeface="Courier New" panose="02070309020205020404" pitchFamily="49" charset="0"/>
                <a:ea typeface="宋体" panose="02010600030101010101" pitchFamily="2" charset="-122"/>
                <a:cs typeface="Courier New" panose="02070309020205020404" pitchFamily="49" charset="0"/>
              </a:rPr>
              <a:t>CGCT</a:t>
            </a:r>
            <a:r>
              <a:rPr lang="en-US" sz="700" dirty="0" err="1">
                <a:solidFill>
                  <a:srgbClr val="FF0000"/>
                </a:solidFill>
                <a:latin typeface="Courier New" panose="02070309020205020404" pitchFamily="49" charset="0"/>
                <a:ea typeface="宋体" panose="02010600030101010101" pitchFamily="2" charset="-122"/>
                <a:cs typeface="Courier New" panose="02070309020205020404" pitchFamily="49" charset="0"/>
              </a:rPr>
              <a:t>GGG</a:t>
            </a:r>
            <a:r>
              <a:rPr lang="en-US" sz="700" dirty="0" err="1">
                <a:solidFill>
                  <a:srgbClr val="000000"/>
                </a:solidFill>
                <a:latin typeface="Courier New" panose="02070309020205020404" pitchFamily="49" charset="0"/>
                <a:ea typeface="宋体" panose="02010600030101010101" pitchFamily="2" charset="-122"/>
                <a:cs typeface="Courier New" panose="02070309020205020404" pitchFamily="49" charset="0"/>
              </a:rPr>
              <a:t>TCATGCTG</a:t>
            </a:r>
            <a:r>
              <a:rPr lang="en-US" sz="700" dirty="0">
                <a:solidFill>
                  <a:srgbClr val="000000"/>
                </a:solidFill>
                <a:latin typeface="Courier New" panose="02070309020205020404" pitchFamily="49" charset="0"/>
                <a:ea typeface="宋体" panose="02010600030101010101" pitchFamily="2" charset="-122"/>
                <a:cs typeface="Courier New" panose="02070309020205020404" pitchFamily="49" charset="0"/>
              </a:rPr>
              <a:t> (+1bp)</a:t>
            </a:r>
            <a:endParaRPr lang="en-US" sz="700" dirty="0">
              <a:latin typeface="Courier New" panose="02070309020205020404" pitchFamily="49" charset="0"/>
              <a:ea typeface="宋体" panose="02010600030101010101" pitchFamily="2" charset="-122"/>
              <a:cs typeface="Courier New" panose="02070309020205020404" pitchFamily="49" charset="0"/>
            </a:endParaRPr>
          </a:p>
          <a:p>
            <a:pPr marL="0" indent="0">
              <a:lnSpc>
                <a:spcPct val="100000"/>
              </a:lnSpc>
              <a:spcBef>
                <a:spcPts val="0"/>
              </a:spcBef>
              <a:buFont typeface="Arial" panose="020B0604020202020204" pitchFamily="34" charset="0"/>
              <a:buNone/>
            </a:pPr>
            <a:endParaRPr lang="en-US" sz="700" dirty="0">
              <a:latin typeface="Courier New" panose="02070309020205020404" pitchFamily="49" charset="0"/>
              <a:cs typeface="Courier New" panose="02070309020205020404" pitchFamily="49" charset="0"/>
            </a:endParaRPr>
          </a:p>
        </p:txBody>
      </p:sp>
      <p:sp>
        <p:nvSpPr>
          <p:cNvPr id="3" name="矩形 2"/>
          <p:cNvSpPr/>
          <p:nvPr/>
        </p:nvSpPr>
        <p:spPr>
          <a:xfrm>
            <a:off x="109588" y="876331"/>
            <a:ext cx="320922" cy="338554"/>
          </a:xfrm>
          <a:prstGeom prst="rect">
            <a:avLst/>
          </a:prstGeom>
        </p:spPr>
        <p:txBody>
          <a:bodyPr wrap="none">
            <a:spAutoFit/>
          </a:bodyPr>
          <a:lstStyle/>
          <a:p>
            <a:r>
              <a:rPr lang="en-US" altLang="zh-CN" sz="1600" dirty="0">
                <a:solidFill>
                  <a:prstClr val="black"/>
                </a:solidFill>
                <a:latin typeface="Arial Unicode MS" panose="020B0604020202020204" pitchFamily="34" charset="-122"/>
                <a:ea typeface="Arial Unicode MS" panose="020B0604020202020204" pitchFamily="34" charset="-122"/>
                <a:cs typeface="Arial Unicode MS" panose="020B0604020202020204" pitchFamily="34" charset="-122"/>
              </a:rPr>
              <a:t>A</a:t>
            </a:r>
            <a:endParaRPr lang="zh-CN" altLang="en-US" sz="1600" dirty="0">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5" name="矩形 4"/>
          <p:cNvSpPr/>
          <p:nvPr/>
        </p:nvSpPr>
        <p:spPr>
          <a:xfrm>
            <a:off x="3010935" y="863828"/>
            <a:ext cx="320922" cy="338554"/>
          </a:xfrm>
          <a:prstGeom prst="rect">
            <a:avLst/>
          </a:prstGeom>
        </p:spPr>
        <p:txBody>
          <a:bodyPr wrap="none">
            <a:spAutoFit/>
          </a:bodyPr>
          <a:lstStyle/>
          <a:p>
            <a:pPr fontAlgn="base"/>
            <a:r>
              <a:rPr lang="en-US" altLang="zh-CN" sz="1600" dirty="0">
                <a:solidFill>
                  <a:srgbClr val="000000"/>
                </a:solidFill>
                <a:latin typeface="Arial Unicode MS" panose="020B0604020202020204" pitchFamily="34" charset="-122"/>
                <a:ea typeface="Arial Unicode MS" panose="020B0604020202020204" pitchFamily="34" charset="-122"/>
                <a:cs typeface="Arial Unicode MS" panose="020B0604020202020204" pitchFamily="34" charset="-122"/>
              </a:rPr>
              <a:t>B</a:t>
            </a:r>
            <a:endParaRPr lang="en-US" altLang="zh-CN" sz="1600" dirty="0">
              <a:solidFill>
                <a:srgbClr val="000000"/>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Tree>
    <p:extLst>
      <p:ext uri="{BB962C8B-B14F-4D97-AF65-F5344CB8AC3E}">
        <p14:creationId xmlns:p14="http://schemas.microsoft.com/office/powerpoint/2010/main" val="1412884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4">
            <a:extLst>
              <a:ext uri="{FF2B5EF4-FFF2-40B4-BE49-F238E27FC236}">
                <a16:creationId xmlns:a16="http://schemas.microsoft.com/office/drawing/2014/main" xmlns="" id="{8774F580-2855-4990-B55B-82DD466F60BF}"/>
              </a:ext>
            </a:extLst>
          </p:cNvPr>
          <p:cNvSpPr txBox="1"/>
          <p:nvPr/>
        </p:nvSpPr>
        <p:spPr>
          <a:xfrm>
            <a:off x="368808" y="3993884"/>
            <a:ext cx="6120384" cy="1200329"/>
          </a:xfrm>
          <a:prstGeom prst="rect">
            <a:avLst/>
          </a:prstGeom>
          <a:noFill/>
        </p:spPr>
        <p:txBody>
          <a:bodyPr wrap="square" rtlCol="0">
            <a:spAutoFit/>
          </a:bodyPr>
          <a:lstStyle/>
          <a:p>
            <a:pPr algn="just"/>
            <a:r>
              <a:rPr lang="en-US" altLang="zh-CN" sz="1200" b="1" dirty="0">
                <a:latin typeface="Arial" panose="020B0604020202020204" pitchFamily="34" charset="0"/>
                <a:cs typeface="Arial" panose="020B0604020202020204" pitchFamily="34" charset="0"/>
              </a:rPr>
              <a:t>Supplemental Figure 3. Targeted mutations of OsDEP1-sgRNA02 site led to diverse yield performance in different SpCas9-SD systems. (A) Comparison of panicle morphology in different SpCas9-SD systems. (B) Comparison of seed length and width in different SpCas9-SD systems. (C) Comparison of plant height </a:t>
            </a:r>
            <a:r>
              <a:rPr lang="en-US" altLang="zh-CN" sz="1200" b="1" dirty="0">
                <a:solidFill>
                  <a:srgbClr val="FF0000"/>
                </a:solidFill>
                <a:latin typeface="Arial" panose="020B0604020202020204" pitchFamily="34" charset="0"/>
                <a:cs typeface="Arial" panose="020B0604020202020204" pitchFamily="34" charset="0"/>
              </a:rPr>
              <a:t>(n = 7), </a:t>
            </a:r>
            <a:r>
              <a:rPr lang="en-US" altLang="zh-CN" sz="1200" b="1" dirty="0">
                <a:latin typeface="Arial" panose="020B0604020202020204" pitchFamily="34" charset="0"/>
                <a:cs typeface="Arial" panose="020B0604020202020204" pitchFamily="34" charset="0"/>
              </a:rPr>
              <a:t>panicle length, grain number per panicle and 1000-grain weight among all SpCas9-SD systems. Error bars denote standard errors </a:t>
            </a:r>
            <a:r>
              <a:rPr lang="en-US" altLang="zh-CN" sz="1200" b="1" dirty="0">
                <a:solidFill>
                  <a:srgbClr val="FF0000"/>
                </a:solidFill>
                <a:latin typeface="Arial" panose="020B0604020202020204" pitchFamily="34" charset="0"/>
                <a:cs typeface="Arial" panose="020B0604020202020204" pitchFamily="34" charset="0"/>
              </a:rPr>
              <a:t>(n </a:t>
            </a:r>
            <a:r>
              <a:rPr lang="zh-CN" altLang="zh-CN" sz="1200" b="1" dirty="0">
                <a:solidFill>
                  <a:srgbClr val="FF0000"/>
                </a:solidFill>
                <a:latin typeface="Arial" panose="020B0604020202020204" pitchFamily="34" charset="0"/>
                <a:cs typeface="Arial" panose="020B0604020202020204" pitchFamily="34" charset="0"/>
              </a:rPr>
              <a:t>≥</a:t>
            </a:r>
            <a:r>
              <a:rPr lang="en-US" altLang="zh-CN" sz="1200" b="1" dirty="0">
                <a:solidFill>
                  <a:srgbClr val="FF0000"/>
                </a:solidFill>
                <a:latin typeface="Arial" panose="020B0604020202020204" pitchFamily="34" charset="0"/>
                <a:cs typeface="Arial" panose="020B0604020202020204" pitchFamily="34" charset="0"/>
              </a:rPr>
              <a:t> 3).</a:t>
            </a:r>
            <a:endParaRPr lang="zh-CN" altLang="en-US" sz="1200" b="1" dirty="0">
              <a:solidFill>
                <a:srgbClr val="FF0000"/>
              </a:solidFill>
              <a:latin typeface="Arial" panose="020B0604020202020204" pitchFamily="34" charset="0"/>
              <a:cs typeface="Arial" panose="020B0604020202020204" pitchFamily="34" charset="0"/>
            </a:endParaRPr>
          </a:p>
        </p:txBody>
      </p:sp>
      <p:pic>
        <p:nvPicPr>
          <p:cNvPr id="4" name="Picture 2">
            <a:extLst>
              <a:ext uri="{FF2B5EF4-FFF2-40B4-BE49-F238E27FC236}">
                <a16:creationId xmlns:a16="http://schemas.microsoft.com/office/drawing/2014/main" xmlns="" id="{9CFD7F17-0B61-487A-A479-464D8BD132B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8808" y="242204"/>
            <a:ext cx="6089904" cy="3425952"/>
          </a:xfrm>
          <a:prstGeom prst="rect">
            <a:avLst/>
          </a:prstGeom>
        </p:spPr>
      </p:pic>
    </p:spTree>
    <p:extLst>
      <p:ext uri="{BB962C8B-B14F-4D97-AF65-F5344CB8AC3E}">
        <p14:creationId xmlns:p14="http://schemas.microsoft.com/office/powerpoint/2010/main" val="3930801671"/>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3523</TotalTime>
  <Words>372</Words>
  <Application>Microsoft Office PowerPoint</Application>
  <PresentationFormat>A4 纸张(210x297 毫米)</PresentationFormat>
  <Paragraphs>44</Paragraphs>
  <Slides>3</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3</vt:i4>
      </vt:variant>
    </vt:vector>
  </HeadingPairs>
  <TitlesOfParts>
    <vt:vector size="10" baseType="lpstr">
      <vt:lpstr>Arial Unicode MS</vt:lpstr>
      <vt:lpstr>宋体</vt:lpstr>
      <vt:lpstr>Arial</vt:lpstr>
      <vt:lpstr>Calibri</vt:lpstr>
      <vt:lpstr>Calibri Light</vt:lpstr>
      <vt:lpstr>Courier New</vt:lpstr>
      <vt:lpstr>Office 主题</vt:lpstr>
      <vt:lpstr>PowerPoint 演示文稿</vt:lpstr>
      <vt:lpstr> OsPDS-sgRNA01       WT: ATGCTGGAGTTGGTCTTTGCTCCTGCAGAGG pTX198-02 Allele-1: ATGCTGGAGTTGGTCTTTGCTCCTGCcAGAGG (+1bp) Allele-2: ATGCTGGAGTTGGTCTTTGCTCCTGCcAGAGG (+1bp) pTX198-04 Allele-1: ATGCTGGAGTTGGTCTTTGCTCCTGtCAGAGG (+1bp) Allele-2: ATGCTGGAGTTGGTCTTTGCTCCTGtCAGAGG (+1bp) pTX198-05 Allele-1: ATGCTGGAGTTGGTCTTTGCTCCTGtCAGAGG (+1bp) Allele-2: ATGCTGGAGTTGGTCTTTGCTCCTGaCAGAGG (+1bp) pYLJ16-02 Allele-1: ATGCTGGAGTTGGTCTTTGCTCCTGaCAGAGG (+1bp) Allele-2: ATGCTGGAGTTGGTCTTTGCTCCTGgCAGAGG (+1bp) pYLJ16-03 Allele-1: ATGCTGGAGTTGGTCTTTGCTCCTGtCAGAGG (+1bp) Allele-2: ATGCTGGAGTTGGTCTTTGCTCCTGtCAGAGG (+1bp) pYLJ16-08 Allele-1: ATGCTGGAGTTGGTCTTTGCTCCTG-CA-AGG (-1bp) Allele-2: ATGCTGGAGTTGGTCTTTGCTCCTG----AGG (-3bp) pYLJ17-01 Allele-1: ATGCTGGAGTTGGTCTTTGCTCCTGaCAGAGG (+1bp) Allele-2: ATGCTGGAGTTGGTCTTTGCTCCTGgCAGAGG (+1bp) pYLJ17-04 Allele-1: ATGCTGGAGTTGGTCTTTGCTCCTGtCAGAGG (+1bp) Allele-2: ATGCTGGAGTTGGTCTTTGCTCCTGtCAGAGG (+1bp) pYLJ17-12 Allele-1: ATGCTGGAGTTGGTCTTTGCTCCTG-CAGAGG (wt) Allele-2: ATGCTGGAGTTGGTCTTTGCTCCTGtCAGAGG (+1bp) pYLJ18-03 Allele-1: ATGCTGGAGTTGGTCTTTGCTCCTGaCAGAGG (+1bp) Allele-2: ATGCTGGAGTTGGTCTTTGCTCCTGaCAGAGG (+1bp) pYLJ18-09 Allele-1: ATGCTGGAGTTGGTCTTTGCTCCTGaCAGAGG (+1bp) Allele-2: ATGCTGGAGTTGGTCTTTGCTCCTGtCAGAGG (+1bp) pYLJ18-11 Allele-1: ATGCTGGAGTTGGTCTTTGCTCCTGaCAGAGG (+1bp) Allele-2: ATGCTGGAGTTGGTCTTTGCTCCTG----AGG (-3bp) </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Zhong Zhaohui</dc:creator>
  <cp:lastModifiedBy>Zhengxl</cp:lastModifiedBy>
  <cp:revision>169</cp:revision>
  <cp:lastPrinted>2019-02-19T19:13:48Z</cp:lastPrinted>
  <dcterms:created xsi:type="dcterms:W3CDTF">2019-01-31T01:10:20Z</dcterms:created>
  <dcterms:modified xsi:type="dcterms:W3CDTF">2020-03-10T13:48:20Z</dcterms:modified>
</cp:coreProperties>
</file>