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66" r:id="rId2"/>
    <p:sldId id="274" r:id="rId3"/>
    <p:sldId id="259" r:id="rId4"/>
    <p:sldId id="262" r:id="rId5"/>
    <p:sldId id="265" r:id="rId6"/>
    <p:sldId id="263" r:id="rId7"/>
    <p:sldId id="277" r:id="rId8"/>
    <p:sldId id="264" r:id="rId9"/>
    <p:sldId id="276" r:id="rId10"/>
    <p:sldId id="270" r:id="rId11"/>
    <p:sldId id="272" r:id="rId12"/>
    <p:sldId id="273" r:id="rId13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2" y="1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AB084-2FA5-4930-BCAE-AAC82BCD958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6191-8B0C-49DA-8A21-E9CDA099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76A3E-016B-45AC-876B-4CD3457A550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2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1984-2A53-4DDE-9D24-CBD2BD5D533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CF6-8054-4774-82FD-D226B7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hyperlink" Target="https://soybas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168ACF-9C30-498F-91F0-165BE38F4FD5}"/>
              </a:ext>
            </a:extLst>
          </p:cNvPr>
          <p:cNvSpPr/>
          <p:nvPr/>
        </p:nvSpPr>
        <p:spPr>
          <a:xfrm>
            <a:off x="397144" y="823444"/>
            <a:ext cx="59106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1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MQAL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LRASP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PLR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RQSHQLI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ARPLRR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QQRS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SA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VSAP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1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MQAL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H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LRASP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LD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PLR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AAANRRS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-----KRVF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SA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VSAP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  1 **** * .*****  *** * *       . *.....    *.**..*  **** *  **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60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KKRVVITGMGL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SVFGNDV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YYEKLL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GESGI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IDRFDASKFPTRFGGQIRGFS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EGY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56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KKRVVITGMGL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SVFGNDV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EG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YYEKLL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GESGI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IDRFDASKFPTRFGGQIRGFS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EGY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 61 *********** *******..****** *****. ********************* ***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120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IDGKN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RRLDDCL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YCIVAGKKALE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KLNT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AGVLVG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GMGGLTVFS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116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IDGKN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RRLDDCL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YCIVAGKKALE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NHSK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AGVLVG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GMGGLTVFS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121 *****.*******.*********** * *. *    *** .******.*********.**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180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LIEKGHR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PFFIPYAITNMGSALL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IDLG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MGPNYSISTACATSNYCFYAAANHIR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176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LIEKGHR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PFFIPYAITNMGSALL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IDLG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MGPNYSISTACATSNYCFYAAANHIR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181 * *******.*.****************.**** **************************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240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RGEAD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MIAGGTEAAIIPIGLGGFVACRALSQRNDDP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TASRPWDK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RDGFVMGEGAGVL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236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RGEAD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MIAGGTEAAIIPIGLGGFVACRALSQRNDDP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TASRPWDK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RDGFVMGEGAGVL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241 *****.******************************* ******** *************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300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VMESLEHAMKRGAPI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AEYLGGAVNCDA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H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HMTDPR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DGLGVS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CI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ERC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LEDAGVSPEEVN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296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VMESLEHAMKRGAPI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AEYLGGAVNCDA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HMTDPR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DGLGVS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CI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QSS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LEDAGVSPEEVN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301 ***************.************ ****** ******.**   ************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360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YINAHATSTLAGDLAEINAIKKVFK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TSGIKINATKSMIGHCLGAAGGLEAIATVKAI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356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YINAHATSTLAGDLAEINAIKKVFK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TSGIKINATKSMIGHCLGAAGGLEAIATVKAI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361 ************************* ******************************** *</a:t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AtKASI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420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GWLHP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INQFNPE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AVDFDTV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QHE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VAISNSFGFGGHNSVVAFSAFKP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GmKASI</a:t>
            </a:r>
            <a:r>
              <a:rPr lang="en-US" sz="1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416 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GWLHP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INQFNPE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AVDFDTV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QHE</a:t>
            </a:r>
            <a:r>
              <a:rPr lang="en-US" sz="1000" dirty="0">
                <a:solidFill>
                  <a:srgbClr val="FFFFFF"/>
                </a:solidFill>
                <a:highlight>
                  <a:srgbClr val="80808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rgbClr val="FFFFFF"/>
                </a:solidFill>
                <a:highlight>
                  <a:srgbClr val="00000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VAISNSFGFGGHNSVVAFSAFKP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consensus  421 *****.******* ******* * * ***. ***********************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4DF14-DE51-4E6C-9457-7C9858BEE874}"/>
              </a:ext>
            </a:extLst>
          </p:cNvPr>
          <p:cNvSpPr txBox="1"/>
          <p:nvPr/>
        </p:nvSpPr>
        <p:spPr>
          <a:xfrm>
            <a:off x="397144" y="6157429"/>
            <a:ext cx="6089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Times New Roman" panose="02020603050405020304" pitchFamily="18" charset="0"/>
              </a:rPr>
              <a:t>Supplementary F</a:t>
            </a:r>
            <a:r>
              <a:rPr lang="en-US" sz="1200" b="1" dirty="0" smtClean="0">
                <a:cs typeface="Times New Roman" panose="02020603050405020304" pitchFamily="18" charset="0"/>
              </a:rPr>
              <a:t>igure S1</a:t>
            </a:r>
            <a:r>
              <a:rPr lang="en-US" sz="1200" b="1" dirty="0">
                <a:cs typeface="Times New Roman" panose="02020603050405020304" pitchFamily="18" charset="0"/>
              </a:rPr>
              <a:t>. High </a:t>
            </a:r>
            <a:r>
              <a:rPr lang="en-US" sz="1200" b="1" dirty="0" smtClean="0">
                <a:cs typeface="Times New Roman" panose="02020603050405020304" pitchFamily="18" charset="0"/>
              </a:rPr>
              <a:t>amino acid identity </a:t>
            </a:r>
            <a:r>
              <a:rPr lang="en-US" sz="1200" b="1" dirty="0">
                <a:cs typeface="Times New Roman" panose="02020603050405020304" pitchFamily="18" charset="0"/>
              </a:rPr>
              <a:t>between soybean and Arabidopsis </a:t>
            </a:r>
            <a:r>
              <a:rPr lang="en-US" sz="1200" b="1" dirty="0" smtClean="0">
                <a:cs typeface="Times New Roman" panose="02020603050405020304" pitchFamily="18" charset="0"/>
              </a:rPr>
              <a:t>KASI proteins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dirty="0">
                <a:cs typeface="Times New Roman" panose="02020603050405020304" pitchFamily="18" charset="0"/>
              </a:rPr>
              <a:t>Comparison of full length </a:t>
            </a:r>
            <a:r>
              <a:rPr lang="en-US" sz="1200" dirty="0" smtClean="0">
                <a:cs typeface="Times New Roman" panose="02020603050405020304" pitchFamily="18" charset="0"/>
              </a:rPr>
              <a:t>KASI protein sequence </a:t>
            </a:r>
            <a:r>
              <a:rPr lang="en-US" sz="1200" dirty="0">
                <a:cs typeface="Times New Roman" panose="02020603050405020304" pitchFamily="18" charset="0"/>
              </a:rPr>
              <a:t>from </a:t>
            </a:r>
            <a:r>
              <a:rPr lang="en-US" sz="1200" i="1" dirty="0">
                <a:cs typeface="Times New Roman" panose="02020603050405020304" pitchFamily="18" charset="0"/>
              </a:rPr>
              <a:t>Arabidopsis </a:t>
            </a:r>
            <a:r>
              <a:rPr lang="en-US" sz="1200" i="1" dirty="0" smtClean="0">
                <a:cs typeface="Times New Roman" panose="02020603050405020304" pitchFamily="18" charset="0"/>
              </a:rPr>
              <a:t>thaliana </a:t>
            </a:r>
            <a:r>
              <a:rPr lang="en-US" sz="1200" dirty="0" smtClean="0">
                <a:cs typeface="Times New Roman" panose="02020603050405020304" pitchFamily="18" charset="0"/>
              </a:rPr>
              <a:t>(</a:t>
            </a:r>
            <a:r>
              <a:rPr lang="en-US" sz="1200" dirty="0" err="1" smtClean="0">
                <a:cs typeface="Times New Roman" panose="02020603050405020304" pitchFamily="18" charset="0"/>
              </a:rPr>
              <a:t>AtKASI</a:t>
            </a:r>
            <a:r>
              <a:rPr lang="en-US" sz="1200" dirty="0" smtClean="0">
                <a:cs typeface="Times New Roman" panose="02020603050405020304" pitchFamily="18" charset="0"/>
              </a:rPr>
              <a:t>; gene ID : AT5G46290) </a:t>
            </a:r>
            <a:r>
              <a:rPr lang="en-US" sz="1200" dirty="0">
                <a:cs typeface="Times New Roman" panose="02020603050405020304" pitchFamily="18" charset="0"/>
              </a:rPr>
              <a:t>and </a:t>
            </a:r>
            <a:r>
              <a:rPr lang="en-US" sz="1200" i="1" dirty="0">
                <a:cs typeface="Times New Roman" panose="02020603050405020304" pitchFamily="18" charset="0"/>
              </a:rPr>
              <a:t>Glycine </a:t>
            </a:r>
            <a:r>
              <a:rPr lang="en-US" sz="1200" i="1" dirty="0" smtClean="0">
                <a:cs typeface="Times New Roman" panose="02020603050405020304" pitchFamily="18" charset="0"/>
              </a:rPr>
              <a:t>max</a:t>
            </a:r>
            <a:r>
              <a:rPr lang="en-US" sz="1200" dirty="0" smtClean="0">
                <a:cs typeface="Times New Roman" panose="02020603050405020304" pitchFamily="18" charset="0"/>
              </a:rPr>
              <a:t> cv. ‘Williams 82’ </a:t>
            </a:r>
            <a:r>
              <a:rPr lang="en-US" sz="1200" dirty="0">
                <a:cs typeface="Times New Roman" panose="02020603050405020304" pitchFamily="18" charset="0"/>
              </a:rPr>
              <a:t>(</a:t>
            </a:r>
            <a:r>
              <a:rPr lang="en-US" sz="1200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; gene ID : Glyma.08g084300).  </a:t>
            </a:r>
            <a:r>
              <a:rPr lang="en-US" sz="1200" dirty="0">
                <a:cs typeface="Times New Roman" panose="02020603050405020304" pitchFamily="18" charset="0"/>
              </a:rPr>
              <a:t>Protein sequences were aligned and visualized with T-Coffee and BoxShade software respectively</a:t>
            </a:r>
            <a:r>
              <a:rPr lang="en-US" sz="1200" dirty="0" smtClean="0">
                <a:cs typeface="Times New Roman" panose="02020603050405020304" pitchFamily="18" charset="0"/>
              </a:rPr>
              <a:t>. The proteins are 86.5% identical at the amino acid level.</a:t>
            </a:r>
            <a:endParaRPr lang="en-US" sz="1200" dirty="0">
              <a:cs typeface="Times New Roman" panose="02020603050405020304" pitchFamily="18" charset="0"/>
            </a:endParaRPr>
          </a:p>
          <a:p>
            <a:r>
              <a:rPr lang="en-US" sz="1200" dirty="0">
                <a:cs typeface="Times New Roman" panose="02020603050405020304" pitchFamily="18" charset="0"/>
              </a:rPr>
              <a:t>“*” : identical amino acid residue</a:t>
            </a:r>
          </a:p>
          <a:p>
            <a:r>
              <a:rPr lang="en-US" sz="1200" dirty="0">
                <a:cs typeface="Times New Roman" panose="02020603050405020304" pitchFamily="18" charset="0"/>
              </a:rPr>
              <a:t>“.” : Semi-conserved amino acid </a:t>
            </a:r>
            <a:r>
              <a:rPr lang="en-US" sz="1200" dirty="0" smtClean="0">
                <a:cs typeface="Times New Roman" panose="02020603050405020304" pitchFamily="18" charset="0"/>
              </a:rPr>
              <a:t>residue</a:t>
            </a:r>
          </a:p>
          <a:p>
            <a:r>
              <a:rPr lang="en-US" sz="1200" dirty="0" smtClean="0">
                <a:cs typeface="Times New Roman" panose="02020603050405020304" pitchFamily="18" charset="0"/>
              </a:rPr>
              <a:t>Red bars indicates the gRNA target sites for CRISPR/Cas9 gene editing 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25930" y="1924050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52650" y="3745230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8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8CFB677-7672-4597-9D2E-FC3A7E2BF847}"/>
              </a:ext>
            </a:extLst>
          </p:cNvPr>
          <p:cNvSpPr txBox="1"/>
          <p:nvPr/>
        </p:nvSpPr>
        <p:spPr>
          <a:xfrm>
            <a:off x="309985" y="6843709"/>
            <a:ext cx="61606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Times New Roman" panose="02020603050405020304" pitchFamily="18" charset="0"/>
              </a:rPr>
              <a:t>Supplementary F</a:t>
            </a:r>
            <a:r>
              <a:rPr lang="en-US" sz="1200" b="1" dirty="0" smtClean="0">
                <a:cs typeface="Times New Roman" panose="02020603050405020304" pitchFamily="18" charset="0"/>
              </a:rPr>
              <a:t>igure S10. A CRISPR/Cas9 generated allelic series of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mutants showed similar seed phenotypes in soybean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cs typeface="Times New Roman" panose="02020603050405020304" pitchFamily="18" charset="0"/>
              </a:rPr>
              <a:t>A)</a:t>
            </a:r>
            <a:r>
              <a:rPr lang="en-US" sz="1200" dirty="0" smtClean="0">
                <a:cs typeface="Times New Roman" panose="02020603050405020304" pitchFamily="18" charset="0"/>
              </a:rPr>
              <a:t> Seeds </a:t>
            </a:r>
            <a:r>
              <a:rPr lang="en-US" sz="1200" dirty="0">
                <a:cs typeface="Times New Roman" panose="02020603050405020304" pitchFamily="18" charset="0"/>
              </a:rPr>
              <a:t>from </a:t>
            </a:r>
            <a:r>
              <a:rPr lang="en-US" sz="1200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 edited T</a:t>
            </a:r>
            <a:r>
              <a:rPr lang="en-US" sz="1200" baseline="-25000" dirty="0"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cs typeface="Times New Roman" panose="02020603050405020304" pitchFamily="18" charset="0"/>
              </a:rPr>
              <a:t> plants (Table 1 and Figure 2) </a:t>
            </a:r>
            <a:r>
              <a:rPr lang="en-US" sz="1200" dirty="0">
                <a:cs typeface="Times New Roman" panose="02020603050405020304" pitchFamily="18" charset="0"/>
              </a:rPr>
              <a:t>showed wrinkled and cracked seed </a:t>
            </a:r>
            <a:r>
              <a:rPr lang="en-US" sz="1200" dirty="0" smtClean="0">
                <a:cs typeface="Times New Roman" panose="02020603050405020304" pitchFamily="18" charset="0"/>
              </a:rPr>
              <a:t>morphologies compared to wild type controls. Below the label name of each </a:t>
            </a:r>
            <a:r>
              <a:rPr lang="en-US" sz="1200" dirty="0"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cs typeface="Times New Roman" panose="02020603050405020304" pitchFamily="18" charset="0"/>
              </a:rPr>
              <a:t>2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2 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cs typeface="Times New Roman" panose="02020603050405020304" pitchFamily="18" charset="0"/>
              </a:rPr>
              <a:t>line, the genotype of the parent plant is described as the “</a:t>
            </a:r>
            <a:r>
              <a:rPr lang="en-US" sz="1200" i="1" dirty="0" smtClean="0">
                <a:cs typeface="Times New Roman" panose="02020603050405020304" pitchFamily="18" charset="0"/>
              </a:rPr>
              <a:t>mutation at target site 1 .. mutation at target site 2” </a:t>
            </a:r>
            <a:r>
              <a:rPr lang="en-US" sz="1200" dirty="0" smtClean="0">
                <a:cs typeface="Times New Roman" panose="02020603050405020304" pitchFamily="18" charset="0"/>
              </a:rPr>
              <a:t>(e.g., +10/+10..WT/WT indicates a homozygous 10 </a:t>
            </a:r>
            <a:r>
              <a:rPr lang="en-US" sz="1200" dirty="0" err="1" smtClean="0">
                <a:cs typeface="Times New Roman" panose="02020603050405020304" pitchFamily="18" charset="0"/>
              </a:rPr>
              <a:t>bp</a:t>
            </a:r>
            <a:r>
              <a:rPr lang="en-US" sz="1200" dirty="0" smtClean="0">
                <a:cs typeface="Times New Roman" panose="02020603050405020304" pitchFamily="18" charset="0"/>
              </a:rPr>
              <a:t> insertion in the exon 1 site, and wild type at the exon 2 site). 677-3-47 </a:t>
            </a:r>
            <a:r>
              <a:rPr lang="en-US" sz="1200" dirty="0">
                <a:cs typeface="Times New Roman" panose="02020603050405020304" pitchFamily="18" charset="0"/>
              </a:rPr>
              <a:t>was wild type </a:t>
            </a:r>
            <a:r>
              <a:rPr lang="en-US" sz="1200" dirty="0" smtClean="0">
                <a:cs typeface="Times New Roman" panose="02020603050405020304" pitchFamily="18" charset="0"/>
              </a:rPr>
              <a:t>plant; 677-3-35 and 677-3-44 were biallelic mutant plants; 677-3-43 and 677-3-48 were heterozygous plants and segregated in the </a:t>
            </a:r>
            <a:r>
              <a:rPr lang="en-US" sz="1200" dirty="0"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cs typeface="Times New Roman" panose="02020603050405020304" pitchFamily="18" charset="0"/>
              </a:rPr>
              <a:t>2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cs typeface="Times New Roman" panose="02020603050405020304" pitchFamily="18" charset="0"/>
              </a:rPr>
              <a:t> generation; Bert serves as the wild type control genotype. </a:t>
            </a:r>
            <a:r>
              <a:rPr lang="en-US" sz="1200" b="1" dirty="0" smtClean="0">
                <a:cs typeface="Times New Roman" panose="02020603050405020304" pitchFamily="18" charset="0"/>
              </a:rPr>
              <a:t>B)</a:t>
            </a:r>
            <a:r>
              <a:rPr lang="en-US" sz="1200" dirty="0" smtClean="0">
                <a:cs typeface="Times New Roman" panose="02020603050405020304" pitchFamily="18" charset="0"/>
              </a:rPr>
              <a:t> Microscopic images of a representative seed from each of the samples shown in figure A.  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5" y="804239"/>
            <a:ext cx="6160659" cy="58521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90314" y="510665"/>
            <a:ext cx="44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B)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9985" y="503564"/>
            <a:ext cx="44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7096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DC59AF-A50D-42C6-BE3E-796FC5158690}"/>
              </a:ext>
            </a:extLst>
          </p:cNvPr>
          <p:cNvSpPr txBox="1"/>
          <p:nvPr/>
        </p:nvSpPr>
        <p:spPr>
          <a:xfrm>
            <a:off x="455321" y="7003897"/>
            <a:ext cx="587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Times New Roman" panose="02020603050405020304" pitchFamily="18" charset="0"/>
              </a:rPr>
              <a:t>Supplementary F</a:t>
            </a:r>
            <a:r>
              <a:rPr lang="en-US" sz="1200" b="1" dirty="0" smtClean="0">
                <a:cs typeface="Times New Roman" panose="02020603050405020304" pitchFamily="18" charset="0"/>
              </a:rPr>
              <a:t>igure S11. Altered seed composition traits in CRISPR/Cas9 edited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in soybean</a:t>
            </a:r>
          </a:p>
          <a:p>
            <a:endParaRPr lang="en-US" sz="1200" b="1" dirty="0" smtClean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Bar plots of seed composition traits measured with NIR. The trait values are presented as the average for each of the wild type, heterozygous and mutant genotype segregants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cs typeface="Times New Roman" panose="02020603050405020304" pitchFamily="18" charset="0"/>
              </a:rPr>
              <a:t>from six CRISPR families (677-3-22, 677-3-35, 677-3-44, 677-3-43, 677-3-47 and 677-3-48). Green bars indicate seeds from wild type individuals, while the red and purple bars indicate seeds from heterozygous and homozygous mutant individuals, respectively.</a:t>
            </a:r>
          </a:p>
          <a:p>
            <a:r>
              <a:rPr lang="en-US" sz="1200" dirty="0" smtClean="0">
                <a:cs typeface="Times New Roman" panose="02020603050405020304" pitchFamily="18" charset="0"/>
              </a:rPr>
              <a:t>Results are from replicate 1, Supplementary </a:t>
            </a:r>
            <a:r>
              <a:rPr lang="en-US" sz="1200" dirty="0"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cs typeface="Times New Roman" panose="02020603050405020304" pitchFamily="18" charset="0"/>
              </a:rPr>
              <a:t>able S2.   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7" y="603097"/>
            <a:ext cx="634859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DC59AF-A50D-42C6-BE3E-796FC5158690}"/>
              </a:ext>
            </a:extLst>
          </p:cNvPr>
          <p:cNvSpPr txBox="1"/>
          <p:nvPr/>
        </p:nvSpPr>
        <p:spPr>
          <a:xfrm>
            <a:off x="538123" y="7133498"/>
            <a:ext cx="5928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Times New Roman" panose="02020603050405020304" pitchFamily="18" charset="0"/>
              </a:rPr>
              <a:t>Supplementary F</a:t>
            </a:r>
            <a:r>
              <a:rPr lang="en-US" sz="1200" b="1" dirty="0" smtClean="0">
                <a:cs typeface="Times New Roman" panose="02020603050405020304" pitchFamily="18" charset="0"/>
              </a:rPr>
              <a:t>igure S12. Altered seed composition traits in CRISPR/Cas9 edited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in soybean</a:t>
            </a:r>
          </a:p>
          <a:p>
            <a:endParaRPr lang="en-US" sz="1200" b="1" dirty="0" smtClean="0">
              <a:cs typeface="Times New Roman" panose="02020603050405020304" pitchFamily="18" charset="0"/>
            </a:endParaRPr>
          </a:p>
          <a:p>
            <a:r>
              <a:rPr lang="en-US" sz="1200" dirty="0">
                <a:cs typeface="Times New Roman" panose="02020603050405020304" pitchFamily="18" charset="0"/>
              </a:rPr>
              <a:t>Bar plots of seed composition traits measured with NIR. The trait values are presented as the average for each of the wild type, heterozygous and mutant genotype </a:t>
            </a:r>
            <a:r>
              <a:rPr lang="en-US" sz="1200" dirty="0" err="1">
                <a:cs typeface="Times New Roman" panose="02020603050405020304" pitchFamily="18" charset="0"/>
              </a:rPr>
              <a:t>segregants</a:t>
            </a:r>
            <a:r>
              <a:rPr lang="en-US" sz="1200" dirty="0">
                <a:cs typeface="Times New Roman" panose="02020603050405020304" pitchFamily="18" charset="0"/>
              </a:rPr>
              <a:t> from five </a:t>
            </a:r>
            <a:r>
              <a:rPr lang="en-US" sz="1200" dirty="0" smtClean="0">
                <a:cs typeface="Times New Roman" panose="02020603050405020304" pitchFamily="18" charset="0"/>
              </a:rPr>
              <a:t>CRISPR families (677-3-35, 677-3-44, 677-3-43, 677-3-47 and 677-3-48).</a:t>
            </a:r>
          </a:p>
          <a:p>
            <a:r>
              <a:rPr lang="en-US" sz="1200" dirty="0" smtClean="0">
                <a:cs typeface="Times New Roman" panose="02020603050405020304" pitchFamily="18" charset="0"/>
              </a:rPr>
              <a:t>Results are from replicate 2, Supplementary Table 3.   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564321"/>
            <a:ext cx="61881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D4DF14-DE51-4E6C-9457-7C9858BEE874}"/>
              </a:ext>
            </a:extLst>
          </p:cNvPr>
          <p:cNvSpPr txBox="1"/>
          <p:nvPr/>
        </p:nvSpPr>
        <p:spPr>
          <a:xfrm>
            <a:off x="469123" y="6932287"/>
            <a:ext cx="5826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</a:t>
            </a:r>
            <a:r>
              <a:rPr lang="en-US" sz="1200" b="1" dirty="0">
                <a:cs typeface="Times New Roman" panose="02020603050405020304" pitchFamily="18" charset="0"/>
              </a:rPr>
              <a:t>F</a:t>
            </a:r>
            <a:r>
              <a:rPr lang="en-US" sz="1200" b="1" dirty="0" smtClean="0">
                <a:cs typeface="Times New Roman" panose="02020603050405020304" pitchFamily="18" charset="0"/>
              </a:rPr>
              <a:t>igure S2. CRISPR/Cas9 induced mutations in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i="1" dirty="0" smtClean="0"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cs typeface="Times New Roman" panose="02020603050405020304" pitchFamily="18" charset="0"/>
              </a:rPr>
              <a:t>target site 1</a:t>
            </a:r>
            <a:r>
              <a:rPr lang="en-US" sz="1200" b="1" i="1" dirty="0" smtClean="0"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cs typeface="Times New Roman" panose="02020603050405020304" pitchFamily="18" charset="0"/>
              </a:rPr>
              <a:t>sequenced from sub-cloned PCR product of T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b="1" dirty="0" smtClean="0">
                <a:cs typeface="Times New Roman" panose="02020603050405020304" pitchFamily="18" charset="0"/>
              </a:rPr>
              <a:t>M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b="1" dirty="0" smtClean="0">
                <a:cs typeface="Times New Roman" panose="02020603050405020304" pitchFamily="18" charset="0"/>
              </a:rPr>
              <a:t> plants </a:t>
            </a:r>
          </a:p>
          <a:p>
            <a:endParaRPr lang="en-US" sz="1200" b="1" dirty="0" smtClean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Genomic DNA spanning gRNA target site 1 in </a:t>
            </a:r>
            <a:r>
              <a:rPr lang="en-US" sz="1200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 </a:t>
            </a:r>
            <a:r>
              <a:rPr lang="en-US" sz="1200" dirty="0">
                <a:cs typeface="Times New Roman" panose="02020603050405020304" pitchFamily="18" charset="0"/>
              </a:rPr>
              <a:t>from three independent T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 </a:t>
            </a:r>
            <a:r>
              <a:rPr lang="en-US" sz="1200" dirty="0">
                <a:cs typeface="Times New Roman" panose="02020603050405020304" pitchFamily="18" charset="0"/>
              </a:rPr>
              <a:t>events (677-2</a:t>
            </a:r>
            <a:r>
              <a:rPr lang="en-US" sz="1200" dirty="0" smtClean="0">
                <a:cs typeface="Times New Roman" panose="02020603050405020304" pitchFamily="18" charset="0"/>
              </a:rPr>
              <a:t>, 677-3, 677-6) was amplified, </a:t>
            </a:r>
            <a:r>
              <a:rPr lang="en-US" sz="1200" dirty="0" err="1" smtClean="0">
                <a:cs typeface="Times New Roman" panose="02020603050405020304" pitchFamily="18" charset="0"/>
              </a:rPr>
              <a:t>subcloned</a:t>
            </a:r>
            <a:r>
              <a:rPr lang="en-US" sz="1200" dirty="0" smtClean="0">
                <a:cs typeface="Times New Roman" panose="02020603050405020304" pitchFamily="18" charset="0"/>
              </a:rPr>
              <a:t> and Sanger sequenced. “Bert” is an non-mutagenized control; </a:t>
            </a:r>
            <a:r>
              <a:rPr lang="en-US" sz="1200" dirty="0">
                <a:cs typeface="Times New Roman" panose="02020603050405020304" pitchFamily="18" charset="0"/>
              </a:rPr>
              <a:t>PAM= Protospacer Adjacent Motif </a:t>
            </a:r>
            <a:r>
              <a:rPr lang="en-US" sz="1200" dirty="0" smtClean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1" y="362300"/>
            <a:ext cx="4803528" cy="65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40" y="982376"/>
            <a:ext cx="4392529" cy="33832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1965" y="4805494"/>
            <a:ext cx="6299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</a:t>
            </a:r>
            <a:r>
              <a:rPr lang="en-US" sz="1200" b="1" dirty="0">
                <a:cs typeface="Times New Roman" panose="02020603050405020304" pitchFamily="18" charset="0"/>
              </a:rPr>
              <a:t>F</a:t>
            </a:r>
            <a:r>
              <a:rPr lang="en-US" sz="1200" b="1" dirty="0" smtClean="0">
                <a:cs typeface="Times New Roman" panose="02020603050405020304" pitchFamily="18" charset="0"/>
              </a:rPr>
              <a:t>igure S3. </a:t>
            </a:r>
            <a:r>
              <a:rPr lang="en-US" sz="1200" b="1" dirty="0">
                <a:cs typeface="Times New Roman" panose="02020603050405020304" pitchFamily="18" charset="0"/>
              </a:rPr>
              <a:t>Cleaved Amplified Polymorphic Sequences (CAPS</a:t>
            </a:r>
            <a:r>
              <a:rPr lang="en-US" sz="1200" b="1" dirty="0" smtClean="0">
                <a:cs typeface="Times New Roman" panose="02020603050405020304" pitchFamily="18" charset="0"/>
              </a:rPr>
              <a:t>) assay detects CRISPR/Cas9-induced mutations at the target site-1 of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i="1" dirty="0" smtClean="0"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cs typeface="Times New Roman" panose="02020603050405020304" pitchFamily="18" charset="0"/>
              </a:rPr>
              <a:t>in T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b="1" dirty="0" smtClean="0">
                <a:cs typeface="Times New Roman" panose="02020603050405020304" pitchFamily="18" charset="0"/>
              </a:rPr>
              <a:t>M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b="1" dirty="0" smtClean="0">
                <a:cs typeface="Times New Roman" panose="02020603050405020304" pitchFamily="18" charset="0"/>
              </a:rPr>
              <a:t> soybean plants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The genomic region spanning the target site was amplified by PCR and subjected to overnight digestion with the </a:t>
            </a:r>
            <a:r>
              <a:rPr lang="en-US" sz="1200" dirty="0" err="1" smtClean="0">
                <a:cs typeface="Times New Roman" panose="02020603050405020304" pitchFamily="18" charset="0"/>
              </a:rPr>
              <a:t>BsaWI</a:t>
            </a:r>
            <a:r>
              <a:rPr lang="en-US" sz="1200" dirty="0" smtClean="0">
                <a:cs typeface="Times New Roman" panose="02020603050405020304" pitchFamily="18" charset="0"/>
              </a:rPr>
              <a:t> restriction enzyme. The lower two bands in the “Bert digested” lane shows the un-mutated control PCR amplicon was efficiently digested and yielded two fragments. The upper band in digested lanes from all </a:t>
            </a:r>
            <a:r>
              <a:rPr lang="en-US" sz="1200" dirty="0"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 plants (WPT677-2, </a:t>
            </a:r>
            <a:r>
              <a:rPr lang="en-US" sz="1200" dirty="0">
                <a:cs typeface="Times New Roman" panose="02020603050405020304" pitchFamily="18" charset="0"/>
              </a:rPr>
              <a:t>WPT677-3</a:t>
            </a:r>
            <a:r>
              <a:rPr lang="en-US" sz="1200" dirty="0" smtClean="0">
                <a:cs typeface="Times New Roman" panose="02020603050405020304" pitchFamily="18" charset="0"/>
              </a:rPr>
              <a:t>, </a:t>
            </a:r>
            <a:r>
              <a:rPr lang="en-US" sz="1200" dirty="0">
                <a:cs typeface="Times New Roman" panose="02020603050405020304" pitchFamily="18" charset="0"/>
              </a:rPr>
              <a:t>WPT677-6</a:t>
            </a:r>
            <a:r>
              <a:rPr lang="en-US" sz="1200" dirty="0" smtClean="0">
                <a:cs typeface="Times New Roman" panose="02020603050405020304" pitchFamily="18" charset="0"/>
              </a:rPr>
              <a:t>, </a:t>
            </a:r>
            <a:r>
              <a:rPr lang="en-US" sz="1200" dirty="0">
                <a:cs typeface="Times New Roman" panose="02020603050405020304" pitchFamily="18" charset="0"/>
              </a:rPr>
              <a:t>WPT677-7</a:t>
            </a:r>
            <a:r>
              <a:rPr lang="en-US" sz="1200" dirty="0" smtClean="0">
                <a:cs typeface="Times New Roman" panose="02020603050405020304" pitchFamily="18" charset="0"/>
              </a:rPr>
              <a:t>, </a:t>
            </a:r>
            <a:r>
              <a:rPr lang="en-US" sz="1200" dirty="0">
                <a:cs typeface="Times New Roman" panose="02020603050405020304" pitchFamily="18" charset="0"/>
              </a:rPr>
              <a:t>WPT677-8</a:t>
            </a:r>
            <a:r>
              <a:rPr lang="en-US" sz="1200" dirty="0" smtClean="0">
                <a:cs typeface="Times New Roman" panose="02020603050405020304" pitchFamily="18" charset="0"/>
              </a:rPr>
              <a:t>) indicted that mutations disrupted the </a:t>
            </a:r>
            <a:r>
              <a:rPr lang="en-US" sz="1200" dirty="0" err="1" smtClean="0">
                <a:cs typeface="Times New Roman" panose="02020603050405020304" pitchFamily="18" charset="0"/>
              </a:rPr>
              <a:t>BsaWI</a:t>
            </a:r>
            <a:r>
              <a:rPr lang="en-US" sz="1200" dirty="0" smtClean="0">
                <a:cs typeface="Times New Roman" panose="02020603050405020304" pitchFamily="18" charset="0"/>
              </a:rPr>
              <a:t> restriction site, preventing the enzymatic digestion. The lower bands in the T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 plants indicated the presence of wild type PCR products in the amplicons.  These results suggested the presence of wild type and edited copies of </a:t>
            </a:r>
            <a:r>
              <a:rPr lang="en-US" sz="1200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 in </a:t>
            </a:r>
            <a:r>
              <a:rPr lang="en-US" sz="1200" dirty="0">
                <a:cs typeface="Times New Roman" panose="02020603050405020304" pitchFamily="18" charset="0"/>
              </a:rPr>
              <a:t>all T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 plants.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7320" y="2783656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 Upper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7320" y="3562048"/>
            <a:ext cx="81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 Lower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188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7" y="1716745"/>
            <a:ext cx="3212619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43" y="1754576"/>
            <a:ext cx="3062945" cy="301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3634" y="1502977"/>
            <a:ext cx="142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677-2, T</a:t>
            </a:r>
            <a:r>
              <a:rPr lang="en-US" sz="1200" b="1" i="1" baseline="-25000" dirty="0" smtClean="0"/>
              <a:t>1</a:t>
            </a:r>
            <a:r>
              <a:rPr lang="en-US" sz="1200" b="1" i="1" dirty="0" smtClean="0"/>
              <a:t>M</a:t>
            </a:r>
            <a:r>
              <a:rPr lang="en-US" sz="1200" b="1" i="1" baseline="-25000" dirty="0" smtClean="0"/>
              <a:t>1</a:t>
            </a:r>
            <a:r>
              <a:rPr lang="en-US" sz="1200" b="1" i="1" dirty="0" smtClean="0"/>
              <a:t> family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66253" y="1502977"/>
            <a:ext cx="142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677-6, </a:t>
            </a:r>
            <a:r>
              <a:rPr lang="en-US" sz="1200" b="1" i="1" dirty="0"/>
              <a:t>T</a:t>
            </a:r>
            <a:r>
              <a:rPr lang="en-US" sz="1200" b="1" i="1" baseline="-25000" dirty="0"/>
              <a:t>1</a:t>
            </a:r>
            <a:r>
              <a:rPr lang="en-US" sz="1200" b="1" i="1" dirty="0"/>
              <a:t>M</a:t>
            </a:r>
            <a:r>
              <a:rPr lang="en-US" sz="1200" b="1" i="1" baseline="-25000" dirty="0"/>
              <a:t>1</a:t>
            </a:r>
            <a:r>
              <a:rPr lang="en-US" sz="1200" b="1" i="1" dirty="0" smtClean="0"/>
              <a:t> family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3363" y="5303713"/>
            <a:ext cx="58186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</a:t>
            </a:r>
            <a:r>
              <a:rPr lang="en-US" sz="1200" b="1" dirty="0">
                <a:cs typeface="Times New Roman" panose="02020603050405020304" pitchFamily="18" charset="0"/>
              </a:rPr>
              <a:t>F</a:t>
            </a:r>
            <a:r>
              <a:rPr lang="en-US" sz="1200" b="1" dirty="0" smtClean="0">
                <a:cs typeface="Times New Roman" panose="02020603050405020304" pitchFamily="18" charset="0"/>
              </a:rPr>
              <a:t>igure S4. Inheritance of T-DNA and mutations of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in the T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cs typeface="Times New Roman" panose="02020603050405020304" pitchFamily="18" charset="0"/>
              </a:rPr>
              <a:t>M</a:t>
            </a:r>
            <a:r>
              <a:rPr lang="en-US" sz="1200" b="1" baseline="-25000" dirty="0"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cs typeface="Times New Roman" panose="02020603050405020304" pitchFamily="18" charset="0"/>
              </a:rPr>
              <a:t> progeny of WPT677-2 and WPT677-6 plants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A) PCR using primers specific to the gRNA region tests for the presence of the T-DNA sequence in each plant. Both parental T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 plants transmitted the T-DNA sequences to all of the progeny, possibly due to multiple integrated T-DNA events. B) CAPS assay </a:t>
            </a:r>
            <a:r>
              <a:rPr lang="en-US" sz="1200" dirty="0">
                <a:cs typeface="Times New Roman" panose="02020603050405020304" pitchFamily="18" charset="0"/>
              </a:rPr>
              <a:t>with </a:t>
            </a:r>
            <a:r>
              <a:rPr lang="en-US" sz="1200" dirty="0" smtClean="0">
                <a:cs typeface="Times New Roman" panose="02020603050405020304" pitchFamily="18" charset="0"/>
              </a:rPr>
              <a:t>the </a:t>
            </a:r>
            <a:r>
              <a:rPr lang="en-US" sz="1200" dirty="0" err="1" smtClean="0">
                <a:cs typeface="Times New Roman" panose="02020603050405020304" pitchFamily="18" charset="0"/>
              </a:rPr>
              <a:t>BsaWI</a:t>
            </a:r>
            <a:r>
              <a:rPr lang="en-US" sz="1200" dirty="0" smtClean="0">
                <a:cs typeface="Times New Roman" panose="02020603050405020304" pitchFamily="18" charset="0"/>
              </a:rPr>
              <a:t> </a:t>
            </a:r>
            <a:r>
              <a:rPr lang="en-US" sz="1200" dirty="0">
                <a:cs typeface="Times New Roman" panose="02020603050405020304" pitchFamily="18" charset="0"/>
              </a:rPr>
              <a:t>restriction </a:t>
            </a:r>
            <a:r>
              <a:rPr lang="en-US" sz="1200" dirty="0" smtClean="0">
                <a:cs typeface="Times New Roman" panose="02020603050405020304" pitchFamily="18" charset="0"/>
              </a:rPr>
              <a:t>enzyme. The presence of only the upper band indicates that plant carried a homozygous or </a:t>
            </a:r>
            <a:r>
              <a:rPr lang="en-US" sz="1200" dirty="0" err="1" smtClean="0">
                <a:cs typeface="Times New Roman" panose="02020603050405020304" pitchFamily="18" charset="0"/>
              </a:rPr>
              <a:t>biallelic</a:t>
            </a:r>
            <a:r>
              <a:rPr lang="en-US" sz="1200" dirty="0" smtClean="0">
                <a:cs typeface="Times New Roman" panose="02020603050405020304" pitchFamily="18" charset="0"/>
              </a:rPr>
              <a:t> mutant alleles while the presence of only the lower bands indicates likely homozygous wild type alleles. The </a:t>
            </a:r>
            <a:r>
              <a:rPr lang="en-US" sz="1200" dirty="0">
                <a:cs typeface="Times New Roman" panose="02020603050405020304" pitchFamily="18" charset="0"/>
              </a:rPr>
              <a:t>p</a:t>
            </a:r>
            <a:r>
              <a:rPr lang="en-US" sz="1200" dirty="0" smtClean="0">
                <a:cs typeface="Times New Roman" panose="02020603050405020304" pitchFamily="18" charset="0"/>
              </a:rPr>
              <a:t>resence of both upper and lower bands suggested the transmission of mutant and wild type alleles of </a:t>
            </a:r>
            <a:r>
              <a:rPr lang="en-US" sz="1200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. Alternatively, the presence of any upper band may indicate ongoing de novo mutagenesis within the </a:t>
            </a:r>
            <a:r>
              <a:rPr lang="en-US" sz="1200" dirty="0"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cs typeface="Times New Roman" panose="02020603050405020304" pitchFamily="18" charset="0"/>
              </a:rPr>
              <a:t>1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1 </a:t>
            </a:r>
            <a:r>
              <a:rPr lang="en-US" sz="1200" dirty="0" smtClean="0">
                <a:cs typeface="Times New Roman" panose="02020603050405020304" pitchFamily="18" charset="0"/>
              </a:rPr>
              <a:t>plants.</a:t>
            </a:r>
          </a:p>
          <a:p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590" y="1349088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A)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857" y="280459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917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69" y="1261997"/>
            <a:ext cx="4183824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870" y="5573588"/>
            <a:ext cx="5030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</a:t>
            </a:r>
            <a:r>
              <a:rPr lang="en-US" sz="1200" b="1" dirty="0">
                <a:cs typeface="Times New Roman" panose="02020603050405020304" pitchFamily="18" charset="0"/>
              </a:rPr>
              <a:t>F</a:t>
            </a:r>
            <a:r>
              <a:rPr lang="en-US" sz="1200" b="1" dirty="0" smtClean="0">
                <a:cs typeface="Times New Roman" panose="02020603050405020304" pitchFamily="18" charset="0"/>
              </a:rPr>
              <a:t>igure S5. Inheritance of T-DNA and mutations of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in the T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cs typeface="Times New Roman" panose="02020603050405020304" pitchFamily="18" charset="0"/>
              </a:rPr>
              <a:t>M</a:t>
            </a:r>
            <a:r>
              <a:rPr lang="en-US" sz="1200" b="1" baseline="-25000" dirty="0" smtClean="0"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cs typeface="Times New Roman" panose="02020603050405020304" pitchFamily="18" charset="0"/>
              </a:rPr>
              <a:t> progeny of 677-7 plants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A) </a:t>
            </a:r>
            <a:r>
              <a:rPr lang="en-US" sz="1200" dirty="0">
                <a:cs typeface="Times New Roman" panose="02020603050405020304" pitchFamily="18" charset="0"/>
              </a:rPr>
              <a:t>PCR using primers specific to the gRNA region tests for the presence of the T-DNA sequence in each plant. B) CAPS assay with </a:t>
            </a:r>
            <a:r>
              <a:rPr lang="en-US" sz="1200" dirty="0" err="1" smtClean="0">
                <a:cs typeface="Times New Roman" panose="02020603050405020304" pitchFamily="18" charset="0"/>
              </a:rPr>
              <a:t>BsaWI</a:t>
            </a:r>
            <a:r>
              <a:rPr lang="en-US" sz="1200" dirty="0" smtClean="0">
                <a:cs typeface="Times New Roman" panose="02020603050405020304" pitchFamily="18" charset="0"/>
              </a:rPr>
              <a:t> </a:t>
            </a:r>
            <a:r>
              <a:rPr lang="en-US" sz="1200" dirty="0">
                <a:cs typeface="Times New Roman" panose="02020603050405020304" pitchFamily="18" charset="0"/>
              </a:rPr>
              <a:t>restriction enzyme. </a:t>
            </a:r>
            <a:r>
              <a:rPr lang="en-US" sz="1200" dirty="0" smtClean="0">
                <a:cs typeface="Times New Roman" panose="02020603050405020304" pitchFamily="18" charset="0"/>
              </a:rPr>
              <a:t>None of the </a:t>
            </a:r>
            <a:r>
              <a:rPr lang="en-US" sz="1200" dirty="0"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cs typeface="Times New Roman" panose="02020603050405020304" pitchFamily="18" charset="0"/>
              </a:rPr>
              <a:t>1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cs typeface="Times New Roman" panose="02020603050405020304" pitchFamily="18" charset="0"/>
              </a:rPr>
              <a:t> progeny plants carried T-DNA nor mutations, despite evidence for both in </a:t>
            </a:r>
            <a:r>
              <a:rPr lang="en-US" sz="1200" dirty="0">
                <a:cs typeface="Times New Roman" panose="02020603050405020304" pitchFamily="18" charset="0"/>
              </a:rPr>
              <a:t>the T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cs typeface="Times New Roman" panose="02020603050405020304" pitchFamily="18" charset="0"/>
              </a:rPr>
              <a:t> parent.</a:t>
            </a:r>
          </a:p>
          <a:p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313" y="1261997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A)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4313" y="272594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727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4" y="738111"/>
            <a:ext cx="5246814" cy="503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828" y="6049838"/>
            <a:ext cx="58186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</a:t>
            </a:r>
            <a:r>
              <a:rPr lang="en-US" sz="1200" b="1" dirty="0">
                <a:cs typeface="Times New Roman" panose="02020603050405020304" pitchFamily="18" charset="0"/>
              </a:rPr>
              <a:t>F</a:t>
            </a:r>
            <a:r>
              <a:rPr lang="en-US" sz="1200" b="1" dirty="0" smtClean="0">
                <a:cs typeface="Times New Roman" panose="02020603050405020304" pitchFamily="18" charset="0"/>
              </a:rPr>
              <a:t>igure S6. Inheritance of T-DNA and mutations of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in the </a:t>
            </a:r>
            <a:r>
              <a:rPr lang="en-US" sz="1200" b="1" dirty="0">
                <a:cs typeface="Times New Roman" panose="02020603050405020304" pitchFamily="18" charset="0"/>
              </a:rPr>
              <a:t>T</a:t>
            </a:r>
            <a:r>
              <a:rPr lang="en-US" sz="1200" b="1" baseline="-25000" dirty="0">
                <a:cs typeface="Times New Roman" panose="02020603050405020304" pitchFamily="18" charset="0"/>
              </a:rPr>
              <a:t>1</a:t>
            </a:r>
            <a:r>
              <a:rPr lang="en-US" sz="1200" b="1" dirty="0">
                <a:cs typeface="Times New Roman" panose="02020603050405020304" pitchFamily="18" charset="0"/>
              </a:rPr>
              <a:t>M</a:t>
            </a:r>
            <a:r>
              <a:rPr lang="en-US" sz="1200" b="1" baseline="-25000" dirty="0"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cs typeface="Times New Roman" panose="02020603050405020304" pitchFamily="18" charset="0"/>
              </a:rPr>
              <a:t> progeny of the WPT677-3 plant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A) </a:t>
            </a:r>
            <a:r>
              <a:rPr lang="en-US" sz="1200" dirty="0">
                <a:cs typeface="Times New Roman" panose="02020603050405020304" pitchFamily="18" charset="0"/>
              </a:rPr>
              <a:t>PCR using primers specific to the gRNA region tests for the presence of the T-DNA sequence in each plant. </a:t>
            </a:r>
            <a:r>
              <a:rPr lang="en-US" sz="1200" dirty="0" smtClean="0">
                <a:cs typeface="Times New Roman" panose="02020603050405020304" pitchFamily="18" charset="0"/>
              </a:rPr>
              <a:t>The absence of a band indicates no T-DNA present. B) CAPS assay </a:t>
            </a:r>
            <a:r>
              <a:rPr lang="en-US" sz="1200" dirty="0">
                <a:cs typeface="Times New Roman" panose="02020603050405020304" pitchFamily="18" charset="0"/>
              </a:rPr>
              <a:t>with </a:t>
            </a:r>
            <a:r>
              <a:rPr lang="en-US" sz="1200" dirty="0" smtClean="0">
                <a:cs typeface="Times New Roman" panose="02020603050405020304" pitchFamily="18" charset="0"/>
              </a:rPr>
              <a:t>the </a:t>
            </a:r>
            <a:r>
              <a:rPr lang="en-US" sz="1200" dirty="0" err="1" smtClean="0">
                <a:cs typeface="Times New Roman" panose="02020603050405020304" pitchFamily="18" charset="0"/>
              </a:rPr>
              <a:t>BsaWI</a:t>
            </a:r>
            <a:r>
              <a:rPr lang="en-US" sz="1200" dirty="0" smtClean="0">
                <a:cs typeface="Times New Roman" panose="02020603050405020304" pitchFamily="18" charset="0"/>
              </a:rPr>
              <a:t> </a:t>
            </a:r>
            <a:r>
              <a:rPr lang="en-US" sz="1200" dirty="0">
                <a:cs typeface="Times New Roman" panose="02020603050405020304" pitchFamily="18" charset="0"/>
              </a:rPr>
              <a:t>restriction </a:t>
            </a:r>
            <a:r>
              <a:rPr lang="en-US" sz="1200" dirty="0" smtClean="0">
                <a:cs typeface="Times New Roman" panose="02020603050405020304" pitchFamily="18" charset="0"/>
              </a:rPr>
              <a:t>enzyme. The presence of only the upper band indicates that the plant carried homozygous or </a:t>
            </a:r>
            <a:r>
              <a:rPr lang="en-US" sz="1200" dirty="0" err="1" smtClean="0">
                <a:cs typeface="Times New Roman" panose="02020603050405020304" pitchFamily="18" charset="0"/>
              </a:rPr>
              <a:t>biallelic</a:t>
            </a:r>
            <a:r>
              <a:rPr lang="en-US" sz="1200" dirty="0" smtClean="0">
                <a:cs typeface="Times New Roman" panose="02020603050405020304" pitchFamily="18" charset="0"/>
              </a:rPr>
              <a:t> mutant alleles while the presence of only the lower band indicates a likely homozygous wild type plant</a:t>
            </a:r>
            <a:r>
              <a:rPr lang="en-US" sz="1200" dirty="0">
                <a:cs typeface="Times New Roman" panose="02020603050405020304" pitchFamily="18" charset="0"/>
              </a:rPr>
              <a:t>. The presence of both </a:t>
            </a:r>
            <a:r>
              <a:rPr lang="en-US" sz="1200" dirty="0" smtClean="0">
                <a:cs typeface="Times New Roman" panose="02020603050405020304" pitchFamily="18" charset="0"/>
              </a:rPr>
              <a:t>upper </a:t>
            </a:r>
            <a:r>
              <a:rPr lang="en-US" sz="1200" dirty="0">
                <a:cs typeface="Times New Roman" panose="02020603050405020304" pitchFamily="18" charset="0"/>
              </a:rPr>
              <a:t>and </a:t>
            </a:r>
            <a:r>
              <a:rPr lang="en-US" sz="1200" dirty="0" smtClean="0">
                <a:cs typeface="Times New Roman" panose="02020603050405020304" pitchFamily="18" charset="0"/>
              </a:rPr>
              <a:t>lower </a:t>
            </a:r>
            <a:r>
              <a:rPr lang="en-US" sz="1200" dirty="0">
                <a:cs typeface="Times New Roman" panose="02020603050405020304" pitchFamily="18" charset="0"/>
              </a:rPr>
              <a:t>bands suggested the transmission of mutant and wild type alleles of </a:t>
            </a:r>
            <a:r>
              <a:rPr lang="en-US" sz="1200" i="1" dirty="0" err="1">
                <a:cs typeface="Times New Roman" panose="02020603050405020304" pitchFamily="18" charset="0"/>
              </a:rPr>
              <a:t>GmKASI</a:t>
            </a:r>
            <a:r>
              <a:rPr lang="en-US" sz="1200" dirty="0">
                <a:cs typeface="Times New Roman" panose="02020603050405020304" pitchFamily="18" charset="0"/>
              </a:rPr>
              <a:t>. Alternatively, the presence of any upper band may indicate ongoing de novo mutagenesis within the T</a:t>
            </a:r>
            <a:r>
              <a:rPr lang="en-US" sz="1200" baseline="-25000" dirty="0">
                <a:cs typeface="Times New Roman" panose="02020603050405020304" pitchFamily="18" charset="0"/>
              </a:rPr>
              <a:t>1</a:t>
            </a:r>
            <a:r>
              <a:rPr lang="en-US" sz="1200" dirty="0">
                <a:cs typeface="Times New Roman" panose="02020603050405020304" pitchFamily="18" charset="0"/>
              </a:rPr>
              <a:t>M</a:t>
            </a:r>
            <a:r>
              <a:rPr lang="en-US" sz="1200" baseline="-25000" dirty="0">
                <a:cs typeface="Times New Roman" panose="02020603050405020304" pitchFamily="18" charset="0"/>
              </a:rPr>
              <a:t>1 </a:t>
            </a:r>
            <a:r>
              <a:rPr lang="en-US" sz="1200" dirty="0" smtClean="0">
                <a:cs typeface="Times New Roman" panose="02020603050405020304" pitchFamily="18" charset="0"/>
              </a:rPr>
              <a:t>plants (unless the plant lacked the T-DNA sequences).</a:t>
            </a:r>
            <a:endParaRPr lang="en-US" sz="1200" dirty="0">
              <a:cs typeface="Times New Roman" panose="02020603050405020304" pitchFamily="18" charset="0"/>
            </a:endParaRPr>
          </a:p>
          <a:p>
            <a:endParaRPr lang="en-US" sz="1200" dirty="0" smtClean="0">
              <a:cs typeface="Times New Roman" panose="02020603050405020304" pitchFamily="18" charset="0"/>
            </a:endParaRPr>
          </a:p>
          <a:p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56" y="881760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3052" y="31627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8897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302" y="5863393"/>
            <a:ext cx="591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Figure S7. </a:t>
            </a:r>
            <a:r>
              <a:rPr lang="en-US" sz="1200" dirty="0" smtClean="0">
                <a:cs typeface="Times New Roman" panose="02020603050405020304" pitchFamily="18" charset="0"/>
              </a:rPr>
              <a:t>A </a:t>
            </a:r>
            <a:r>
              <a:rPr lang="en-US" sz="1200" dirty="0" smtClean="0">
                <a:cs typeface="Times New Roman" panose="02020603050405020304" pitchFamily="18" charset="0"/>
              </a:rPr>
              <a:t>simple schematic showing the plant binary vector (pSC219GG; depicted as a whole blue circle) composed of the T-DNA portion (brown arch) and the backbone portion (red arch). Right border (RB) and Left border (LB) are shown as black </a:t>
            </a:r>
            <a:r>
              <a:rPr lang="en-US" sz="1200" dirty="0" smtClean="0">
                <a:cs typeface="Times New Roman" panose="02020603050405020304" pitchFamily="18" charset="0"/>
              </a:rPr>
              <a:t>bars.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79" y="789176"/>
            <a:ext cx="2552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53" y="3968811"/>
            <a:ext cx="3303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</a:rPr>
              <a:t>GmKasI-gRNA-1  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 GCGCGTTGTGATCACCGGAA</a:t>
            </a:r>
            <a:r>
              <a:rPr lang="en-US" sz="1000" u="sng" dirty="0" smtClean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sz="1000" b="1" dirty="0" err="1" smtClean="0">
                <a:latin typeface="Courier New" panose="02070309020205020404" pitchFamily="49" charset="0"/>
                <a:ea typeface="Calibri" panose="020F0502020204030204" pitchFamily="34" charset="0"/>
              </a:rPr>
              <a:t>GmKasI</a:t>
            </a: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</a:rPr>
              <a:t>-Paralog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  GCGCGT</a:t>
            </a:r>
            <a:r>
              <a:rPr 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G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GT</a:t>
            </a:r>
            <a:r>
              <a:rPr 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ATCAC</a:t>
            </a:r>
            <a:r>
              <a:rPr 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G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GGAA</a:t>
            </a:r>
            <a:r>
              <a:rPr lang="en-US" sz="1000" u="sng" dirty="0" smtClean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u="sng" dirty="0"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100" y="4763451"/>
            <a:ext cx="27652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Bert    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677-3-22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677-3-35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677-3-43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677-3-44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677-3-47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677-3-48 GCGCGTGGTTATCACGGGAA</a:t>
            </a:r>
            <a:r>
              <a:rPr lang="en-US" sz="1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02" y="6453355"/>
            <a:ext cx="6610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Figure S8. No off-target mutagenesis on </a:t>
            </a:r>
            <a:r>
              <a:rPr lang="en-US" sz="1200" b="1" dirty="0" smtClean="0"/>
              <a:t>Glyma.05g129600, a para</a:t>
            </a:r>
            <a:r>
              <a:rPr lang="en-US" sz="1200" b="1" dirty="0" smtClean="0">
                <a:cs typeface="Times New Roman" panose="02020603050405020304" pitchFamily="18" charset="0"/>
              </a:rPr>
              <a:t>log of </a:t>
            </a:r>
            <a:r>
              <a:rPr lang="en-US" sz="1200" b="1" i="1" dirty="0" err="1" smtClean="0">
                <a:cs typeface="Times New Roman" panose="02020603050405020304" pitchFamily="18" charset="0"/>
              </a:rPr>
              <a:t>GmKASI</a:t>
            </a:r>
            <a:endParaRPr lang="en-US" sz="1200" b="1" i="1" dirty="0" smtClean="0">
              <a:cs typeface="Times New Roman" panose="02020603050405020304" pitchFamily="18" charset="0"/>
            </a:endParaRPr>
          </a:p>
          <a:p>
            <a:endParaRPr lang="en-US" sz="1200" b="1" i="1" dirty="0" smtClean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A) RNA expression values of </a:t>
            </a:r>
            <a:r>
              <a:rPr lang="en-US" sz="1200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 and its paralog across different tissues of soybean. Data is extracted from Severin et al (2010), which is deposited at </a:t>
            </a:r>
            <a:r>
              <a:rPr lang="en-US" sz="1200" dirty="0" err="1" smtClean="0">
                <a:cs typeface="Times New Roman" panose="02020603050405020304" pitchFamily="18" charset="0"/>
              </a:rPr>
              <a:t>Soybase</a:t>
            </a:r>
            <a:r>
              <a:rPr lang="en-US" sz="1200" dirty="0" smtClean="0">
                <a:cs typeface="Times New Roman" panose="02020603050405020304" pitchFamily="18" charset="0"/>
              </a:rPr>
              <a:t> database (</a:t>
            </a:r>
            <a:r>
              <a:rPr lang="en-US" sz="1200" u="sng" dirty="0">
                <a:hlinkClick r:id="rId2"/>
              </a:rPr>
              <a:t>https://soybase.org</a:t>
            </a:r>
            <a:r>
              <a:rPr lang="en-US" sz="1200" u="sng" dirty="0" smtClean="0">
                <a:hlinkClick r:id="rId2"/>
              </a:rPr>
              <a:t>/</a:t>
            </a:r>
            <a:r>
              <a:rPr lang="en-US" sz="1200" u="sng" dirty="0" smtClean="0"/>
              <a:t>)</a:t>
            </a:r>
            <a:endParaRPr lang="en-US" sz="1200" dirty="0" smtClean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B) The gRNAs designed for target site-1 (gRNA-1) and target site-2 (gRNA -2 ) in </a:t>
            </a:r>
            <a:r>
              <a:rPr lang="en-US" sz="1200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 have three and two mismatches respectively when compared to paralog G</a:t>
            </a:r>
            <a:r>
              <a:rPr lang="en-US" sz="1200" dirty="0" smtClean="0"/>
              <a:t>lyma.05g129600.</a:t>
            </a:r>
          </a:p>
          <a:p>
            <a:r>
              <a:rPr lang="en-US" sz="1200" dirty="0" smtClean="0">
                <a:cs typeface="Times New Roman" panose="02020603050405020304" pitchFamily="18" charset="0"/>
              </a:rPr>
              <a:t>C) Sites similar to the gRNA sequences in the </a:t>
            </a:r>
            <a:r>
              <a:rPr lang="en-US" sz="1200" i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dirty="0" smtClean="0">
                <a:cs typeface="Times New Roman" panose="02020603050405020304" pitchFamily="18" charset="0"/>
              </a:rPr>
              <a:t>-Paralog were PCR amplified and Sanger sequenced. No mutations were detected in T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cs typeface="Times New Roman" panose="02020603050405020304" pitchFamily="18" charset="0"/>
              </a:rPr>
              <a:t> plants. Bert is use here as a control genotype for no mutations.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547" y="387401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A)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419225" y="3955340"/>
            <a:ext cx="3322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</a:rPr>
              <a:t>GmKasI-gRNA-2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   GCTGATTTGATGATAGCCGG</a:t>
            </a:r>
            <a:r>
              <a:rPr lang="en-US" sz="1000" u="sng" dirty="0" smtClean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/>
            </a:r>
            <a:b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sz="1000" b="1" dirty="0" err="1" smtClean="0">
                <a:latin typeface="Courier New" panose="02070309020205020404" pitchFamily="49" charset="0"/>
                <a:ea typeface="Calibri" panose="020F0502020204030204" pitchFamily="34" charset="0"/>
              </a:rPr>
              <a:t>GmKasI</a:t>
            </a:r>
            <a:r>
              <a:rPr lang="en-US" sz="1000" b="1" dirty="0" smtClean="0">
                <a:latin typeface="Courier New" panose="02070309020205020404" pitchFamily="49" charset="0"/>
                <a:ea typeface="Calibri" panose="020F0502020204030204" pitchFamily="34" charset="0"/>
              </a:rPr>
              <a:t>-Paralog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  GCTGATTTGATGAT</a:t>
            </a:r>
            <a:r>
              <a:rPr 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T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GC</a:t>
            </a:r>
            <a:r>
              <a:rPr 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G</a:t>
            </a:r>
            <a:r>
              <a:rPr lang="en-US" sz="1000" dirty="0" smtClean="0">
                <a:latin typeface="Courier New" panose="02070309020205020404" pitchFamily="49" charset="0"/>
                <a:ea typeface="Calibri" panose="020F0502020204030204" pitchFamily="34" charset="0"/>
              </a:rPr>
              <a:t>GG</a:t>
            </a:r>
            <a:r>
              <a:rPr lang="en-US" sz="1000" u="sng" dirty="0" smtClean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63" y="457048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C)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563" y="35644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B)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74" y="462764"/>
            <a:ext cx="4105017" cy="31067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6246" y="4782478"/>
            <a:ext cx="27652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Bert    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677-3-22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677-3-35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677-3-43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677-3-44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677-3-47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677-3-48 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GCTGATTTGATGATTGCGGG</a:t>
            </a:r>
            <a:r>
              <a:rPr lang="en-US" sz="1000" u="sng" dirty="0">
                <a:latin typeface="Courier New" panose="02070309020205020404" pitchFamily="49" charset="0"/>
                <a:ea typeface="Calibri" panose="020F0502020204030204" pitchFamily="34" charset="0"/>
              </a:rPr>
              <a:t>TGG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07031" y="2745515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Bert       677-3-48-03   677-3-48-02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75" y="554602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M92-220   M14-639-02 M14-639-150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" y="1186043"/>
            <a:ext cx="3429860" cy="3488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890" y="5222862"/>
            <a:ext cx="5983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Supplementary Figure S9. Slow growth phenotype of seedlings carrying CRISPR/Cas9 induced homozygous mutations of </a:t>
            </a:r>
            <a:r>
              <a:rPr lang="en-US" sz="1200" b="1" dirty="0" err="1" smtClean="0">
                <a:cs typeface="Times New Roman" panose="02020603050405020304" pitchFamily="18" charset="0"/>
              </a:rPr>
              <a:t>GmKASI</a:t>
            </a:r>
            <a:r>
              <a:rPr lang="en-US" sz="1200" b="1" dirty="0" smtClean="0">
                <a:cs typeface="Times New Roman" panose="02020603050405020304" pitchFamily="18" charset="0"/>
              </a:rPr>
              <a:t> in soybean</a:t>
            </a:r>
          </a:p>
          <a:p>
            <a:endParaRPr lang="en-US" sz="1200" b="1" dirty="0" smtClean="0">
              <a:cs typeface="Times New Roman" panose="02020603050405020304" pitchFamily="18" charset="0"/>
            </a:endParaRPr>
          </a:p>
          <a:p>
            <a:r>
              <a:rPr lang="en-US" sz="1200" dirty="0" smtClean="0">
                <a:cs typeface="Times New Roman" panose="02020603050405020304" pitchFamily="18" charset="0"/>
              </a:rPr>
              <a:t>A</a:t>
            </a:r>
            <a:r>
              <a:rPr lang="en-US" sz="1200" dirty="0">
                <a:cs typeface="Times New Roman" panose="02020603050405020304" pitchFamily="18" charset="0"/>
              </a:rPr>
              <a:t>) </a:t>
            </a:r>
            <a:r>
              <a:rPr lang="en-US" sz="1200" dirty="0" smtClean="0">
                <a:cs typeface="Times New Roman" panose="02020603050405020304" pitchFamily="18" charset="0"/>
              </a:rPr>
              <a:t>A representative of 10 days old homozygous mutant seedlings (677-3-43-96, 677-3-48-02) segregated from two independent parental heterozygous plants displayed a range of slow growth phenotype compared to their homozygous wild type siblings (677-3-43-75, 677-3-48-03). B). A box plot showing plant height measurements of 10 seedlings from each genotype. 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3410" y="731479"/>
            <a:ext cx="44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3931" y="724378"/>
            <a:ext cx="44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A)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84" y="1133174"/>
            <a:ext cx="29302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4408</TotalTime>
  <Words>1460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Kamaldeep Virdi</dc:creator>
  <cp:lastModifiedBy>Robert M Stupar</cp:lastModifiedBy>
  <cp:revision>123</cp:revision>
  <cp:lastPrinted>2020-02-14T16:25:43Z</cp:lastPrinted>
  <dcterms:created xsi:type="dcterms:W3CDTF">2019-08-06T20:35:44Z</dcterms:created>
  <dcterms:modified xsi:type="dcterms:W3CDTF">2020-04-08T01:31:40Z</dcterms:modified>
</cp:coreProperties>
</file>