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09" r:id="rId3"/>
    <p:sldId id="411" r:id="rId5"/>
    <p:sldId id="410" r:id="rId6"/>
    <p:sldId id="415" r:id="rId7"/>
    <p:sldId id="412" r:id="rId8"/>
  </p:sldIdLst>
  <p:sldSz cx="9902825" cy="14399895"/>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p:scale>
          <a:sx n="125" d="100"/>
          <a:sy n="125" d="100"/>
        </p:scale>
        <p:origin x="1002" y="-54"/>
      </p:cViewPr>
      <p:guideLst>
        <p:guide orient="horz" pos="4535"/>
        <p:guide pos="308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presProps" Target="presProps.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1" Type="http://schemas.openxmlformats.org/officeDocument/2006/relationships/tableStyles" Target="tableStyles.xml"/><Relationship Id="rId10" Type="http://schemas.openxmlformats.org/officeDocument/2006/relationships/viewProps" Target="view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67767" y="1143000"/>
            <a:ext cx="212246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Supplementary Figure 1. The mutation IGV results of the patient. A-C. IGV results of TERT upstream promoter mutation (c.C228T (Chr5: 1295228)), CCDC6-RET fusion (CCDC6{NM_005436.4}:r.1_303+1_RET{NM_020975.4}:r.2137_5617) and TP53 mutation (c.842A&gt;T (Chr17: 7577096)) of the patient's tumor sample and their corresponding IGV results of negative control sample.</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Supplementary Figure 1. The mutation IGV results of the patient. A-C. IGV results of TERT upstream promoter mutation (c.C228T (Chr5: 1295228)), CCDC6-RET fusion (CCDC6{NM_005436.4}:r.1_303+1_RET{NM_020975.4}:r.2137_5617) and TP53 mutation (c.842A&gt;T (Chr17: 7577096)) of the patient's tumor sample and their corresponding IGV results of negative control sample.</a:t>
            </a:r>
            <a:endParaRPr lang="en-US" altLang="zh-CN">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Supplementary Figure 1. The mutation IGV results of the patient. A-C. IGV results of TERT upstream promoter mutation (c.C228T (Chr5: 1295228)), CCDC6-RET fusion (CCDC6{NM_005436.4}:r.1_303+1_RET{NM_020975.4}:r.2137_5617) and TP53 mutation (c.842A&gt;T (Chr17: 7577096)) of the patient's tumor sample and their corresponding IGV results of negative control sample.</a:t>
            </a:r>
            <a:endParaRPr lang="en-US" altLang="zh-CN">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68550" y="1143000"/>
            <a:ext cx="2120900" cy="3086100"/>
          </a:xfrm>
        </p:spPr>
      </p:sp>
      <p:sp>
        <p:nvSpPr>
          <p:cNvPr id="3" name="文本占位符 2"/>
          <p:cNvSpPr>
            <a:spLocks noGrp="1"/>
          </p:cNvSpPr>
          <p:nvPr>
            <p:ph type="body" idx="3"/>
          </p:nvPr>
        </p:nvSpPr>
        <p:spPr/>
        <p:txBody>
          <a:bodyPr/>
          <a:lstStyle/>
          <a:p>
            <a:r>
              <a:rPr lang="en-US" altLang="zh-CN" b="1">
                <a:sym typeface="+mn-ea"/>
              </a:rPr>
              <a:t>Supplementary Figure 2</a:t>
            </a:r>
            <a:r>
              <a:rPr lang="zh-CN" altLang="en-US" b="1">
                <a:sym typeface="+mn-ea"/>
              </a:rPr>
              <a:t>. </a:t>
            </a:r>
            <a:r>
              <a:rPr lang="en-US" altLang="zh-CN" b="1">
                <a:sym typeface="+mn-ea"/>
              </a:rPr>
              <a:t>Immunochemistry results</a:t>
            </a:r>
            <a:r>
              <a:rPr lang="zh-CN" altLang="en-US" b="1">
                <a:sym typeface="+mn-ea"/>
              </a:rPr>
              <a:t> of </a:t>
            </a:r>
            <a:r>
              <a:rPr lang="en-US" altLang="zh-CN" b="1">
                <a:sym typeface="+mn-ea"/>
              </a:rPr>
              <a:t>each son's tumor tissue</a:t>
            </a:r>
            <a:r>
              <a:rPr lang="zh-CN" altLang="en-US" b="1">
                <a:sym typeface="+mn-ea"/>
              </a:rPr>
              <a:t>. </a:t>
            </a:r>
            <a:r>
              <a:rPr lang="en-US" altLang="zh-CN">
                <a:sym typeface="+mn-ea"/>
              </a:rPr>
              <a:t>From top to bottom, the immunochemistry results of the eldest son, second son and youngest son's tumor were shown. The three sons' tumor showed negative of Napsin A, showing as “(-)”in top right corner of the graphs. Positive of TTF-1, PAX8 and TG were identified in all of the three sons' tumors,  presenting as “(+)”in top right corner of the graphs. Negative results from negative control samples were also shown. The immunohistochemical tests of the patient and her three sons were repeated simultaneously, so the same negative controls were used. </a:t>
            </a:r>
            <a:r>
              <a:rPr lang="en-US" altLang="zh-CN">
                <a:sym typeface="+mn-ea"/>
              </a:rPr>
              <a:t>S</a:t>
            </a:r>
            <a:r>
              <a:rPr lang="zh-CN" altLang="en-US">
                <a:sym typeface="+mn-ea"/>
              </a:rPr>
              <a:t>cale </a:t>
            </a:r>
            <a:r>
              <a:rPr lang="en-US" altLang="zh-CN">
                <a:sym typeface="+mn-ea"/>
              </a:rPr>
              <a:t>bar was</a:t>
            </a:r>
            <a:r>
              <a:rPr lang="zh-CN" altLang="en-US">
                <a:sym typeface="+mn-ea"/>
              </a:rPr>
              <a:t> in the lower right corner of each </a:t>
            </a:r>
            <a:r>
              <a:rPr lang="en-US" altLang="zh-CN">
                <a:sym typeface="+mn-ea"/>
              </a:rPr>
              <a:t>image. </a:t>
            </a:r>
            <a:r>
              <a:rPr lang="zh-CN" altLang="en-US">
                <a:sym typeface="+mn-ea"/>
              </a:rPr>
              <a:t>All images were magnified by 200 times</a:t>
            </a:r>
            <a:r>
              <a:rPr lang="en-US" altLang="zh-CN">
                <a:sym typeface="+mn-ea"/>
              </a:rPr>
              <a:t>.</a:t>
            </a:r>
            <a:endParaRPr lang="en-US" altLang="zh-CN"/>
          </a:p>
          <a:p>
            <a:endParaRPr lang="en-US" altLang="zh-CN">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Supplementary Figure 3. IGV results of BRAF mutation (</a:t>
            </a:r>
            <a:r>
              <a:rPr lang="en-US" altLang="zh-CN" i="1">
                <a:sym typeface="+mn-ea"/>
              </a:rPr>
              <a:t>c.1799T&gt;A (Chr7: 140453136)</a:t>
            </a:r>
            <a:r>
              <a:rPr lang="en-US" altLang="zh-CN">
                <a:sym typeface="+mn-ea"/>
              </a:rPr>
              <a:t>) of the tumor samples of the patient's three sons. Corresponding IGV results of negative control sample were also provided.</a:t>
            </a:r>
            <a:endParaRPr lang="en-US" altLang="zh-CN"/>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973817" y="1920025"/>
            <a:ext cx="7960147" cy="5397235"/>
          </a:xfrm>
        </p:spPr>
        <p:txBody>
          <a:bodyPr lIns="90000" tIns="46800" rIns="90000" bIns="46800" anchor="b" anchorCtr="0">
            <a:normAutofit/>
          </a:bodyPr>
          <a:lstStyle>
            <a:lvl1pPr algn="ctr">
              <a:defRPr sz="65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973817" y="7476001"/>
            <a:ext cx="7960147" cy="3091693"/>
          </a:xfrm>
        </p:spPr>
        <p:txBody>
          <a:bodyPr lIns="90000" tIns="46800" rIns="90000" bIns="46800">
            <a:normAutofit/>
          </a:bodyPr>
          <a:lstStyle>
            <a:lvl1pPr marL="0" indent="0" algn="ctr">
              <a:lnSpc>
                <a:spcPct val="110000"/>
              </a:lnSpc>
              <a:buNone/>
              <a:defRPr sz="2600" spc="200"/>
            </a:lvl1pPr>
            <a:lvl2pPr marL="495300" indent="0" algn="ctr">
              <a:buNone/>
              <a:defRPr sz="2165"/>
            </a:lvl2pPr>
            <a:lvl3pPr marL="990600" indent="0" algn="ctr">
              <a:buNone/>
              <a:defRPr sz="1950"/>
            </a:lvl3pPr>
            <a:lvl4pPr marL="1485265" indent="0" algn="ctr">
              <a:buNone/>
              <a:defRPr sz="1735"/>
            </a:lvl4pPr>
            <a:lvl5pPr marL="1980565" indent="0" algn="ctr">
              <a:buNone/>
              <a:defRPr sz="1735"/>
            </a:lvl5pPr>
            <a:lvl6pPr marL="2475865" indent="0" algn="ctr">
              <a:buNone/>
              <a:defRPr sz="1735"/>
            </a:lvl6pPr>
            <a:lvl7pPr marL="2971165" indent="0" algn="ctr">
              <a:buNone/>
              <a:defRPr sz="1735"/>
            </a:lvl7pPr>
            <a:lvl8pPr marL="3466465" indent="0" algn="ctr">
              <a:buNone/>
              <a:defRPr sz="1735"/>
            </a:lvl8pPr>
            <a:lvl9pPr marL="3961130" indent="0" algn="ctr">
              <a:buNone/>
              <a:defRPr sz="1735"/>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94219" y="1625218"/>
            <a:ext cx="8913492" cy="1151258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973817" y="5215815"/>
            <a:ext cx="7960147" cy="2139240"/>
          </a:xfrm>
        </p:spPr>
        <p:txBody>
          <a:bodyPr vert="horz" lIns="90000" tIns="46800" rIns="90000" bIns="46800" rtlCol="0" anchor="t" anchorCtr="0">
            <a:normAutofit/>
          </a:bodyPr>
          <a:lstStyle>
            <a:lvl1pPr algn="ctr">
              <a:defRPr sz="65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973817" y="7476001"/>
            <a:ext cx="7960147" cy="990249"/>
          </a:xfrm>
        </p:spPr>
        <p:txBody>
          <a:bodyPr lIns="90000" tIns="46800" rIns="90000" bIns="46800">
            <a:normAutofit/>
          </a:bodyPr>
          <a:lstStyle>
            <a:lvl1pPr algn="ctr">
              <a:lnSpc>
                <a:spcPct val="110000"/>
              </a:lnSpc>
              <a:buNone/>
              <a:defRPr sz="26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94219" y="1277497"/>
            <a:ext cx="8910568" cy="1481594"/>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94219" y="3129489"/>
            <a:ext cx="8910568" cy="9993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617179" y="8080734"/>
            <a:ext cx="6310799" cy="1610100"/>
          </a:xfrm>
        </p:spPr>
        <p:txBody>
          <a:bodyPr lIns="90000" tIns="46800" rIns="90000" bIns="46800" anchor="b" anchorCtr="0">
            <a:normAutofit/>
          </a:bodyPr>
          <a:lstStyle>
            <a:lvl1pPr>
              <a:defRPr sz="4765"/>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617179" y="9690833"/>
            <a:ext cx="6310799" cy="1821755"/>
          </a:xfrm>
        </p:spPr>
        <p:txBody>
          <a:bodyPr lIns="90000" tIns="46800" rIns="90000" bIns="46800">
            <a:normAutofit/>
          </a:bodyPr>
          <a:lstStyle>
            <a:lvl1pPr marL="0" indent="0">
              <a:buNone/>
              <a:defRPr sz="1950">
                <a:solidFill>
                  <a:schemeClr val="tx1">
                    <a:lumMod val="65000"/>
                    <a:lumOff val="35000"/>
                  </a:schemeClr>
                </a:solidFill>
              </a:defRPr>
            </a:lvl1pPr>
            <a:lvl2pPr marL="495300" indent="0">
              <a:buNone/>
              <a:defRPr sz="1735">
                <a:solidFill>
                  <a:schemeClr val="tx1">
                    <a:tint val="75000"/>
                  </a:schemeClr>
                </a:solidFill>
              </a:defRPr>
            </a:lvl2pPr>
            <a:lvl3pPr marL="990600" indent="0">
              <a:buNone/>
              <a:defRPr sz="1735">
                <a:solidFill>
                  <a:schemeClr val="tx1">
                    <a:tint val="75000"/>
                  </a:schemeClr>
                </a:solidFill>
              </a:defRPr>
            </a:lvl3pPr>
            <a:lvl4pPr marL="1485265" indent="0">
              <a:buNone/>
              <a:defRPr sz="1735">
                <a:solidFill>
                  <a:schemeClr val="tx1">
                    <a:tint val="75000"/>
                  </a:schemeClr>
                </a:solidFill>
              </a:defRPr>
            </a:lvl4pPr>
            <a:lvl5pPr marL="1980565" indent="0">
              <a:buNone/>
              <a:defRPr sz="1735">
                <a:solidFill>
                  <a:schemeClr val="tx1">
                    <a:tint val="75000"/>
                  </a:schemeClr>
                </a:solidFill>
              </a:defRPr>
            </a:lvl5pPr>
            <a:lvl6pPr marL="2475865" indent="0">
              <a:buNone/>
              <a:defRPr sz="1735">
                <a:solidFill>
                  <a:schemeClr val="tx1">
                    <a:tint val="75000"/>
                  </a:schemeClr>
                </a:solidFill>
              </a:defRPr>
            </a:lvl6pPr>
            <a:lvl7pPr marL="2971165" indent="0">
              <a:buNone/>
              <a:defRPr sz="1735">
                <a:solidFill>
                  <a:schemeClr val="tx1">
                    <a:tint val="75000"/>
                  </a:schemeClr>
                </a:solidFill>
              </a:defRPr>
            </a:lvl7pPr>
            <a:lvl8pPr marL="3466465" indent="0">
              <a:buNone/>
              <a:defRPr sz="1735">
                <a:solidFill>
                  <a:schemeClr val="tx1">
                    <a:tint val="75000"/>
                  </a:schemeClr>
                </a:solidFill>
              </a:defRPr>
            </a:lvl8pPr>
            <a:lvl9pPr marL="3961130" indent="0">
              <a:buNone/>
              <a:defRPr sz="1735">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94219" y="1277497"/>
            <a:ext cx="8910568" cy="1481594"/>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494219" y="3152166"/>
            <a:ext cx="4205251" cy="9970523"/>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5208311" y="3152166"/>
            <a:ext cx="4205251" cy="9970523"/>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94219" y="1277497"/>
            <a:ext cx="8910568" cy="1481594"/>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494219" y="3000984"/>
            <a:ext cx="4339771" cy="801270"/>
          </a:xfrm>
        </p:spPr>
        <p:txBody>
          <a:bodyPr lIns="101600" tIns="38100" rIns="76200" bIns="38100" anchor="t" anchorCtr="0">
            <a:normAutofit/>
          </a:bodyPr>
          <a:lstStyle>
            <a:lvl1pPr marL="0" indent="0">
              <a:lnSpc>
                <a:spcPct val="100000"/>
              </a:lnSpc>
              <a:buNone/>
              <a:defRPr sz="2165" b="1" spc="200">
                <a:solidFill>
                  <a:schemeClr val="tx1">
                    <a:lumMod val="75000"/>
                    <a:lumOff val="25000"/>
                  </a:schemeClr>
                </a:solidFill>
              </a:defRPr>
            </a:lvl1pPr>
            <a:lvl2pPr marL="495300" indent="0">
              <a:buNone/>
              <a:defRPr sz="2165" b="1"/>
            </a:lvl2pPr>
            <a:lvl3pPr marL="990600" indent="0">
              <a:buNone/>
              <a:defRPr sz="1950" b="1"/>
            </a:lvl3pPr>
            <a:lvl4pPr marL="1485265" indent="0">
              <a:buNone/>
              <a:defRPr sz="1735" b="1"/>
            </a:lvl4pPr>
            <a:lvl5pPr marL="1980565" indent="0">
              <a:buNone/>
              <a:defRPr sz="1735" b="1"/>
            </a:lvl5pPr>
            <a:lvl6pPr marL="2475865" indent="0">
              <a:buNone/>
              <a:defRPr sz="1735" b="1"/>
            </a:lvl6pPr>
            <a:lvl7pPr marL="2971165" indent="0">
              <a:buNone/>
              <a:defRPr sz="1735" b="1"/>
            </a:lvl7pPr>
            <a:lvl8pPr marL="3466465" indent="0">
              <a:buNone/>
              <a:defRPr sz="1735" b="1"/>
            </a:lvl8pPr>
            <a:lvl9pPr marL="3961130" indent="0">
              <a:buNone/>
              <a:defRPr sz="1735"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94219" y="3892964"/>
            <a:ext cx="4339771" cy="9229725"/>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5065463" y="2985297"/>
            <a:ext cx="4339771" cy="801270"/>
          </a:xfrm>
        </p:spPr>
        <p:txBody>
          <a:bodyPr vert="horz" lIns="101600" tIns="38100" rIns="76200" bIns="38100" rtlCol="0" anchor="t" anchorCtr="0">
            <a:normAutofit/>
          </a:bodyPr>
          <a:lstStyle>
            <a:lvl1pPr marL="0" indent="0">
              <a:lnSpc>
                <a:spcPct val="100000"/>
              </a:lnSpc>
              <a:buNone/>
              <a:defRPr sz="2165" b="1" spc="200">
                <a:solidFill>
                  <a:schemeClr val="tx1">
                    <a:lumMod val="75000"/>
                    <a:lumOff val="25000"/>
                  </a:schemeClr>
                </a:solidFill>
              </a:defRPr>
            </a:lvl1pPr>
            <a:lvl2pPr marL="495300" indent="0">
              <a:buNone/>
              <a:defRPr sz="2165" b="1"/>
            </a:lvl2pPr>
            <a:lvl3pPr marL="990600" indent="0">
              <a:buNone/>
              <a:defRPr sz="1950" b="1"/>
            </a:lvl3pPr>
            <a:lvl4pPr marL="1485265" indent="0">
              <a:buNone/>
              <a:defRPr sz="1735" b="1"/>
            </a:lvl4pPr>
            <a:lvl5pPr marL="1980565" indent="0">
              <a:buNone/>
              <a:defRPr sz="1735" b="1"/>
            </a:lvl5pPr>
            <a:lvl6pPr marL="2475865" indent="0">
              <a:buNone/>
              <a:defRPr sz="1735" b="1"/>
            </a:lvl6pPr>
            <a:lvl7pPr marL="2971165" indent="0">
              <a:buNone/>
              <a:defRPr sz="1735" b="1"/>
            </a:lvl7pPr>
            <a:lvl8pPr marL="3466465" indent="0">
              <a:buNone/>
              <a:defRPr sz="1735" b="1"/>
            </a:lvl8pPr>
            <a:lvl9pPr marL="3961130" indent="0">
              <a:buNone/>
              <a:defRPr sz="1735"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5065463" y="3892964"/>
            <a:ext cx="4339771" cy="9229725"/>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94219" y="1277497"/>
            <a:ext cx="8910568" cy="1481594"/>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94219" y="3265555"/>
            <a:ext cx="4250965" cy="9675716"/>
          </a:xfrm>
        </p:spPr>
        <p:txBody>
          <a:bodyPr vert="horz" lIns="90000" tIns="46800" rIns="90000" bIns="46800" rtlCol="0">
            <a:normAutofit/>
          </a:bodyPr>
          <a:lstStyle>
            <a:lvl1pPr>
              <a:buNone/>
              <a:defRPr sz="1735"/>
            </a:lvl1pPr>
          </a:lstStyle>
          <a:p>
            <a:pPr lvl="0"/>
            <a:endParaRPr dirty="0">
              <a:sym typeface="+mn-ea"/>
            </a:endParaRPr>
          </a:p>
        </p:txBody>
      </p:sp>
      <p:sp>
        <p:nvSpPr>
          <p:cNvPr id="4" name="文本占位符 3"/>
          <p:cNvSpPr>
            <a:spLocks noGrp="1"/>
          </p:cNvSpPr>
          <p:nvPr>
            <p:ph type="body" sz="half" idx="2"/>
            <p:custDataLst>
              <p:tags r:id="rId3"/>
            </p:custDataLst>
          </p:nvPr>
        </p:nvSpPr>
        <p:spPr>
          <a:xfrm>
            <a:off x="5158596" y="3265555"/>
            <a:ext cx="4246191" cy="9675716"/>
          </a:xfrm>
        </p:spPr>
        <p:txBody>
          <a:bodyPr vert="horz" lIns="90000" tIns="46800" rIns="90000" bIns="46800" rtlCol="0">
            <a:normAutofit/>
          </a:bodyPr>
          <a:lstStyle>
            <a:lvl1pPr>
              <a:buNone/>
              <a:defRPr sz="1735"/>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8313996" y="1920025"/>
            <a:ext cx="848069" cy="10560136"/>
          </a:xfrm>
        </p:spPr>
        <p:txBody>
          <a:bodyPr vert="eaVert" lIns="90000" tIns="46800" rIns="90000" bIns="46800" rtlCol="0" anchor="ctr" anchorCtr="0">
            <a:normAutofit/>
          </a:bodyPr>
          <a:lstStyle>
            <a:lvl1pPr>
              <a:buNone/>
              <a:defRPr sz="3035"/>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742792" y="1920025"/>
            <a:ext cx="7448381" cy="10560136"/>
          </a:xfrm>
        </p:spPr>
        <p:txBody>
          <a:bodyPr vert="eaVert" lIns="46800" tIns="46800" rIns="46800" bIns="46800"/>
          <a:lstStyle>
            <a:lvl1pPr marL="247650" indent="-247650">
              <a:spcAft>
                <a:spcPts val="1000"/>
              </a:spcAft>
              <a:defRPr spc="300"/>
            </a:lvl1pPr>
            <a:lvl2pPr marL="742950" indent="-247650">
              <a:defRPr spc="300"/>
            </a:lvl2pPr>
            <a:lvl3pPr marL="1238250" indent="-247650">
              <a:defRPr spc="300"/>
            </a:lvl3pPr>
            <a:lvl4pPr marL="1732915" indent="-247650">
              <a:defRPr spc="300"/>
            </a:lvl4pPr>
            <a:lvl5pPr marL="2228215" indent="-24765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94219" y="1277497"/>
            <a:ext cx="8910568" cy="1481594"/>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94219" y="3129489"/>
            <a:ext cx="8910568" cy="9993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97144" y="13258753"/>
            <a:ext cx="2193281" cy="665205"/>
          </a:xfrm>
          <a:prstGeom prst="rect">
            <a:avLst/>
          </a:prstGeom>
        </p:spPr>
        <p:txBody>
          <a:bodyPr vert="horz" lIns="91440" tIns="45720" rIns="91440" bIns="45720" rtlCol="0" anchor="ctr">
            <a:normAutofit/>
          </a:bodyPr>
          <a:lstStyle>
            <a:lvl1pPr algn="l">
              <a:defRPr sz="1085"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343534" y="13258753"/>
            <a:ext cx="3216812" cy="665205"/>
          </a:xfrm>
          <a:prstGeom prst="rect">
            <a:avLst/>
          </a:prstGeom>
        </p:spPr>
        <p:txBody>
          <a:bodyPr vert="horz" lIns="91440" tIns="45720" rIns="91440" bIns="45720" rtlCol="0" anchor="ctr">
            <a:normAutofit/>
          </a:bodyPr>
          <a:lstStyle>
            <a:lvl1pPr algn="ctr">
              <a:defRPr sz="1085"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7211507" y="13258753"/>
            <a:ext cx="2193281" cy="665205"/>
          </a:xfrm>
          <a:prstGeom prst="rect">
            <a:avLst/>
          </a:prstGeom>
        </p:spPr>
        <p:txBody>
          <a:bodyPr vert="horz" lIns="91440" tIns="45720" rIns="91440" bIns="45720" rtlCol="0" anchor="ctr">
            <a:normAutofit/>
          </a:bodyPr>
          <a:lstStyle>
            <a:lvl1pPr algn="r">
              <a:defRPr sz="1085"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90600" rtl="0" eaLnBrk="1" fontAlgn="auto" latinLnBrk="0" hangingPunct="1">
        <a:lnSpc>
          <a:spcPct val="100000"/>
        </a:lnSpc>
        <a:spcBef>
          <a:spcPct val="0"/>
        </a:spcBef>
        <a:buNone/>
        <a:defRPr sz="39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47650" indent="-247650" algn="l" defTabSz="990600" rtl="0" eaLnBrk="1" fontAlgn="auto" latinLnBrk="0" hangingPunct="1">
        <a:lnSpc>
          <a:spcPct val="130000"/>
        </a:lnSpc>
        <a:spcBef>
          <a:spcPts val="0"/>
        </a:spcBef>
        <a:spcAft>
          <a:spcPts val="1000"/>
        </a:spcAft>
        <a:buFont typeface="Arial" panose="020B0604020202020204" pitchFamily="34" charset="0"/>
        <a:buChar char="●"/>
        <a:defRPr sz="19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742950" indent="-247650" algn="l" defTabSz="990600" rtl="0" eaLnBrk="1" fontAlgn="auto" latinLnBrk="0" hangingPunct="1">
        <a:lnSpc>
          <a:spcPct val="120000"/>
        </a:lnSpc>
        <a:spcBef>
          <a:spcPts val="0"/>
        </a:spcBef>
        <a:spcAft>
          <a:spcPts val="600"/>
        </a:spcAft>
        <a:buFont typeface="Arial" panose="020B0604020202020204" pitchFamily="34" charset="0"/>
        <a:buChar char="●"/>
        <a:tabLst>
          <a:tab pos="1743710" algn="l"/>
          <a:tab pos="1743710" algn="l"/>
          <a:tab pos="1743710" algn="l"/>
          <a:tab pos="1743710" algn="l"/>
        </a:tabLst>
        <a:defRPr sz="173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238250" indent="-247650" algn="l" defTabSz="990600" rtl="0" eaLnBrk="1" fontAlgn="auto" latinLnBrk="0" hangingPunct="1">
        <a:lnSpc>
          <a:spcPct val="120000"/>
        </a:lnSpc>
        <a:spcBef>
          <a:spcPts val="0"/>
        </a:spcBef>
        <a:spcAft>
          <a:spcPts val="600"/>
        </a:spcAft>
        <a:buFont typeface="Arial" panose="020B0604020202020204" pitchFamily="34" charset="0"/>
        <a:buChar char="●"/>
        <a:defRPr sz="173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732915" indent="-247650" algn="l" defTabSz="990600" rtl="0" eaLnBrk="1" fontAlgn="auto" latinLnBrk="0" hangingPunct="1">
        <a:lnSpc>
          <a:spcPct val="120000"/>
        </a:lnSpc>
        <a:spcBef>
          <a:spcPts val="0"/>
        </a:spcBef>
        <a:spcAft>
          <a:spcPts val="300"/>
        </a:spcAft>
        <a:buFont typeface="Wingdings" panose="05000000000000000000" charset="0"/>
        <a:buChar char=""/>
        <a:defRPr sz="151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228215" indent="-247650" algn="l" defTabSz="990600" rtl="0" eaLnBrk="1" fontAlgn="auto" latinLnBrk="0" hangingPunct="1">
        <a:lnSpc>
          <a:spcPct val="120000"/>
        </a:lnSpc>
        <a:spcBef>
          <a:spcPts val="0"/>
        </a:spcBef>
        <a:spcAft>
          <a:spcPts val="300"/>
        </a:spcAft>
        <a:buFont typeface="Arial" panose="020B0604020202020204" pitchFamily="34" charset="0"/>
        <a:buChar char="•"/>
        <a:defRPr sz="151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723515" indent="-247650" algn="l" defTabSz="990600" rtl="0" eaLnBrk="1" latinLnBrk="0" hangingPunct="1">
        <a:lnSpc>
          <a:spcPct val="90000"/>
        </a:lnSpc>
        <a:spcBef>
          <a:spcPts val="540"/>
        </a:spcBef>
        <a:buFont typeface="Arial" panose="020B0604020202020204" pitchFamily="34" charset="0"/>
        <a:buChar char="•"/>
        <a:defRPr sz="1950" kern="1200">
          <a:solidFill>
            <a:schemeClr val="tx1"/>
          </a:solidFill>
          <a:latin typeface="+mn-lt"/>
          <a:ea typeface="+mn-ea"/>
          <a:cs typeface="+mn-cs"/>
        </a:defRPr>
      </a:lvl6pPr>
      <a:lvl7pPr marL="3218815" indent="-247650" algn="l" defTabSz="990600" rtl="0" eaLnBrk="1" latinLnBrk="0" hangingPunct="1">
        <a:lnSpc>
          <a:spcPct val="90000"/>
        </a:lnSpc>
        <a:spcBef>
          <a:spcPts val="540"/>
        </a:spcBef>
        <a:buFont typeface="Arial" panose="020B0604020202020204" pitchFamily="34" charset="0"/>
        <a:buChar char="•"/>
        <a:defRPr sz="1950" kern="1200">
          <a:solidFill>
            <a:schemeClr val="tx1"/>
          </a:solidFill>
          <a:latin typeface="+mn-lt"/>
          <a:ea typeface="+mn-ea"/>
          <a:cs typeface="+mn-cs"/>
        </a:defRPr>
      </a:lvl7pPr>
      <a:lvl8pPr marL="3714115" indent="-247650" algn="l" defTabSz="990600" rtl="0" eaLnBrk="1" latinLnBrk="0" hangingPunct="1">
        <a:lnSpc>
          <a:spcPct val="90000"/>
        </a:lnSpc>
        <a:spcBef>
          <a:spcPts val="540"/>
        </a:spcBef>
        <a:buFont typeface="Arial" panose="020B0604020202020204" pitchFamily="34" charset="0"/>
        <a:buChar char="•"/>
        <a:defRPr sz="1950" kern="1200">
          <a:solidFill>
            <a:schemeClr val="tx1"/>
          </a:solidFill>
          <a:latin typeface="+mn-lt"/>
          <a:ea typeface="+mn-ea"/>
          <a:cs typeface="+mn-cs"/>
        </a:defRPr>
      </a:lvl8pPr>
      <a:lvl9pPr marL="4208780" indent="-247650" algn="l" defTabSz="990600" rtl="0" eaLnBrk="1" latinLnBrk="0" hangingPunct="1">
        <a:lnSpc>
          <a:spcPct val="90000"/>
        </a:lnSpc>
        <a:spcBef>
          <a:spcPts val="540"/>
        </a:spcBef>
        <a:buFont typeface="Arial" panose="020B0604020202020204" pitchFamily="34" charset="0"/>
        <a:buChar char="•"/>
        <a:defRPr sz="1950" kern="1200">
          <a:solidFill>
            <a:schemeClr val="tx1"/>
          </a:solidFill>
          <a:latin typeface="+mn-lt"/>
          <a:ea typeface="+mn-ea"/>
          <a:cs typeface="+mn-cs"/>
        </a:defRPr>
      </a:lvl9pPr>
    </p:bodyStyle>
    <p:otherStyle>
      <a:defPPr>
        <a:defRPr lang="zh-CN"/>
      </a:defPPr>
      <a:lvl1pPr marL="0" algn="l" defTabSz="990600" rtl="0" eaLnBrk="1" latinLnBrk="0" hangingPunct="1">
        <a:defRPr sz="1950" kern="1200">
          <a:solidFill>
            <a:schemeClr val="tx1"/>
          </a:solidFill>
          <a:latin typeface="+mn-lt"/>
          <a:ea typeface="+mn-ea"/>
          <a:cs typeface="+mn-cs"/>
        </a:defRPr>
      </a:lvl1pPr>
      <a:lvl2pPr marL="495300" algn="l" defTabSz="990600" rtl="0" eaLnBrk="1" latinLnBrk="0" hangingPunct="1">
        <a:defRPr sz="1950" kern="1200">
          <a:solidFill>
            <a:schemeClr val="tx1"/>
          </a:solidFill>
          <a:latin typeface="+mn-lt"/>
          <a:ea typeface="+mn-ea"/>
          <a:cs typeface="+mn-cs"/>
        </a:defRPr>
      </a:lvl2pPr>
      <a:lvl3pPr marL="990600" algn="l" defTabSz="990600" rtl="0" eaLnBrk="1" latinLnBrk="0" hangingPunct="1">
        <a:defRPr sz="1950" kern="1200">
          <a:solidFill>
            <a:schemeClr val="tx1"/>
          </a:solidFill>
          <a:latin typeface="+mn-lt"/>
          <a:ea typeface="+mn-ea"/>
          <a:cs typeface="+mn-cs"/>
        </a:defRPr>
      </a:lvl3pPr>
      <a:lvl4pPr marL="1485265" algn="l" defTabSz="990600" rtl="0" eaLnBrk="1" latinLnBrk="0" hangingPunct="1">
        <a:defRPr sz="1950" kern="1200">
          <a:solidFill>
            <a:schemeClr val="tx1"/>
          </a:solidFill>
          <a:latin typeface="+mn-lt"/>
          <a:ea typeface="+mn-ea"/>
          <a:cs typeface="+mn-cs"/>
        </a:defRPr>
      </a:lvl4pPr>
      <a:lvl5pPr marL="1980565" algn="l" defTabSz="990600" rtl="0" eaLnBrk="1" latinLnBrk="0" hangingPunct="1">
        <a:defRPr sz="1950" kern="1200">
          <a:solidFill>
            <a:schemeClr val="tx1"/>
          </a:solidFill>
          <a:latin typeface="+mn-lt"/>
          <a:ea typeface="+mn-ea"/>
          <a:cs typeface="+mn-cs"/>
        </a:defRPr>
      </a:lvl5pPr>
      <a:lvl6pPr marL="2475865" algn="l" defTabSz="990600" rtl="0" eaLnBrk="1" latinLnBrk="0" hangingPunct="1">
        <a:defRPr sz="1950" kern="1200">
          <a:solidFill>
            <a:schemeClr val="tx1"/>
          </a:solidFill>
          <a:latin typeface="+mn-lt"/>
          <a:ea typeface="+mn-ea"/>
          <a:cs typeface="+mn-cs"/>
        </a:defRPr>
      </a:lvl6pPr>
      <a:lvl7pPr marL="2971165" algn="l" defTabSz="990600" rtl="0" eaLnBrk="1" latinLnBrk="0" hangingPunct="1">
        <a:defRPr sz="1950" kern="1200">
          <a:solidFill>
            <a:schemeClr val="tx1"/>
          </a:solidFill>
          <a:latin typeface="+mn-lt"/>
          <a:ea typeface="+mn-ea"/>
          <a:cs typeface="+mn-cs"/>
        </a:defRPr>
      </a:lvl7pPr>
      <a:lvl8pPr marL="3466465" algn="l" defTabSz="990600" rtl="0" eaLnBrk="1" latinLnBrk="0" hangingPunct="1">
        <a:defRPr sz="1950" kern="1200">
          <a:solidFill>
            <a:schemeClr val="tx1"/>
          </a:solidFill>
          <a:latin typeface="+mn-lt"/>
          <a:ea typeface="+mn-ea"/>
          <a:cs typeface="+mn-cs"/>
        </a:defRPr>
      </a:lvl8pPr>
      <a:lvl9pPr marL="3961130" algn="l" defTabSz="990600"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8" Type="http://schemas.openxmlformats.org/officeDocument/2006/relationships/notesSlide" Target="../notesSlides/notesSlide4.xml"/><Relationship Id="rId17" Type="http://schemas.openxmlformats.org/officeDocument/2006/relationships/slideLayout" Target="../slideLayouts/slideLayout2.xml"/><Relationship Id="rId16" Type="http://schemas.openxmlformats.org/officeDocument/2006/relationships/image" Target="../media/image21.jpeg"/><Relationship Id="rId15" Type="http://schemas.openxmlformats.org/officeDocument/2006/relationships/image" Target="../media/image20.jpeg"/><Relationship Id="rId14" Type="http://schemas.openxmlformats.org/officeDocument/2006/relationships/image" Target="../media/image19.jpeg"/><Relationship Id="rId13" Type="http://schemas.openxmlformats.org/officeDocument/2006/relationships/image" Target="../media/image18.jpeg"/><Relationship Id="rId12" Type="http://schemas.openxmlformats.org/officeDocument/2006/relationships/image" Target="../media/image17.jpeg"/><Relationship Id="rId11" Type="http://schemas.openxmlformats.org/officeDocument/2006/relationships/image" Target="../media/image16.jpeg"/><Relationship Id="rId10" Type="http://schemas.openxmlformats.org/officeDocument/2006/relationships/image" Target="../media/image15.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382" y="409876"/>
            <a:ext cx="3570021" cy="645160"/>
          </a:xfrm>
          <a:prstGeom prst="rect">
            <a:avLst/>
          </a:prstGeom>
          <a:noFill/>
        </p:spPr>
        <p:txBody>
          <a:bodyPr wrap="square" rtlCol="0">
            <a:spAutoFit/>
          </a:bodyPr>
          <a:lstStyle/>
          <a:p>
            <a:r>
              <a:rPr lang="en-US" altLang="zh-CN" sz="1200"/>
              <a:t>The mutation IGV results of the patient:</a:t>
            </a:r>
            <a:endParaRPr lang="en-US" altLang="zh-CN" sz="1200"/>
          </a:p>
          <a:p>
            <a:endParaRPr lang="en-US" altLang="zh-CN" sz="1200"/>
          </a:p>
          <a:p>
            <a:endParaRPr lang="en-US" altLang="zh-CN" sz="1200" i="1"/>
          </a:p>
        </p:txBody>
      </p:sp>
      <p:sp>
        <p:nvSpPr>
          <p:cNvPr id="5" name="文本框 4"/>
          <p:cNvSpPr txBox="1"/>
          <p:nvPr/>
        </p:nvSpPr>
        <p:spPr>
          <a:xfrm>
            <a:off x="47865" y="36081"/>
            <a:ext cx="3713231" cy="306705"/>
          </a:xfrm>
          <a:prstGeom prst="rect">
            <a:avLst/>
          </a:prstGeom>
          <a:noFill/>
        </p:spPr>
        <p:txBody>
          <a:bodyPr wrap="square" rtlCol="0">
            <a:spAutoFit/>
          </a:bodyPr>
          <a:lstStyle/>
          <a:p>
            <a:r>
              <a:rPr lang="en-US" altLang="zh-CN" sz="1400" b="1"/>
              <a:t>Supplementary Figure 1</a:t>
            </a:r>
            <a:endParaRPr lang="en-US" altLang="zh-CN" sz="1400" b="1"/>
          </a:p>
        </p:txBody>
      </p:sp>
      <p:pic>
        <p:nvPicPr>
          <p:cNvPr id="6" name="图片 5"/>
          <p:cNvPicPr>
            <a:picLocks noChangeAspect="1"/>
          </p:cNvPicPr>
          <p:nvPr/>
        </p:nvPicPr>
        <p:blipFill>
          <a:blip r:embed="rId1"/>
          <a:stretch>
            <a:fillRect/>
          </a:stretch>
        </p:blipFill>
        <p:spPr>
          <a:xfrm>
            <a:off x="3175" y="1430330"/>
            <a:ext cx="9903600" cy="2297463"/>
          </a:xfrm>
          <a:prstGeom prst="rect">
            <a:avLst/>
          </a:prstGeom>
        </p:spPr>
      </p:pic>
      <p:sp>
        <p:nvSpPr>
          <p:cNvPr id="7" name="文本框 6"/>
          <p:cNvSpPr txBox="1"/>
          <p:nvPr/>
        </p:nvSpPr>
        <p:spPr>
          <a:xfrm>
            <a:off x="0" y="779451"/>
            <a:ext cx="5208905" cy="460375"/>
          </a:xfrm>
          <a:prstGeom prst="rect">
            <a:avLst/>
          </a:prstGeom>
          <a:noFill/>
        </p:spPr>
        <p:txBody>
          <a:bodyPr wrap="none" rtlCol="0">
            <a:spAutoFit/>
          </a:bodyPr>
          <a:lstStyle/>
          <a:p>
            <a:pPr algn="l"/>
            <a:r>
              <a:rPr lang="en-US" altLang="zh-CN" sz="1200" b="1">
                <a:sym typeface="+mn-ea"/>
              </a:rPr>
              <a:t>A</a:t>
            </a:r>
            <a:endParaRPr lang="en-US" altLang="zh-CN" sz="1200" b="1">
              <a:sym typeface="+mn-ea"/>
            </a:endParaRPr>
          </a:p>
          <a:p>
            <a:pPr algn="l"/>
            <a:r>
              <a:rPr lang="en-US" altLang="zh-CN" sz="1200" b="1">
                <a:sym typeface="+mn-ea"/>
              </a:rPr>
              <a:t>The patient:</a:t>
            </a:r>
            <a:r>
              <a:rPr lang="en-US" altLang="zh-CN" sz="1200">
                <a:sym typeface="+mn-ea"/>
              </a:rPr>
              <a:t> TERT upstream promoter mutation-</a:t>
            </a:r>
            <a:r>
              <a:rPr lang="en-US" altLang="zh-CN" sz="1200" i="1">
                <a:sym typeface="+mn-ea"/>
              </a:rPr>
              <a:t>c.C228T (Chr5: 1295228)</a:t>
            </a:r>
            <a:endParaRPr lang="en-US" altLang="zh-CN" sz="1200" i="1"/>
          </a:p>
        </p:txBody>
      </p:sp>
      <p:sp>
        <p:nvSpPr>
          <p:cNvPr id="11" name="文本框 10"/>
          <p:cNvSpPr txBox="1"/>
          <p:nvPr/>
        </p:nvSpPr>
        <p:spPr>
          <a:xfrm>
            <a:off x="47625" y="3892856"/>
            <a:ext cx="1943735" cy="275590"/>
          </a:xfrm>
          <a:prstGeom prst="rect">
            <a:avLst/>
          </a:prstGeom>
          <a:noFill/>
        </p:spPr>
        <p:txBody>
          <a:bodyPr wrap="none" rtlCol="0">
            <a:spAutoFit/>
          </a:bodyPr>
          <a:lstStyle/>
          <a:p>
            <a:pPr algn="l"/>
            <a:r>
              <a:rPr lang="en-US" altLang="zh-CN" sz="1200" b="1">
                <a:sym typeface="+mn-ea"/>
              </a:rPr>
              <a:t>Negative control sample</a:t>
            </a:r>
            <a:endParaRPr lang="en-US" altLang="zh-CN" sz="1200" b="1" i="1">
              <a:sym typeface="+mn-ea"/>
            </a:endParaRPr>
          </a:p>
        </p:txBody>
      </p:sp>
      <p:cxnSp>
        <p:nvCxnSpPr>
          <p:cNvPr id="3" name="直接箭头连接符 2"/>
          <p:cNvCxnSpPr/>
          <p:nvPr/>
        </p:nvCxnSpPr>
        <p:spPr>
          <a:xfrm flipH="1">
            <a:off x="6657975" y="1363345"/>
            <a:ext cx="0" cy="180000"/>
          </a:xfrm>
          <a:prstGeom prst="straightConnector1">
            <a:avLst/>
          </a:prstGeom>
          <a:ln>
            <a:solidFill>
              <a:srgbClr val="FF0000"/>
            </a:solidFill>
            <a:headEnd type="none"/>
            <a:tailEnd type="triangle" w="med" len="med"/>
          </a:ln>
        </p:spPr>
        <p:style>
          <a:lnRef idx="1">
            <a:schemeClr val="accent5"/>
          </a:lnRef>
          <a:fillRef idx="0">
            <a:schemeClr val="accent5"/>
          </a:fillRef>
          <a:effectRef idx="0">
            <a:schemeClr val="accent5"/>
          </a:effectRef>
          <a:fontRef idx="minor">
            <a:schemeClr val="tx1"/>
          </a:fontRef>
        </p:style>
      </p:cxnSp>
      <p:sp>
        <p:nvSpPr>
          <p:cNvPr id="8" name="文本框 7"/>
          <p:cNvSpPr txBox="1"/>
          <p:nvPr/>
        </p:nvSpPr>
        <p:spPr>
          <a:xfrm>
            <a:off x="6182360" y="1133475"/>
            <a:ext cx="951230" cy="229870"/>
          </a:xfrm>
          <a:prstGeom prst="rect">
            <a:avLst/>
          </a:prstGeom>
          <a:noFill/>
        </p:spPr>
        <p:txBody>
          <a:bodyPr wrap="none" rtlCol="0" anchor="t">
            <a:spAutoFit/>
          </a:bodyPr>
          <a:p>
            <a:r>
              <a:rPr lang="en-US" altLang="zh-CN" sz="900">
                <a:sym typeface="+mn-ea"/>
              </a:rPr>
              <a:t>TERT-</a:t>
            </a:r>
            <a:r>
              <a:rPr lang="en-US" altLang="zh-CN" sz="900" i="1">
                <a:sym typeface="+mn-ea"/>
              </a:rPr>
              <a:t>c.C228T</a:t>
            </a:r>
            <a:endParaRPr lang="en-US" altLang="zh-CN" sz="900" i="1">
              <a:sym typeface="+mn-ea"/>
            </a:endParaRPr>
          </a:p>
        </p:txBody>
      </p:sp>
      <p:grpSp>
        <p:nvGrpSpPr>
          <p:cNvPr id="13" name="组合 12"/>
          <p:cNvGrpSpPr/>
          <p:nvPr/>
        </p:nvGrpSpPr>
        <p:grpSpPr>
          <a:xfrm>
            <a:off x="-635" y="3938270"/>
            <a:ext cx="9903460" cy="2677160"/>
            <a:chOff x="-1" y="5767"/>
            <a:chExt cx="15596" cy="4216"/>
          </a:xfrm>
        </p:grpSpPr>
        <p:pic>
          <p:nvPicPr>
            <p:cNvPr id="2" name="图片 1"/>
            <p:cNvPicPr>
              <a:picLocks noChangeAspect="1"/>
            </p:cNvPicPr>
            <p:nvPr/>
          </p:nvPicPr>
          <p:blipFill>
            <a:blip r:embed="rId2"/>
            <a:stretch>
              <a:fillRect/>
            </a:stretch>
          </p:blipFill>
          <p:spPr>
            <a:xfrm>
              <a:off x="-1" y="6201"/>
              <a:ext cx="15596" cy="3782"/>
            </a:xfrm>
            <a:prstGeom prst="rect">
              <a:avLst/>
            </a:prstGeom>
          </p:spPr>
        </p:pic>
        <p:cxnSp>
          <p:nvCxnSpPr>
            <p:cNvPr id="10" name="直接箭头连接符 9"/>
            <p:cNvCxnSpPr/>
            <p:nvPr/>
          </p:nvCxnSpPr>
          <p:spPr>
            <a:xfrm flipH="1">
              <a:off x="12455" y="6129"/>
              <a:ext cx="0" cy="283"/>
            </a:xfrm>
            <a:prstGeom prst="straightConnector1">
              <a:avLst/>
            </a:prstGeom>
            <a:ln>
              <a:solidFill>
                <a:srgbClr val="FF0000"/>
              </a:solidFill>
              <a:headEnd type="none"/>
              <a:tailEnd type="triangle" w="med" len="med"/>
            </a:ln>
          </p:spPr>
          <p:style>
            <a:lnRef idx="1">
              <a:schemeClr val="accent5"/>
            </a:lnRef>
            <a:fillRef idx="0">
              <a:schemeClr val="accent5"/>
            </a:fillRef>
            <a:effectRef idx="0">
              <a:schemeClr val="accent5"/>
            </a:effectRef>
            <a:fontRef idx="minor">
              <a:schemeClr val="tx1"/>
            </a:fontRef>
          </p:style>
        </p:cxnSp>
        <p:sp>
          <p:nvSpPr>
            <p:cNvPr id="12" name="文本框 11"/>
            <p:cNvSpPr txBox="1"/>
            <p:nvPr/>
          </p:nvSpPr>
          <p:spPr>
            <a:xfrm>
              <a:off x="11906" y="5767"/>
              <a:ext cx="1098" cy="362"/>
            </a:xfrm>
            <a:prstGeom prst="rect">
              <a:avLst/>
            </a:prstGeom>
            <a:noFill/>
          </p:spPr>
          <p:txBody>
            <a:bodyPr wrap="none" rtlCol="0" anchor="t">
              <a:spAutoFit/>
            </a:bodyPr>
            <a:p>
              <a:r>
                <a:rPr lang="en-US" altLang="zh-CN" sz="900">
                  <a:sym typeface="+mn-ea"/>
                </a:rPr>
                <a:t>TERT-WT</a:t>
              </a:r>
              <a:endParaRPr lang="en-US" altLang="zh-CN" sz="900" i="1">
                <a:sym typeface="+mn-ea"/>
              </a:endParaRPr>
            </a:p>
          </p:txBody>
        </p:sp>
      </p:gr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382" y="409876"/>
            <a:ext cx="3570021" cy="645160"/>
          </a:xfrm>
          <a:prstGeom prst="rect">
            <a:avLst/>
          </a:prstGeom>
          <a:noFill/>
        </p:spPr>
        <p:txBody>
          <a:bodyPr wrap="square" rtlCol="0">
            <a:spAutoFit/>
          </a:bodyPr>
          <a:lstStyle/>
          <a:p>
            <a:r>
              <a:rPr lang="en-US" altLang="zh-CN" sz="1200"/>
              <a:t>The mutation IGV results of the patient:</a:t>
            </a:r>
            <a:endParaRPr lang="en-US" altLang="zh-CN" sz="1200"/>
          </a:p>
          <a:p>
            <a:endParaRPr lang="en-US" altLang="zh-CN" sz="1200"/>
          </a:p>
          <a:p>
            <a:endParaRPr lang="en-US" altLang="zh-CN" sz="1200" i="1"/>
          </a:p>
        </p:txBody>
      </p:sp>
      <p:sp>
        <p:nvSpPr>
          <p:cNvPr id="5" name="文本框 4"/>
          <p:cNvSpPr txBox="1"/>
          <p:nvPr/>
        </p:nvSpPr>
        <p:spPr>
          <a:xfrm>
            <a:off x="47865" y="36081"/>
            <a:ext cx="3713231" cy="306705"/>
          </a:xfrm>
          <a:prstGeom prst="rect">
            <a:avLst/>
          </a:prstGeom>
          <a:noFill/>
        </p:spPr>
        <p:txBody>
          <a:bodyPr wrap="square" rtlCol="0">
            <a:spAutoFit/>
          </a:bodyPr>
          <a:lstStyle/>
          <a:p>
            <a:r>
              <a:rPr lang="en-US" altLang="zh-CN" sz="1400" b="1"/>
              <a:t>Supplementary Figure 1</a:t>
            </a:r>
            <a:endParaRPr lang="en-US" altLang="zh-CN" sz="1400" b="1"/>
          </a:p>
        </p:txBody>
      </p:sp>
      <p:sp>
        <p:nvSpPr>
          <p:cNvPr id="8" name="文本框 7"/>
          <p:cNvSpPr txBox="1"/>
          <p:nvPr/>
        </p:nvSpPr>
        <p:spPr>
          <a:xfrm>
            <a:off x="24131" y="778855"/>
            <a:ext cx="5717540" cy="460375"/>
          </a:xfrm>
          <a:prstGeom prst="rect">
            <a:avLst/>
          </a:prstGeom>
          <a:noFill/>
        </p:spPr>
        <p:txBody>
          <a:bodyPr wrap="none" rtlCol="0">
            <a:spAutoFit/>
          </a:bodyPr>
          <a:lstStyle/>
          <a:p>
            <a:pPr algn="l"/>
            <a:r>
              <a:rPr lang="en-US" altLang="zh-CN" sz="1200" b="1">
                <a:sym typeface="+mn-ea"/>
              </a:rPr>
              <a:t>B</a:t>
            </a:r>
            <a:endParaRPr lang="en-US" altLang="zh-CN" sz="1200" b="1">
              <a:sym typeface="+mn-ea"/>
            </a:endParaRPr>
          </a:p>
          <a:p>
            <a:pPr algn="l"/>
            <a:r>
              <a:rPr lang="en-US" altLang="zh-CN" sz="1200" b="1">
                <a:solidFill>
                  <a:schemeClr val="tx1"/>
                </a:solidFill>
                <a:sym typeface="+mn-ea"/>
              </a:rPr>
              <a:t>The patient</a:t>
            </a:r>
            <a:r>
              <a:rPr lang="en-US" altLang="zh-CN" sz="1200">
                <a:solidFill>
                  <a:schemeClr val="tx1"/>
                </a:solidFill>
                <a:sym typeface="+mn-ea"/>
              </a:rPr>
              <a:t>: </a:t>
            </a:r>
            <a:r>
              <a:rPr lang="en-US" altLang="zh-CN" sz="1200" i="1">
                <a:solidFill>
                  <a:schemeClr val="tx1"/>
                </a:solidFill>
                <a:sym typeface="+mn-ea"/>
              </a:rPr>
              <a:t>CCDC6{NM_005436.4}:r.1_303+1_RET{NM_020975.4}:r.2137_5617</a:t>
            </a:r>
            <a:endParaRPr lang="en-US" altLang="zh-CN" sz="1200" i="1">
              <a:solidFill>
                <a:schemeClr val="tx1"/>
              </a:solidFill>
              <a:sym typeface="+mn-ea"/>
            </a:endParaRPr>
          </a:p>
        </p:txBody>
      </p:sp>
      <p:grpSp>
        <p:nvGrpSpPr>
          <p:cNvPr id="6" name="组合 5"/>
          <p:cNvGrpSpPr/>
          <p:nvPr/>
        </p:nvGrpSpPr>
        <p:grpSpPr>
          <a:xfrm>
            <a:off x="133349" y="1406338"/>
            <a:ext cx="3822066" cy="869688"/>
            <a:chOff x="3302634" y="3249870"/>
            <a:chExt cx="3822066" cy="869688"/>
          </a:xfrm>
        </p:grpSpPr>
        <p:grpSp>
          <p:nvGrpSpPr>
            <p:cNvPr id="7" name="组合 6"/>
            <p:cNvGrpSpPr/>
            <p:nvPr/>
          </p:nvGrpSpPr>
          <p:grpSpPr>
            <a:xfrm>
              <a:off x="5074920" y="3611880"/>
              <a:ext cx="2049780" cy="189866"/>
              <a:chOff x="5074920" y="3611880"/>
              <a:chExt cx="2049780" cy="189866"/>
            </a:xfrm>
          </p:grpSpPr>
          <p:sp>
            <p:nvSpPr>
              <p:cNvPr id="9" name="矩形 8"/>
              <p:cNvSpPr/>
              <p:nvPr/>
            </p:nvSpPr>
            <p:spPr>
              <a:xfrm>
                <a:off x="5074920" y="3611880"/>
                <a:ext cx="617220" cy="189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t>Ex1</a:t>
                </a:r>
                <a:endParaRPr lang="zh-CN" altLang="en-US" sz="1400" dirty="0"/>
              </a:p>
            </p:txBody>
          </p:sp>
          <p:sp>
            <p:nvSpPr>
              <p:cNvPr id="36" name="矩形 35"/>
              <p:cNvSpPr/>
              <p:nvPr/>
            </p:nvSpPr>
            <p:spPr>
              <a:xfrm>
                <a:off x="5692139" y="3611880"/>
                <a:ext cx="1432561" cy="189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t>Ex12-20</a:t>
                </a:r>
                <a:endParaRPr lang="zh-CN" altLang="en-US" sz="1400" dirty="0"/>
              </a:p>
            </p:txBody>
          </p:sp>
        </p:grpSp>
        <p:sp>
          <p:nvSpPr>
            <p:cNvPr id="11" name="六边形 10"/>
            <p:cNvSpPr/>
            <p:nvPr/>
          </p:nvSpPr>
          <p:spPr>
            <a:xfrm>
              <a:off x="5920740" y="3893820"/>
              <a:ext cx="942340" cy="189866"/>
            </a:xfrm>
            <a:prstGeom prst="hexagon">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100" dirty="0"/>
                <a:t>PKinase</a:t>
              </a:r>
              <a:endParaRPr lang="zh-CN" altLang="en-US" sz="1100" dirty="0"/>
            </a:p>
          </p:txBody>
        </p:sp>
        <p:sp>
          <p:nvSpPr>
            <p:cNvPr id="37" name="文本框 36"/>
            <p:cNvSpPr txBox="1"/>
            <p:nvPr/>
          </p:nvSpPr>
          <p:spPr>
            <a:xfrm>
              <a:off x="3302635" y="3857948"/>
              <a:ext cx="1772285"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dirty="0"/>
                <a:t>Tyrosine Kinase domain</a:t>
              </a:r>
              <a:endParaRPr lang="zh-CN" altLang="en-US" sz="1100" dirty="0"/>
            </a:p>
          </p:txBody>
        </p:sp>
        <p:sp>
          <p:nvSpPr>
            <p:cNvPr id="38" name="文本框 37"/>
            <p:cNvSpPr txBox="1"/>
            <p:nvPr/>
          </p:nvSpPr>
          <p:spPr>
            <a:xfrm>
              <a:off x="3302634" y="3576008"/>
              <a:ext cx="1772285"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dirty="0"/>
                <a:t>CCDC6-RET mRNA</a:t>
              </a:r>
              <a:endParaRPr lang="zh-CN" altLang="en-US" sz="1100" dirty="0"/>
            </a:p>
          </p:txBody>
        </p:sp>
        <p:sp>
          <p:nvSpPr>
            <p:cNvPr id="39" name="文本框 38"/>
            <p:cNvSpPr txBox="1"/>
            <p:nvPr/>
          </p:nvSpPr>
          <p:spPr>
            <a:xfrm>
              <a:off x="4907280" y="3249870"/>
              <a:ext cx="975360"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i="1" dirty="0">
                  <a:latin typeface="+mj-lt"/>
                </a:rPr>
                <a:t>CCDC6</a:t>
              </a:r>
              <a:endParaRPr lang="en-US" altLang="zh-CN" sz="900" i="1" dirty="0">
                <a:latin typeface="+mj-lt"/>
              </a:endParaRPr>
            </a:p>
            <a:p>
              <a:pPr algn="ctr"/>
              <a:r>
                <a:rPr lang="en-US" altLang="zh-CN" sz="900" kern="100" dirty="0">
                  <a:latin typeface="+mj-lt"/>
                  <a:ea typeface="等线" panose="02010600030101010101" pitchFamily="2" charset="-122"/>
                  <a:cs typeface="Times New Roman" panose="02020603050405020304" pitchFamily="18" charset="0"/>
                </a:rPr>
                <a:t>(</a:t>
              </a:r>
              <a:r>
                <a:rPr lang="en-US" altLang="zh-CN" sz="900" kern="100" dirty="0">
                  <a:effectLst/>
                  <a:latin typeface="+mj-lt"/>
                  <a:ea typeface="等线" panose="02010600030101010101" pitchFamily="2" charset="-122"/>
                  <a:cs typeface="Times New Roman" panose="02020603050405020304" pitchFamily="18" charset="0"/>
                </a:rPr>
                <a:t>NM_005436.4)</a:t>
              </a:r>
              <a:endParaRPr lang="en-US" altLang="zh-CN" sz="900" kern="100" dirty="0">
                <a:effectLst/>
                <a:latin typeface="+mj-lt"/>
                <a:ea typeface="等线" panose="02010600030101010101" pitchFamily="2" charset="-122"/>
                <a:cs typeface="Times New Roman" panose="02020603050405020304" pitchFamily="18" charset="0"/>
              </a:endParaRPr>
            </a:p>
          </p:txBody>
        </p:sp>
        <p:sp>
          <p:nvSpPr>
            <p:cNvPr id="42" name="文本框 41"/>
            <p:cNvSpPr txBox="1"/>
            <p:nvPr/>
          </p:nvSpPr>
          <p:spPr>
            <a:xfrm>
              <a:off x="5947412" y="3249870"/>
              <a:ext cx="975360"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00" kern="100" dirty="0">
                  <a:latin typeface="+mj-lt"/>
                  <a:ea typeface="等线" panose="02010600030101010101" pitchFamily="2" charset="-122"/>
                  <a:cs typeface="Times New Roman" panose="02020603050405020304" pitchFamily="18" charset="0"/>
                </a:rPr>
                <a:t>RET</a:t>
              </a:r>
              <a:endParaRPr lang="en-US" altLang="zh-CN" sz="900" kern="100" dirty="0">
                <a:latin typeface="+mj-lt"/>
                <a:ea typeface="等线" panose="02010600030101010101" pitchFamily="2" charset="-122"/>
                <a:cs typeface="Times New Roman" panose="02020603050405020304" pitchFamily="18" charset="0"/>
              </a:endParaRPr>
            </a:p>
            <a:p>
              <a:pPr algn="ctr"/>
              <a:r>
                <a:rPr lang="en-US" altLang="zh-CN" sz="900" kern="100" dirty="0">
                  <a:latin typeface="+mj-lt"/>
                  <a:ea typeface="等线" panose="02010600030101010101" pitchFamily="2" charset="-122"/>
                  <a:cs typeface="Times New Roman" panose="02020603050405020304" pitchFamily="18" charset="0"/>
                </a:rPr>
                <a:t>(</a:t>
              </a:r>
              <a:r>
                <a:rPr lang="en-US" altLang="zh-CN" sz="900" kern="100" dirty="0">
                  <a:effectLst/>
                  <a:latin typeface="+mj-lt"/>
                  <a:ea typeface="等线" panose="02010600030101010101" pitchFamily="2" charset="-122"/>
                  <a:cs typeface="Times New Roman" panose="02020603050405020304" pitchFamily="18" charset="0"/>
                </a:rPr>
                <a:t>NM_020975.4)</a:t>
              </a:r>
              <a:endParaRPr lang="en-US" altLang="zh-CN" sz="900" kern="100" dirty="0">
                <a:effectLst/>
                <a:latin typeface="+mj-lt"/>
                <a:ea typeface="等线" panose="02010600030101010101" pitchFamily="2" charset="-122"/>
                <a:cs typeface="Times New Roman" panose="02020603050405020304" pitchFamily="18" charset="0"/>
              </a:endParaRPr>
            </a:p>
          </p:txBody>
        </p:sp>
      </p:grpSp>
      <p:grpSp>
        <p:nvGrpSpPr>
          <p:cNvPr id="16" name="组合 15"/>
          <p:cNvGrpSpPr/>
          <p:nvPr/>
        </p:nvGrpSpPr>
        <p:grpSpPr>
          <a:xfrm>
            <a:off x="0" y="2288540"/>
            <a:ext cx="9810000" cy="6474600"/>
            <a:chOff x="0" y="4096"/>
            <a:chExt cx="15449" cy="10196"/>
          </a:xfrm>
        </p:grpSpPr>
        <p:sp>
          <p:nvSpPr>
            <p:cNvPr id="10" name="文本框 9"/>
            <p:cNvSpPr txBox="1"/>
            <p:nvPr/>
          </p:nvSpPr>
          <p:spPr>
            <a:xfrm>
              <a:off x="75" y="11665"/>
              <a:ext cx="3061" cy="434"/>
            </a:xfrm>
            <a:prstGeom prst="rect">
              <a:avLst/>
            </a:prstGeom>
            <a:noFill/>
          </p:spPr>
          <p:txBody>
            <a:bodyPr wrap="none" rtlCol="0">
              <a:spAutoFit/>
            </a:bodyPr>
            <a:lstStyle/>
            <a:p>
              <a:pPr algn="l"/>
              <a:r>
                <a:rPr lang="en-US" altLang="zh-CN" sz="1200" b="1">
                  <a:sym typeface="+mn-ea"/>
                </a:rPr>
                <a:t>Negative control sample</a:t>
              </a:r>
              <a:endParaRPr lang="en-US" altLang="zh-CN" sz="1200" b="1" i="1">
                <a:sym typeface="+mn-ea"/>
              </a:endParaRPr>
            </a:p>
          </p:txBody>
        </p:sp>
        <p:pic>
          <p:nvPicPr>
            <p:cNvPr id="14" name="图片 13"/>
            <p:cNvPicPr>
              <a:picLocks noChangeAspect="1"/>
            </p:cNvPicPr>
            <p:nvPr/>
          </p:nvPicPr>
          <p:blipFill>
            <a:blip r:embed="rId1"/>
            <a:stretch>
              <a:fillRect/>
            </a:stretch>
          </p:blipFill>
          <p:spPr>
            <a:xfrm>
              <a:off x="0" y="4096"/>
              <a:ext cx="15449" cy="10196"/>
            </a:xfrm>
            <a:prstGeom prst="rect">
              <a:avLst/>
            </a:prstGeom>
          </p:spPr>
        </p:pic>
        <p:sp>
          <p:nvSpPr>
            <p:cNvPr id="12" name="文本框 11"/>
            <p:cNvSpPr txBox="1"/>
            <p:nvPr/>
          </p:nvSpPr>
          <p:spPr>
            <a:xfrm>
              <a:off x="7627" y="4272"/>
              <a:ext cx="3748" cy="362"/>
            </a:xfrm>
            <a:prstGeom prst="rect">
              <a:avLst/>
            </a:prstGeom>
            <a:noFill/>
          </p:spPr>
          <p:txBody>
            <a:bodyPr wrap="none" rtlCol="0" anchor="t">
              <a:spAutoFit/>
            </a:bodyPr>
            <a:p>
              <a:pPr algn="l"/>
              <a:r>
                <a:rPr lang="en-US" altLang="zh-CN" sz="900" b="1">
                  <a:solidFill>
                    <a:schemeClr val="bg1"/>
                  </a:solidFill>
                  <a:sym typeface="+mn-ea"/>
                </a:rPr>
                <a:t>CCDC6</a:t>
              </a:r>
              <a:r>
                <a:rPr lang="zh-CN" altLang="en-US" sz="900" b="1" i="1">
                  <a:solidFill>
                    <a:schemeClr val="bg1"/>
                  </a:solidFill>
                  <a:sym typeface="+mn-ea"/>
                </a:rPr>
                <a:t>（</a:t>
              </a:r>
              <a:r>
                <a:rPr lang="en-US" altLang="zh-CN" sz="900" b="1" i="1">
                  <a:solidFill>
                    <a:schemeClr val="bg1"/>
                  </a:solidFill>
                  <a:sym typeface="+mn-ea"/>
                </a:rPr>
                <a:t>Chr10: 61,665,829-61,665,929</a:t>
              </a:r>
              <a:r>
                <a:rPr lang="zh-CN" altLang="en-US" sz="900" b="1" i="1">
                  <a:solidFill>
                    <a:schemeClr val="bg1"/>
                  </a:solidFill>
                  <a:sym typeface="+mn-ea"/>
                </a:rPr>
                <a:t>）</a:t>
              </a:r>
              <a:endParaRPr lang="zh-CN" altLang="en-US" sz="900" b="1" i="1">
                <a:solidFill>
                  <a:schemeClr val="bg1"/>
                </a:solidFill>
                <a:sym typeface="+mn-ea"/>
              </a:endParaRPr>
            </a:p>
          </p:txBody>
        </p:sp>
        <p:sp>
          <p:nvSpPr>
            <p:cNvPr id="15" name="文本框 14"/>
            <p:cNvSpPr txBox="1"/>
            <p:nvPr/>
          </p:nvSpPr>
          <p:spPr>
            <a:xfrm>
              <a:off x="7627" y="10700"/>
              <a:ext cx="3488" cy="362"/>
            </a:xfrm>
            <a:prstGeom prst="rect">
              <a:avLst/>
            </a:prstGeom>
            <a:noFill/>
          </p:spPr>
          <p:txBody>
            <a:bodyPr wrap="none" rtlCol="0" anchor="t">
              <a:spAutoFit/>
            </a:bodyPr>
            <a:p>
              <a:pPr algn="l"/>
              <a:r>
                <a:rPr lang="en-US" altLang="zh-CN" sz="900" b="1">
                  <a:solidFill>
                    <a:schemeClr val="bg1"/>
                  </a:solidFill>
                  <a:sym typeface="+mn-ea"/>
                </a:rPr>
                <a:t>RET</a:t>
              </a:r>
              <a:r>
                <a:rPr lang="zh-CN" altLang="en-US" sz="900" b="1" i="1">
                  <a:solidFill>
                    <a:schemeClr val="bg1"/>
                  </a:solidFill>
                  <a:sym typeface="+mn-ea"/>
                </a:rPr>
                <a:t>（</a:t>
              </a:r>
              <a:r>
                <a:rPr lang="en-US" altLang="zh-CN" sz="900" b="1" i="1">
                  <a:solidFill>
                    <a:schemeClr val="bg1"/>
                  </a:solidFill>
                  <a:sym typeface="+mn-ea"/>
                </a:rPr>
                <a:t>Chr10: 43,611,982-43,612,082</a:t>
              </a:r>
              <a:r>
                <a:rPr lang="zh-CN" altLang="en-US" sz="900" b="1" i="1">
                  <a:solidFill>
                    <a:schemeClr val="bg1"/>
                  </a:solidFill>
                  <a:sym typeface="+mn-ea"/>
                </a:rPr>
                <a:t>）</a:t>
              </a:r>
              <a:endParaRPr lang="zh-CN" altLang="en-US" sz="900" b="1" i="1">
                <a:solidFill>
                  <a:schemeClr val="bg1"/>
                </a:solidFill>
                <a:sym typeface="+mn-ea"/>
              </a:endParaRPr>
            </a:p>
          </p:txBody>
        </p:sp>
      </p:gr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382" y="409876"/>
            <a:ext cx="3570021" cy="645160"/>
          </a:xfrm>
          <a:prstGeom prst="rect">
            <a:avLst/>
          </a:prstGeom>
          <a:noFill/>
        </p:spPr>
        <p:txBody>
          <a:bodyPr wrap="square" rtlCol="0">
            <a:spAutoFit/>
          </a:bodyPr>
          <a:lstStyle/>
          <a:p>
            <a:r>
              <a:rPr lang="en-US" altLang="zh-CN" sz="1200"/>
              <a:t>The mutation IGV results of the patient:</a:t>
            </a:r>
            <a:endParaRPr lang="en-US" altLang="zh-CN" sz="1200"/>
          </a:p>
          <a:p>
            <a:endParaRPr lang="en-US" altLang="zh-CN" sz="1200"/>
          </a:p>
          <a:p>
            <a:endParaRPr lang="en-US" altLang="zh-CN" sz="1200" i="1"/>
          </a:p>
        </p:txBody>
      </p:sp>
      <p:sp>
        <p:nvSpPr>
          <p:cNvPr id="5" name="文本框 4"/>
          <p:cNvSpPr txBox="1"/>
          <p:nvPr/>
        </p:nvSpPr>
        <p:spPr>
          <a:xfrm>
            <a:off x="47865" y="36081"/>
            <a:ext cx="3713231" cy="306705"/>
          </a:xfrm>
          <a:prstGeom prst="rect">
            <a:avLst/>
          </a:prstGeom>
          <a:noFill/>
        </p:spPr>
        <p:txBody>
          <a:bodyPr wrap="square" rtlCol="0">
            <a:spAutoFit/>
          </a:bodyPr>
          <a:lstStyle/>
          <a:p>
            <a:r>
              <a:rPr lang="en-US" altLang="zh-CN" sz="1400" b="1"/>
              <a:t>Supplementary Figure 1</a:t>
            </a:r>
            <a:endParaRPr lang="en-US" altLang="zh-CN" sz="1400" b="1"/>
          </a:p>
        </p:txBody>
      </p:sp>
      <p:sp>
        <p:nvSpPr>
          <p:cNvPr id="10" name="文本框 9"/>
          <p:cNvSpPr txBox="1"/>
          <p:nvPr/>
        </p:nvSpPr>
        <p:spPr>
          <a:xfrm>
            <a:off x="1" y="964910"/>
            <a:ext cx="3970020" cy="460375"/>
          </a:xfrm>
          <a:prstGeom prst="rect">
            <a:avLst/>
          </a:prstGeom>
          <a:noFill/>
        </p:spPr>
        <p:txBody>
          <a:bodyPr wrap="none" rtlCol="0">
            <a:spAutoFit/>
          </a:bodyPr>
          <a:lstStyle/>
          <a:p>
            <a:pPr algn="l"/>
            <a:r>
              <a:rPr lang="en-US" altLang="zh-CN" sz="1200" b="1">
                <a:sym typeface="+mn-ea"/>
              </a:rPr>
              <a:t>C</a:t>
            </a:r>
            <a:endParaRPr lang="en-US" altLang="zh-CN" sz="1200" b="1">
              <a:sym typeface="+mn-ea"/>
            </a:endParaRPr>
          </a:p>
          <a:p>
            <a:pPr algn="l"/>
            <a:r>
              <a:rPr lang="en-US" altLang="zh-CN" sz="1200" b="1">
                <a:sym typeface="+mn-ea"/>
              </a:rPr>
              <a:t>The patient</a:t>
            </a:r>
            <a:r>
              <a:rPr lang="en-US" altLang="zh-CN" sz="1200">
                <a:sym typeface="+mn-ea"/>
              </a:rPr>
              <a:t>:TP53 mutation-</a:t>
            </a:r>
            <a:r>
              <a:rPr lang="en-US" altLang="zh-CN" sz="1200" i="1">
                <a:sym typeface="+mn-ea"/>
              </a:rPr>
              <a:t>c.842A&gt;T (Chr17: 7577096)</a:t>
            </a:r>
            <a:endParaRPr lang="en-US" altLang="zh-CN" sz="1200" i="1">
              <a:sym typeface="+mn-ea"/>
            </a:endParaRPr>
          </a:p>
        </p:txBody>
      </p:sp>
      <p:sp>
        <p:nvSpPr>
          <p:cNvPr id="11" name="文本框 10"/>
          <p:cNvSpPr txBox="1"/>
          <p:nvPr/>
        </p:nvSpPr>
        <p:spPr>
          <a:xfrm>
            <a:off x="1" y="4749510"/>
            <a:ext cx="1943735" cy="275590"/>
          </a:xfrm>
          <a:prstGeom prst="rect">
            <a:avLst/>
          </a:prstGeom>
          <a:noFill/>
        </p:spPr>
        <p:txBody>
          <a:bodyPr wrap="none" rtlCol="0">
            <a:spAutoFit/>
          </a:bodyPr>
          <a:lstStyle/>
          <a:p>
            <a:pPr algn="l"/>
            <a:r>
              <a:rPr lang="en-US" altLang="zh-CN" sz="1200" b="1">
                <a:sym typeface="+mn-ea"/>
              </a:rPr>
              <a:t>Negative control sample</a:t>
            </a:r>
            <a:endParaRPr lang="en-US" altLang="zh-CN" sz="1200" b="1" i="1">
              <a:sym typeface="+mn-ea"/>
            </a:endParaRPr>
          </a:p>
        </p:txBody>
      </p:sp>
      <p:grpSp>
        <p:nvGrpSpPr>
          <p:cNvPr id="13" name="组合 12"/>
          <p:cNvGrpSpPr/>
          <p:nvPr/>
        </p:nvGrpSpPr>
        <p:grpSpPr>
          <a:xfrm>
            <a:off x="0" y="1356995"/>
            <a:ext cx="9903460" cy="3281680"/>
            <a:chOff x="0" y="2137"/>
            <a:chExt cx="15596" cy="5168"/>
          </a:xfrm>
        </p:grpSpPr>
        <p:pic>
          <p:nvPicPr>
            <p:cNvPr id="9" name="图片 8"/>
            <p:cNvPicPr>
              <a:picLocks noChangeAspect="1"/>
            </p:cNvPicPr>
            <p:nvPr/>
          </p:nvPicPr>
          <p:blipFill>
            <a:blip r:embed="rId1"/>
            <a:stretch>
              <a:fillRect/>
            </a:stretch>
          </p:blipFill>
          <p:spPr>
            <a:xfrm>
              <a:off x="0" y="2605"/>
              <a:ext cx="15596" cy="4700"/>
            </a:xfrm>
            <a:prstGeom prst="rect">
              <a:avLst/>
            </a:prstGeom>
          </p:spPr>
        </p:pic>
        <p:cxnSp>
          <p:nvCxnSpPr>
            <p:cNvPr id="3" name="直接箭头连接符 2"/>
            <p:cNvCxnSpPr/>
            <p:nvPr/>
          </p:nvCxnSpPr>
          <p:spPr>
            <a:xfrm flipH="1">
              <a:off x="13140" y="2499"/>
              <a:ext cx="0" cy="283"/>
            </a:xfrm>
            <a:prstGeom prst="straightConnector1">
              <a:avLst/>
            </a:prstGeom>
            <a:ln>
              <a:solidFill>
                <a:srgbClr val="FF0000"/>
              </a:solidFill>
              <a:headEnd type="none"/>
              <a:tailEnd type="triangle" w="med" len="med"/>
            </a:ln>
          </p:spPr>
          <p:style>
            <a:lnRef idx="1">
              <a:schemeClr val="accent5"/>
            </a:lnRef>
            <a:fillRef idx="0">
              <a:schemeClr val="accent5"/>
            </a:fillRef>
            <a:effectRef idx="0">
              <a:schemeClr val="accent5"/>
            </a:effectRef>
            <a:fontRef idx="minor">
              <a:schemeClr val="tx1"/>
            </a:fontRef>
          </p:style>
        </p:cxnSp>
        <p:sp>
          <p:nvSpPr>
            <p:cNvPr id="8" name="文本框 7"/>
            <p:cNvSpPr txBox="1"/>
            <p:nvPr/>
          </p:nvSpPr>
          <p:spPr>
            <a:xfrm>
              <a:off x="12391" y="2137"/>
              <a:ext cx="1553" cy="362"/>
            </a:xfrm>
            <a:prstGeom prst="rect">
              <a:avLst/>
            </a:prstGeom>
            <a:noFill/>
          </p:spPr>
          <p:txBody>
            <a:bodyPr wrap="none" rtlCol="0" anchor="t">
              <a:spAutoFit/>
            </a:bodyPr>
            <a:p>
              <a:pPr algn="l"/>
              <a:r>
                <a:rPr lang="en-US" altLang="zh-CN" sz="900">
                  <a:sym typeface="+mn-ea"/>
                </a:rPr>
                <a:t>TP53-</a:t>
              </a:r>
              <a:r>
                <a:rPr lang="en-US" altLang="zh-CN" sz="900" i="1">
                  <a:sym typeface="+mn-ea"/>
                </a:rPr>
                <a:t>c.842A&gt;T </a:t>
              </a:r>
              <a:endParaRPr lang="en-US" altLang="zh-CN" sz="900" i="1">
                <a:sym typeface="+mn-ea"/>
              </a:endParaRPr>
            </a:p>
          </p:txBody>
        </p:sp>
      </p:grpSp>
      <p:grpSp>
        <p:nvGrpSpPr>
          <p:cNvPr id="12" name="组合 11"/>
          <p:cNvGrpSpPr/>
          <p:nvPr/>
        </p:nvGrpSpPr>
        <p:grpSpPr>
          <a:xfrm>
            <a:off x="0" y="5036820"/>
            <a:ext cx="9903460" cy="2501265"/>
            <a:chOff x="0" y="8232"/>
            <a:chExt cx="15596" cy="3939"/>
          </a:xfrm>
        </p:grpSpPr>
        <p:pic>
          <p:nvPicPr>
            <p:cNvPr id="2" name="图片 1"/>
            <p:cNvPicPr>
              <a:picLocks noChangeAspect="1"/>
            </p:cNvPicPr>
            <p:nvPr/>
          </p:nvPicPr>
          <p:blipFill>
            <a:blip r:embed="rId2"/>
            <a:stretch>
              <a:fillRect/>
            </a:stretch>
          </p:blipFill>
          <p:spPr>
            <a:xfrm>
              <a:off x="0" y="8709"/>
              <a:ext cx="15596" cy="3463"/>
            </a:xfrm>
            <a:prstGeom prst="rect">
              <a:avLst/>
            </a:prstGeom>
          </p:spPr>
        </p:pic>
        <p:cxnSp>
          <p:nvCxnSpPr>
            <p:cNvPr id="6" name="直接箭头连接符 5"/>
            <p:cNvCxnSpPr/>
            <p:nvPr/>
          </p:nvCxnSpPr>
          <p:spPr>
            <a:xfrm flipH="1">
              <a:off x="12500" y="8594"/>
              <a:ext cx="0" cy="283"/>
            </a:xfrm>
            <a:prstGeom prst="straightConnector1">
              <a:avLst/>
            </a:prstGeom>
            <a:ln>
              <a:solidFill>
                <a:srgbClr val="FF0000"/>
              </a:solidFill>
              <a:headEnd type="none"/>
              <a:tailEnd type="triangle" w="med" len="med"/>
            </a:ln>
          </p:spPr>
          <p:style>
            <a:lnRef idx="1">
              <a:schemeClr val="accent5"/>
            </a:lnRef>
            <a:fillRef idx="0">
              <a:schemeClr val="accent5"/>
            </a:fillRef>
            <a:effectRef idx="0">
              <a:schemeClr val="accent5"/>
            </a:effectRef>
            <a:fontRef idx="minor">
              <a:schemeClr val="tx1"/>
            </a:fontRef>
          </p:style>
        </p:cxnSp>
        <p:sp>
          <p:nvSpPr>
            <p:cNvPr id="7" name="文本框 6"/>
            <p:cNvSpPr txBox="1"/>
            <p:nvPr/>
          </p:nvSpPr>
          <p:spPr>
            <a:xfrm>
              <a:off x="11971" y="8232"/>
              <a:ext cx="1058" cy="362"/>
            </a:xfrm>
            <a:prstGeom prst="rect">
              <a:avLst/>
            </a:prstGeom>
            <a:noFill/>
          </p:spPr>
          <p:txBody>
            <a:bodyPr wrap="none" rtlCol="0" anchor="t">
              <a:spAutoFit/>
            </a:bodyPr>
            <a:p>
              <a:pPr algn="l"/>
              <a:r>
                <a:rPr lang="en-US" altLang="zh-CN" sz="900">
                  <a:sym typeface="+mn-ea"/>
                </a:rPr>
                <a:t>TP53-WT</a:t>
              </a:r>
              <a:endParaRPr lang="en-US" altLang="zh-CN" sz="900" i="1">
                <a:sym typeface="+mn-ea"/>
              </a:endParaRPr>
            </a:p>
          </p:txBody>
        </p:sp>
      </p:gr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7865" y="36081"/>
            <a:ext cx="3713231" cy="306705"/>
          </a:xfrm>
          <a:prstGeom prst="rect">
            <a:avLst/>
          </a:prstGeom>
          <a:noFill/>
        </p:spPr>
        <p:txBody>
          <a:bodyPr wrap="square" rtlCol="0">
            <a:spAutoFit/>
          </a:bodyPr>
          <a:lstStyle/>
          <a:p>
            <a:r>
              <a:rPr lang="en-US" altLang="zh-CN" sz="1400" b="1"/>
              <a:t>Supplementary Figure 2</a:t>
            </a:r>
            <a:endParaRPr lang="en-US" altLang="zh-CN" sz="1400" b="1"/>
          </a:p>
        </p:txBody>
      </p:sp>
      <p:grpSp>
        <p:nvGrpSpPr>
          <p:cNvPr id="63" name="组合 62"/>
          <p:cNvGrpSpPr/>
          <p:nvPr/>
        </p:nvGrpSpPr>
        <p:grpSpPr>
          <a:xfrm>
            <a:off x="-11430" y="381000"/>
            <a:ext cx="9895205" cy="4565650"/>
            <a:chOff x="-18" y="600"/>
            <a:chExt cx="15583" cy="7190"/>
          </a:xfrm>
        </p:grpSpPr>
        <p:pic>
          <p:nvPicPr>
            <p:cNvPr id="4" name="图片 3" descr="NapsinA 200"/>
            <p:cNvPicPr>
              <a:picLocks noChangeAspect="1"/>
            </p:cNvPicPr>
            <p:nvPr/>
          </p:nvPicPr>
          <p:blipFill>
            <a:blip r:embed="rId1"/>
            <a:stretch>
              <a:fillRect/>
            </a:stretch>
          </p:blipFill>
          <p:spPr>
            <a:xfrm>
              <a:off x="2277" y="986"/>
              <a:ext cx="3239" cy="2154"/>
            </a:xfrm>
            <a:prstGeom prst="rect">
              <a:avLst/>
            </a:prstGeom>
          </p:spPr>
        </p:pic>
        <p:sp>
          <p:nvSpPr>
            <p:cNvPr id="6" name="矩形 5"/>
            <p:cNvSpPr/>
            <p:nvPr/>
          </p:nvSpPr>
          <p:spPr>
            <a:xfrm>
              <a:off x="3242" y="600"/>
              <a:ext cx="1308" cy="434"/>
            </a:xfrm>
            <a:prstGeom prst="rect">
              <a:avLst/>
            </a:prstGeom>
          </p:spPr>
          <p:txBody>
            <a:bodyPr wrap="square">
              <a:spAutoFit/>
            </a:bodyPr>
            <a:p>
              <a:pPr algn="ctr"/>
              <a:r>
                <a:rPr lang="en-US" altLang="zh-CN" sz="1200" b="1" kern="100" dirty="0">
                  <a:solidFill>
                    <a:schemeClr val="tx1"/>
                  </a:solidFill>
                  <a:latin typeface="Arial" panose="020B0604020202020204" pitchFamily="34" charset="0"/>
                  <a:ea typeface="宋体" panose="02010600030101010101" pitchFamily="2" charset="-122"/>
                  <a:cs typeface="Arial" panose="020B0604020202020204" pitchFamily="34" charset="0"/>
                </a:rPr>
                <a:t>NapsinA</a:t>
              </a:r>
              <a:endParaRPr lang="en-US" altLang="zh-CN" sz="12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pic>
          <p:nvPicPr>
            <p:cNvPr id="7" name="图片 6" descr="pax8 200"/>
            <p:cNvPicPr>
              <a:picLocks noChangeAspect="1"/>
            </p:cNvPicPr>
            <p:nvPr/>
          </p:nvPicPr>
          <p:blipFill>
            <a:blip r:embed="rId2"/>
            <a:stretch>
              <a:fillRect/>
            </a:stretch>
          </p:blipFill>
          <p:spPr>
            <a:xfrm>
              <a:off x="5608" y="986"/>
              <a:ext cx="3239" cy="2154"/>
            </a:xfrm>
            <a:prstGeom prst="rect">
              <a:avLst/>
            </a:prstGeom>
          </p:spPr>
        </p:pic>
        <p:sp>
          <p:nvSpPr>
            <p:cNvPr id="8" name="矩形 7"/>
            <p:cNvSpPr/>
            <p:nvPr/>
          </p:nvSpPr>
          <p:spPr>
            <a:xfrm>
              <a:off x="6573" y="600"/>
              <a:ext cx="1308" cy="434"/>
            </a:xfrm>
            <a:prstGeom prst="rect">
              <a:avLst/>
            </a:prstGeom>
          </p:spPr>
          <p:txBody>
            <a:bodyPr wrap="square">
              <a:spAutoFit/>
            </a:bodyPr>
            <a:p>
              <a:pPr algn="ctr"/>
              <a:r>
                <a:rPr lang="en-US" altLang="zh-CN" sz="1200" b="1" kern="100" dirty="0">
                  <a:solidFill>
                    <a:schemeClr val="tx1"/>
                  </a:solidFill>
                  <a:latin typeface="Arial" panose="020B0604020202020204" pitchFamily="34" charset="0"/>
                  <a:ea typeface="宋体" panose="02010600030101010101" pitchFamily="2" charset="-122"/>
                  <a:cs typeface="Arial" panose="020B0604020202020204" pitchFamily="34" charset="0"/>
                </a:rPr>
                <a:t>PAX8</a:t>
              </a:r>
              <a:endParaRPr lang="en-US" altLang="zh-CN" sz="12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pic>
          <p:nvPicPr>
            <p:cNvPr id="9" name="图片 8" descr="tg 200"/>
            <p:cNvPicPr>
              <a:picLocks noChangeAspect="1"/>
            </p:cNvPicPr>
            <p:nvPr/>
          </p:nvPicPr>
          <p:blipFill>
            <a:blip r:embed="rId3"/>
            <a:stretch>
              <a:fillRect/>
            </a:stretch>
          </p:blipFill>
          <p:spPr>
            <a:xfrm>
              <a:off x="8938" y="986"/>
              <a:ext cx="3239" cy="2154"/>
            </a:xfrm>
            <a:prstGeom prst="rect">
              <a:avLst/>
            </a:prstGeom>
          </p:spPr>
        </p:pic>
        <p:sp>
          <p:nvSpPr>
            <p:cNvPr id="10" name="矩形 9"/>
            <p:cNvSpPr/>
            <p:nvPr/>
          </p:nvSpPr>
          <p:spPr>
            <a:xfrm>
              <a:off x="10069" y="600"/>
              <a:ext cx="1308" cy="434"/>
            </a:xfrm>
            <a:prstGeom prst="rect">
              <a:avLst/>
            </a:prstGeom>
          </p:spPr>
          <p:txBody>
            <a:bodyPr wrap="square">
              <a:spAutoFit/>
            </a:bodyPr>
            <a:p>
              <a:pPr algn="ctr"/>
              <a:r>
                <a:rPr lang="en-US" altLang="zh-CN" sz="1200" b="1" kern="100" dirty="0">
                  <a:solidFill>
                    <a:schemeClr val="tx1"/>
                  </a:solidFill>
                  <a:latin typeface="Arial" panose="020B0604020202020204" pitchFamily="34" charset="0"/>
                  <a:ea typeface="宋体" panose="02010600030101010101" pitchFamily="2" charset="-122"/>
                  <a:cs typeface="Arial" panose="020B0604020202020204" pitchFamily="34" charset="0"/>
                </a:rPr>
                <a:t>TG</a:t>
              </a:r>
              <a:endParaRPr lang="en-US" altLang="zh-CN" sz="12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pic>
          <p:nvPicPr>
            <p:cNvPr id="11" name="图片 10" descr="ttf1 200"/>
            <p:cNvPicPr>
              <a:picLocks noChangeAspect="1"/>
            </p:cNvPicPr>
            <p:nvPr/>
          </p:nvPicPr>
          <p:blipFill>
            <a:blip r:embed="rId4"/>
            <a:stretch>
              <a:fillRect/>
            </a:stretch>
          </p:blipFill>
          <p:spPr>
            <a:xfrm>
              <a:off x="12283" y="986"/>
              <a:ext cx="3239" cy="2154"/>
            </a:xfrm>
            <a:prstGeom prst="rect">
              <a:avLst/>
            </a:prstGeom>
          </p:spPr>
        </p:pic>
        <p:sp>
          <p:nvSpPr>
            <p:cNvPr id="12" name="矩形 11"/>
            <p:cNvSpPr/>
            <p:nvPr/>
          </p:nvSpPr>
          <p:spPr>
            <a:xfrm>
              <a:off x="13248" y="600"/>
              <a:ext cx="1308" cy="434"/>
            </a:xfrm>
            <a:prstGeom prst="rect">
              <a:avLst/>
            </a:prstGeom>
          </p:spPr>
          <p:txBody>
            <a:bodyPr wrap="square">
              <a:spAutoFit/>
            </a:bodyPr>
            <a:p>
              <a:pPr algn="ctr"/>
              <a:r>
                <a:rPr lang="en-US" altLang="zh-CN" sz="1200" b="1" kern="100" dirty="0">
                  <a:solidFill>
                    <a:schemeClr val="tx1"/>
                  </a:solidFill>
                  <a:latin typeface="Arial" panose="020B0604020202020204" pitchFamily="34" charset="0"/>
                  <a:ea typeface="宋体" panose="02010600030101010101" pitchFamily="2" charset="-122"/>
                  <a:cs typeface="Arial" panose="020B0604020202020204" pitchFamily="34" charset="0"/>
                </a:rPr>
                <a:t>TTF-1</a:t>
              </a:r>
              <a:endParaRPr lang="en-US" altLang="zh-CN" sz="12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sp>
          <p:nvSpPr>
            <p:cNvPr id="13" name="矩形 12"/>
            <p:cNvSpPr/>
            <p:nvPr/>
          </p:nvSpPr>
          <p:spPr>
            <a:xfrm>
              <a:off x="-18" y="1480"/>
              <a:ext cx="2295" cy="1113"/>
            </a:xfrm>
            <a:prstGeom prst="rect">
              <a:avLst/>
            </a:prstGeom>
          </p:spPr>
          <p:txBody>
            <a:bodyPr wrap="square">
              <a:spAutoFit/>
            </a:bodyPr>
            <a:p>
              <a:pPr algn="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Thyroid papillary carcinoma of </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algn="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the eldest son </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algn="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200X</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sp>
          <p:nvSpPr>
            <p:cNvPr id="14" name="矩形 13"/>
            <p:cNvSpPr/>
            <p:nvPr/>
          </p:nvSpPr>
          <p:spPr>
            <a:xfrm>
              <a:off x="4889" y="98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15" name="矩形 14"/>
            <p:cNvSpPr/>
            <p:nvPr/>
          </p:nvSpPr>
          <p:spPr>
            <a:xfrm>
              <a:off x="8188" y="98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17" name="矩形 16"/>
            <p:cNvSpPr/>
            <p:nvPr/>
          </p:nvSpPr>
          <p:spPr>
            <a:xfrm>
              <a:off x="11550" y="98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18" name="矩形 17"/>
            <p:cNvSpPr/>
            <p:nvPr/>
          </p:nvSpPr>
          <p:spPr>
            <a:xfrm>
              <a:off x="14895" y="98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pic>
          <p:nvPicPr>
            <p:cNvPr id="20" name="图片 19" descr="NapsinA 200"/>
            <p:cNvPicPr>
              <a:picLocks noChangeAspect="1"/>
            </p:cNvPicPr>
            <p:nvPr/>
          </p:nvPicPr>
          <p:blipFill>
            <a:blip r:embed="rId5"/>
            <a:stretch>
              <a:fillRect/>
            </a:stretch>
          </p:blipFill>
          <p:spPr>
            <a:xfrm>
              <a:off x="2277" y="3296"/>
              <a:ext cx="3239" cy="2154"/>
            </a:xfrm>
            <a:prstGeom prst="rect">
              <a:avLst/>
            </a:prstGeom>
          </p:spPr>
        </p:pic>
        <p:pic>
          <p:nvPicPr>
            <p:cNvPr id="21" name="图片 20" descr="PAX 8"/>
            <p:cNvPicPr>
              <a:picLocks noChangeAspect="1"/>
            </p:cNvPicPr>
            <p:nvPr/>
          </p:nvPicPr>
          <p:blipFill>
            <a:blip r:embed="rId6"/>
            <a:stretch>
              <a:fillRect/>
            </a:stretch>
          </p:blipFill>
          <p:spPr>
            <a:xfrm>
              <a:off x="5608" y="3296"/>
              <a:ext cx="3239" cy="2154"/>
            </a:xfrm>
            <a:prstGeom prst="rect">
              <a:avLst/>
            </a:prstGeom>
          </p:spPr>
        </p:pic>
        <p:pic>
          <p:nvPicPr>
            <p:cNvPr id="22" name="图片 21" descr="TG 200"/>
            <p:cNvPicPr>
              <a:picLocks noChangeAspect="1"/>
            </p:cNvPicPr>
            <p:nvPr/>
          </p:nvPicPr>
          <p:blipFill>
            <a:blip r:embed="rId7"/>
            <a:stretch>
              <a:fillRect/>
            </a:stretch>
          </p:blipFill>
          <p:spPr>
            <a:xfrm>
              <a:off x="8938" y="3296"/>
              <a:ext cx="3239" cy="2154"/>
            </a:xfrm>
            <a:prstGeom prst="rect">
              <a:avLst/>
            </a:prstGeom>
          </p:spPr>
        </p:pic>
        <p:pic>
          <p:nvPicPr>
            <p:cNvPr id="24" name="图片 23" descr="TTF 1 200"/>
            <p:cNvPicPr>
              <a:picLocks noChangeAspect="1"/>
            </p:cNvPicPr>
            <p:nvPr/>
          </p:nvPicPr>
          <p:blipFill>
            <a:blip r:embed="rId8"/>
            <a:stretch>
              <a:fillRect/>
            </a:stretch>
          </p:blipFill>
          <p:spPr>
            <a:xfrm>
              <a:off x="12282" y="3296"/>
              <a:ext cx="3239" cy="2154"/>
            </a:xfrm>
            <a:prstGeom prst="rect">
              <a:avLst/>
            </a:prstGeom>
          </p:spPr>
        </p:pic>
        <p:sp>
          <p:nvSpPr>
            <p:cNvPr id="26" name="矩形 25"/>
            <p:cNvSpPr/>
            <p:nvPr/>
          </p:nvSpPr>
          <p:spPr>
            <a:xfrm>
              <a:off x="1" y="3865"/>
              <a:ext cx="2276" cy="1113"/>
            </a:xfrm>
            <a:prstGeom prst="rect">
              <a:avLst/>
            </a:prstGeom>
          </p:spPr>
          <p:txBody>
            <a:bodyPr wrap="square">
              <a:spAutoFit/>
            </a:bodyPr>
            <a:p>
              <a:pPr algn="r"/>
              <a:r>
                <a:rPr lang="en-US" altLang="zh-CN" sz="1000" b="1" kern="100" dirty="0">
                  <a:latin typeface="Arial" panose="020B0604020202020204" pitchFamily="34" charset="0"/>
                  <a:ea typeface="宋体" panose="02010600030101010101" pitchFamily="2" charset="-122"/>
                  <a:cs typeface="Arial" panose="020B0604020202020204" pitchFamily="34" charset="0"/>
                  <a:sym typeface="+mn-ea"/>
                </a:rPr>
                <a:t>Thyroid papillary carcinoma</a:t>
              </a: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 of </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algn="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the second son </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algn="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200X</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pic>
          <p:nvPicPr>
            <p:cNvPr id="32" name="图片 31" descr="Napsin A 200"/>
            <p:cNvPicPr>
              <a:picLocks noChangeAspect="1"/>
            </p:cNvPicPr>
            <p:nvPr/>
          </p:nvPicPr>
          <p:blipFill>
            <a:blip r:embed="rId9"/>
            <a:stretch>
              <a:fillRect/>
            </a:stretch>
          </p:blipFill>
          <p:spPr>
            <a:xfrm>
              <a:off x="2277" y="5636"/>
              <a:ext cx="3239" cy="2154"/>
            </a:xfrm>
            <a:prstGeom prst="rect">
              <a:avLst/>
            </a:prstGeom>
          </p:spPr>
        </p:pic>
        <p:pic>
          <p:nvPicPr>
            <p:cNvPr id="33" name="图片 32" descr="PAX8 200"/>
            <p:cNvPicPr>
              <a:picLocks noChangeAspect="1"/>
            </p:cNvPicPr>
            <p:nvPr/>
          </p:nvPicPr>
          <p:blipFill>
            <a:blip r:embed="rId10"/>
            <a:stretch>
              <a:fillRect/>
            </a:stretch>
          </p:blipFill>
          <p:spPr>
            <a:xfrm>
              <a:off x="5608" y="5636"/>
              <a:ext cx="3239" cy="2154"/>
            </a:xfrm>
            <a:prstGeom prst="rect">
              <a:avLst/>
            </a:prstGeom>
          </p:spPr>
        </p:pic>
        <p:sp>
          <p:nvSpPr>
            <p:cNvPr id="34" name="矩形 33"/>
            <p:cNvSpPr/>
            <p:nvPr/>
          </p:nvSpPr>
          <p:spPr>
            <a:xfrm>
              <a:off x="4889" y="563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pic>
          <p:nvPicPr>
            <p:cNvPr id="35" name="图片 34" descr="TG 200"/>
            <p:cNvPicPr>
              <a:picLocks noChangeAspect="1"/>
            </p:cNvPicPr>
            <p:nvPr/>
          </p:nvPicPr>
          <p:blipFill>
            <a:blip r:embed="rId11"/>
            <a:stretch>
              <a:fillRect/>
            </a:stretch>
          </p:blipFill>
          <p:spPr>
            <a:xfrm>
              <a:off x="8938" y="5636"/>
              <a:ext cx="3239" cy="2154"/>
            </a:xfrm>
            <a:prstGeom prst="rect">
              <a:avLst/>
            </a:prstGeom>
          </p:spPr>
        </p:pic>
        <p:pic>
          <p:nvPicPr>
            <p:cNvPr id="36" name="图片 35" descr="TTF1 200"/>
            <p:cNvPicPr>
              <a:picLocks noChangeAspect="1"/>
            </p:cNvPicPr>
            <p:nvPr/>
          </p:nvPicPr>
          <p:blipFill>
            <a:blip r:embed="rId12"/>
            <a:stretch>
              <a:fillRect/>
            </a:stretch>
          </p:blipFill>
          <p:spPr>
            <a:xfrm>
              <a:off x="12282" y="5636"/>
              <a:ext cx="3239" cy="2154"/>
            </a:xfrm>
            <a:prstGeom prst="rect">
              <a:avLst/>
            </a:prstGeom>
          </p:spPr>
        </p:pic>
        <p:sp>
          <p:nvSpPr>
            <p:cNvPr id="38" name="矩形 37"/>
            <p:cNvSpPr/>
            <p:nvPr/>
          </p:nvSpPr>
          <p:spPr>
            <a:xfrm>
              <a:off x="-18" y="6070"/>
              <a:ext cx="2294" cy="1113"/>
            </a:xfrm>
            <a:prstGeom prst="rect">
              <a:avLst/>
            </a:prstGeom>
          </p:spPr>
          <p:txBody>
            <a:bodyPr wrap="square">
              <a:spAutoFit/>
            </a:bodyPr>
            <a:p>
              <a:pPr algn="r"/>
              <a:r>
                <a:rPr lang="en-US" altLang="zh-CN" sz="1000" b="1" kern="100" dirty="0">
                  <a:latin typeface="Arial" panose="020B0604020202020204" pitchFamily="34" charset="0"/>
                  <a:ea typeface="宋体" panose="02010600030101010101" pitchFamily="2" charset="-122"/>
                  <a:cs typeface="Arial" panose="020B0604020202020204" pitchFamily="34" charset="0"/>
                  <a:sym typeface="+mn-ea"/>
                </a:rPr>
                <a:t>Thyroid papillary carcinoma</a:t>
              </a: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 of </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algn="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the youngest son </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algn="r"/>
              <a:r>
                <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rPr>
                <a:t>200X</a:t>
              </a:r>
              <a:endParaRPr lang="en-US" altLang="zh-CN" sz="1000" b="1" kern="10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sp>
          <p:nvSpPr>
            <p:cNvPr id="40" name="矩形 39"/>
            <p:cNvSpPr/>
            <p:nvPr/>
          </p:nvSpPr>
          <p:spPr>
            <a:xfrm>
              <a:off x="4889" y="329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44" name="矩形 43"/>
            <p:cNvSpPr/>
            <p:nvPr/>
          </p:nvSpPr>
          <p:spPr>
            <a:xfrm>
              <a:off x="8188" y="329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45" name="矩形 44"/>
            <p:cNvSpPr/>
            <p:nvPr/>
          </p:nvSpPr>
          <p:spPr>
            <a:xfrm>
              <a:off x="11550" y="329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53" name="矩形 52"/>
            <p:cNvSpPr/>
            <p:nvPr/>
          </p:nvSpPr>
          <p:spPr>
            <a:xfrm>
              <a:off x="14895" y="329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54" name="矩形 53"/>
            <p:cNvSpPr/>
            <p:nvPr/>
          </p:nvSpPr>
          <p:spPr>
            <a:xfrm>
              <a:off x="8231" y="563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55" name="矩形 54"/>
            <p:cNvSpPr/>
            <p:nvPr/>
          </p:nvSpPr>
          <p:spPr>
            <a:xfrm>
              <a:off x="11593" y="563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56" name="矩形 55"/>
            <p:cNvSpPr/>
            <p:nvPr/>
          </p:nvSpPr>
          <p:spPr>
            <a:xfrm>
              <a:off x="14938" y="5636"/>
              <a:ext cx="627" cy="434"/>
            </a:xfrm>
            <a:prstGeom prst="rect">
              <a:avLst/>
            </a:prstGeom>
          </p:spPr>
          <p:txBody>
            <a:bodyPr wrap="square">
              <a:spAutoFit/>
            </a:bodyPr>
            <a:p>
              <a:pPr lvl="0" algn="r">
                <a:buClrTx/>
                <a:buSzTx/>
                <a:buFontTx/>
              </a:pPr>
              <a:r>
                <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rPr>
                <a:t>(+)</a:t>
              </a:r>
              <a:endParaRPr lang="en-US" altLang="zh-CN" sz="1200" b="1" kern="100" dirty="0">
                <a:solidFill>
                  <a:schemeClr val="bg1"/>
                </a:solidFill>
                <a:latin typeface="Arial" panose="020B0604020202020204" pitchFamily="34" charset="0"/>
                <a:ea typeface="宋体" panose="02010600030101010101" pitchFamily="2" charset="-122"/>
                <a:cs typeface="Arial" panose="020B0604020202020204" pitchFamily="34" charset="0"/>
                <a:sym typeface="+mn-ea"/>
              </a:endParaRPr>
            </a:p>
          </p:txBody>
        </p:sp>
      </p:grpSp>
      <p:pic>
        <p:nvPicPr>
          <p:cNvPr id="3" name="图片 2" descr="NapsinA 200X-negative"/>
          <p:cNvPicPr>
            <a:picLocks noChangeAspect="1"/>
          </p:cNvPicPr>
          <p:nvPr/>
        </p:nvPicPr>
        <p:blipFill>
          <a:blip r:embed="rId13"/>
          <a:stretch>
            <a:fillRect/>
          </a:stretch>
        </p:blipFill>
        <p:spPr>
          <a:xfrm>
            <a:off x="1445260" y="5022215"/>
            <a:ext cx="2056765" cy="1367790"/>
          </a:xfrm>
          <a:prstGeom prst="rect">
            <a:avLst/>
          </a:prstGeom>
        </p:spPr>
      </p:pic>
      <p:pic>
        <p:nvPicPr>
          <p:cNvPr id="2" name="图片 1" descr="PAX-8 negative"/>
          <p:cNvPicPr>
            <a:picLocks noChangeAspect="1"/>
          </p:cNvPicPr>
          <p:nvPr/>
        </p:nvPicPr>
        <p:blipFill>
          <a:blip r:embed="rId14"/>
          <a:stretch>
            <a:fillRect/>
          </a:stretch>
        </p:blipFill>
        <p:spPr>
          <a:xfrm>
            <a:off x="7804150" y="5022215"/>
            <a:ext cx="2056765" cy="1367790"/>
          </a:xfrm>
          <a:prstGeom prst="rect">
            <a:avLst/>
          </a:prstGeom>
        </p:spPr>
      </p:pic>
      <p:pic>
        <p:nvPicPr>
          <p:cNvPr id="16" name="图片 15" descr="TG-NAGATIVE"/>
          <p:cNvPicPr>
            <a:picLocks noChangeAspect="1"/>
          </p:cNvPicPr>
          <p:nvPr/>
        </p:nvPicPr>
        <p:blipFill>
          <a:blip r:embed="rId15"/>
          <a:stretch>
            <a:fillRect/>
          </a:stretch>
        </p:blipFill>
        <p:spPr>
          <a:xfrm>
            <a:off x="5674995" y="5022215"/>
            <a:ext cx="2056765" cy="1367790"/>
          </a:xfrm>
          <a:prstGeom prst="rect">
            <a:avLst/>
          </a:prstGeom>
        </p:spPr>
      </p:pic>
      <p:pic>
        <p:nvPicPr>
          <p:cNvPr id="19" name="图片 18" descr="TTF-1 negative"/>
          <p:cNvPicPr>
            <a:picLocks noChangeAspect="1"/>
          </p:cNvPicPr>
          <p:nvPr/>
        </p:nvPicPr>
        <p:blipFill>
          <a:blip r:embed="rId16"/>
          <a:stretch>
            <a:fillRect/>
          </a:stretch>
        </p:blipFill>
        <p:spPr>
          <a:xfrm>
            <a:off x="3564890" y="5022215"/>
            <a:ext cx="2056765" cy="1367790"/>
          </a:xfrm>
          <a:prstGeom prst="rect">
            <a:avLst/>
          </a:prstGeom>
        </p:spPr>
      </p:pic>
      <p:sp>
        <p:nvSpPr>
          <p:cNvPr id="31" name="文本框 30"/>
          <p:cNvSpPr txBox="1"/>
          <p:nvPr/>
        </p:nvSpPr>
        <p:spPr>
          <a:xfrm>
            <a:off x="-21590" y="5365750"/>
            <a:ext cx="1466850"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000" b="1">
                <a:latin typeface="Arial" panose="020B0604020202020204" pitchFamily="34" charset="0"/>
                <a:cs typeface="Arial" panose="020B0604020202020204" pitchFamily="34" charset="0"/>
              </a:rPr>
              <a:t>Negative sample</a:t>
            </a:r>
            <a:endParaRPr lang="en-US" altLang="zh-CN" sz="1000" b="1">
              <a:latin typeface="Arial" panose="020B0604020202020204" pitchFamily="34" charset="0"/>
              <a:cs typeface="Arial" panose="020B0604020202020204" pitchFamily="34" charset="0"/>
            </a:endParaRPr>
          </a:p>
          <a:p>
            <a:pPr algn="r"/>
            <a:r>
              <a:rPr lang="en-US" altLang="zh-CN" sz="1000" b="1">
                <a:latin typeface="Arial" panose="020B0604020202020204" pitchFamily="34" charset="0"/>
                <a:cs typeface="Arial" panose="020B0604020202020204" pitchFamily="34" charset="0"/>
              </a:rPr>
              <a:t>200X</a:t>
            </a:r>
            <a:endParaRPr lang="en-US" altLang="zh-CN" sz="1000" b="1">
              <a:latin typeface="Arial" panose="020B0604020202020204" pitchFamily="34" charset="0"/>
              <a:cs typeface="Arial" panose="020B0604020202020204" pitchFamily="34" charset="0"/>
            </a:endParaRPr>
          </a:p>
        </p:txBody>
      </p:sp>
      <p:sp>
        <p:nvSpPr>
          <p:cNvPr id="41" name="文本框 40"/>
          <p:cNvSpPr txBox="1"/>
          <p:nvPr/>
        </p:nvSpPr>
        <p:spPr>
          <a:xfrm>
            <a:off x="7340600" y="4980940"/>
            <a:ext cx="335280" cy="27559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a:solidFill>
                  <a:schemeClr val="bg1"/>
                </a:solidFill>
                <a:latin typeface="Arial" panose="020B0604020202020204" pitchFamily="34" charset="0"/>
                <a:cs typeface="Arial" panose="020B0604020202020204" pitchFamily="34" charset="0"/>
                <a:sym typeface="+mn-ea"/>
              </a:rPr>
              <a:t>(</a:t>
            </a:r>
            <a:r>
              <a:rPr lang="en-US" altLang="zh-CN" sz="1200" b="1">
                <a:solidFill>
                  <a:schemeClr val="bg1"/>
                </a:solidFill>
                <a:latin typeface="Arial" panose="020B0604020202020204" pitchFamily="34" charset="0"/>
                <a:cs typeface="Arial" panose="020B0604020202020204" pitchFamily="34" charset="0"/>
                <a:sym typeface="+mn-ea"/>
              </a:rPr>
              <a:t>-</a:t>
            </a:r>
            <a:r>
              <a:rPr lang="zh-CN" altLang="en-US" sz="1200" b="1">
                <a:solidFill>
                  <a:schemeClr val="bg1"/>
                </a:solidFill>
                <a:latin typeface="Arial" panose="020B0604020202020204" pitchFamily="34" charset="0"/>
                <a:cs typeface="Arial" panose="020B0604020202020204" pitchFamily="34" charset="0"/>
                <a:sym typeface="+mn-ea"/>
              </a:rPr>
              <a:t>)</a:t>
            </a:r>
            <a:endParaRPr lang="zh-CN" altLang="en-US" sz="1200" b="1">
              <a:solidFill>
                <a:schemeClr val="bg1"/>
              </a:solidFill>
              <a:latin typeface="Arial" panose="020B0604020202020204" pitchFamily="34" charset="0"/>
              <a:cs typeface="Arial" panose="020B0604020202020204" pitchFamily="34" charset="0"/>
              <a:sym typeface="+mn-ea"/>
            </a:endParaRPr>
          </a:p>
        </p:txBody>
      </p:sp>
      <p:sp>
        <p:nvSpPr>
          <p:cNvPr id="42" name="文本框 41"/>
          <p:cNvSpPr txBox="1"/>
          <p:nvPr/>
        </p:nvSpPr>
        <p:spPr>
          <a:xfrm>
            <a:off x="3116580" y="5022215"/>
            <a:ext cx="335280" cy="27559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a:solidFill>
                  <a:schemeClr val="bg1"/>
                </a:solidFill>
                <a:latin typeface="Arial" panose="020B0604020202020204" pitchFamily="34" charset="0"/>
                <a:cs typeface="Arial" panose="020B0604020202020204" pitchFamily="34" charset="0"/>
                <a:sym typeface="+mn-ea"/>
              </a:rPr>
              <a:t>(</a:t>
            </a:r>
            <a:r>
              <a:rPr lang="en-US" altLang="zh-CN" sz="1200" b="1">
                <a:solidFill>
                  <a:schemeClr val="bg1"/>
                </a:solidFill>
                <a:latin typeface="Arial" panose="020B0604020202020204" pitchFamily="34" charset="0"/>
                <a:cs typeface="Arial" panose="020B0604020202020204" pitchFamily="34" charset="0"/>
                <a:sym typeface="+mn-ea"/>
              </a:rPr>
              <a:t>-</a:t>
            </a:r>
            <a:r>
              <a:rPr lang="zh-CN" altLang="en-US" sz="1200" b="1">
                <a:solidFill>
                  <a:schemeClr val="bg1"/>
                </a:solidFill>
                <a:latin typeface="Arial" panose="020B0604020202020204" pitchFamily="34" charset="0"/>
                <a:cs typeface="Arial" panose="020B0604020202020204" pitchFamily="34" charset="0"/>
                <a:sym typeface="+mn-ea"/>
              </a:rPr>
              <a:t>)</a:t>
            </a:r>
            <a:endParaRPr lang="zh-CN" altLang="en-US" sz="1200" b="1">
              <a:solidFill>
                <a:schemeClr val="bg1"/>
              </a:solidFill>
              <a:latin typeface="Arial" panose="020B0604020202020204" pitchFamily="34" charset="0"/>
              <a:cs typeface="Arial" panose="020B0604020202020204" pitchFamily="34" charset="0"/>
              <a:sym typeface="+mn-ea"/>
            </a:endParaRPr>
          </a:p>
        </p:txBody>
      </p:sp>
      <p:sp>
        <p:nvSpPr>
          <p:cNvPr id="43" name="文本框 42"/>
          <p:cNvSpPr txBox="1"/>
          <p:nvPr/>
        </p:nvSpPr>
        <p:spPr>
          <a:xfrm>
            <a:off x="5160645" y="5022215"/>
            <a:ext cx="335280" cy="27559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a:solidFill>
                  <a:schemeClr val="bg1"/>
                </a:solidFill>
                <a:latin typeface="Arial" panose="020B0604020202020204" pitchFamily="34" charset="0"/>
                <a:cs typeface="Arial" panose="020B0604020202020204" pitchFamily="34" charset="0"/>
                <a:sym typeface="+mn-ea"/>
              </a:rPr>
              <a:t>(</a:t>
            </a:r>
            <a:r>
              <a:rPr lang="en-US" altLang="zh-CN" sz="1200" b="1">
                <a:solidFill>
                  <a:schemeClr val="bg1"/>
                </a:solidFill>
                <a:latin typeface="Arial" panose="020B0604020202020204" pitchFamily="34" charset="0"/>
                <a:cs typeface="Arial" panose="020B0604020202020204" pitchFamily="34" charset="0"/>
                <a:sym typeface="+mn-ea"/>
              </a:rPr>
              <a:t>-</a:t>
            </a:r>
            <a:r>
              <a:rPr lang="zh-CN" altLang="en-US" sz="1200" b="1">
                <a:solidFill>
                  <a:schemeClr val="bg1"/>
                </a:solidFill>
                <a:latin typeface="Arial" panose="020B0604020202020204" pitchFamily="34" charset="0"/>
                <a:cs typeface="Arial" panose="020B0604020202020204" pitchFamily="34" charset="0"/>
                <a:sym typeface="+mn-ea"/>
              </a:rPr>
              <a:t>)</a:t>
            </a:r>
            <a:endParaRPr lang="zh-CN" altLang="en-US" sz="1200" b="1">
              <a:solidFill>
                <a:schemeClr val="bg1"/>
              </a:solidFill>
              <a:latin typeface="Arial" panose="020B0604020202020204" pitchFamily="34" charset="0"/>
              <a:cs typeface="Arial" panose="020B0604020202020204" pitchFamily="34" charset="0"/>
              <a:sym typeface="+mn-ea"/>
            </a:endParaRPr>
          </a:p>
        </p:txBody>
      </p:sp>
      <p:sp>
        <p:nvSpPr>
          <p:cNvPr id="23" name="文本框 22"/>
          <p:cNvSpPr txBox="1"/>
          <p:nvPr/>
        </p:nvSpPr>
        <p:spPr>
          <a:xfrm>
            <a:off x="9475470" y="5022215"/>
            <a:ext cx="335280" cy="275590"/>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a:solidFill>
                  <a:schemeClr val="bg1"/>
                </a:solidFill>
                <a:latin typeface="Arial" panose="020B0604020202020204" pitchFamily="34" charset="0"/>
                <a:cs typeface="Arial" panose="020B0604020202020204" pitchFamily="34" charset="0"/>
                <a:sym typeface="+mn-ea"/>
              </a:rPr>
              <a:t>(</a:t>
            </a:r>
            <a:r>
              <a:rPr lang="en-US" altLang="zh-CN" sz="1200" b="1">
                <a:solidFill>
                  <a:schemeClr val="bg1"/>
                </a:solidFill>
                <a:latin typeface="Arial" panose="020B0604020202020204" pitchFamily="34" charset="0"/>
                <a:cs typeface="Arial" panose="020B0604020202020204" pitchFamily="34" charset="0"/>
                <a:sym typeface="+mn-ea"/>
              </a:rPr>
              <a:t>-</a:t>
            </a:r>
            <a:r>
              <a:rPr lang="zh-CN" altLang="en-US" sz="1200" b="1">
                <a:solidFill>
                  <a:schemeClr val="bg1"/>
                </a:solidFill>
                <a:latin typeface="Arial" panose="020B0604020202020204" pitchFamily="34" charset="0"/>
                <a:cs typeface="Arial" panose="020B0604020202020204" pitchFamily="34" charset="0"/>
                <a:sym typeface="+mn-ea"/>
              </a:rPr>
              <a:t>)</a:t>
            </a:r>
            <a:endParaRPr lang="zh-CN" altLang="en-US" sz="1200" b="1">
              <a:solidFill>
                <a:schemeClr val="bg1"/>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8260" y="781050"/>
            <a:ext cx="4531360" cy="275590"/>
          </a:xfrm>
          <a:prstGeom prst="rect">
            <a:avLst/>
          </a:prstGeom>
          <a:noFill/>
        </p:spPr>
        <p:txBody>
          <a:bodyPr wrap="square" rtlCol="0">
            <a:spAutoFit/>
          </a:bodyPr>
          <a:lstStyle/>
          <a:p>
            <a:r>
              <a:rPr lang="en-US" altLang="zh-CN" sz="1200" b="1"/>
              <a:t>The mutation IGV results of three sons of the patient</a:t>
            </a:r>
            <a:endParaRPr lang="en-US" altLang="zh-CN" sz="1200" i="1"/>
          </a:p>
        </p:txBody>
      </p:sp>
      <p:sp>
        <p:nvSpPr>
          <p:cNvPr id="5" name="文本框 4"/>
          <p:cNvSpPr txBox="1"/>
          <p:nvPr/>
        </p:nvSpPr>
        <p:spPr>
          <a:xfrm>
            <a:off x="119620" y="199911"/>
            <a:ext cx="3713231" cy="306705"/>
          </a:xfrm>
          <a:prstGeom prst="rect">
            <a:avLst/>
          </a:prstGeom>
          <a:noFill/>
        </p:spPr>
        <p:txBody>
          <a:bodyPr wrap="square" rtlCol="0">
            <a:spAutoFit/>
          </a:bodyPr>
          <a:lstStyle/>
          <a:p>
            <a:r>
              <a:rPr lang="en-US" altLang="zh-CN" sz="1400" b="1"/>
              <a:t>Supplementary Figure 3</a:t>
            </a:r>
            <a:endParaRPr lang="en-US" altLang="zh-CN" sz="1400" b="1"/>
          </a:p>
        </p:txBody>
      </p:sp>
      <p:grpSp>
        <p:nvGrpSpPr>
          <p:cNvPr id="25" name="组合 24"/>
          <p:cNvGrpSpPr/>
          <p:nvPr/>
        </p:nvGrpSpPr>
        <p:grpSpPr>
          <a:xfrm>
            <a:off x="0" y="1255395"/>
            <a:ext cx="9810115" cy="2663825"/>
            <a:chOff x="0" y="1227"/>
            <a:chExt cx="15449" cy="4195"/>
          </a:xfrm>
        </p:grpSpPr>
        <p:sp>
          <p:nvSpPr>
            <p:cNvPr id="7" name="文本框 6"/>
            <p:cNvSpPr txBox="1"/>
            <p:nvPr/>
          </p:nvSpPr>
          <p:spPr>
            <a:xfrm>
              <a:off x="0" y="1227"/>
              <a:ext cx="7439" cy="434"/>
            </a:xfrm>
            <a:prstGeom prst="rect">
              <a:avLst/>
            </a:prstGeom>
            <a:noFill/>
          </p:spPr>
          <p:txBody>
            <a:bodyPr wrap="none" rtlCol="0">
              <a:spAutoFit/>
            </a:bodyPr>
            <a:lstStyle/>
            <a:p>
              <a:pPr algn="l"/>
              <a:r>
                <a:rPr lang="en-US" altLang="zh-CN" sz="1200" b="1">
                  <a:sym typeface="+mn-ea"/>
                </a:rPr>
                <a:t>The youngest son:</a:t>
              </a:r>
              <a:r>
                <a:rPr lang="en-US" altLang="zh-CN" sz="1200">
                  <a:sym typeface="+mn-ea"/>
                </a:rPr>
                <a:t> BRAF mutation-</a:t>
              </a:r>
              <a:r>
                <a:rPr lang="en-US" altLang="zh-CN" sz="1200" i="1">
                  <a:sym typeface="+mn-ea"/>
                </a:rPr>
                <a:t>c.1799T&gt;A (Chr7: 140453136)</a:t>
              </a:r>
              <a:endParaRPr lang="en-US" altLang="zh-CN" sz="1200" i="1"/>
            </a:p>
          </p:txBody>
        </p:sp>
        <p:pic>
          <p:nvPicPr>
            <p:cNvPr id="6" name="图片 5"/>
            <p:cNvPicPr>
              <a:picLocks noChangeAspect="1"/>
            </p:cNvPicPr>
            <p:nvPr/>
          </p:nvPicPr>
          <p:blipFill>
            <a:blip r:embed="rId1"/>
            <a:stretch>
              <a:fillRect/>
            </a:stretch>
          </p:blipFill>
          <p:spPr>
            <a:xfrm>
              <a:off x="1" y="2192"/>
              <a:ext cx="15448" cy="3231"/>
            </a:xfrm>
            <a:prstGeom prst="rect">
              <a:avLst/>
            </a:prstGeom>
          </p:spPr>
        </p:pic>
        <p:cxnSp>
          <p:nvCxnSpPr>
            <p:cNvPr id="3" name="直接箭头连接符 2"/>
            <p:cNvCxnSpPr/>
            <p:nvPr/>
          </p:nvCxnSpPr>
          <p:spPr>
            <a:xfrm flipH="1">
              <a:off x="12900" y="2051"/>
              <a:ext cx="0" cy="283"/>
            </a:xfrm>
            <a:prstGeom prst="straightConnector1">
              <a:avLst/>
            </a:prstGeom>
            <a:ln>
              <a:solidFill>
                <a:srgbClr val="FF0000"/>
              </a:solidFill>
              <a:headEnd type="none"/>
              <a:tailEnd type="triangle" w="med" len="med"/>
            </a:ln>
          </p:spPr>
          <p:style>
            <a:lnRef idx="1">
              <a:schemeClr val="accent5"/>
            </a:lnRef>
            <a:fillRef idx="0">
              <a:schemeClr val="accent5"/>
            </a:fillRef>
            <a:effectRef idx="0">
              <a:schemeClr val="accent5"/>
            </a:effectRef>
            <a:fontRef idx="minor">
              <a:schemeClr val="tx1"/>
            </a:fontRef>
          </p:style>
        </p:cxnSp>
        <p:sp>
          <p:nvSpPr>
            <p:cNvPr id="8" name="文本框 7"/>
            <p:cNvSpPr txBox="1"/>
            <p:nvPr/>
          </p:nvSpPr>
          <p:spPr>
            <a:xfrm>
              <a:off x="12061" y="1689"/>
              <a:ext cx="1703" cy="362"/>
            </a:xfrm>
            <a:prstGeom prst="rect">
              <a:avLst/>
            </a:prstGeom>
            <a:noFill/>
          </p:spPr>
          <p:txBody>
            <a:bodyPr wrap="none" rtlCol="0" anchor="t">
              <a:spAutoFit/>
            </a:bodyPr>
            <a:p>
              <a:pPr algn="l"/>
              <a:r>
                <a:rPr lang="en-US" altLang="zh-CN" sz="900">
                  <a:sym typeface="+mn-ea"/>
                </a:rPr>
                <a:t>BRAF-</a:t>
              </a:r>
              <a:r>
                <a:rPr lang="en-US" altLang="zh-CN" sz="900" i="1">
                  <a:sym typeface="+mn-ea"/>
                </a:rPr>
                <a:t>c.1799T&gt;A </a:t>
              </a:r>
              <a:endParaRPr lang="en-US" altLang="zh-CN" sz="900" i="1">
                <a:sym typeface="+mn-ea"/>
              </a:endParaRPr>
            </a:p>
          </p:txBody>
        </p:sp>
      </p:grpSp>
      <p:grpSp>
        <p:nvGrpSpPr>
          <p:cNvPr id="24" name="组合 23"/>
          <p:cNvGrpSpPr/>
          <p:nvPr/>
        </p:nvGrpSpPr>
        <p:grpSpPr>
          <a:xfrm>
            <a:off x="0" y="4222750"/>
            <a:ext cx="9809480" cy="3154680"/>
            <a:chOff x="0" y="5329"/>
            <a:chExt cx="15448" cy="4968"/>
          </a:xfrm>
        </p:grpSpPr>
        <p:pic>
          <p:nvPicPr>
            <p:cNvPr id="12" name="图片 11"/>
            <p:cNvPicPr>
              <a:picLocks noChangeAspect="1"/>
            </p:cNvPicPr>
            <p:nvPr/>
          </p:nvPicPr>
          <p:blipFill>
            <a:blip r:embed="rId2"/>
            <a:srcRect b="30536"/>
            <a:stretch>
              <a:fillRect/>
            </a:stretch>
          </p:blipFill>
          <p:spPr>
            <a:xfrm>
              <a:off x="0" y="6373"/>
              <a:ext cx="15449" cy="3924"/>
            </a:xfrm>
            <a:prstGeom prst="rect">
              <a:avLst/>
            </a:prstGeom>
          </p:spPr>
        </p:pic>
        <p:sp>
          <p:nvSpPr>
            <p:cNvPr id="13" name="文本框 12"/>
            <p:cNvSpPr txBox="1"/>
            <p:nvPr/>
          </p:nvSpPr>
          <p:spPr>
            <a:xfrm>
              <a:off x="0" y="5329"/>
              <a:ext cx="7212" cy="434"/>
            </a:xfrm>
            <a:prstGeom prst="rect">
              <a:avLst/>
            </a:prstGeom>
            <a:noFill/>
          </p:spPr>
          <p:txBody>
            <a:bodyPr wrap="none" rtlCol="0">
              <a:spAutoFit/>
            </a:bodyPr>
            <a:lstStyle/>
            <a:p>
              <a:pPr algn="l"/>
              <a:r>
                <a:rPr lang="en-US" altLang="zh-CN" sz="1200" b="1">
                  <a:sym typeface="+mn-ea"/>
                </a:rPr>
                <a:t>The second son:</a:t>
              </a:r>
              <a:r>
                <a:rPr lang="en-US" altLang="zh-CN" sz="1200">
                  <a:sym typeface="+mn-ea"/>
                </a:rPr>
                <a:t> BRAF mutation-</a:t>
              </a:r>
              <a:r>
                <a:rPr lang="en-US" altLang="zh-CN" sz="1200" i="1">
                  <a:sym typeface="+mn-ea"/>
                </a:rPr>
                <a:t>c.1799T&gt;A (Chr7: 140453136)</a:t>
              </a:r>
              <a:endParaRPr lang="en-US" altLang="zh-CN" sz="1200" i="1"/>
            </a:p>
          </p:txBody>
        </p:sp>
        <p:cxnSp>
          <p:nvCxnSpPr>
            <p:cNvPr id="9" name="直接箭头连接符 8"/>
            <p:cNvCxnSpPr/>
            <p:nvPr/>
          </p:nvCxnSpPr>
          <p:spPr>
            <a:xfrm flipH="1">
              <a:off x="12380" y="6328"/>
              <a:ext cx="0" cy="283"/>
            </a:xfrm>
            <a:prstGeom prst="straightConnector1">
              <a:avLst/>
            </a:prstGeom>
            <a:ln>
              <a:solidFill>
                <a:srgbClr val="FF0000"/>
              </a:solidFill>
              <a:headEnd type="none"/>
              <a:tailEnd type="triangle" w="med" len="med"/>
            </a:ln>
          </p:spPr>
          <p:style>
            <a:lnRef idx="1">
              <a:schemeClr val="accent5"/>
            </a:lnRef>
            <a:fillRef idx="0">
              <a:schemeClr val="accent5"/>
            </a:fillRef>
            <a:effectRef idx="0">
              <a:schemeClr val="accent5"/>
            </a:effectRef>
            <a:fontRef idx="minor">
              <a:schemeClr val="tx1"/>
            </a:fontRef>
          </p:style>
        </p:cxnSp>
        <p:sp>
          <p:nvSpPr>
            <p:cNvPr id="10" name="文本框 9"/>
            <p:cNvSpPr txBox="1"/>
            <p:nvPr/>
          </p:nvSpPr>
          <p:spPr>
            <a:xfrm>
              <a:off x="11541" y="5966"/>
              <a:ext cx="1703" cy="362"/>
            </a:xfrm>
            <a:prstGeom prst="rect">
              <a:avLst/>
            </a:prstGeom>
            <a:noFill/>
          </p:spPr>
          <p:txBody>
            <a:bodyPr wrap="none" rtlCol="0" anchor="t">
              <a:spAutoFit/>
            </a:bodyPr>
            <a:p>
              <a:pPr algn="l"/>
              <a:r>
                <a:rPr lang="en-US" altLang="zh-CN" sz="900">
                  <a:sym typeface="+mn-ea"/>
                </a:rPr>
                <a:t>BRAF-</a:t>
              </a:r>
              <a:r>
                <a:rPr lang="en-US" altLang="zh-CN" sz="900" i="1">
                  <a:sym typeface="+mn-ea"/>
                </a:rPr>
                <a:t>c.1799T&gt;A </a:t>
              </a:r>
              <a:endParaRPr lang="en-US" altLang="zh-CN" sz="900" i="1">
                <a:sym typeface="+mn-ea"/>
              </a:endParaRPr>
            </a:p>
          </p:txBody>
        </p:sp>
      </p:grpSp>
      <p:grpSp>
        <p:nvGrpSpPr>
          <p:cNvPr id="23" name="组合 22"/>
          <p:cNvGrpSpPr/>
          <p:nvPr/>
        </p:nvGrpSpPr>
        <p:grpSpPr>
          <a:xfrm>
            <a:off x="635" y="7511415"/>
            <a:ext cx="9809480" cy="3582035"/>
            <a:chOff x="0" y="10149"/>
            <a:chExt cx="15448" cy="5641"/>
          </a:xfrm>
        </p:grpSpPr>
        <p:pic>
          <p:nvPicPr>
            <p:cNvPr id="14" name="图片 13"/>
            <p:cNvPicPr>
              <a:picLocks noChangeAspect="1"/>
            </p:cNvPicPr>
            <p:nvPr/>
          </p:nvPicPr>
          <p:blipFill>
            <a:blip r:embed="rId3"/>
            <a:stretch>
              <a:fillRect/>
            </a:stretch>
          </p:blipFill>
          <p:spPr>
            <a:xfrm>
              <a:off x="0" y="11032"/>
              <a:ext cx="15449" cy="4758"/>
            </a:xfrm>
            <a:prstGeom prst="rect">
              <a:avLst/>
            </a:prstGeom>
          </p:spPr>
        </p:pic>
        <p:sp>
          <p:nvSpPr>
            <p:cNvPr id="15" name="文本框 14"/>
            <p:cNvSpPr txBox="1"/>
            <p:nvPr/>
          </p:nvSpPr>
          <p:spPr>
            <a:xfrm>
              <a:off x="0" y="10149"/>
              <a:ext cx="7065" cy="434"/>
            </a:xfrm>
            <a:prstGeom prst="rect">
              <a:avLst/>
            </a:prstGeom>
            <a:noFill/>
          </p:spPr>
          <p:txBody>
            <a:bodyPr wrap="none" rtlCol="0">
              <a:spAutoFit/>
            </a:bodyPr>
            <a:lstStyle/>
            <a:p>
              <a:pPr algn="l"/>
              <a:r>
                <a:rPr lang="en-US" altLang="zh-CN" sz="1200" b="1">
                  <a:sym typeface="+mn-ea"/>
                </a:rPr>
                <a:t>The eldest son:</a:t>
              </a:r>
              <a:r>
                <a:rPr lang="en-US" altLang="zh-CN" sz="1200">
                  <a:sym typeface="+mn-ea"/>
                </a:rPr>
                <a:t> BRAF mutation-</a:t>
              </a:r>
              <a:r>
                <a:rPr lang="en-US" altLang="zh-CN" sz="1200" i="1">
                  <a:sym typeface="+mn-ea"/>
                </a:rPr>
                <a:t>c.1799T&gt;A (Chr7: 140453136)</a:t>
              </a:r>
              <a:endParaRPr lang="en-US" altLang="zh-CN" sz="1200" i="1"/>
            </a:p>
          </p:txBody>
        </p:sp>
        <p:cxnSp>
          <p:nvCxnSpPr>
            <p:cNvPr id="16" name="直接箭头连接符 15"/>
            <p:cNvCxnSpPr/>
            <p:nvPr/>
          </p:nvCxnSpPr>
          <p:spPr>
            <a:xfrm flipH="1">
              <a:off x="12265" y="10945"/>
              <a:ext cx="0" cy="283"/>
            </a:xfrm>
            <a:prstGeom prst="straightConnector1">
              <a:avLst/>
            </a:prstGeom>
            <a:ln>
              <a:solidFill>
                <a:srgbClr val="FF0000"/>
              </a:solidFill>
              <a:headEnd type="none"/>
              <a:tailEnd type="triangle" w="med" len="med"/>
            </a:ln>
          </p:spPr>
          <p:style>
            <a:lnRef idx="1">
              <a:schemeClr val="accent5"/>
            </a:lnRef>
            <a:fillRef idx="0">
              <a:schemeClr val="accent5"/>
            </a:fillRef>
            <a:effectRef idx="0">
              <a:schemeClr val="accent5"/>
            </a:effectRef>
            <a:fontRef idx="minor">
              <a:schemeClr val="tx1"/>
            </a:fontRef>
          </p:style>
        </p:cxnSp>
        <p:sp>
          <p:nvSpPr>
            <p:cNvPr id="17" name="文本框 16"/>
            <p:cNvSpPr txBox="1"/>
            <p:nvPr/>
          </p:nvSpPr>
          <p:spPr>
            <a:xfrm>
              <a:off x="11426" y="10583"/>
              <a:ext cx="1703" cy="362"/>
            </a:xfrm>
            <a:prstGeom prst="rect">
              <a:avLst/>
            </a:prstGeom>
            <a:noFill/>
          </p:spPr>
          <p:txBody>
            <a:bodyPr wrap="none" rtlCol="0" anchor="t">
              <a:spAutoFit/>
            </a:bodyPr>
            <a:p>
              <a:pPr algn="l"/>
              <a:r>
                <a:rPr lang="en-US" altLang="zh-CN" sz="900">
                  <a:sym typeface="+mn-ea"/>
                </a:rPr>
                <a:t>BRAF-</a:t>
              </a:r>
              <a:r>
                <a:rPr lang="en-US" altLang="zh-CN" sz="900" i="1">
                  <a:sym typeface="+mn-ea"/>
                </a:rPr>
                <a:t>c.1799T&gt;A </a:t>
              </a:r>
              <a:endParaRPr lang="en-US" altLang="zh-CN" sz="900" i="1">
                <a:sym typeface="+mn-ea"/>
              </a:endParaRPr>
            </a:p>
          </p:txBody>
        </p:sp>
      </p:grpSp>
      <p:grpSp>
        <p:nvGrpSpPr>
          <p:cNvPr id="22" name="组合 21"/>
          <p:cNvGrpSpPr/>
          <p:nvPr/>
        </p:nvGrpSpPr>
        <p:grpSpPr>
          <a:xfrm>
            <a:off x="0" y="11209020"/>
            <a:ext cx="9809480" cy="2929255"/>
            <a:chOff x="0" y="15507"/>
            <a:chExt cx="15448" cy="4613"/>
          </a:xfrm>
        </p:grpSpPr>
        <p:sp>
          <p:nvSpPr>
            <p:cNvPr id="11" name="文本框 10"/>
            <p:cNvSpPr txBox="1"/>
            <p:nvPr/>
          </p:nvSpPr>
          <p:spPr>
            <a:xfrm>
              <a:off x="1" y="15507"/>
              <a:ext cx="3061" cy="434"/>
            </a:xfrm>
            <a:prstGeom prst="rect">
              <a:avLst/>
            </a:prstGeom>
            <a:noFill/>
          </p:spPr>
          <p:txBody>
            <a:bodyPr wrap="none" rtlCol="0">
              <a:spAutoFit/>
            </a:bodyPr>
            <a:lstStyle/>
            <a:p>
              <a:pPr algn="l"/>
              <a:r>
                <a:rPr lang="en-US" altLang="zh-CN" sz="1200" b="1">
                  <a:sym typeface="+mn-ea"/>
                </a:rPr>
                <a:t>Negative control sample</a:t>
              </a:r>
              <a:endParaRPr lang="en-US" altLang="zh-CN" sz="1200" b="1" i="1">
                <a:sym typeface="+mn-ea"/>
              </a:endParaRPr>
            </a:p>
          </p:txBody>
        </p:sp>
        <p:pic>
          <p:nvPicPr>
            <p:cNvPr id="2" name="图片 1"/>
            <p:cNvPicPr>
              <a:picLocks noChangeAspect="1"/>
            </p:cNvPicPr>
            <p:nvPr/>
          </p:nvPicPr>
          <p:blipFill>
            <a:blip r:embed="rId4"/>
            <a:stretch>
              <a:fillRect/>
            </a:stretch>
          </p:blipFill>
          <p:spPr>
            <a:xfrm>
              <a:off x="0" y="16398"/>
              <a:ext cx="15449" cy="3722"/>
            </a:xfrm>
            <a:prstGeom prst="rect">
              <a:avLst/>
            </a:prstGeom>
          </p:spPr>
        </p:pic>
        <p:cxnSp>
          <p:nvCxnSpPr>
            <p:cNvPr id="20" name="直接箭头连接符 19"/>
            <p:cNvCxnSpPr/>
            <p:nvPr/>
          </p:nvCxnSpPr>
          <p:spPr>
            <a:xfrm flipH="1">
              <a:off x="12322" y="16316"/>
              <a:ext cx="0" cy="283"/>
            </a:xfrm>
            <a:prstGeom prst="straightConnector1">
              <a:avLst/>
            </a:prstGeom>
            <a:ln>
              <a:solidFill>
                <a:srgbClr val="FF0000"/>
              </a:solidFill>
              <a:headEnd type="none"/>
              <a:tailEnd type="triangle" w="med" len="med"/>
            </a:ln>
          </p:spPr>
          <p:style>
            <a:lnRef idx="1">
              <a:schemeClr val="accent5"/>
            </a:lnRef>
            <a:fillRef idx="0">
              <a:schemeClr val="accent5"/>
            </a:fillRef>
            <a:effectRef idx="0">
              <a:schemeClr val="accent5"/>
            </a:effectRef>
            <a:fontRef idx="minor">
              <a:schemeClr val="tx1"/>
            </a:fontRef>
          </p:style>
        </p:cxnSp>
        <p:sp>
          <p:nvSpPr>
            <p:cNvPr id="21" name="文本框 20"/>
            <p:cNvSpPr txBox="1"/>
            <p:nvPr/>
          </p:nvSpPr>
          <p:spPr>
            <a:xfrm>
              <a:off x="11768" y="15954"/>
              <a:ext cx="1108" cy="362"/>
            </a:xfrm>
            <a:prstGeom prst="rect">
              <a:avLst/>
            </a:prstGeom>
            <a:noFill/>
          </p:spPr>
          <p:txBody>
            <a:bodyPr wrap="none" rtlCol="0" anchor="t">
              <a:spAutoFit/>
            </a:bodyPr>
            <a:p>
              <a:pPr algn="l"/>
              <a:r>
                <a:rPr lang="en-US" altLang="zh-CN" sz="900">
                  <a:sym typeface="+mn-ea"/>
                </a:rPr>
                <a:t>BRAF-WT</a:t>
              </a:r>
              <a:endParaRPr lang="en-US" altLang="zh-CN" sz="900" i="1">
                <a:sym typeface="+mn-ea"/>
              </a:endParaRPr>
            </a:p>
          </p:txBody>
        </p:sp>
      </p:grp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1224</Words>
  <Application>WPS 演示</Application>
  <PresentationFormat>自定义</PresentationFormat>
  <Paragraphs>138</Paragraphs>
  <Slides>5</Slides>
  <Notes>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vt:i4>
      </vt:variant>
    </vt:vector>
  </HeadingPairs>
  <TitlesOfParts>
    <vt:vector size="15" baseType="lpstr">
      <vt:lpstr>Arial</vt:lpstr>
      <vt:lpstr>宋体</vt:lpstr>
      <vt:lpstr>Wingdings</vt:lpstr>
      <vt:lpstr>微软雅黑</vt:lpstr>
      <vt:lpstr>Wingdings</vt:lpstr>
      <vt:lpstr>等线</vt:lpstr>
      <vt:lpstr>Times New Roman</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Genetronhealth</dc:creator>
  <cp:lastModifiedBy>张晓燕</cp:lastModifiedBy>
  <cp:revision>205</cp:revision>
  <dcterms:created xsi:type="dcterms:W3CDTF">2019-06-19T02:08:00Z</dcterms:created>
  <dcterms:modified xsi:type="dcterms:W3CDTF">2021-03-10T03:28:22Z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