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0" r:id="rId2"/>
    <p:sldId id="303" r:id="rId3"/>
    <p:sldId id="282" r:id="rId4"/>
    <p:sldId id="307" r:id="rId5"/>
    <p:sldId id="299" r:id="rId6"/>
    <p:sldId id="293" r:id="rId7"/>
    <p:sldId id="306" r:id="rId8"/>
    <p:sldId id="302" r:id="rId9"/>
    <p:sldId id="304" r:id="rId10"/>
  </p:sldIdLst>
  <p:sldSz cx="6858000" cy="9144000" type="letter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48" userDrawn="1">
          <p15:clr>
            <a:srgbClr val="A4A3A4"/>
          </p15:clr>
        </p15:guide>
        <p15:guide id="2" orient="horz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99"/>
    <a:srgbClr val="3333FF"/>
    <a:srgbClr val="7FEEFD"/>
    <a:srgbClr val="5AE9FC"/>
    <a:srgbClr val="06DDFA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49" d="100"/>
          <a:sy n="49" d="100"/>
        </p:scale>
        <p:origin x="2084" y="60"/>
      </p:cViewPr>
      <p:guideLst>
        <p:guide pos="2448"/>
        <p:guide orient="horz"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7" y="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r">
              <a:defRPr sz="1200"/>
            </a:lvl1pPr>
          </a:lstStyle>
          <a:p>
            <a:fld id="{9CD62392-8629-4502-8CD8-54E989010935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73163"/>
            <a:ext cx="23780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0" rIns="92441" bIns="462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3" y="4517885"/>
            <a:ext cx="5680693" cy="3697033"/>
          </a:xfrm>
          <a:prstGeom prst="rect">
            <a:avLst/>
          </a:prstGeom>
        </p:spPr>
        <p:txBody>
          <a:bodyPr vert="horz" lIns="92441" tIns="46220" rIns="92441" bIns="46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3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7" y="891713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r">
              <a:defRPr sz="1200"/>
            </a:lvl1pPr>
          </a:lstStyle>
          <a:p>
            <a:fld id="{24EFC0CB-E56C-441C-97C9-0D59145B63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0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C0CB-E56C-441C-97C9-0D59145B63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0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C0CB-E56C-441C-97C9-0D59145B63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0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C0CB-E56C-441C-97C9-0D59145B63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7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C0CB-E56C-441C-97C9-0D59145B63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0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FC0CB-E56C-441C-97C9-0D59145B63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6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8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4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2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7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97BE-FE6D-425E-B22A-E682B8A01C83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AEE1-9155-4DC7-A6A5-49C3AFC2BB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e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emf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62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6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oleObject" Target="../embeddings/oleObject4.bin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61.emf"/><Relationship Id="rId28" Type="http://schemas.openxmlformats.org/officeDocument/2006/relationships/oleObject" Target="../embeddings/oleObject6.bin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6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tiff"/><Relationship Id="rId3" Type="http://schemas.openxmlformats.org/officeDocument/2006/relationships/image" Target="../media/image83.tiff"/><Relationship Id="rId7" Type="http://schemas.openxmlformats.org/officeDocument/2006/relationships/image" Target="../media/image8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tiff"/><Relationship Id="rId11" Type="http://schemas.openxmlformats.org/officeDocument/2006/relationships/image" Target="../media/image91.tiff"/><Relationship Id="rId5" Type="http://schemas.openxmlformats.org/officeDocument/2006/relationships/image" Target="../media/image85.tiff"/><Relationship Id="rId10" Type="http://schemas.openxmlformats.org/officeDocument/2006/relationships/image" Target="../media/image90.tiff"/><Relationship Id="rId4" Type="http://schemas.openxmlformats.org/officeDocument/2006/relationships/image" Target="../media/image84.tiff"/><Relationship Id="rId9" Type="http://schemas.openxmlformats.org/officeDocument/2006/relationships/image" Target="../media/image8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151"/>
          <p:cNvSpPr txBox="1"/>
          <p:nvPr/>
        </p:nvSpPr>
        <p:spPr>
          <a:xfrm>
            <a:off x="406779" y="742150"/>
            <a:ext cx="62309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Material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Distinct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Immunophenotypes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of T cells in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Bronchoalveolar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lavage fluid from Leukemia Patients with ICI-related Pulmonary Complications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Sang Kim et al. </a:t>
            </a:r>
          </a:p>
          <a:p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06779" y="2771230"/>
            <a:ext cx="57882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1. Gating strategy to identify major lymphoid immune cell subsets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2. Gating strategy to identify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 subsets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3. Surface and/or transcription factor staining of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4. Intracellular staining of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CD8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in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bronchoalveolar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lavage fluid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5. Intracellular staining of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and CD8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in peripheral blood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Supplementary Figure 6. Analysis of T-cell receptor (TCR) repertoire in peripheral blood and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bronchoalveolar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lavage. 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Supplementary Table 1. Flow cytometry antibodies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Table 2. Basic information about </a:t>
            </a:r>
            <a:r>
              <a:rPr lang="en-US" altLang="en-US" sz="9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bronchoalveolar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lavage (BAL) and peripheral blood (PB) samples </a:t>
            </a:r>
            <a:endParaRPr lang="en-US" altLang="en-US" sz="100" dirty="0"/>
          </a:p>
        </p:txBody>
      </p:sp>
    </p:spTree>
    <p:extLst>
      <p:ext uri="{BB962C8B-B14F-4D97-AF65-F5344CB8AC3E}">
        <p14:creationId xmlns:p14="http://schemas.microsoft.com/office/powerpoint/2010/main" val="172311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9843" y="533999"/>
            <a:ext cx="5507325" cy="2468326"/>
            <a:chOff x="559843" y="533999"/>
            <a:chExt cx="5507325" cy="24683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924" y="684077"/>
              <a:ext cx="868680" cy="8343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9062" y="684077"/>
              <a:ext cx="848678" cy="83439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6629" y="684077"/>
              <a:ext cx="848678" cy="8343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0666" y="1894523"/>
              <a:ext cx="831533" cy="8343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21530" y="2443038"/>
              <a:ext cx="7694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1169" y="533999"/>
              <a:ext cx="10695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Live lymphocytes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80174" y="1748132"/>
              <a:ext cx="8515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CD56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7724" y="533999"/>
              <a:ext cx="6591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Live cells</a:t>
              </a:r>
              <a:endParaRPr lang="en-US" sz="1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486320" y="838667"/>
              <a:ext cx="236512" cy="2633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4627550" y="1070983"/>
              <a:ext cx="302752" cy="28540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6540" y="706892"/>
              <a:ext cx="16030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6992" y="706892"/>
              <a:ext cx="26289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NK 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1230" y="533999"/>
              <a:ext cx="7040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Total cells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>
              <a:off x="3901621" y="1064907"/>
              <a:ext cx="0" cy="274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692487" y="1246289"/>
              <a:ext cx="550637" cy="586138"/>
              <a:chOff x="2692487" y="1133247"/>
              <a:chExt cx="550637" cy="586138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10800000">
                <a:off x="2877364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16200000">
                <a:off x="3060244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2798411" y="1488553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6200000">
                <a:off x="2568094" y="1257640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CD56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580504" y="1224808"/>
              <a:ext cx="660283" cy="607619"/>
              <a:chOff x="1580504" y="1111766"/>
              <a:chExt cx="660283" cy="607619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rot="10800000">
                <a:off x="1788825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6200000">
                <a:off x="1971705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709872" y="1488553"/>
                <a:ext cx="53091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FSC-A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1427256" y="1265014"/>
                <a:ext cx="5373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SSC-A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9843" y="1190538"/>
              <a:ext cx="578791" cy="641889"/>
              <a:chOff x="559843" y="1077496"/>
              <a:chExt cx="578791" cy="64188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71840" y="1488553"/>
                <a:ext cx="46679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Dead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406595" y="1230744"/>
                <a:ext cx="5373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SSC-A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935683" y="1260061"/>
              <a:ext cx="550637" cy="572366"/>
              <a:chOff x="3935683" y="1147019"/>
              <a:chExt cx="550637" cy="572366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rot="16200000">
                <a:off x="4303440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 rot="16200000">
                <a:off x="3843350" y="1272388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CD4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026858" y="1488553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CD8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10800000">
                <a:off x="4120560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Arrow Connector 21"/>
            <p:cNvCxnSpPr/>
            <p:nvPr/>
          </p:nvCxnSpPr>
          <p:spPr>
            <a:xfrm flipH="1">
              <a:off x="3499893" y="1293727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932268" y="2411852"/>
              <a:ext cx="479618" cy="590473"/>
              <a:chOff x="2979348" y="2364601"/>
              <a:chExt cx="479618" cy="590473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 rot="16200000">
                <a:off x="3248555" y="2547482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2979348" y="272424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CD19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rot="10800000">
                <a:off x="3068130" y="2364601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3259" y="694661"/>
              <a:ext cx="868680" cy="834390"/>
            </a:xfrm>
            <a:prstGeom prst="rect">
              <a:avLst/>
            </a:prstGeom>
          </p:spPr>
        </p:pic>
        <p:sp>
          <p:nvSpPr>
            <p:cNvPr id="25" name="Oval 24"/>
            <p:cNvSpPr>
              <a:spLocks noChangeAspect="1"/>
            </p:cNvSpPr>
            <p:nvPr/>
          </p:nvSpPr>
          <p:spPr>
            <a:xfrm rot="19027225">
              <a:off x="2185711" y="1223801"/>
              <a:ext cx="246504" cy="1924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Manual Input 25"/>
            <p:cNvSpPr/>
            <p:nvPr/>
          </p:nvSpPr>
          <p:spPr>
            <a:xfrm rot="16200000" flipV="1">
              <a:off x="891838" y="872020"/>
              <a:ext cx="694743" cy="461352"/>
            </a:xfrm>
            <a:prstGeom prst="flowChartManualIn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>
              <a:off x="1638127" y="940622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>
              <a:off x="2578237" y="1180208"/>
              <a:ext cx="0" cy="274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>
              <a:off x="5062550" y="1069385"/>
              <a:ext cx="0" cy="2743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5031305" y="1203816"/>
              <a:ext cx="737506" cy="628611"/>
              <a:chOff x="5522823" y="2606204"/>
              <a:chExt cx="737506" cy="628611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rot="10800000">
                <a:off x="5707699" y="2644343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16200000">
                <a:off x="5890579" y="2827223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13998" y="3003983"/>
                <a:ext cx="6463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CD45RA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5388811" y="2740216"/>
                <a:ext cx="4988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CCR7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rot="16200000">
              <a:off x="3660002" y="2418137"/>
              <a:ext cx="0" cy="32004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165821" y="66653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  <a:endParaRPr lang="en-US" sz="1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0667" y="533999"/>
              <a:ext cx="8451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CD56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8945" y="1256268"/>
              <a:ext cx="5629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CD8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  <a:endParaRPr lang="en-US" sz="1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18026" y="687983"/>
              <a:ext cx="848678" cy="8343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424403" y="533999"/>
              <a:ext cx="5517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CD8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1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3610" y="712705"/>
              <a:ext cx="22442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Tcm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32516" y="712705"/>
              <a:ext cx="13465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57198" y="1307231"/>
              <a:ext cx="23083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Tem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33743" y="1307231"/>
              <a:ext cx="333425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Temra</a:t>
              </a: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9622" y="76891"/>
            <a:ext cx="1981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 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201039" y="3158218"/>
            <a:ext cx="6507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1. Gating strategy to identify major lymphoid immune cell subsets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Live immune cells were detected by gating live-dead. The lymphocytes were further examined by forward scatter (FSC) and side scatter (SSC). Natural killer and natural killer T cells were identified based on CD3 and CD56 expression. Within CD3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CD56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cell population, we further gated to identify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cells, and CD8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cells. CD8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were further examined by CD45RA and CCR7 staining. Within CD3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CD56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population, CD19 expressing B cells were gated. Representative plots of eleven bronchoalveolar lavage and peripheral blood samples. NK, natural killer cells; NK T, natural killer T cells;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T,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cells; CD8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T, CD8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cells; B, B cells; Tcm, central memory T cells; Tn, naïve T cells; Tem, effector memory T cells; Temra, terminally differentiated T cells. </a:t>
            </a:r>
          </a:p>
        </p:txBody>
      </p:sp>
    </p:spTree>
    <p:extLst>
      <p:ext uri="{BB962C8B-B14F-4D97-AF65-F5344CB8AC3E}">
        <p14:creationId xmlns:p14="http://schemas.microsoft.com/office/powerpoint/2010/main" val="279621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43698" y="418852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63774" y="4199675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77295" y="418852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14214" y="418852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3712" y="418852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7640" y="418852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10245" y="4188524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5608" y="5243661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15684" y="5243661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9205" y="5243661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66124" y="5243661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Cont_4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4338411"/>
            <a:ext cx="848678" cy="8343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405" y="4338411"/>
            <a:ext cx="848678" cy="8343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737" y="4338411"/>
            <a:ext cx="848678" cy="8343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215" y="4338411"/>
            <a:ext cx="848678" cy="83439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335819" y="4597207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215" y="4338411"/>
            <a:ext cx="848678" cy="83439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94302" y="5672907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072" y="5388955"/>
            <a:ext cx="848678" cy="83439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1480" y="5394772"/>
            <a:ext cx="848678" cy="83439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769" y="5414441"/>
            <a:ext cx="848678" cy="83439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29055" y="3998035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PB non-Tfh effector 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36418" y="4238873"/>
            <a:ext cx="0" cy="201168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3536818" y="3050153"/>
            <a:ext cx="0" cy="640080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106437" y="6215154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CCR6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-36337" y="4549214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CXCR3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1119" y="4338411"/>
            <a:ext cx="848678" cy="83439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99759" y="5265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2 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98852" y="151798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1262" y="1960119"/>
            <a:ext cx="857250" cy="842963"/>
          </a:xfrm>
          <a:prstGeom prst="rect">
            <a:avLst/>
          </a:prstGeom>
        </p:spPr>
      </p:pic>
      <p:sp>
        <p:nvSpPr>
          <p:cNvPr id="211" name="TextBox 210"/>
          <p:cNvSpPr txBox="1"/>
          <p:nvPr/>
        </p:nvSpPr>
        <p:spPr>
          <a:xfrm>
            <a:off x="129055" y="1639981"/>
            <a:ext cx="12811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BAL non-Tfh effector 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43698" y="181115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ICI_1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563774" y="181115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ICI_2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477295" y="181115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ICI_3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414214" y="181115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ICI_4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157640" y="181115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ICI_7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310245" y="181115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ICI_5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95608" y="2824595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Cont_1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515684" y="2824595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Cont_2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2429205" y="2824595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Cont_3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366124" y="2824595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Cont_4</a:t>
            </a:r>
          </a:p>
        </p:txBody>
      </p:sp>
      <p:cxnSp>
        <p:nvCxnSpPr>
          <p:cNvPr id="223" name="Straight Arrow Connector 222"/>
          <p:cNvCxnSpPr/>
          <p:nvPr/>
        </p:nvCxnSpPr>
        <p:spPr>
          <a:xfrm>
            <a:off x="336418" y="1887695"/>
            <a:ext cx="0" cy="201168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rot="5400000">
            <a:off x="3536818" y="698975"/>
            <a:ext cx="0" cy="640080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6229725" y="3863976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CCR6</a:t>
            </a:r>
          </a:p>
        </p:txBody>
      </p:sp>
      <p:sp>
        <p:nvSpPr>
          <p:cNvPr id="226" name="TextBox 225"/>
          <p:cNvSpPr txBox="1"/>
          <p:nvPr/>
        </p:nvSpPr>
        <p:spPr>
          <a:xfrm rot="16200000">
            <a:off x="-36337" y="2095296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CXCR3</a:t>
            </a:r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072" y="1960118"/>
            <a:ext cx="848678" cy="83439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4167" y="1960119"/>
            <a:ext cx="857250" cy="842963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36215" y="1960119"/>
            <a:ext cx="848678" cy="834390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4024" y="1960118"/>
            <a:ext cx="848678" cy="834390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88215" y="1960118"/>
            <a:ext cx="848678" cy="834390"/>
          </a:xfrm>
          <a:prstGeom prst="rect">
            <a:avLst/>
          </a:prstGeom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7072" y="2993602"/>
            <a:ext cx="848678" cy="834390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6215" y="2993602"/>
            <a:ext cx="848678" cy="834390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77752" y="1960118"/>
            <a:ext cx="848678" cy="834390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94405" y="2993602"/>
            <a:ext cx="848678" cy="834390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4090" y="349857"/>
            <a:ext cx="848678" cy="834390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88231" y="349857"/>
            <a:ext cx="848678" cy="834390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02372" y="349857"/>
            <a:ext cx="848678" cy="834390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116513" y="349857"/>
            <a:ext cx="848678" cy="834390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30654" y="345097"/>
            <a:ext cx="857250" cy="834390"/>
          </a:xfrm>
          <a:prstGeom prst="rect">
            <a:avLst/>
          </a:prstGeom>
        </p:spPr>
      </p:pic>
      <p:sp>
        <p:nvSpPr>
          <p:cNvPr id="241" name="TextBox 240"/>
          <p:cNvSpPr txBox="1"/>
          <p:nvPr/>
        </p:nvSpPr>
        <p:spPr>
          <a:xfrm>
            <a:off x="708742" y="190287"/>
            <a:ext cx="1069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Live lymphocytes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128819" y="398422"/>
            <a:ext cx="142661" cy="2520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TextBox 242"/>
          <p:cNvSpPr txBox="1"/>
          <p:nvPr/>
        </p:nvSpPr>
        <p:spPr>
          <a:xfrm>
            <a:off x="3538362" y="638128"/>
            <a:ext cx="16671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Tfh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3137503" y="190287"/>
            <a:ext cx="671979" cy="2308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Non-Treg</a:t>
            </a:r>
          </a:p>
        </p:txBody>
      </p:sp>
      <p:cxnSp>
        <p:nvCxnSpPr>
          <p:cNvPr id="245" name="Straight Arrow Connector 244"/>
          <p:cNvCxnSpPr/>
          <p:nvPr/>
        </p:nvCxnSpPr>
        <p:spPr>
          <a:xfrm rot="16200000">
            <a:off x="3636080" y="-34907"/>
            <a:ext cx="0" cy="9601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245"/>
          <p:cNvGrpSpPr/>
          <p:nvPr/>
        </p:nvGrpSpPr>
        <p:grpSpPr>
          <a:xfrm>
            <a:off x="2773276" y="814432"/>
            <a:ext cx="765722" cy="681939"/>
            <a:chOff x="2672608" y="1037446"/>
            <a:chExt cx="765722" cy="681939"/>
          </a:xfrm>
        </p:grpSpPr>
        <p:cxnSp>
          <p:nvCxnSpPr>
            <p:cNvPr id="291" name="Straight Arrow Connector 290"/>
            <p:cNvCxnSpPr/>
            <p:nvPr/>
          </p:nvCxnSpPr>
          <p:spPr>
            <a:xfrm rot="10800000">
              <a:off x="2877364" y="114701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rot="16200000">
              <a:off x="3060244" y="132989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TextBox 292"/>
            <p:cNvSpPr txBox="1"/>
            <p:nvPr/>
          </p:nvSpPr>
          <p:spPr>
            <a:xfrm>
              <a:off x="2798411" y="1488553"/>
              <a:ext cx="6399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CD45RA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 rot="16200000">
              <a:off x="2500124" y="1209930"/>
              <a:ext cx="5757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CXCR5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681171" y="917607"/>
            <a:ext cx="673108" cy="578764"/>
            <a:chOff x="1580503" y="1140621"/>
            <a:chExt cx="673108" cy="578764"/>
          </a:xfrm>
        </p:grpSpPr>
        <p:cxnSp>
          <p:nvCxnSpPr>
            <p:cNvPr id="287" name="Straight Arrow Connector 286"/>
            <p:cNvCxnSpPr/>
            <p:nvPr/>
          </p:nvCxnSpPr>
          <p:spPr>
            <a:xfrm rot="10800000">
              <a:off x="1788825" y="114701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rot="16200000">
              <a:off x="1971705" y="132989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/>
            <p:cNvSpPr txBox="1"/>
            <p:nvPr/>
          </p:nvSpPr>
          <p:spPr>
            <a:xfrm>
              <a:off x="1709872" y="1488553"/>
              <a:ext cx="5437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CD127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 rot="16200000">
              <a:off x="1456110" y="1265014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CD25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559842" y="915397"/>
            <a:ext cx="564085" cy="580974"/>
            <a:chOff x="559842" y="1138411"/>
            <a:chExt cx="564085" cy="580974"/>
          </a:xfrm>
        </p:grpSpPr>
        <p:cxnSp>
          <p:nvCxnSpPr>
            <p:cNvPr id="283" name="Straight Arrow Connector 282"/>
            <p:cNvCxnSpPr/>
            <p:nvPr/>
          </p:nvCxnSpPr>
          <p:spPr>
            <a:xfrm rot="10800000">
              <a:off x="758167" y="114701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rot="16200000">
              <a:off x="941047" y="132989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671840" y="1488553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TextBox 285"/>
            <p:cNvSpPr txBox="1"/>
            <p:nvPr/>
          </p:nvSpPr>
          <p:spPr>
            <a:xfrm rot="16200000">
              <a:off x="467509" y="1230744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925744" y="807315"/>
            <a:ext cx="599969" cy="689056"/>
            <a:chOff x="3925744" y="1030329"/>
            <a:chExt cx="599969" cy="689056"/>
          </a:xfrm>
        </p:grpSpPr>
        <p:cxnSp>
          <p:nvCxnSpPr>
            <p:cNvPr id="279" name="Straight Arrow Connector 278"/>
            <p:cNvCxnSpPr/>
            <p:nvPr/>
          </p:nvCxnSpPr>
          <p:spPr>
            <a:xfrm rot="16200000">
              <a:off x="4303440" y="132989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/>
            <p:cNvSpPr txBox="1"/>
            <p:nvPr/>
          </p:nvSpPr>
          <p:spPr>
            <a:xfrm rot="16200000">
              <a:off x="3753260" y="1202813"/>
              <a:ext cx="57579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CXCR3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4026858" y="1488553"/>
              <a:ext cx="4988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CCR6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10800000">
              <a:off x="4120560" y="1147019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Oval 249"/>
          <p:cNvSpPr>
            <a:spLocks noChangeAspect="1"/>
          </p:cNvSpPr>
          <p:nvPr/>
        </p:nvSpPr>
        <p:spPr>
          <a:xfrm rot="19027225">
            <a:off x="1317031" y="708618"/>
            <a:ext cx="246504" cy="1924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1" name="Straight Arrow Connector 250"/>
          <p:cNvCxnSpPr/>
          <p:nvPr/>
        </p:nvCxnSpPr>
        <p:spPr>
          <a:xfrm rot="16200000">
            <a:off x="1733143" y="612295"/>
            <a:ext cx="0" cy="365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rot="16200000">
            <a:off x="2786788" y="590957"/>
            <a:ext cx="0" cy="411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V="1">
            <a:off x="4423601" y="929751"/>
            <a:ext cx="714627" cy="7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082046" y="190287"/>
            <a:ext cx="10823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Non-Tfh effector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L-Shape 254"/>
          <p:cNvSpPr/>
          <p:nvPr/>
        </p:nvSpPr>
        <p:spPr>
          <a:xfrm flipH="1">
            <a:off x="2100657" y="519894"/>
            <a:ext cx="478710" cy="558296"/>
          </a:xfrm>
          <a:prstGeom prst="corner">
            <a:avLst>
              <a:gd name="adj1" fmla="val 69898"/>
              <a:gd name="adj2" fmla="val 570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Rectangle 255"/>
          <p:cNvSpPr/>
          <p:nvPr/>
        </p:nvSpPr>
        <p:spPr>
          <a:xfrm>
            <a:off x="3134607" y="819701"/>
            <a:ext cx="274320" cy="18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Rectangle 256"/>
          <p:cNvSpPr/>
          <p:nvPr/>
        </p:nvSpPr>
        <p:spPr>
          <a:xfrm>
            <a:off x="3427990" y="819701"/>
            <a:ext cx="214433" cy="183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Rectangle 257"/>
          <p:cNvSpPr/>
          <p:nvPr/>
        </p:nvSpPr>
        <p:spPr>
          <a:xfrm>
            <a:off x="3192208" y="625890"/>
            <a:ext cx="330228" cy="177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TextBox 258"/>
          <p:cNvSpPr txBox="1"/>
          <p:nvPr/>
        </p:nvSpPr>
        <p:spPr>
          <a:xfrm>
            <a:off x="5782632" y="811693"/>
            <a:ext cx="19877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Th2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5222737" y="190287"/>
            <a:ext cx="10054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CXCR3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CCR6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1" name="Group 260"/>
          <p:cNvGrpSpPr/>
          <p:nvPr/>
        </p:nvGrpSpPr>
        <p:grpSpPr>
          <a:xfrm>
            <a:off x="5118219" y="905898"/>
            <a:ext cx="498855" cy="590473"/>
            <a:chOff x="2979348" y="2364601"/>
            <a:chExt cx="498855" cy="590473"/>
          </a:xfrm>
        </p:grpSpPr>
        <p:cxnSp>
          <p:nvCxnSpPr>
            <p:cNvPr id="276" name="Straight Arrow Connector 275"/>
            <p:cNvCxnSpPr/>
            <p:nvPr/>
          </p:nvCxnSpPr>
          <p:spPr>
            <a:xfrm rot="16200000">
              <a:off x="3248555" y="2547482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TextBox 276"/>
            <p:cNvSpPr txBox="1"/>
            <p:nvPr/>
          </p:nvSpPr>
          <p:spPr>
            <a:xfrm>
              <a:off x="2979348" y="2724242"/>
              <a:ext cx="4988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CCR4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8" name="Straight Arrow Connector 277"/>
            <p:cNvCxnSpPr/>
            <p:nvPr/>
          </p:nvCxnSpPr>
          <p:spPr>
            <a:xfrm rot="10800000">
              <a:off x="3068130" y="2364601"/>
              <a:ext cx="0" cy="365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2" name="Straight Arrow Connector 261"/>
          <p:cNvCxnSpPr/>
          <p:nvPr/>
        </p:nvCxnSpPr>
        <p:spPr>
          <a:xfrm rot="16200000">
            <a:off x="5880741" y="786792"/>
            <a:ext cx="0" cy="32004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3663153" y="843538"/>
            <a:ext cx="29495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2911183" y="991951"/>
            <a:ext cx="700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Non-Tfh  effector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4228193" y="395571"/>
            <a:ext cx="19877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Th1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4467678" y="395571"/>
            <a:ext cx="49372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Th17/Th1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4698511" y="987163"/>
            <a:ext cx="26289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Th17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1885536" y="382855"/>
            <a:ext cx="23724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Treg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1969178" y="190287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 Box 31"/>
          <p:cNvSpPr txBox="1">
            <a:spLocks noChangeArrowheads="1"/>
          </p:cNvSpPr>
          <p:nvPr/>
        </p:nvSpPr>
        <p:spPr bwMode="auto">
          <a:xfrm>
            <a:off x="81050" y="167040"/>
            <a:ext cx="288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1" name="Text Box 31"/>
          <p:cNvSpPr txBox="1">
            <a:spLocks noChangeArrowheads="1"/>
          </p:cNvSpPr>
          <p:nvPr/>
        </p:nvSpPr>
        <p:spPr bwMode="auto">
          <a:xfrm>
            <a:off x="81050" y="1477787"/>
            <a:ext cx="288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72" name="Straight Connector 271"/>
          <p:cNvCxnSpPr/>
          <p:nvPr/>
        </p:nvCxnSpPr>
        <p:spPr>
          <a:xfrm flipH="1">
            <a:off x="3156020" y="445153"/>
            <a:ext cx="0" cy="365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2330036" y="382855"/>
            <a:ext cx="48731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Non-Treg</a:t>
            </a:r>
          </a:p>
        </p:txBody>
      </p:sp>
      <p:pic>
        <p:nvPicPr>
          <p:cNvPr id="274" name="Picture 27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11737" y="2993602"/>
            <a:ext cx="848678" cy="834390"/>
          </a:xfrm>
          <a:prstGeom prst="rect">
            <a:avLst/>
          </a:prstGeom>
        </p:spPr>
      </p:pic>
      <p:cxnSp>
        <p:nvCxnSpPr>
          <p:cNvPr id="275" name="Straight Connector 274"/>
          <p:cNvCxnSpPr/>
          <p:nvPr/>
        </p:nvCxnSpPr>
        <p:spPr>
          <a:xfrm flipH="1">
            <a:off x="4423601" y="909929"/>
            <a:ext cx="0" cy="27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5" name="Rectangle 294"/>
          <p:cNvSpPr/>
          <p:nvPr/>
        </p:nvSpPr>
        <p:spPr>
          <a:xfrm>
            <a:off x="153763" y="6615491"/>
            <a:ext cx="66434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2. Gating strategy to identify CD4</a:t>
            </a: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T cell subsets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(A) After gating regulatory T cells (CD25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CD127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), non-Tregs were further divided into CD45RA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naïve T cells, CXCR5-expressing follicular helper T cells (Tfh), and CD45RA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CXCR5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cells (non-Tfh effector). Non-Tfh effectors were further divided into effector subsets based on CXCR3, CCR4, and CCR6 expression: Th1 (CXCR3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CCR6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), Th2 (CXCR3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CCR6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CCR4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), Th17 (CXCR3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CCR6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), and Th17/Th1 (CXCR3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CCR6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) cells. Representative plots of eleven bronchoalveolar lavage and peripheral blood samples. (B) CCR6 and CXCR3 expression on non-Tfh effector cells from the ICI group and control. Plots of individual samples are shown. Treg, regulatory T cells; Tfh, follicular helper T cells; ICI, Immune checkpoint inhibitor; BAL, Bronchoalveolar lavage; PB, peripheral blood; n/a, not available. (C) Percentage and absolute numbers of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 subsets in PB. 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5253712" y="1811153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ICI_6</a:t>
            </a:r>
          </a:p>
        </p:txBody>
      </p:sp>
    </p:spTree>
    <p:extLst>
      <p:ext uri="{BB962C8B-B14F-4D97-AF65-F5344CB8AC3E}">
        <p14:creationId xmlns:p14="http://schemas.microsoft.com/office/powerpoint/2010/main" val="97537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09338" y="398390"/>
            <a:ext cx="4025239" cy="1577688"/>
            <a:chOff x="1409338" y="5776197"/>
            <a:chExt cx="4025239" cy="1577688"/>
          </a:xfrm>
        </p:grpSpPr>
        <p:sp>
          <p:nvSpPr>
            <p:cNvPr id="156" name="Text Box 31"/>
            <p:cNvSpPr txBox="1">
              <a:spLocks noChangeArrowheads="1"/>
            </p:cNvSpPr>
            <p:nvPr/>
          </p:nvSpPr>
          <p:spPr bwMode="auto">
            <a:xfrm>
              <a:off x="1409338" y="5776197"/>
              <a:ext cx="2886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4401472" y="6054981"/>
              <a:ext cx="1033105" cy="517984"/>
              <a:chOff x="2211649" y="5709495"/>
              <a:chExt cx="1033105" cy="517984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2252174" y="5850971"/>
                <a:ext cx="94128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ICI-pneumonia</a:t>
                </a: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2211649" y="5912440"/>
                <a:ext cx="109728" cy="10972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52174" y="5709495"/>
                <a:ext cx="5565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211649" y="5764540"/>
                <a:ext cx="109728" cy="109728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252174" y="5996647"/>
                <a:ext cx="99258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ICI-pneumonitis</a:t>
                </a:r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2211649" y="6064840"/>
                <a:ext cx="109728" cy="109728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1737658" y="6675494"/>
              <a:ext cx="1100699" cy="678391"/>
              <a:chOff x="2022740" y="4252580"/>
              <a:chExt cx="1100699" cy="678391"/>
            </a:xfrm>
          </p:grpSpPr>
          <p:sp>
            <p:nvSpPr>
              <p:cNvPr id="166" name="TextBox 165"/>
              <p:cNvSpPr txBox="1"/>
              <p:nvPr/>
            </p:nvSpPr>
            <p:spPr>
              <a:xfrm rot="16200000">
                <a:off x="2381371" y="4328883"/>
                <a:ext cx="38343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Th1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 rot="16200000">
                <a:off x="2072179" y="4348119"/>
                <a:ext cx="4219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Treg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 rot="16200000">
                <a:off x="2252423" y="4312853"/>
                <a:ext cx="35137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Tfh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 rot="16200000">
                <a:off x="2526349" y="4328883"/>
                <a:ext cx="38343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Th2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 rot="16200000">
                <a:off x="2639267" y="4360943"/>
                <a:ext cx="4475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Th17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 rot="16200000">
                <a:off x="2668827" y="4476360"/>
                <a:ext cx="67839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Th17/Th1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 rot="16200000">
                <a:off x="1895140" y="4380180"/>
                <a:ext cx="4860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</a:t>
                </a:r>
              </a:p>
            </p:txBody>
          </p:sp>
        </p:grpSp>
        <p:graphicFrame>
          <p:nvGraphicFramePr>
            <p:cNvPr id="200" name="Object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2121201"/>
                </p:ext>
              </p:extLst>
            </p:nvPr>
          </p:nvGraphicFramePr>
          <p:xfrm>
            <a:off x="2941916" y="5973613"/>
            <a:ext cx="1402420" cy="896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5" name="Prism 8" r:id="rId3" imgW="3819239" imgH="2440400" progId="Prism8.Document">
                    <p:embed/>
                  </p:oleObj>
                </mc:Choice>
                <mc:Fallback>
                  <p:oleObj name="Prism 8" r:id="rId3" imgW="3819239" imgH="2440400" progId="Prism8.Document">
                    <p:embed/>
                    <p:pic>
                      <p:nvPicPr>
                        <p:cNvPr id="197" name="Object 19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1916" y="5973613"/>
                          <a:ext cx="1402420" cy="896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1" name="Object 2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170722"/>
                </p:ext>
              </p:extLst>
            </p:nvPr>
          </p:nvGraphicFramePr>
          <p:xfrm>
            <a:off x="1635412" y="5979512"/>
            <a:ext cx="1201517" cy="835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26" name="Prism 8" r:id="rId5" imgW="3247344" imgH="2257496" progId="Prism8.Document">
                    <p:embed/>
                  </p:oleObj>
                </mc:Choice>
                <mc:Fallback>
                  <p:oleObj name="Prism 8" r:id="rId5" imgW="3247344" imgH="2257496" progId="Prism8.Document">
                    <p:embed/>
                    <p:pic>
                      <p:nvPicPr>
                        <p:cNvPr id="198" name="Object 19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635412" y="5979512"/>
                          <a:ext cx="1201517" cy="8352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2" name="Group 201"/>
            <p:cNvGrpSpPr/>
            <p:nvPr/>
          </p:nvGrpSpPr>
          <p:grpSpPr>
            <a:xfrm>
              <a:off x="3120230" y="6675494"/>
              <a:ext cx="1100699" cy="678391"/>
              <a:chOff x="2022740" y="4252580"/>
              <a:chExt cx="1100699" cy="678391"/>
            </a:xfrm>
          </p:grpSpPr>
          <p:sp>
            <p:nvSpPr>
              <p:cNvPr id="203" name="TextBox 202"/>
              <p:cNvSpPr txBox="1"/>
              <p:nvPr/>
            </p:nvSpPr>
            <p:spPr>
              <a:xfrm rot="16200000">
                <a:off x="2381371" y="4328883"/>
                <a:ext cx="38343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Th1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 rot="16200000">
                <a:off x="2072179" y="4348119"/>
                <a:ext cx="4219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Treg</a:t>
                </a: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 rot="16200000">
                <a:off x="2252423" y="4312853"/>
                <a:ext cx="35137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Tfh</a:t>
                </a:r>
                <a:endParaRPr lang="en-US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16200000">
                <a:off x="2526349" y="4328883"/>
                <a:ext cx="38343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Th2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 rot="16200000">
                <a:off x="2639267" y="4360943"/>
                <a:ext cx="4475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Th17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 rot="16200000">
                <a:off x="2668827" y="4476360"/>
                <a:ext cx="67839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Th17/Th1</a:t>
                </a:r>
                <a:endPara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16200000">
                <a:off x="1895140" y="4380180"/>
                <a:ext cx="48603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Naïve</a:t>
                </a:r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>
              <a:off x="1752472" y="5784659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PB </a:t>
              </a:r>
            </a:p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 cell subset 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143348" y="5793405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PB </a:t>
              </a:r>
            </a:p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 cell subset 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 rot="16200000">
              <a:off x="1236149" y="6274748"/>
              <a:ext cx="718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 rot="16200000">
              <a:off x="2491749" y="6274748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# of cells/mL</a:t>
              </a:r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104779" y="6426259"/>
            <a:ext cx="6643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3. Surface and/or transcription factor staining of CD4</a:t>
            </a: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T cell 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(A) Percentage and absolute numbers of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 subsets in peripheral blood (PB).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(B) After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gating live lymphocytes,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bronchoalveolar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lavage (BAL)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were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gated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based on FoxP3 expression. FoxP3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were further divided based on expression of key transcription factors of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including T-bet, GATA3, and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ROR</a:t>
            </a:r>
            <a:r>
              <a:rPr lang="en-US" sz="9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Representative plots of eight BAL samples.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Expression of key surface molecules and transcription factors of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subsets were accessed. Representative plots of eight BAL samples. Plots of CD3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cells were overlaid to show gates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329" y="4688223"/>
            <a:ext cx="6398783" cy="1550266"/>
            <a:chOff x="65329" y="158340"/>
            <a:chExt cx="6398783" cy="1550266"/>
          </a:xfrm>
        </p:grpSpPr>
        <p:grpSp>
          <p:nvGrpSpPr>
            <p:cNvPr id="19" name="Group 18"/>
            <p:cNvGrpSpPr/>
            <p:nvPr/>
          </p:nvGrpSpPr>
          <p:grpSpPr>
            <a:xfrm>
              <a:off x="2702961" y="1047481"/>
              <a:ext cx="692343" cy="588383"/>
              <a:chOff x="1580504" y="1131002"/>
              <a:chExt cx="692343" cy="588383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rot="10800000">
                <a:off x="1788825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16200000">
                <a:off x="1971705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709872" y="1488553"/>
                <a:ext cx="56297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GATA3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1446492" y="1265014"/>
                <a:ext cx="4988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CCR4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467616" y="1047481"/>
              <a:ext cx="565967" cy="661125"/>
              <a:chOff x="559843" y="1058260"/>
              <a:chExt cx="565967" cy="661125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71840" y="1488553"/>
                <a:ext cx="45397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T-bet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387359" y="1230744"/>
                <a:ext cx="57579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CXCR3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952300" y="1047481"/>
              <a:ext cx="649324" cy="622653"/>
              <a:chOff x="559843" y="1096732"/>
              <a:chExt cx="649324" cy="622653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671840" y="1488553"/>
                <a:ext cx="5373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ROR</a:t>
                </a:r>
                <a:r>
                  <a:rPr lang="en-US" sz="900" dirty="0" err="1"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  <a:r>
                  <a:rPr lang="en-US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6200000">
                <a:off x="425831" y="1230744"/>
                <a:ext cx="49885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CCR6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175728" y="1047481"/>
              <a:ext cx="630089" cy="613034"/>
              <a:chOff x="559842" y="1106351"/>
              <a:chExt cx="630089" cy="613034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671840" y="1488553"/>
                <a:ext cx="518091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FoxP3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 rot="16200000">
                <a:off x="435449" y="1230744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CD25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65329" y="195795"/>
              <a:ext cx="2886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7275" y="471777"/>
              <a:ext cx="930058" cy="914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97267" y="471777"/>
              <a:ext cx="930058" cy="9144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2262" y="471777"/>
              <a:ext cx="930058" cy="9144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279" y="471777"/>
              <a:ext cx="930058" cy="914400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5211364" y="1047481"/>
              <a:ext cx="565967" cy="661125"/>
              <a:chOff x="559843" y="1058260"/>
              <a:chExt cx="565967" cy="661125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671840" y="1488553"/>
                <a:ext cx="45397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T-bet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6200000">
                <a:off x="387359" y="1230744"/>
                <a:ext cx="57579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CXCR3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867308" y="432021"/>
              <a:ext cx="37949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2396653" y="227590"/>
              <a:ext cx="7906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85959" y="158340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CCR6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ROR</a:t>
              </a:r>
              <a:r>
                <a:rPr lang="en-US" sz="900" dirty="0" err="1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</a:p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/>
              <a:endParaRPr lang="en-US" sz="9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10117" y="514420"/>
              <a:ext cx="511848" cy="32004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121962" y="674440"/>
              <a:ext cx="23853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32271" y="471777"/>
              <a:ext cx="930058" cy="914400"/>
            </a:xfrm>
            <a:prstGeom prst="rect">
              <a:avLst/>
            </a:prstGeom>
          </p:spPr>
        </p:pic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AB43A664-0C4A-435B-A2EF-2D0C6EEA3D80}"/>
              </a:ext>
            </a:extLst>
          </p:cNvPr>
          <p:cNvSpPr txBox="1"/>
          <p:nvPr/>
        </p:nvSpPr>
        <p:spPr>
          <a:xfrm>
            <a:off x="99759" y="5265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 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1992416" y="6140271"/>
            <a:ext cx="1745813" cy="230832"/>
            <a:chOff x="5671042" y="2317698"/>
            <a:chExt cx="1745813" cy="230832"/>
          </a:xfrm>
        </p:grpSpPr>
        <p:sp>
          <p:nvSpPr>
            <p:cNvPr id="109" name="TextBox 108"/>
            <p:cNvSpPr txBox="1"/>
            <p:nvPr/>
          </p:nvSpPr>
          <p:spPr>
            <a:xfrm>
              <a:off x="5686894" y="2317698"/>
              <a:ext cx="17299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r>
                <a:rPr lang="en-US" sz="9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CD4</a:t>
              </a:r>
              <a:r>
                <a:rPr lang="en-US" sz="9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      CD3</a:t>
              </a:r>
              <a:r>
                <a:rPr lang="en-US" sz="9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</a:t>
              </a:r>
              <a:endParaRPr lang="en-U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6541639" y="2387587"/>
              <a:ext cx="91440" cy="91440"/>
            </a:xfrm>
            <a:prstGeom prst="ellipse">
              <a:avLst/>
            </a:prstGeom>
            <a:solidFill>
              <a:srgbClr val="06D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5671042" y="2387587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52231" y="2056008"/>
            <a:ext cx="4116902" cy="2740394"/>
            <a:chOff x="1052231" y="375124"/>
            <a:chExt cx="4116902" cy="27403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64604" y="598695"/>
              <a:ext cx="930058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84210" y="1932001"/>
              <a:ext cx="911269" cy="914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05759" y="598695"/>
              <a:ext cx="911269" cy="914400"/>
            </a:xfrm>
            <a:prstGeom prst="rect">
              <a:avLst/>
            </a:prstGeom>
          </p:spPr>
        </p:pic>
        <p:grpSp>
          <p:nvGrpSpPr>
            <p:cNvPr id="125" name="Group 124"/>
            <p:cNvGrpSpPr/>
            <p:nvPr/>
          </p:nvGrpSpPr>
          <p:grpSpPr>
            <a:xfrm>
              <a:off x="3034816" y="1087593"/>
              <a:ext cx="1097280" cy="91440"/>
              <a:chOff x="2269627" y="5870317"/>
              <a:chExt cx="1097280" cy="91440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 rot="16200000">
                <a:off x="2818267" y="5321678"/>
                <a:ext cx="0" cy="10972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269627" y="5870317"/>
                <a:ext cx="0" cy="914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Arrow Connector 128"/>
            <p:cNvCxnSpPr/>
            <p:nvPr/>
          </p:nvCxnSpPr>
          <p:spPr>
            <a:xfrm>
              <a:off x="4523027" y="1360287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Group 130"/>
            <p:cNvGrpSpPr/>
            <p:nvPr/>
          </p:nvGrpSpPr>
          <p:grpSpPr>
            <a:xfrm>
              <a:off x="2559891" y="1198891"/>
              <a:ext cx="700039" cy="572366"/>
              <a:chOff x="1572808" y="1147019"/>
              <a:chExt cx="700039" cy="572366"/>
            </a:xfrm>
          </p:grpSpPr>
          <p:cxnSp>
            <p:nvCxnSpPr>
              <p:cNvPr id="132" name="Straight Arrow Connector 131"/>
              <p:cNvCxnSpPr/>
              <p:nvPr/>
            </p:nvCxnSpPr>
            <p:spPr>
              <a:xfrm rot="10800000">
                <a:off x="1788825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rot="16200000">
                <a:off x="1971705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1709872" y="1488553"/>
                <a:ext cx="56297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FOXP3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 rot="16200000">
                <a:off x="1603553" y="125732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1156493" y="1166429"/>
              <a:ext cx="564085" cy="580974"/>
              <a:chOff x="559842" y="1138411"/>
              <a:chExt cx="564085" cy="580974"/>
            </a:xfrm>
          </p:grpSpPr>
          <p:cxnSp>
            <p:nvCxnSpPr>
              <p:cNvPr id="137" name="Straight Arrow Connector 136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TextBox 138"/>
              <p:cNvSpPr txBox="1"/>
              <p:nvPr/>
            </p:nvSpPr>
            <p:spPr>
              <a:xfrm>
                <a:off x="671840" y="1488553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 rot="16200000">
                <a:off x="467509" y="1230744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CD4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3933491" y="1142309"/>
              <a:ext cx="565967" cy="641889"/>
              <a:chOff x="559843" y="1077496"/>
              <a:chExt cx="565967" cy="641889"/>
            </a:xfrm>
          </p:grpSpPr>
          <p:cxnSp>
            <p:nvCxnSpPr>
              <p:cNvPr id="142" name="Straight Arrow Connector 141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/>
              <p:cNvSpPr txBox="1"/>
              <p:nvPr/>
            </p:nvSpPr>
            <p:spPr>
              <a:xfrm>
                <a:off x="671840" y="1488553"/>
                <a:ext cx="45397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T-bet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 rot="16200000">
                <a:off x="406595" y="1230744"/>
                <a:ext cx="537327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ROR</a:t>
                </a:r>
                <a:r>
                  <a:rPr lang="en-US" sz="900" dirty="0" err="1"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  <a:r>
                  <a:rPr lang="en-US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3933491" y="2543152"/>
              <a:ext cx="682668" cy="572366"/>
              <a:chOff x="552147" y="1147019"/>
              <a:chExt cx="682668" cy="572366"/>
            </a:xfrm>
          </p:grpSpPr>
          <p:cxnSp>
            <p:nvCxnSpPr>
              <p:cNvPr id="147" name="Straight Arrow Connector 146"/>
              <p:cNvCxnSpPr/>
              <p:nvPr/>
            </p:nvCxnSpPr>
            <p:spPr>
              <a:xfrm rot="10800000">
                <a:off x="758167" y="114701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16200000">
                <a:off x="941047" y="1329899"/>
                <a:ext cx="0" cy="3657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>
                <a:off x="671840" y="1488553"/>
                <a:ext cx="56297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GATA3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 rot="16200000">
                <a:off x="582892" y="1223050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1428120" y="445420"/>
              <a:ext cx="106952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Live lymphocytes</a:t>
              </a:r>
              <a:endParaRPr lang="en-US" sz="1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47187" y="445420"/>
              <a:ext cx="80021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192095" y="445420"/>
              <a:ext cx="9557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FoxP3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1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258306" y="1778252"/>
              <a:ext cx="9108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T-bet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ROR</a:t>
              </a:r>
              <a:r>
                <a:rPr lang="en-US" sz="900" dirty="0" err="1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endParaRPr lang="en-US" sz="10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31"/>
            <p:cNvSpPr txBox="1">
              <a:spLocks noChangeArrowheads="1"/>
            </p:cNvSpPr>
            <p:nvPr/>
          </p:nvSpPr>
          <p:spPr bwMode="auto">
            <a:xfrm>
              <a:off x="1052231" y="375124"/>
              <a:ext cx="2886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13662" y="592469"/>
              <a:ext cx="930058" cy="914400"/>
            </a:xfrm>
            <a:prstGeom prst="rect">
              <a:avLst/>
            </a:prstGeom>
          </p:spPr>
        </p:pic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812777" y="719251"/>
              <a:ext cx="391211" cy="2743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16200000">
              <a:off x="2466510" y="574816"/>
              <a:ext cx="0" cy="5486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335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459" y="493995"/>
            <a:ext cx="6709061" cy="5303194"/>
            <a:chOff x="89459" y="382782"/>
            <a:chExt cx="6709061" cy="5303194"/>
          </a:xfrm>
        </p:grpSpPr>
        <p:sp>
          <p:nvSpPr>
            <p:cNvPr id="4" name="TextBox 3"/>
            <p:cNvSpPr txBox="1"/>
            <p:nvPr/>
          </p:nvSpPr>
          <p:spPr>
            <a:xfrm>
              <a:off x="89459" y="382782"/>
              <a:ext cx="11079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BAL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T cells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0812" y="63634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07022" y="63634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0218" y="63634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18175" y="63634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7369" y="63634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ICI_6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6372" y="63634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5272" y="63634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2722" y="1810613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58932" y="1810613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2128" y="1810613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70085" y="1810613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2980" y="1014289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8520" y="1014289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21644" y="790936"/>
              <a:ext cx="848678" cy="83439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541" y="1961621"/>
              <a:ext cx="848678" cy="83439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3277" y="1961621"/>
              <a:ext cx="848678" cy="83439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1644" y="1961621"/>
              <a:ext cx="848678" cy="83439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35820" y="766887"/>
              <a:ext cx="6601073" cy="2309017"/>
              <a:chOff x="143218" y="3305760"/>
              <a:chExt cx="6601073" cy="2309017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>
                <a:off x="343491" y="3306156"/>
                <a:ext cx="0" cy="210312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 rot="16200000">
                <a:off x="49282" y="3399696"/>
                <a:ext cx="41870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IFN</a:t>
                </a:r>
                <a:r>
                  <a:rPr lang="en-US" sz="900" dirty="0"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3543891" y="2208876"/>
                <a:ext cx="0" cy="640080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6237754" y="5383945"/>
                <a:ext cx="4475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IL-17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4909" y="790936"/>
              <a:ext cx="848678" cy="83439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3277" y="790936"/>
              <a:ext cx="848678" cy="8343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7466" y="790936"/>
              <a:ext cx="848678" cy="83439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49842" y="790936"/>
              <a:ext cx="848678" cy="83439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64909" y="1961621"/>
              <a:ext cx="848678" cy="83439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9459" y="2980455"/>
              <a:ext cx="11079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BAL CD8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T cells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0812" y="3236396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7022" y="3236396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0218" y="3236396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18175" y="3236396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7369" y="3236396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46372" y="3236396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ICI_7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95272" y="3236396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2722" y="4409015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58932" y="4409015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02128" y="4409015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0085" y="4409015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Cont_4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43218" y="3377355"/>
              <a:ext cx="6601073" cy="2308621"/>
              <a:chOff x="143218" y="3306156"/>
              <a:chExt cx="6601073" cy="2308621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343491" y="3306156"/>
                <a:ext cx="0" cy="210312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16200000">
                <a:off x="49282" y="3456848"/>
                <a:ext cx="41870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IFN</a:t>
                </a:r>
                <a:r>
                  <a:rPr lang="en-US" sz="900" dirty="0">
                    <a:latin typeface="Symbol" panose="05050102010706020507" pitchFamily="18" charset="2"/>
                    <a:cs typeface="Arial" panose="020B0604020202020204" pitchFamily="34" charset="0"/>
                  </a:rPr>
                  <a:t>g</a:t>
                </a: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3543891" y="2208876"/>
                <a:ext cx="0" cy="640080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6152026" y="5383945"/>
                <a:ext cx="44755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IL-17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352980" y="3589731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8520" y="3589731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3277" y="4572813"/>
              <a:ext cx="848678" cy="83439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21644" y="4572813"/>
              <a:ext cx="848678" cy="83439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21644" y="3388608"/>
              <a:ext cx="848678" cy="83439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6541" y="4572813"/>
              <a:ext cx="848678" cy="83439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64909" y="3388608"/>
              <a:ext cx="848678" cy="83439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93277" y="3388608"/>
              <a:ext cx="848678" cy="83439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57466" y="3388608"/>
              <a:ext cx="848678" cy="83439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49842" y="3388608"/>
              <a:ext cx="848678" cy="83439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64909" y="4572813"/>
              <a:ext cx="848678" cy="834390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79622" y="76891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4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51877" y="5875694"/>
            <a:ext cx="66206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4. Intracellular staining of CD4</a:t>
            </a: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and CD8</a:t>
            </a: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T cells in bronchoalveolar lavage fluid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Bronchoalveolar lavage fluid cells were stimulated with PMA/Ionomycin for 4 hours, fixed, and permeabilized. Expression of interferon gamma and interleukin-17 on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were determined by intracellular staining. Plots of individual patients from the ICI group and control are shown. BAL, Bronchoalveolar lavage; ICI, immune checkpoint inhibitors; PB, peripheral blood; IFN</a:t>
            </a:r>
            <a:r>
              <a:rPr lang="en-US" sz="900" dirty="0">
                <a:latin typeface="Symbol" panose="05050102010706020507" pitchFamily="18" charset="2"/>
                <a:cs typeface="Arial" panose="020B0604020202020204" pitchFamily="34" charset="0"/>
              </a:rPr>
              <a:t>g,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Interferon gamma; IL-17, interleukin-17; n/a, not available  </a:t>
            </a:r>
            <a:endParaRPr lang="en-US" sz="9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9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9622" y="76891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5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1877" y="8104453"/>
            <a:ext cx="6620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5. Intracellular staining of CD4</a:t>
            </a: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and CD8</a:t>
            </a:r>
            <a:r>
              <a:rPr lang="en-US" sz="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T cells in peripheral blood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(A) Plots of individual patients from the ICI group and control are shown. PB, peripheral blood; IFN</a:t>
            </a:r>
            <a:r>
              <a:rPr lang="en-US" sz="900" dirty="0">
                <a:latin typeface="Symbol" panose="05050102010706020507" pitchFamily="18" charset="2"/>
                <a:cs typeface="Arial" panose="020B0604020202020204" pitchFamily="34" charset="0"/>
              </a:rPr>
              <a:t>g,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Interferon gamma; IL-17, interleukin-17; n/a, not available. (B) Proportions of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IFN</a:t>
            </a:r>
            <a:r>
              <a:rPr lang="en-US" sz="900" dirty="0" err="1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sz="900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and/or IL-17 producing T cells and absolute numbers of the cells in 1 mL PB. </a:t>
            </a:r>
            <a:endParaRPr lang="en-US" sz="9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495" y="5422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0183" y="834906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95635" y="834906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560613" y="834906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64653" y="834906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35968" y="834906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94971" y="834906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43871" y="834906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12093" y="2043768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547545" y="2043768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512523" y="2043768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16563" y="2043768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Cont_4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131788" y="911912"/>
            <a:ext cx="6601073" cy="2400060"/>
            <a:chOff x="136145" y="601135"/>
            <a:chExt cx="6601073" cy="2400060"/>
          </a:xfrm>
        </p:grpSpPr>
        <p:cxnSp>
          <p:nvCxnSpPr>
            <p:cNvPr id="100" name="Straight Arrow Connector 99"/>
            <p:cNvCxnSpPr/>
            <p:nvPr/>
          </p:nvCxnSpPr>
          <p:spPr>
            <a:xfrm>
              <a:off x="336418" y="601135"/>
              <a:ext cx="0" cy="219456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>
              <a:off x="3536818" y="-404706"/>
              <a:ext cx="0" cy="640080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106437" y="2770363"/>
              <a:ext cx="4475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IL-17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 rot="16200000">
              <a:off x="42209" y="740020"/>
              <a:ext cx="4187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IFN</a:t>
              </a:r>
              <a:r>
                <a:rPr lang="en-US" sz="900" dirty="0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301579" y="1210730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653343" y="237958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9730" y="30806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088" y="989148"/>
            <a:ext cx="848678" cy="83439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961" y="989148"/>
            <a:ext cx="848678" cy="83439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190184" y="567358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PB CD4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</a:t>
            </a:r>
          </a:p>
        </p:txBody>
      </p:sp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37" y="989148"/>
            <a:ext cx="848678" cy="83439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639" y="989148"/>
            <a:ext cx="848678" cy="83439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189" y="989148"/>
            <a:ext cx="848678" cy="83439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2440" y="989148"/>
            <a:ext cx="848678" cy="83439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537" y="2199610"/>
            <a:ext cx="848678" cy="83439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639" y="2199610"/>
            <a:ext cx="848678" cy="83439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9189" y="2199610"/>
            <a:ext cx="848678" cy="83439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60183" y="3644379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95635" y="3655530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60613" y="3644379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464653" y="3644379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35968" y="3644379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ICI_6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094971" y="3644379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ICI_7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3871" y="3644379"/>
            <a:ext cx="460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ICI_5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2093" y="4811576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547545" y="4811576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12523" y="4811576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416563" y="4811576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Cont_4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38453" y="3696653"/>
            <a:ext cx="6601073" cy="2400060"/>
            <a:chOff x="136145" y="601135"/>
            <a:chExt cx="6601073" cy="2400060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336418" y="601135"/>
              <a:ext cx="0" cy="219456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>
              <a:off x="3536818" y="-404706"/>
              <a:ext cx="0" cy="640080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6106437" y="2770363"/>
              <a:ext cx="4475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IL-17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 rot="16200000">
              <a:off x="42209" y="740020"/>
              <a:ext cx="4187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IFN</a:t>
              </a:r>
              <a:r>
                <a:rPr lang="en-US" sz="900" dirty="0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301579" y="4039859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653343" y="5189042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7518" y="3807448"/>
            <a:ext cx="848678" cy="83439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8391" y="3807448"/>
            <a:ext cx="848678" cy="83439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90184" y="3362487"/>
            <a:ext cx="1043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PB CD8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T cells 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967" y="3807448"/>
            <a:ext cx="848678" cy="83439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4069" y="3807448"/>
            <a:ext cx="848678" cy="83439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40619" y="3807448"/>
            <a:ext cx="848678" cy="83439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3870" y="3807448"/>
            <a:ext cx="848678" cy="83439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0967" y="4970458"/>
            <a:ext cx="848678" cy="83439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04069" y="4970458"/>
            <a:ext cx="848678" cy="83439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40619" y="4970458"/>
            <a:ext cx="848678" cy="83439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170219" y="6681418"/>
            <a:ext cx="20134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>
            <a:off x="212450" y="6114237"/>
            <a:ext cx="288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54187" y="745844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IFN</a:t>
            </a:r>
            <a:r>
              <a:rPr lang="en-US" sz="900" dirty="0" err="1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endParaRPr lang="en-US" sz="900" dirty="0">
              <a:latin typeface="Symbol" panose="05050102010706020507" pitchFamily="18" charset="2"/>
              <a:cs typeface="Arial" panose="020B0604020202020204" pitchFamily="34" charset="0"/>
            </a:endParaRP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IL-17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24742" y="7475176"/>
            <a:ext cx="2327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+</a:t>
            </a:r>
          </a:p>
          <a:p>
            <a:pPr algn="ctr"/>
            <a:r>
              <a:rPr lang="en-US" sz="750" dirty="0"/>
              <a:t>-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152990" y="7475176"/>
            <a:ext cx="2327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+</a:t>
            </a:r>
          </a:p>
          <a:p>
            <a:pPr algn="ctr"/>
            <a:r>
              <a:rPr lang="en-US" sz="750" dirty="0"/>
              <a:t>+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481239" y="7475176"/>
            <a:ext cx="2327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-</a:t>
            </a:r>
          </a:p>
          <a:p>
            <a:pPr algn="ctr"/>
            <a:r>
              <a:rPr lang="en-US" sz="750" dirty="0"/>
              <a:t>+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218469" y="7472279"/>
            <a:ext cx="2327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+</a:t>
            </a:r>
          </a:p>
          <a:p>
            <a:pPr algn="ctr"/>
            <a:r>
              <a:rPr lang="en-US" sz="750" dirty="0"/>
              <a:t>-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546717" y="7472279"/>
            <a:ext cx="2327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+</a:t>
            </a:r>
          </a:p>
          <a:p>
            <a:pPr algn="ctr"/>
            <a:r>
              <a:rPr lang="en-US" sz="750" dirty="0"/>
              <a:t>+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874966" y="7472279"/>
            <a:ext cx="2327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dirty="0"/>
              <a:t>-</a:t>
            </a:r>
          </a:p>
          <a:p>
            <a:pPr algn="ctr"/>
            <a:r>
              <a:rPr lang="en-US" sz="750" dirty="0"/>
              <a:t>+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2382675" y="7727066"/>
            <a:ext cx="2546853" cy="230832"/>
            <a:chOff x="6968939" y="2718711"/>
            <a:chExt cx="2546853" cy="230832"/>
          </a:xfrm>
        </p:grpSpPr>
        <p:sp>
          <p:nvSpPr>
            <p:cNvPr id="145" name="TextBox 144"/>
            <p:cNvSpPr txBox="1"/>
            <p:nvPr/>
          </p:nvSpPr>
          <p:spPr>
            <a:xfrm>
              <a:off x="7570396" y="2718711"/>
              <a:ext cx="9412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ICI-pneumonia</a:t>
              </a:r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7545239" y="2781440"/>
              <a:ext cx="109728" cy="1097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001118" y="2718711"/>
              <a:ext cx="5886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Control </a:t>
              </a: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6968939" y="2781440"/>
              <a:ext cx="109728" cy="10972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523212" y="2718711"/>
              <a:ext cx="9925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ICI-pneumonitis</a:t>
              </a:r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8498055" y="2781440"/>
              <a:ext cx="109728" cy="109728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081065" y="7475824"/>
            <a:ext cx="2157789" cy="326062"/>
            <a:chOff x="4237134" y="2571729"/>
            <a:chExt cx="2157789" cy="326062"/>
          </a:xfrm>
        </p:grpSpPr>
        <p:sp>
          <p:nvSpPr>
            <p:cNvPr id="156" name="TextBox 155"/>
            <p:cNvSpPr txBox="1"/>
            <p:nvPr/>
          </p:nvSpPr>
          <p:spPr>
            <a:xfrm>
              <a:off x="4237134" y="2574626"/>
              <a:ext cx="2327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/>
                <a:t>+</a:t>
              </a:r>
            </a:p>
            <a:p>
              <a:pPr algn="ctr"/>
              <a:r>
                <a:rPr lang="en-US" sz="750" dirty="0"/>
                <a:t>-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565382" y="2574626"/>
              <a:ext cx="2327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/>
                <a:t>+</a:t>
              </a:r>
            </a:p>
            <a:p>
              <a:pPr algn="ctr"/>
              <a:r>
                <a:rPr lang="en-US" sz="750" dirty="0"/>
                <a:t>+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893631" y="2574626"/>
              <a:ext cx="2327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/>
                <a:t>-</a:t>
              </a:r>
            </a:p>
            <a:p>
              <a:pPr algn="ctr"/>
              <a:r>
                <a:rPr lang="en-US" sz="750" dirty="0"/>
                <a:t>+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505669" y="2571729"/>
              <a:ext cx="2327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/>
                <a:t>+</a:t>
              </a:r>
            </a:p>
            <a:p>
              <a:pPr algn="ctr"/>
              <a:r>
                <a:rPr lang="en-US" sz="750" dirty="0"/>
                <a:t>-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833917" y="2571729"/>
              <a:ext cx="2327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/>
                <a:t>+</a:t>
              </a:r>
            </a:p>
            <a:p>
              <a:pPr algn="ctr"/>
              <a:r>
                <a:rPr lang="en-US" sz="750" dirty="0"/>
                <a:t>+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162166" y="2571729"/>
              <a:ext cx="2327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50" dirty="0"/>
                <a:t>-</a:t>
              </a:r>
            </a:p>
            <a:p>
              <a:pPr algn="ctr"/>
              <a:r>
                <a:rPr lang="en-US" sz="750" dirty="0"/>
                <a:t>+</a:t>
              </a:r>
            </a:p>
          </p:txBody>
        </p:sp>
      </p:grpSp>
      <p:graphicFrame>
        <p:nvGraphicFramePr>
          <p:cNvPr id="168" name="Objec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989889"/>
              </p:ext>
            </p:extLst>
          </p:nvPr>
        </p:nvGraphicFramePr>
        <p:xfrm>
          <a:off x="637180" y="6724260"/>
          <a:ext cx="11731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3" name="Prism 8" r:id="rId22" imgW="3170995" imgH="2257496" progId="Prism8.Document">
                  <p:embed/>
                </p:oleObj>
              </mc:Choice>
              <mc:Fallback>
                <p:oleObj name="Prism 8" r:id="rId22" imgW="3170995" imgH="2257496" progId="Prism8.Document">
                  <p:embed/>
                  <p:pic>
                    <p:nvPicPr>
                      <p:cNvPr id="268" name="Object 26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7180" y="6724260"/>
                        <a:ext cx="1173162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c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179497"/>
              </p:ext>
            </p:extLst>
          </p:nvPr>
        </p:nvGraphicFramePr>
        <p:xfrm>
          <a:off x="3885596" y="6724260"/>
          <a:ext cx="11731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" name="Prism 8" r:id="rId24" imgW="3170995" imgH="2257496" progId="Prism8.Document">
                  <p:embed/>
                </p:oleObj>
              </mc:Choice>
              <mc:Fallback>
                <p:oleObj name="Prism 8" r:id="rId24" imgW="3170995" imgH="2257496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885596" y="6724260"/>
                        <a:ext cx="1173163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" name="Object 1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77493"/>
              </p:ext>
            </p:extLst>
          </p:nvPr>
        </p:nvGraphicFramePr>
        <p:xfrm>
          <a:off x="1952625" y="6724161"/>
          <a:ext cx="12588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" name="Prism 8" r:id="rId26" imgW="3399681" imgH="2257496" progId="Prism8.Document">
                  <p:embed/>
                </p:oleObj>
              </mc:Choice>
              <mc:Fallback>
                <p:oleObj name="Prism 8" r:id="rId26" imgW="3399681" imgH="2257496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952625" y="6724161"/>
                        <a:ext cx="1258888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c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36864"/>
              </p:ext>
            </p:extLst>
          </p:nvPr>
        </p:nvGraphicFramePr>
        <p:xfrm>
          <a:off x="5047198" y="6723719"/>
          <a:ext cx="14128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" name="Prism 8" r:id="rId28" imgW="3819239" imgH="2440400" progId="Prism8.Document">
                  <p:embed/>
                </p:oleObj>
              </mc:Choice>
              <mc:Fallback>
                <p:oleObj name="Prism 8" r:id="rId28" imgW="3819239" imgH="2440400" progId="Prism8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47198" y="6723719"/>
                        <a:ext cx="141287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Text Box 31"/>
          <p:cNvSpPr txBox="1">
            <a:spLocks noChangeArrowheads="1"/>
          </p:cNvSpPr>
          <p:nvPr/>
        </p:nvSpPr>
        <p:spPr bwMode="auto">
          <a:xfrm>
            <a:off x="15804" y="365160"/>
            <a:ext cx="288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5900" y="6199111"/>
            <a:ext cx="5393133" cy="1340192"/>
            <a:chOff x="544267" y="5982382"/>
            <a:chExt cx="5393133" cy="1340192"/>
          </a:xfrm>
        </p:grpSpPr>
        <p:sp>
          <p:nvSpPr>
            <p:cNvPr id="128" name="TextBox 127"/>
            <p:cNvSpPr txBox="1"/>
            <p:nvPr/>
          </p:nvSpPr>
          <p:spPr>
            <a:xfrm rot="16200000">
              <a:off x="300450" y="6791019"/>
              <a:ext cx="718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53366" y="5982382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</a:p>
            <a:p>
              <a:pPr algn="ctr"/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IFN</a:t>
              </a:r>
              <a:r>
                <a:rPr lang="en-US" sz="900" dirty="0" err="1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and/or IL-17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CD4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343694" y="5996235"/>
              <a:ext cx="159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</a:p>
            <a:p>
              <a:pPr algn="ctr"/>
              <a:r>
                <a:rPr lang="en-US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IFN</a:t>
              </a:r>
              <a:r>
                <a:rPr lang="en-US" sz="900" dirty="0" err="1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and/or IL-17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 CD8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3554808" y="6791019"/>
              <a:ext cx="7184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% CD8</a:t>
              </a:r>
              <a:r>
                <a:rPr lang="en-US" sz="9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 rot="16200000">
              <a:off x="1564807" y="6791019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# of cells/mL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 rot="16200000">
              <a:off x="4661082" y="6791019"/>
              <a:ext cx="8322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# of cells/mL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45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294"/>
          <p:cNvSpPr/>
          <p:nvPr/>
        </p:nvSpPr>
        <p:spPr>
          <a:xfrm>
            <a:off x="153763" y="5344883"/>
            <a:ext cx="66434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6. Analysis of T-cell receptor (TCR) repertoire in </a:t>
            </a:r>
            <a:r>
              <a:rPr lang="en-US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bronchoalveolar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lavage and peripheral blood  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Prevalence of T cell clones in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bronchoalveolar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lavage (BAL)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fluid compared with peripheral blood (PB).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ICI, Immune checkpoint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inhibitor; n/a, not available.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156" y="402141"/>
            <a:ext cx="6660597" cy="4772105"/>
            <a:chOff x="105156" y="402141"/>
            <a:chExt cx="6660597" cy="4772105"/>
          </a:xfrm>
        </p:grpSpPr>
        <p:sp>
          <p:nvSpPr>
            <p:cNvPr id="52" name="TextBox 51"/>
            <p:cNvSpPr txBox="1"/>
            <p:nvPr/>
          </p:nvSpPr>
          <p:spPr>
            <a:xfrm>
              <a:off x="2572466" y="4023204"/>
              <a:ext cx="3449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971414" y="402141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ICI_1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551995" y="402141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ICI_2</a:t>
              </a: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174317" y="402141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ICI_3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5792708" y="402141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ICI_4</a:t>
              </a: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174317" y="188945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ICI_7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971414" y="188945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ICI_5</a:t>
              </a: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923324" y="3410002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Cont_1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503905" y="3410002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Cont_2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126227" y="3410002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Cont_3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5744618" y="3410002"/>
              <a:ext cx="5565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Cont_4</a:t>
              </a:r>
            </a:p>
          </p:txBody>
        </p:sp>
        <p:cxnSp>
          <p:nvCxnSpPr>
            <p:cNvPr id="224" name="Straight Arrow Connector 223"/>
            <p:cNvCxnSpPr>
              <a:cxnSpLocks noChangeAspect="1"/>
            </p:cNvCxnSpPr>
            <p:nvPr/>
          </p:nvCxnSpPr>
          <p:spPr>
            <a:xfrm rot="5400000">
              <a:off x="3505828" y="1778413"/>
              <a:ext cx="0" cy="640080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" name="TextBox 224"/>
            <p:cNvSpPr txBox="1">
              <a:spLocks noChangeAspect="1"/>
            </p:cNvSpPr>
            <p:nvPr/>
          </p:nvSpPr>
          <p:spPr>
            <a:xfrm>
              <a:off x="6227610" y="4943414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BAL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51295" y="705490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551995" y="1889458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ICI_6</a:t>
              </a:r>
            </a:p>
          </p:txBody>
        </p:sp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44" t="26027" r="56332" b="21025"/>
            <a:stretch/>
          </p:blipFill>
          <p:spPr>
            <a:xfrm>
              <a:off x="449840" y="2069937"/>
              <a:ext cx="1490472" cy="1207008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03" t="24847" r="10934" b="19127"/>
            <a:stretch/>
          </p:blipFill>
          <p:spPr>
            <a:xfrm>
              <a:off x="480920" y="572243"/>
              <a:ext cx="1456567" cy="12161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5" t="17061" r="52034" b="29991"/>
            <a:stretch/>
          </p:blipFill>
          <p:spPr>
            <a:xfrm>
              <a:off x="2066984" y="589661"/>
              <a:ext cx="1424551" cy="12070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9" t="21371" r="57606" b="25680"/>
            <a:stretch/>
          </p:blipFill>
          <p:spPr>
            <a:xfrm>
              <a:off x="3646672" y="589661"/>
              <a:ext cx="1430347" cy="1207008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6" t="20899" r="10146" b="25229"/>
            <a:stretch/>
          </p:blipFill>
          <p:spPr>
            <a:xfrm>
              <a:off x="5285288" y="589661"/>
              <a:ext cx="1449104" cy="1207008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60" t="22038" r="16162" b="24705"/>
            <a:stretch/>
          </p:blipFill>
          <p:spPr>
            <a:xfrm>
              <a:off x="3634153" y="2054526"/>
              <a:ext cx="1409339" cy="1225296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6" t="22038" r="57495" b="24705"/>
            <a:stretch/>
          </p:blipFill>
          <p:spPr>
            <a:xfrm>
              <a:off x="2074175" y="2069937"/>
              <a:ext cx="1432327" cy="1207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9" t="18293" r="53420" b="27527"/>
            <a:stretch/>
          </p:blipFill>
          <p:spPr>
            <a:xfrm>
              <a:off x="496995" y="3591660"/>
              <a:ext cx="1458079" cy="12460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3" t="18908" r="54660" b="28144"/>
            <a:stretch/>
          </p:blipFill>
          <p:spPr>
            <a:xfrm>
              <a:off x="3663436" y="3605943"/>
              <a:ext cx="1395440" cy="1217764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5" t="18908" r="11861" b="28144"/>
            <a:stretch/>
          </p:blipFill>
          <p:spPr>
            <a:xfrm>
              <a:off x="5282541" y="3603148"/>
              <a:ext cx="1421569" cy="1225296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305428" y="589693"/>
              <a:ext cx="0" cy="438912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949" y="4765894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20690" y="4765894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83726" y="4765894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71422" y="4765894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5423" y="3216376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2877" y="321637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289503" y="3216376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80788" y="321637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6558" y="3216376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21765" y="3216376"/>
              <a:ext cx="229230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83431" y="3216376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89621" y="321637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45615" y="3216376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26268" y="321637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83934" y="3216376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56614" y="3216376"/>
              <a:ext cx="229230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783431" y="4765894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33165" y="4765894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60931" y="4765894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3355" y="4765894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55706" y="4765894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7889" y="4765894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687022" y="4765894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61339" y="4765894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78819" y="4765894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215227" y="3216376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29700" y="321637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92521" y="3216376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95423" y="1732066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69965" y="173206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10135" y="1732066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74966" y="173206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80102" y="1732066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15227" y="1732066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73767" y="173206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82014" y="1732066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30869" y="173206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83931" y="1732066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99379" y="1732066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339365" y="173206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62257" y="1732066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09809" y="173206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66780" y="1732066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31481" y="1732066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737846" y="173206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99702" y="1732066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86216" y="173206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9903" y="4684197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4412" y="4342741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69753" y="3981673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20060" y="3606855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717548" y="4684197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562057" y="4160186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637398" y="3885859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587705" y="3606855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512364" y="4441739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45131" y="4684197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139947" y="4333312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189640" y="3971892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264981" y="3606855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7773" y="3133727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2282" y="2716392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57623" y="2491302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7930" y="2275600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32589" y="2932093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58237" y="2069279"/>
              <a:ext cx="229230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22606" y="3133727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567115" y="2726189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642456" y="2501101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92763" y="2290088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17422" y="2941892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543070" y="2069279"/>
              <a:ext cx="229230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152965" y="3133727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97474" y="2613038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072815" y="2069279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7503" y="1659491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2012" y="1121350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67353" y="844905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17660" y="58440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42319" y="1387165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62039" y="1659491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006548" y="1121350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081889" y="844905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032196" y="58440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956855" y="1387165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723622" y="1659491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568131" y="1121350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643472" y="844905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593779" y="58440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518438" y="1387165"/>
              <a:ext cx="254878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0.01%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353315" y="1659491"/>
              <a:ext cx="4969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197824" y="1312738"/>
              <a:ext cx="205185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0.1%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273165" y="940594"/>
              <a:ext cx="129844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1%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223472" y="584406"/>
              <a:ext cx="179537" cy="1077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79622" y="76891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6 </a:t>
            </a:r>
          </a:p>
        </p:txBody>
      </p:sp>
    </p:spTree>
    <p:extLst>
      <p:ext uri="{BB962C8B-B14F-4D97-AF65-F5344CB8AC3E}">
        <p14:creationId xmlns:p14="http://schemas.microsoft.com/office/powerpoint/2010/main" val="1605322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03190" y="89248"/>
            <a:ext cx="388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Table 1. Flow cytometry antibodies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66198"/>
              </p:ext>
            </p:extLst>
          </p:nvPr>
        </p:nvGraphicFramePr>
        <p:xfrm>
          <a:off x="255492" y="403411"/>
          <a:ext cx="6360460" cy="4398014"/>
        </p:xfrm>
        <a:graphic>
          <a:graphicData uri="http://schemas.openxmlformats.org/drawingml/2006/table">
            <a:tbl>
              <a:tblPr firstRow="1" bandRow="1"/>
              <a:tblGrid>
                <a:gridCol w="2320519">
                  <a:extLst>
                    <a:ext uri="{9D8B030D-6E8A-4147-A177-3AD203B41FA5}">
                      <a16:colId xmlns:a16="http://schemas.microsoft.com/office/drawing/2014/main" val="4096745961"/>
                    </a:ext>
                  </a:extLst>
                </a:gridCol>
                <a:gridCol w="1346647">
                  <a:extLst>
                    <a:ext uri="{9D8B030D-6E8A-4147-A177-3AD203B41FA5}">
                      <a16:colId xmlns:a16="http://schemas.microsoft.com/office/drawing/2014/main" val="2473998576"/>
                    </a:ext>
                  </a:extLst>
                </a:gridCol>
                <a:gridCol w="1346647">
                  <a:extLst>
                    <a:ext uri="{9D8B030D-6E8A-4147-A177-3AD203B41FA5}">
                      <a16:colId xmlns:a16="http://schemas.microsoft.com/office/drawing/2014/main" val="633234900"/>
                    </a:ext>
                  </a:extLst>
                </a:gridCol>
                <a:gridCol w="1346647">
                  <a:extLst>
                    <a:ext uri="{9D8B030D-6E8A-4147-A177-3AD203B41FA5}">
                      <a16:colId xmlns:a16="http://schemas.microsoft.com/office/drawing/2014/main" val="1451703853"/>
                    </a:ext>
                  </a:extLst>
                </a:gridCol>
              </a:tblGrid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Antibody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Clone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Source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Identifier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521165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CXCR3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G025H7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353716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229607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Live-Dead</a:t>
                      </a:r>
                      <a:r>
                        <a:rPr lang="en-US" sz="900" baseline="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Fixable Aqua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Not applicable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423101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442595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CD45RA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HI100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304140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446771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SK7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344808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214337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CCR6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G034E3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 # 353412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79326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CD25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BC96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302604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267826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CCR4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L291H4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359409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981338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CXCR5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J25D4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356929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799549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CD127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A019D5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351344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889290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CD56 (NCAM)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HCD56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318304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041766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CD19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HIB19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302208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364590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CCR7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G043H7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353226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256847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CD4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A161A1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357407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1722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CD4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BD Horizon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563550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594151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CD8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HIT8a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300920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063935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PD-1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EH12.2H7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329940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208800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IFN</a:t>
                      </a: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lang="en-US" sz="900" dirty="0">
                        <a:effectLst/>
                        <a:latin typeface="Symbol" panose="05050102010706020507" pitchFamily="18" charset="2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4S.B3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502505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304122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Anti-human IL-17A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BL168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Cat# 512333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370843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FoxP3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206D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BioLegend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320106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63319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RoR</a:t>
                      </a:r>
                      <a:r>
                        <a:rPr lang="en-US" sz="900" dirty="0" err="1">
                          <a:effectLst/>
                          <a:latin typeface="Symbol" panose="05050102010706020507" pitchFamily="18" charset="2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Q21-559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BD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Pharmingen</a:t>
                      </a:r>
                      <a:r>
                        <a:rPr lang="en-US" sz="900" baseline="30000" dirty="0" err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TM</a:t>
                      </a:r>
                      <a:endParaRPr lang="en-US" sz="900" baseline="300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563081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594386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T-bet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4B10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err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BioLegend</a:t>
                      </a:r>
                      <a:endParaRPr lang="en-US" sz="900" baseline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644828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396036"/>
                  </a:ext>
                </a:extLst>
              </a:tr>
              <a:tr h="17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Anti-human GATA3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16E10A23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err="1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BioLegend</a:t>
                      </a:r>
                      <a:endParaRPr lang="en-US" sz="900" baseline="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Cat# 653813</a:t>
                      </a:r>
                    </a:p>
                  </a:txBody>
                  <a:tcPr marL="54059" marR="54059" marT="27029" marB="270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20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02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44733"/>
              </p:ext>
            </p:extLst>
          </p:nvPr>
        </p:nvGraphicFramePr>
        <p:xfrm>
          <a:off x="531301" y="686302"/>
          <a:ext cx="5915024" cy="3336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2778">
                  <a:extLst>
                    <a:ext uri="{9D8B030D-6E8A-4147-A177-3AD203B41FA5}">
                      <a16:colId xmlns:a16="http://schemas.microsoft.com/office/drawing/2014/main" val="4080390117"/>
                    </a:ext>
                  </a:extLst>
                </a:gridCol>
                <a:gridCol w="1122828">
                  <a:extLst>
                    <a:ext uri="{9D8B030D-6E8A-4147-A177-3AD203B41FA5}">
                      <a16:colId xmlns:a16="http://schemas.microsoft.com/office/drawing/2014/main" val="2951574537"/>
                    </a:ext>
                  </a:extLst>
                </a:gridCol>
                <a:gridCol w="1123295">
                  <a:extLst>
                    <a:ext uri="{9D8B030D-6E8A-4147-A177-3AD203B41FA5}">
                      <a16:colId xmlns:a16="http://schemas.microsoft.com/office/drawing/2014/main" val="2565959603"/>
                    </a:ext>
                  </a:extLst>
                </a:gridCol>
                <a:gridCol w="1122828">
                  <a:extLst>
                    <a:ext uri="{9D8B030D-6E8A-4147-A177-3AD203B41FA5}">
                      <a16:colId xmlns:a16="http://schemas.microsoft.com/office/drawing/2014/main" val="3670057288"/>
                    </a:ext>
                  </a:extLst>
                </a:gridCol>
                <a:gridCol w="1123295">
                  <a:extLst>
                    <a:ext uri="{9D8B030D-6E8A-4147-A177-3AD203B41FA5}">
                      <a16:colId xmlns:a16="http://schemas.microsoft.com/office/drawing/2014/main" val="2430972544"/>
                    </a:ext>
                  </a:extLst>
                </a:gridCol>
              </a:tblGrid>
              <a:tr h="35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 group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ICI-Pneumonia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ICI-Pneumonitis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(n=3)  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 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2046051385"/>
                  </a:ext>
                </a:extLst>
              </a:tr>
              <a:tr h="35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Volume, mL, median [range]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[10-35]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[10-35]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 [10-13]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[10-25]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3298626235"/>
                  </a:ext>
                </a:extLst>
              </a:tr>
              <a:tr h="35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Recovery, %, median [range]*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[31.5-88.3]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 [50.3-88.3]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[31.5-69.3]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54.7 [50.4-55.8]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4055520579"/>
                  </a:ext>
                </a:extLst>
              </a:tr>
              <a:tr h="498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Lymphocytes per 1 mL BAL, x10</a:t>
                      </a:r>
                      <a:r>
                        <a:rPr lang="en-US" sz="900" kern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/mL, median [range]*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 [2.1-116]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 [3.2-116]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 [2.1-8.8]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 [1.0-2.3]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369759794"/>
                  </a:ext>
                </a:extLst>
              </a:tr>
              <a:tr h="2109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3376336304"/>
                  </a:ext>
                </a:extLst>
              </a:tr>
              <a:tr h="35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 group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(n=7)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ICI-Pneumonia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 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ICI-Pneumonitis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(n=3)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  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1887900911"/>
                  </a:ext>
                </a:extLst>
              </a:tr>
              <a:tr h="35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Volume, mL, median [range]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[10-30]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[15-30]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[10-30]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[20-25]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1942004310"/>
                  </a:ext>
                </a:extLst>
              </a:tr>
              <a:tr h="35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Recovery, %, median [range]*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 [55.7-81.2]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71.7 [55.7-81.2]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 [66.6-75.1]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 [68.6-85.1]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3932397926"/>
                  </a:ext>
                </a:extLst>
              </a:tr>
              <a:tr h="4984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Lymphocytes per 1 mL PB, x10</a:t>
                      </a:r>
                      <a:r>
                        <a:rPr lang="en-US" sz="900" kern="12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/mL, median [range]*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 [0.04-2.09]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 [0.16-1.61]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 [0.04-2.09]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 [0.09-1.19]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7174" marR="67174" marT="33587" marB="33587" anchor="ctr"/>
                </a:tc>
                <a:extLst>
                  <a:ext uri="{0D108BD9-81ED-4DB2-BD59-A6C34878D82A}">
                    <a16:rowId xmlns:a16="http://schemas.microsoft.com/office/drawing/2014/main" val="185306979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6189" y="75861"/>
            <a:ext cx="6413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Table 2. Basic information 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</a:t>
            </a:r>
            <a:r>
              <a:rPr lang="en-US" alt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bronchoalveolar</a:t>
            </a: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lavage (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BAL) and peripheral blood (PB) samples 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8064" y="4124352"/>
            <a:ext cx="23968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ICI, immune checkpoint inhibitor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*, Calculated 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using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flow cytometry analysis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54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20701</TotalTime>
  <Words>1789</Words>
  <Application>Microsoft Office PowerPoint</Application>
  <PresentationFormat>Letter Paper (8.5x11 in)</PresentationFormat>
  <Paragraphs>544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Malgun Gothic</vt:lpstr>
      <vt:lpstr>MS PGothic</vt:lpstr>
      <vt:lpstr>Arial</vt:lpstr>
      <vt:lpstr>Calibri</vt:lpstr>
      <vt:lpstr>Calibri Light</vt:lpstr>
      <vt:lpstr>Symbol</vt:lpstr>
      <vt:lpstr>Times New Roman</vt:lpstr>
      <vt:lpstr>Office Theme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M. D. Anderson Cancer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Kim,Sang Taek</dc:creator>
  <cp:lastModifiedBy>Kim,Sang Taek</cp:lastModifiedBy>
  <cp:revision>728</cp:revision>
  <cp:lastPrinted>2020-09-20T23:50:29Z</cp:lastPrinted>
  <dcterms:created xsi:type="dcterms:W3CDTF">2018-04-06T03:24:14Z</dcterms:created>
  <dcterms:modified xsi:type="dcterms:W3CDTF">2020-10-01T02:48:16Z</dcterms:modified>
</cp:coreProperties>
</file>