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72" r:id="rId1"/>
  </p:sldMasterIdLst>
  <p:notesMasterIdLst>
    <p:notesMasterId r:id="rId7"/>
  </p:notesMasterIdLst>
  <p:sldIdLst>
    <p:sldId id="257" r:id="rId2"/>
    <p:sldId id="323" r:id="rId3"/>
    <p:sldId id="321" r:id="rId4"/>
    <p:sldId id="322" r:id="rId5"/>
    <p:sldId id="326" r:id="rId6"/>
  </p:sldIdLst>
  <p:sldSz cx="6858000" cy="9906000" type="A4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79" userDrawn="1">
          <p15:clr>
            <a:srgbClr val="A4A3A4"/>
          </p15:clr>
        </p15:guide>
        <p15:guide id="2" pos="22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97" autoAdjust="0"/>
    <p:restoredTop sz="93767" autoAdjust="0"/>
  </p:normalViewPr>
  <p:slideViewPr>
    <p:cSldViewPr snapToGrid="0" showGuides="1">
      <p:cViewPr>
        <p:scale>
          <a:sx n="100" d="100"/>
          <a:sy n="100" d="100"/>
        </p:scale>
        <p:origin x="1452" y="-2118"/>
      </p:cViewPr>
      <p:guideLst>
        <p:guide orient="horz" pos="3279"/>
        <p:guide pos="22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gh\Desktop\&#20013;&#26399;&#32771;&#26680;8.2\2011&#23567;&#40614;&#20135;&#37327;-&#22522;&#22240;&#21462;&#26679;2%20&#24050;&#32463;&#36807;&#25968;&#25454;&#22788;&#29702;1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gh\Desktop\&#20013;&#26399;&#32771;&#26680;8.2\&#25968;&#25454;&#34917;&#20805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gh\Desktop\&#20013;&#26399;&#32771;&#26680;8.2\&#33455;&#29255;&#25506;&#38024;&#25968;&#25454;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gh\Desktop\&#20013;&#26399;&#32771;&#26680;8.2\&#33455;&#29255;&#25506;&#38024;&#25968;&#25454;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7495825707189935"/>
          <c:y val="6.5615380207545634E-2"/>
          <c:w val="0.52968501574525328"/>
          <c:h val="0.794116597168534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Sheet4!$L$8</c:f>
              <c:strCache>
                <c:ptCount val="1"/>
                <c:pt idx="0">
                  <c:v>KN9204</c:v>
                </c:pt>
              </c:strCache>
            </c:strRef>
          </c:tx>
          <c:spPr>
            <a:solidFill>
              <a:sysClr val="windowText" lastClr="000000"/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Sheet4!$M$13:$O$13</c:f>
                <c:numCache>
                  <c:formatCode>General</c:formatCode>
                  <c:ptCount val="3"/>
                  <c:pt idx="0">
                    <c:v>146.25257199384492</c:v>
                  </c:pt>
                  <c:pt idx="1">
                    <c:v>46.258132418146786</c:v>
                  </c:pt>
                  <c:pt idx="2">
                    <c:v>236.5954183311855</c:v>
                  </c:pt>
                </c:numCache>
              </c:numRef>
            </c:plus>
            <c:minus>
              <c:numRef>
                <c:f>Sheet4!$M$13:$O$13</c:f>
                <c:numCache>
                  <c:formatCode>General</c:formatCode>
                  <c:ptCount val="3"/>
                  <c:pt idx="0">
                    <c:v>146.25257199384492</c:v>
                  </c:pt>
                  <c:pt idx="1">
                    <c:v>46.258132418146786</c:v>
                  </c:pt>
                  <c:pt idx="2">
                    <c:v>236.5954183311855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Sheet4!$M$7:$O$7</c:f>
              <c:numCache>
                <c:formatCode>General</c:formatCode>
                <c:ptCount val="3"/>
                <c:pt idx="0">
                  <c:v>0</c:v>
                </c:pt>
                <c:pt idx="1">
                  <c:v>90</c:v>
                </c:pt>
                <c:pt idx="2">
                  <c:v>180</c:v>
                </c:pt>
              </c:numCache>
            </c:numRef>
          </c:cat>
          <c:val>
            <c:numRef>
              <c:f>Sheet4!$M$8:$O$8</c:f>
              <c:numCache>
                <c:formatCode>General</c:formatCode>
                <c:ptCount val="3"/>
                <c:pt idx="0">
                  <c:v>2430</c:v>
                </c:pt>
                <c:pt idx="1">
                  <c:v>6808.333333333333</c:v>
                </c:pt>
                <c:pt idx="2">
                  <c:v>8299.4444444444453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8F-4E1B-9CB2-0858B124AE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3049048"/>
        <c:axId val="453051792"/>
      </c:barChart>
      <c:catAx>
        <c:axId val="453049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zh-CN"/>
          </a:p>
        </c:txPr>
        <c:crossAx val="453051792"/>
        <c:crosses val="autoZero"/>
        <c:auto val="1"/>
        <c:lblAlgn val="ctr"/>
        <c:lblOffset val="100"/>
        <c:noMultiLvlLbl val="0"/>
      </c:catAx>
      <c:valAx>
        <c:axId val="4530517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dk1"/>
            </a:solidFill>
          </a:ln>
          <a:effectLst/>
        </c:spPr>
        <c:txPr>
          <a:bodyPr rot="-60000000" vert="horz"/>
          <a:lstStyle/>
          <a:p>
            <a:pPr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zh-CN"/>
          </a:p>
        </c:txPr>
        <c:crossAx val="453049048"/>
        <c:crosses val="autoZero"/>
        <c:crossBetween val="between"/>
      </c:valAx>
      <c:spPr>
        <a:solidFill>
          <a:schemeClr val="lt1"/>
        </a:solidFill>
        <a:ln w="9525" cap="flat" cmpd="sng" algn="ctr">
          <a:solidFill>
            <a:schemeClr val="dk1"/>
          </a:solidFill>
          <a:prstDash val="solid"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zh-CN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1476143197442"/>
          <c:y val="6.6134011405917431E-2"/>
          <c:w val="0.73399274556095273"/>
          <c:h val="0.803954861169822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Sheet1!$D$12</c:f>
              <c:strCache>
                <c:ptCount val="1"/>
                <c:pt idx="0">
                  <c:v>KN9204</c:v>
                </c:pt>
              </c:strCache>
            </c:strRef>
          </c:tx>
          <c:spPr>
            <a:solidFill>
              <a:schemeClr val="tx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Sheet1!$E$16:$G$16</c:f>
                <c:numCache>
                  <c:formatCode>General</c:formatCode>
                  <c:ptCount val="3"/>
                  <c:pt idx="0">
                    <c:v>0.49109681291411883</c:v>
                  </c:pt>
                  <c:pt idx="1">
                    <c:v>2.0533538328412502</c:v>
                  </c:pt>
                  <c:pt idx="2">
                    <c:v>1.1604045508397043</c:v>
                  </c:pt>
                </c:numCache>
              </c:numRef>
            </c:plus>
            <c:minus>
              <c:numRef>
                <c:f>Sheet1!$E$17:$G$17</c:f>
                <c:numCache>
                  <c:formatCode>General</c:formatCode>
                  <c:ptCount val="3"/>
                  <c:pt idx="0">
                    <c:v>1.0157524610178539</c:v>
                  </c:pt>
                  <c:pt idx="1">
                    <c:v>2.2313347177715621</c:v>
                  </c:pt>
                  <c:pt idx="2">
                    <c:v>0.76377251748146413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Sheet1!$E$11:$G$11</c:f>
              <c:numCache>
                <c:formatCode>General</c:formatCode>
                <c:ptCount val="3"/>
                <c:pt idx="0">
                  <c:v>0</c:v>
                </c:pt>
                <c:pt idx="1">
                  <c:v>90</c:v>
                </c:pt>
                <c:pt idx="2">
                  <c:v>180</c:v>
                </c:pt>
              </c:numCache>
            </c:numRef>
          </c:cat>
          <c:val>
            <c:numRef>
              <c:f>Sheet1!$E$12:$G$12</c:f>
              <c:numCache>
                <c:formatCode>General</c:formatCode>
                <c:ptCount val="3"/>
                <c:pt idx="0">
                  <c:v>22.766512149257224</c:v>
                </c:pt>
                <c:pt idx="1">
                  <c:v>33.578278222171868</c:v>
                </c:pt>
                <c:pt idx="2">
                  <c:v>42.322510956826733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31-4E8D-97BD-C9208CE89F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3046304"/>
        <c:axId val="453046696"/>
      </c:barChart>
      <c:catAx>
        <c:axId val="453046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zh-CN"/>
          </a:p>
        </c:txPr>
        <c:crossAx val="453046696"/>
        <c:crosses val="autoZero"/>
        <c:auto val="1"/>
        <c:lblAlgn val="ctr"/>
        <c:lblOffset val="100"/>
        <c:noMultiLvlLbl val="0"/>
      </c:catAx>
      <c:valAx>
        <c:axId val="4530466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dk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zh-CN"/>
          </a:p>
        </c:txPr>
        <c:crossAx val="453046304"/>
        <c:crosses val="autoZero"/>
        <c:crossBetween val="between"/>
      </c:valAx>
      <c:spPr>
        <a:solidFill>
          <a:schemeClr val="lt1"/>
        </a:solidFill>
        <a:ln w="9525" cap="flat" cmpd="sng" algn="ctr">
          <a:solidFill>
            <a:schemeClr val="dk1"/>
          </a:solidFill>
          <a:prstDash val="solid"/>
        </a:ln>
        <a:effectLst/>
      </c:spPr>
    </c:plotArea>
    <c:plotVisOnly val="1"/>
    <c:dispBlanksAs val="gap"/>
    <c:showDLblsOverMax val="0"/>
  </c:chart>
  <c:spPr>
    <a:solidFill>
      <a:schemeClr val="bg1"/>
    </a:solidFill>
    <a:ln w="6350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075661000944287"/>
          <c:y val="3.3054145516074447E-2"/>
          <c:w val="0.67097188185919121"/>
          <c:h val="0.819103214890016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WM8和KN9204!$B$55</c:f>
              <c:strCache>
                <c:ptCount val="1"/>
                <c:pt idx="0">
                  <c:v>KN9204</c:v>
                </c:pt>
              </c:strCache>
            </c:strRef>
          </c:tx>
          <c:spPr>
            <a:solidFill>
              <a:sysClr val="windowText" lastClr="000000"/>
            </a:solidFill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WM8和KN9204!$D$46:$F$46</c:f>
                <c:numCache>
                  <c:formatCode>General</c:formatCode>
                  <c:ptCount val="3"/>
                  <c:pt idx="0">
                    <c:v>53.498034955217229</c:v>
                  </c:pt>
                  <c:pt idx="1">
                    <c:v>36.592314114787044</c:v>
                  </c:pt>
                  <c:pt idx="2">
                    <c:v>14.930445948488689</c:v>
                  </c:pt>
                </c:numCache>
              </c:numRef>
            </c:plus>
            <c:minus>
              <c:numRef>
                <c:f>WM8和KN9204!$D$46:$F$46</c:f>
                <c:numCache>
                  <c:formatCode>General</c:formatCode>
                  <c:ptCount val="3"/>
                  <c:pt idx="0">
                    <c:v>53.498034955217229</c:v>
                  </c:pt>
                  <c:pt idx="1">
                    <c:v>36.592314114787044</c:v>
                  </c:pt>
                  <c:pt idx="2">
                    <c:v>14.930445948488689</c:v>
                  </c:pt>
                </c:numCache>
              </c:numRef>
            </c:minus>
          </c:errBars>
          <c:cat>
            <c:numRef>
              <c:f>WM8和KN9204!$C$54:$E$54</c:f>
              <c:numCache>
                <c:formatCode>General</c:formatCode>
                <c:ptCount val="3"/>
                <c:pt idx="0">
                  <c:v>0</c:v>
                </c:pt>
                <c:pt idx="1">
                  <c:v>90</c:v>
                </c:pt>
                <c:pt idx="2">
                  <c:v>180</c:v>
                </c:pt>
              </c:numCache>
            </c:numRef>
          </c:cat>
          <c:val>
            <c:numRef>
              <c:f>WM8和KN9204!$C$55:$E$55</c:f>
              <c:numCache>
                <c:formatCode>General</c:formatCode>
                <c:ptCount val="3"/>
                <c:pt idx="0">
                  <c:v>453.96106386666662</c:v>
                </c:pt>
                <c:pt idx="1">
                  <c:v>182.58485069999998</c:v>
                </c:pt>
                <c:pt idx="2">
                  <c:v>116.53392132333333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F0-49FD-91D2-8F61D79D92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3047480"/>
        <c:axId val="453047872"/>
      </c:barChart>
      <c:catAx>
        <c:axId val="45304748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zh-CN"/>
          </a:p>
        </c:txPr>
        <c:crossAx val="453047872"/>
        <c:crosses val="autoZero"/>
        <c:auto val="1"/>
        <c:lblAlgn val="ctr"/>
        <c:lblOffset val="100"/>
        <c:noMultiLvlLbl val="0"/>
      </c:catAx>
      <c:valAx>
        <c:axId val="453047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zh-CN"/>
          </a:p>
        </c:txPr>
        <c:crossAx val="453047480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="0">
          <a:latin typeface="Times New Roman" panose="02020603050405020304" pitchFamily="18" charset="0"/>
          <a:cs typeface="Times New Roman" panose="02020603050405020304" pitchFamily="18" charset="0"/>
        </a:defRPr>
      </a:pPr>
      <a:endParaRPr lang="zh-CN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109576644633303"/>
          <c:y val="3.3054145516074447E-2"/>
          <c:w val="0.66872322222493275"/>
          <c:h val="0.856426489941718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WM8和KN9204!$C$25</c:f>
              <c:strCache>
                <c:ptCount val="1"/>
                <c:pt idx="0">
                  <c:v>KN9204</c:v>
                </c:pt>
              </c:strCache>
            </c:strRef>
          </c:tx>
          <c:spPr>
            <a:solidFill>
              <a:sysClr val="windowText" lastClr="000000"/>
            </a:solidFill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WM8和KN9204!$D$30:$F$30</c:f>
                <c:numCache>
                  <c:formatCode>General</c:formatCode>
                  <c:ptCount val="3"/>
                  <c:pt idx="0">
                    <c:v>12.834271904462733</c:v>
                  </c:pt>
                  <c:pt idx="1">
                    <c:v>38.51555940772927</c:v>
                  </c:pt>
                  <c:pt idx="2">
                    <c:v>10.692848934187833</c:v>
                  </c:pt>
                </c:numCache>
              </c:numRef>
            </c:plus>
            <c:minus>
              <c:numRef>
                <c:f>WM8和KN9204!$D$30:$F$30</c:f>
                <c:numCache>
                  <c:formatCode>General</c:formatCode>
                  <c:ptCount val="3"/>
                  <c:pt idx="0">
                    <c:v>12.834271904462733</c:v>
                  </c:pt>
                  <c:pt idx="1">
                    <c:v>38.51555940772927</c:v>
                  </c:pt>
                  <c:pt idx="2">
                    <c:v>10.692848934187833</c:v>
                  </c:pt>
                </c:numCache>
              </c:numRef>
            </c:minus>
          </c:errBars>
          <c:cat>
            <c:numRef>
              <c:f>WM8和KN9204!$D$24:$F$24</c:f>
              <c:numCache>
                <c:formatCode>General</c:formatCode>
                <c:ptCount val="3"/>
                <c:pt idx="0">
                  <c:v>0</c:v>
                </c:pt>
                <c:pt idx="1">
                  <c:v>90</c:v>
                </c:pt>
                <c:pt idx="2">
                  <c:v>180</c:v>
                </c:pt>
              </c:numCache>
            </c:numRef>
          </c:cat>
          <c:val>
            <c:numRef>
              <c:f>WM8和KN9204!$D$25:$F$25</c:f>
              <c:numCache>
                <c:formatCode>General</c:formatCode>
                <c:ptCount val="3"/>
                <c:pt idx="0">
                  <c:v>276.87648573333331</c:v>
                </c:pt>
                <c:pt idx="1">
                  <c:v>111.09211195666667</c:v>
                </c:pt>
                <c:pt idx="2">
                  <c:v>47.764834006666668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97-4995-A0DE-8CE02110BD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3060024"/>
        <c:axId val="453051400"/>
      </c:barChart>
      <c:catAx>
        <c:axId val="453060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</a:ln>
        </c:spPr>
        <c:txPr>
          <a:bodyPr/>
          <a:lstStyle/>
          <a:p>
            <a:pPr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zh-CN"/>
          </a:p>
        </c:txPr>
        <c:crossAx val="453051400"/>
        <c:crosses val="autoZero"/>
        <c:auto val="1"/>
        <c:lblAlgn val="ctr"/>
        <c:lblOffset val="100"/>
        <c:noMultiLvlLbl val="0"/>
      </c:catAx>
      <c:valAx>
        <c:axId val="4530514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>
            <a:solidFill>
              <a:schemeClr val="tx1"/>
            </a:solidFill>
          </a:ln>
        </c:spPr>
        <c:txPr>
          <a:bodyPr/>
          <a:lstStyle/>
          <a:p>
            <a:pPr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zh-CN"/>
          </a:p>
        </c:txPr>
        <c:crossAx val="453060024"/>
        <c:crosses val="autoZero"/>
        <c:crossBetween val="between"/>
      </c:valAx>
      <c:spPr>
        <a:ln w="9525"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zh-CN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zh-CN"/>
                      <a:t>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03D-4754-B7A2-5492006501F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zh-CN"/>
                      <a:t>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03D-4754-B7A2-5492006501F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zh-CN"/>
                      <a:t>ab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03D-4754-B7A2-5492006501F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zh-CN"/>
                      <a:t>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03D-4754-B7A2-5492006501F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altLang="zh-CN"/>
                      <a:t>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03D-4754-B7A2-5492006501FF}"/>
                </c:ext>
              </c:extLst>
            </c:dLbl>
            <c:dLbl>
              <c:idx val="5"/>
              <c:layout>
                <c:manualLayout>
                  <c:x val="-1.0185067526415994E-16"/>
                  <c:y val="-4.1237113402061855E-2"/>
                </c:manualLayout>
              </c:layout>
              <c:tx>
                <c:rich>
                  <a:bodyPr/>
                  <a:lstStyle/>
                  <a:p>
                    <a:r>
                      <a:rPr lang="en-US" altLang="zh-CN"/>
                      <a:t>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103D-4754-B7A2-5492006501FF}"/>
                </c:ext>
              </c:extLst>
            </c:dLbl>
            <c:dLbl>
              <c:idx val="6"/>
              <c:layout>
                <c:manualLayout>
                  <c:x val="2.7777777777777779E-3"/>
                  <c:y val="-3.2073310423825926E-2"/>
                </c:manualLayout>
              </c:layout>
              <c:tx>
                <c:rich>
                  <a:bodyPr/>
                  <a:lstStyle/>
                  <a:p>
                    <a:r>
                      <a:rPr lang="en-US" altLang="zh-CN"/>
                      <a:t>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103D-4754-B7A2-5492006501FF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altLang="zh-CN"/>
                      <a:t>bc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103D-4754-B7A2-5492006501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数据统计!$D$133:$D$140</c:f>
                <c:numCache>
                  <c:formatCode>General</c:formatCode>
                  <c:ptCount val="8"/>
                  <c:pt idx="0">
                    <c:v>0.105773502691896</c:v>
                  </c:pt>
                  <c:pt idx="1">
                    <c:v>0.22696059374065602</c:v>
                  </c:pt>
                  <c:pt idx="2">
                    <c:v>0.12414149633024046</c:v>
                  </c:pt>
                  <c:pt idx="3">
                    <c:v>0.12547686816479131</c:v>
                  </c:pt>
                  <c:pt idx="4">
                    <c:v>0.17572073804129576</c:v>
                  </c:pt>
                  <c:pt idx="5">
                    <c:v>0.81130210841036965</c:v>
                  </c:pt>
                </c:numCache>
              </c:numRef>
            </c:plus>
            <c:minus>
              <c:numRef>
                <c:f>数据统计!$D$133:$D$140</c:f>
                <c:numCache>
                  <c:formatCode>General</c:formatCode>
                  <c:ptCount val="8"/>
                  <c:pt idx="0">
                    <c:v>0.105773502691896</c:v>
                  </c:pt>
                  <c:pt idx="1">
                    <c:v>0.22696059374065602</c:v>
                  </c:pt>
                  <c:pt idx="2">
                    <c:v>0.12414149633024046</c:v>
                  </c:pt>
                  <c:pt idx="3">
                    <c:v>0.12547686816479131</c:v>
                  </c:pt>
                  <c:pt idx="4">
                    <c:v>0.17572073804129576</c:v>
                  </c:pt>
                  <c:pt idx="5">
                    <c:v>0.81130210841036965</c:v>
                  </c:pt>
                </c:numCache>
              </c:numRef>
            </c:minus>
            <c:spPr>
              <a:noFill/>
              <a:ln w="9525" cap="flat" cmpd="sng" algn="ctr">
                <a:solidFill>
                  <a:sysClr val="windowText" lastClr="000000"/>
                </a:solidFill>
                <a:round/>
              </a:ln>
              <a:effectLst/>
            </c:spPr>
          </c:errBars>
          <c:cat>
            <c:strRef>
              <c:f>数据统计!$B$133:$B$138</c:f>
              <c:strCache>
                <c:ptCount val="6"/>
                <c:pt idx="0">
                  <c:v>KN199</c:v>
                </c:pt>
                <c:pt idx="1">
                  <c:v>NC</c:v>
                </c:pt>
                <c:pt idx="2">
                  <c:v>OE1</c:v>
                </c:pt>
                <c:pt idx="3">
                  <c:v>OE2</c:v>
                </c:pt>
                <c:pt idx="4">
                  <c:v>R1</c:v>
                </c:pt>
                <c:pt idx="5">
                  <c:v>R2</c:v>
                </c:pt>
              </c:strCache>
            </c:strRef>
          </c:cat>
          <c:val>
            <c:numRef>
              <c:f>数据统计!$C$133:$C$138</c:f>
              <c:numCache>
                <c:formatCode>####.0000</c:formatCode>
                <c:ptCount val="6"/>
                <c:pt idx="0">
                  <c:v>6.14</c:v>
                </c:pt>
                <c:pt idx="1">
                  <c:v>6.0166666666666657</c:v>
                </c:pt>
                <c:pt idx="2">
                  <c:v>6.7366666666666672</c:v>
                </c:pt>
                <c:pt idx="3">
                  <c:v>6.1266666666666696</c:v>
                </c:pt>
                <c:pt idx="4">
                  <c:v>8.0566666666666666</c:v>
                </c:pt>
                <c:pt idx="5">
                  <c:v>10.003333333333334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03D-4754-B7A2-5492006501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7922880"/>
        <c:axId val="417920920"/>
      </c:barChart>
      <c:catAx>
        <c:axId val="41792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zh-CN"/>
          </a:p>
        </c:txPr>
        <c:crossAx val="417920920"/>
        <c:crosses val="autoZero"/>
        <c:auto val="1"/>
        <c:lblAlgn val="ctr"/>
        <c:lblOffset val="100"/>
        <c:noMultiLvlLbl val="0"/>
      </c:catAx>
      <c:valAx>
        <c:axId val="417920920"/>
        <c:scaling>
          <c:orientation val="minMax"/>
        </c:scaling>
        <c:delete val="0"/>
        <c:axPos val="l"/>
        <c:numFmt formatCode="#,##0_);[Red]\(#,##0\)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zh-CN"/>
          </a:p>
        </c:txPr>
        <c:crossAx val="417922880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6CBDD-9B35-4987-8FC0-448B989F1AD8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EDA70-13F9-4099-839F-BE5E55E470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6915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EDA70-13F9-4099-839F-BE5E55E4709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2344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8B1-2051-4637-9C11-56184CC1AB6B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5941-7198-4D1D-B956-2DE7B07421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6510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8B1-2051-4637-9C11-56184CC1AB6B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5941-7198-4D1D-B956-2DE7B07421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4114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8B1-2051-4637-9C11-56184CC1AB6B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5941-7198-4D1D-B956-2DE7B07421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842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8B1-2051-4637-9C11-56184CC1AB6B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5941-7198-4D1D-B956-2DE7B07421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6716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8B1-2051-4637-9C11-56184CC1AB6B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5941-7198-4D1D-B956-2DE7B07421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2920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8B1-2051-4637-9C11-56184CC1AB6B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5941-7198-4D1D-B956-2DE7B07421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9638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8B1-2051-4637-9C11-56184CC1AB6B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5941-7198-4D1D-B956-2DE7B07421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9990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8B1-2051-4637-9C11-56184CC1AB6B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5941-7198-4D1D-B956-2DE7B07421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9502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8B1-2051-4637-9C11-56184CC1AB6B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5941-7198-4D1D-B956-2DE7B07421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4516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8B1-2051-4637-9C11-56184CC1AB6B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5941-7198-4D1D-B956-2DE7B07421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156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8B1-2051-4637-9C11-56184CC1AB6B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5941-7198-4D1D-B956-2DE7B07421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4671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248B1-2051-4637-9C11-56184CC1AB6B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35941-7198-4D1D-B956-2DE7B07421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4413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plexdb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73561" y="4369479"/>
            <a:ext cx="560461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S1.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effects of N supply level on grain yield, and N concentration, the expression of </a:t>
            </a:r>
            <a:r>
              <a:rPr lang="en-US" altLang="zh-CN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Ta.5139.1.S1_at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CN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Ta.9132.3.S1_s_at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flag leaves. The wheat variety KN9204 was grown in the field experiment with N application rates at 0, 90 and 180 kg N/ha. The flag leaves were collected at flowering for analysis of N concentrations and gene expression profiles. Grain yield were measured at maturity. </a:t>
            </a:r>
            <a:r>
              <a:rPr lang="en-US" altLang="zh-C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Grain yield; </a:t>
            </a:r>
            <a:r>
              <a:rPr lang="en-US" altLang="zh-C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concentration in flag leaves; </a:t>
            </a:r>
            <a:r>
              <a:rPr lang="en-US" altLang="zh-C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(C, D)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relative expression of </a:t>
            </a:r>
            <a:r>
              <a:rPr lang="en-US" altLang="zh-CN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Ta.5139.1.S1_at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(C)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CN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Ta.9132.3.S1_s_at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(D)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flag leaves. Data are mean ± SE of 4 biological replications. </a:t>
            </a:r>
            <a:r>
              <a:rPr lang="en-US" altLang="zh-CN" sz="1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Total RNA was extracted using </a:t>
            </a:r>
            <a:r>
              <a:rPr lang="en-US" altLang="zh-CN" sz="1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Trizol</a:t>
            </a:r>
            <a:r>
              <a:rPr lang="en-US" altLang="zh-CN" sz="1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 reagent (Invitrogen) and purified using an RNeasy kit (</a:t>
            </a:r>
            <a:r>
              <a:rPr lang="en-US" altLang="zh-CN" sz="1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Qiagen</a:t>
            </a:r>
            <a:r>
              <a:rPr lang="en-US" altLang="zh-CN" sz="1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). </a:t>
            </a:r>
            <a:r>
              <a:rPr lang="en-US" altLang="zh-CN" sz="1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Arial Unicode MS" panose="020B0604020202020204" pitchFamily="34" charset="-122"/>
              </a:rPr>
              <a:t>RNA was quantified and quality assessed by running several dilutions of each sample using the Agilent RNA 6000 </a:t>
            </a:r>
            <a:r>
              <a:rPr lang="en-US" altLang="zh-CN" sz="1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Arial Unicode MS" panose="020B0604020202020204" pitchFamily="34" charset="-122"/>
              </a:rPr>
              <a:t>nano</a:t>
            </a:r>
            <a:r>
              <a:rPr lang="en-US" altLang="zh-CN" sz="1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Arial Unicode MS" panose="020B0604020202020204" pitchFamily="34" charset="-122"/>
              </a:rPr>
              <a:t> Kit and Agilent </a:t>
            </a:r>
            <a:r>
              <a:rPr lang="en-US" altLang="zh-CN" sz="1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Arial Unicode MS" panose="020B0604020202020204" pitchFamily="34" charset="-122"/>
              </a:rPr>
              <a:t>Bioanalyzer</a:t>
            </a:r>
            <a:r>
              <a:rPr lang="en-US" altLang="zh-CN" sz="1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Arial Unicode MS" panose="020B0604020202020204" pitchFamily="34" charset="-122"/>
              </a:rPr>
              <a:t> 2100. RNA samples were processed following the </a:t>
            </a:r>
            <a:r>
              <a:rPr lang="en-US" altLang="zh-CN" sz="1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Arial Unicode MS" panose="020B0604020202020204" pitchFamily="34" charset="-122"/>
              </a:rPr>
              <a:t>Affymetrix</a:t>
            </a:r>
            <a:r>
              <a:rPr lang="en-US" altLang="zh-CN" sz="1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Arial Unicode MS" panose="020B0604020202020204" pitchFamily="34" charset="-122"/>
              </a:rPr>
              <a:t> </a:t>
            </a:r>
            <a:r>
              <a:rPr lang="en-US" altLang="zh-CN" sz="1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Arial Unicode MS" panose="020B0604020202020204" pitchFamily="34" charset="-122"/>
              </a:rPr>
              <a:t>GeneChip</a:t>
            </a:r>
            <a:r>
              <a:rPr lang="en-US" altLang="zh-CN" sz="1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Arial Unicode MS" panose="020B0604020202020204" pitchFamily="34" charset="-122"/>
              </a:rPr>
              <a:t> expression analysis technical manual, </a:t>
            </a:r>
            <a:r>
              <a:rPr lang="en-US" altLang="zh-CN" sz="1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the methods for cDNA synthesis, </a:t>
            </a:r>
            <a:r>
              <a:rPr lang="en-US" altLang="zh-CN" sz="1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cRNA</a:t>
            </a:r>
            <a:r>
              <a:rPr lang="en-US" altLang="zh-CN" sz="1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 synthesis, </a:t>
            </a:r>
            <a:r>
              <a:rPr lang="en-US" altLang="zh-CN" sz="1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cRNA</a:t>
            </a:r>
            <a:r>
              <a:rPr lang="en-US" altLang="zh-CN" sz="1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 fragmentation, microarray hybridization, washing and staining are described in the </a:t>
            </a:r>
            <a:r>
              <a:rPr lang="en-US" altLang="zh-CN" sz="1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GeneChip</a:t>
            </a:r>
            <a:r>
              <a:rPr lang="en-US" altLang="zh-CN" sz="1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 expression analysis technical manual (http://www.affymetrix.com/). The arrays were scanned using a </a:t>
            </a:r>
            <a:r>
              <a:rPr lang="en-US" altLang="zh-CN" sz="1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GeneChip</a:t>
            </a:r>
            <a:r>
              <a:rPr lang="en-US" altLang="zh-CN" sz="1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 3000 scanner, </a:t>
            </a:r>
            <a:r>
              <a:rPr lang="en-US" altLang="zh-CN" sz="1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Arial Unicode MS" panose="020B0604020202020204" pitchFamily="34" charset="-122"/>
              </a:rPr>
              <a:t>wheat microarray design and expression profiling data are available in </a:t>
            </a:r>
            <a:r>
              <a:rPr lang="en-US" altLang="zh-CN" sz="1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Arial Unicode MS" panose="020B0604020202020204" pitchFamily="34" charset="-122"/>
              </a:rPr>
              <a:t>PLEXdb</a:t>
            </a:r>
            <a:r>
              <a:rPr lang="en-US" altLang="zh-CN" sz="1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Arial Unicode MS" panose="020B0604020202020204" pitchFamily="34" charset="-122"/>
              </a:rPr>
              <a:t> (</a:t>
            </a:r>
            <a:r>
              <a:rPr lang="en-US" altLang="zh-CN" sz="1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Arial Unicode MS" panose="020B0604020202020204" pitchFamily="34" charset="-122"/>
                <a:hlinkClick r:id="rId2"/>
              </a:rPr>
              <a:t>http://www.plexdb.org</a:t>
            </a:r>
            <a:r>
              <a:rPr lang="en-US" altLang="zh-CN" sz="1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Arial Unicode MS" panose="020B0604020202020204" pitchFamily="34" charset="-122"/>
              </a:rPr>
              <a:t>).</a:t>
            </a:r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75993B3E-8305-4CBA-BD67-3D63DCD9239A}"/>
              </a:ext>
            </a:extLst>
          </p:cNvPr>
          <p:cNvGrpSpPr/>
          <p:nvPr/>
        </p:nvGrpSpPr>
        <p:grpSpPr>
          <a:xfrm>
            <a:off x="1694101" y="606732"/>
            <a:ext cx="3364568" cy="3503533"/>
            <a:chOff x="3259665" y="1328401"/>
            <a:chExt cx="3364568" cy="3503533"/>
          </a:xfrm>
        </p:grpSpPr>
        <p:graphicFrame>
          <p:nvGraphicFramePr>
            <p:cNvPr id="5" name="图表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87383737"/>
                </p:ext>
              </p:extLst>
            </p:nvPr>
          </p:nvGraphicFramePr>
          <p:xfrm>
            <a:off x="3760801" y="1346990"/>
            <a:ext cx="1416987" cy="158053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6" name="图表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5998620"/>
                </p:ext>
              </p:extLst>
            </p:nvPr>
          </p:nvGraphicFramePr>
          <p:xfrm>
            <a:off x="5354937" y="1356993"/>
            <a:ext cx="1197658" cy="15602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7" name="图表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59825495"/>
                </p:ext>
              </p:extLst>
            </p:nvPr>
          </p:nvGraphicFramePr>
          <p:xfrm>
            <a:off x="5327653" y="3040027"/>
            <a:ext cx="1296580" cy="15993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8" name="图表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08657107"/>
                </p:ext>
              </p:extLst>
            </p:nvPr>
          </p:nvGraphicFramePr>
          <p:xfrm>
            <a:off x="3752693" y="3040027"/>
            <a:ext cx="1287779" cy="158410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3" name="矩形 2"/>
            <p:cNvSpPr/>
            <p:nvPr/>
          </p:nvSpPr>
          <p:spPr>
            <a:xfrm rot="16200000">
              <a:off x="3134764" y="1901008"/>
              <a:ext cx="1066318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r>
                <a:rPr lang="en-US" altLang="zh-CN" sz="8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Grain yield</a:t>
              </a:r>
              <a:r>
                <a:rPr lang="zh-CN" altLang="en-US" sz="8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（</a:t>
              </a:r>
              <a:r>
                <a:rPr lang="en-US" altLang="zh-CN" sz="8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kg/ha)</a:t>
              </a:r>
              <a:endParaRPr lang="zh-CN" alt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 rot="16200000">
              <a:off x="4332299" y="2076492"/>
              <a:ext cx="1639650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 sz="1000" b="0" i="0" u="none" strike="noStrike" kern="1200" baseline="0">
                  <a:solidFill>
                    <a:prstClr val="black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r>
                <a:rPr lang="en-US" altLang="zh-CN" sz="800" dirty="0">
                  <a:latin typeface="Arial" panose="020B0604020202020204" pitchFamily="34" charset="0"/>
                  <a:cs typeface="Arial" panose="020B0604020202020204" pitchFamily="34" charset="0"/>
                </a:rPr>
                <a:t>Nitrogen content (mg/g)</a:t>
              </a:r>
              <a:endParaRPr lang="zh-CN" altLang="zh-CN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 rot="16200000">
              <a:off x="2993079" y="3547249"/>
              <a:ext cx="13738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latin typeface="Arial" panose="020B0604020202020204" pitchFamily="34" charset="0"/>
                  <a:cs typeface="Arial" panose="020B0604020202020204" pitchFamily="34" charset="0"/>
                </a:rPr>
                <a:t>Relative expression level </a:t>
              </a:r>
              <a:endParaRPr lang="zh-CN" altLang="en-US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4279508" y="4616490"/>
              <a:ext cx="165782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 sz="1000" b="0" i="0" u="none" strike="noStrike" kern="1200" baseline="0">
                  <a:solidFill>
                    <a:prstClr val="black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r>
                <a:rPr lang="en-US" altLang="zh-CN" sz="800" dirty="0">
                  <a:latin typeface="Arial" panose="020B0604020202020204" pitchFamily="34" charset="0"/>
                  <a:cs typeface="Arial" panose="020B0604020202020204" pitchFamily="34" charset="0"/>
                </a:rPr>
                <a:t>Inorganic N application(kg N/ha)</a:t>
              </a:r>
            </a:p>
          </p:txBody>
        </p:sp>
        <p:sp>
          <p:nvSpPr>
            <p:cNvPr id="2" name="文本框 1">
              <a:extLst>
                <a:ext uri="{FF2B5EF4-FFF2-40B4-BE49-F238E27FC236}">
                  <a16:creationId xmlns:a16="http://schemas.microsoft.com/office/drawing/2014/main" id="{799903B7-2D68-404A-BAD2-8880A6520D06}"/>
                </a:ext>
              </a:extLst>
            </p:cNvPr>
            <p:cNvSpPr txBox="1"/>
            <p:nvPr/>
          </p:nvSpPr>
          <p:spPr>
            <a:xfrm>
              <a:off x="3259665" y="1342450"/>
              <a:ext cx="35974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zh-CN" altLang="en-US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D34B7C49-C08B-4CBF-8078-30841F9CC78B}"/>
                </a:ext>
              </a:extLst>
            </p:cNvPr>
            <p:cNvSpPr txBox="1"/>
            <p:nvPr/>
          </p:nvSpPr>
          <p:spPr>
            <a:xfrm>
              <a:off x="5017781" y="1328401"/>
              <a:ext cx="40207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zh-CN" altLang="en-US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32DD2F56-C8FA-4A66-88DC-8BFFF2ACCE80}"/>
                </a:ext>
              </a:extLst>
            </p:cNvPr>
            <p:cNvSpPr txBox="1"/>
            <p:nvPr/>
          </p:nvSpPr>
          <p:spPr>
            <a:xfrm>
              <a:off x="3285066" y="2942651"/>
              <a:ext cx="3667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zh-CN" altLang="en-US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D6FFF385-99FA-4B42-8B91-777E7F95D010}"/>
                </a:ext>
              </a:extLst>
            </p:cNvPr>
            <p:cNvSpPr txBox="1"/>
            <p:nvPr/>
          </p:nvSpPr>
          <p:spPr>
            <a:xfrm>
              <a:off x="5041432" y="2968050"/>
              <a:ext cx="3494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endParaRPr lang="zh-CN" altLang="en-US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文本框 16">
            <a:extLst>
              <a:ext uri="{FF2B5EF4-FFF2-40B4-BE49-F238E27FC236}">
                <a16:creationId xmlns:a16="http://schemas.microsoft.com/office/drawing/2014/main" id="{85195844-8B1F-40FD-B81E-E2B6E43D3F1D}"/>
              </a:ext>
            </a:extLst>
          </p:cNvPr>
          <p:cNvSpPr txBox="1"/>
          <p:nvPr/>
        </p:nvSpPr>
        <p:spPr>
          <a:xfrm rot="16200000">
            <a:off x="2963659" y="3018162"/>
            <a:ext cx="13738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latin typeface="Arial" panose="020B0604020202020204" pitchFamily="34" charset="0"/>
                <a:cs typeface="Arial" panose="020B0604020202020204" pitchFamily="34" charset="0"/>
              </a:rPr>
              <a:t>Relative expression level </a:t>
            </a:r>
            <a:endParaRPr lang="zh-CN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765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191" y="840105"/>
            <a:ext cx="5578772" cy="48672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27191" y="6812280"/>
            <a:ext cx="5529548" cy="613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S2.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Alignments between the amino acid sequences of TaLAMP1 homologues alleles in wheat.</a:t>
            </a:r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91" y="5707380"/>
            <a:ext cx="5397360" cy="813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0835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24713" y="4730738"/>
            <a:ext cx="5400000" cy="890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S3.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Subcellular location of TaLAMP1-3B.</a:t>
            </a:r>
            <a:r>
              <a:rPr lang="en-US" altLang="zh-C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(A) and (B)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protoplasts of wheat transformed with</a:t>
            </a:r>
            <a:r>
              <a:rPr lang="en-US" altLang="zh-CN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UBI::TaLAMP1-3B::</a:t>
            </a:r>
            <a:r>
              <a:rPr lang="en-US" altLang="zh-CN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GFP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CN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UBI::</a:t>
            </a:r>
            <a:r>
              <a:rPr lang="en-US" altLang="zh-CN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GFP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plasmids  </a:t>
            </a:r>
            <a:r>
              <a:rPr lang="en-US" altLang="zh-C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pUBI163GFP,</a:t>
            </a:r>
            <a:r>
              <a: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pUBITaLAMP13B-GFP, bar=10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μm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6AC65EC7-27C3-40C9-8D3B-48AAF7F387BD}"/>
              </a:ext>
            </a:extLst>
          </p:cNvPr>
          <p:cNvGrpSpPr/>
          <p:nvPr/>
        </p:nvGrpSpPr>
        <p:grpSpPr>
          <a:xfrm>
            <a:off x="1519575" y="2381250"/>
            <a:ext cx="3574395" cy="2440818"/>
            <a:chOff x="662325" y="3543300"/>
            <a:chExt cx="3574395" cy="2440818"/>
          </a:xfrm>
        </p:grpSpPr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id="{D61A7C77-1946-4D91-88E7-4FC31F29357E}"/>
                </a:ext>
              </a:extLst>
            </p:cNvPr>
            <p:cNvCxnSpPr/>
            <p:nvPr/>
          </p:nvCxnSpPr>
          <p:spPr>
            <a:xfrm>
              <a:off x="2033574" y="5145859"/>
              <a:ext cx="225505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6B2C5A82-5838-4130-BAB1-3F265138F54F}"/>
                </a:ext>
              </a:extLst>
            </p:cNvPr>
            <p:cNvGrpSpPr/>
            <p:nvPr/>
          </p:nvGrpSpPr>
          <p:grpSpPr>
            <a:xfrm>
              <a:off x="662325" y="3543300"/>
              <a:ext cx="3574395" cy="2440818"/>
              <a:chOff x="469308" y="1111257"/>
              <a:chExt cx="5182812" cy="3347560"/>
            </a:xfrm>
          </p:grpSpPr>
          <p:pic>
            <p:nvPicPr>
              <p:cNvPr id="25" name="Picture 2" descr="D:\实验图片\TaAMP1 Confocal\shiji\导出照片\GFP-2.jpeg">
                <a:extLst>
                  <a:ext uri="{FF2B5EF4-FFF2-40B4-BE49-F238E27FC236}">
                    <a16:creationId xmlns:a16="http://schemas.microsoft.com/office/drawing/2014/main" id="{F017E358-35D6-4F45-BFB3-025F40C0B78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9308" y="1116721"/>
                <a:ext cx="2518516" cy="25185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6" name="文本框 25">
                <a:extLst>
                  <a:ext uri="{FF2B5EF4-FFF2-40B4-BE49-F238E27FC236}">
                    <a16:creationId xmlns:a16="http://schemas.microsoft.com/office/drawing/2014/main" id="{BD42313E-2D28-4B3A-862C-63C5A403428C}"/>
                  </a:ext>
                </a:extLst>
              </p:cNvPr>
              <p:cNvSpPr txBox="1"/>
              <p:nvPr/>
            </p:nvSpPr>
            <p:spPr>
              <a:xfrm>
                <a:off x="469308" y="1196752"/>
                <a:ext cx="502292" cy="358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1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zh-CN" altLang="en-US" sz="11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D3DABDA9-58DA-4F26-A8E0-78D88317B931}"/>
                  </a:ext>
                </a:extLst>
              </p:cNvPr>
              <p:cNvSpPr txBox="1"/>
              <p:nvPr/>
            </p:nvSpPr>
            <p:spPr>
              <a:xfrm>
                <a:off x="3133604" y="1196752"/>
                <a:ext cx="5022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/>
                    </a:solidFill>
                  </a:rPr>
                  <a:t>B</a:t>
                </a:r>
                <a:endParaRPr lang="zh-CN" alt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" name="文本框 27">
                <a:extLst>
                  <a:ext uri="{FF2B5EF4-FFF2-40B4-BE49-F238E27FC236}">
                    <a16:creationId xmlns:a16="http://schemas.microsoft.com/office/drawing/2014/main" id="{5D88327B-52EB-4159-9D15-240110B39C0A}"/>
                  </a:ext>
                </a:extLst>
              </p:cNvPr>
              <p:cNvSpPr txBox="1"/>
              <p:nvPr/>
            </p:nvSpPr>
            <p:spPr>
              <a:xfrm>
                <a:off x="611559" y="3995772"/>
                <a:ext cx="5040561" cy="4630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zh-CN" altLang="en-US" sz="1050" dirty="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grpSp>
            <p:nvGrpSpPr>
              <p:cNvPr id="30" name="组合 29">
                <a:extLst>
                  <a:ext uri="{FF2B5EF4-FFF2-40B4-BE49-F238E27FC236}">
                    <a16:creationId xmlns:a16="http://schemas.microsoft.com/office/drawing/2014/main" id="{C26B0783-F038-4D40-96C7-70EAFA3A67DA}"/>
                  </a:ext>
                </a:extLst>
              </p:cNvPr>
              <p:cNvGrpSpPr/>
              <p:nvPr/>
            </p:nvGrpSpPr>
            <p:grpSpPr>
              <a:xfrm>
                <a:off x="2999463" y="1111257"/>
                <a:ext cx="2533237" cy="2533237"/>
                <a:chOff x="5492848" y="1098300"/>
                <a:chExt cx="2533237" cy="2533237"/>
              </a:xfrm>
            </p:grpSpPr>
            <p:pic>
              <p:nvPicPr>
                <p:cNvPr id="31" name="Picture 4" descr="D:\实验图片\TaAMP1 Confocal\shiji\导出照片\amp1-5 40x.jpeg">
                  <a:extLst>
                    <a:ext uri="{FF2B5EF4-FFF2-40B4-BE49-F238E27FC236}">
                      <a16:creationId xmlns:a16="http://schemas.microsoft.com/office/drawing/2014/main" id="{BBFAA420-4B84-49FF-8B70-6D7FE19EED68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92848" y="1098300"/>
                  <a:ext cx="2533237" cy="253323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2" name="文本框 31">
                  <a:extLst>
                    <a:ext uri="{FF2B5EF4-FFF2-40B4-BE49-F238E27FC236}">
                      <a16:creationId xmlns:a16="http://schemas.microsoft.com/office/drawing/2014/main" id="{D9939F2A-8455-408C-9AD6-D7F39786000E}"/>
                    </a:ext>
                  </a:extLst>
                </p:cNvPr>
                <p:cNvSpPr txBox="1"/>
                <p:nvPr/>
              </p:nvSpPr>
              <p:spPr>
                <a:xfrm>
                  <a:off x="5580112" y="1196752"/>
                  <a:ext cx="502292" cy="3587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100" b="1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B</a:t>
                  </a:r>
                  <a:endParaRPr lang="zh-CN" altLang="en-US" sz="11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cxnSp>
          <p:nvCxnSpPr>
            <p:cNvPr id="34" name="直接连接符 33">
              <a:extLst>
                <a:ext uri="{FF2B5EF4-FFF2-40B4-BE49-F238E27FC236}">
                  <a16:creationId xmlns:a16="http://schemas.microsoft.com/office/drawing/2014/main" id="{49F695E2-B4D6-462E-92C9-C65550206AAC}"/>
                </a:ext>
              </a:extLst>
            </p:cNvPr>
            <p:cNvCxnSpPr>
              <a:cxnSpLocks/>
            </p:cNvCxnSpPr>
            <p:nvPr/>
          </p:nvCxnSpPr>
          <p:spPr>
            <a:xfrm>
              <a:off x="3712530" y="5046593"/>
              <a:ext cx="40273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>
              <a:extLst>
                <a:ext uri="{FF2B5EF4-FFF2-40B4-BE49-F238E27FC236}">
                  <a16:creationId xmlns:a16="http://schemas.microsoft.com/office/drawing/2014/main" id="{1CC2F7F8-12A1-4BDB-8352-D7676344C020}"/>
                </a:ext>
              </a:extLst>
            </p:cNvPr>
            <p:cNvCxnSpPr/>
            <p:nvPr/>
          </p:nvCxnSpPr>
          <p:spPr>
            <a:xfrm>
              <a:off x="2134458" y="5054419"/>
              <a:ext cx="225505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9411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36006" y="4047126"/>
            <a:ext cx="5400000" cy="2275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b="1" kern="1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Figure S4. </a:t>
            </a:r>
            <a:r>
              <a:rPr lang="en-US" altLang="zh-CN" sz="1200" kern="1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The zeatin riboside (ZR) content in the </a:t>
            </a:r>
            <a:r>
              <a:rPr lang="en-US" altLang="zh-CN" sz="1200" i="1" kern="1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TaLAMP1</a:t>
            </a:r>
            <a:r>
              <a:rPr lang="en-US" altLang="zh-CN" sz="1200" kern="1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 transgenic lines and wild type at seeding stage. </a:t>
            </a:r>
            <a:r>
              <a:rPr lang="en-US" altLang="zh-CN" sz="1200" kern="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The seedlings of KN199 and </a:t>
            </a:r>
            <a:r>
              <a:rPr lang="en-US" altLang="zh-CN" sz="1200" i="1" kern="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TaLAMP1</a:t>
            </a:r>
            <a:r>
              <a:rPr lang="en-US" altLang="zh-CN" sz="1200" kern="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 transgenic lines were grown for 7 days in the nutrient solution containing </a:t>
            </a:r>
            <a:r>
              <a:rPr lang="en-US" altLang="zh-CN" sz="1200" kern="1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2.0 mM NO</a:t>
            </a:r>
            <a:r>
              <a:rPr lang="en-US" altLang="zh-CN" sz="1200" kern="100" baseline="-250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3</a:t>
            </a:r>
            <a:r>
              <a:rPr lang="en-US" altLang="zh-CN" sz="1200" kern="100" baseline="300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- </a:t>
            </a:r>
            <a:r>
              <a:rPr lang="en-US" altLang="zh-CN" sz="1200" kern="1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(HN), then the whole seedlings were collected for ZR analysis. KN199 and NC are wild type and negative control transgenic line. OE1, OE2 are </a:t>
            </a:r>
            <a:r>
              <a:rPr lang="en-US" altLang="zh-CN" sz="1200" i="1" kern="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NewRomanPS-BoldMT"/>
              </a:rPr>
              <a:t>TaLAMP1</a:t>
            </a:r>
            <a:r>
              <a:rPr lang="en-US" altLang="zh-CN" sz="1200" i="1" kern="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-3B </a:t>
            </a:r>
            <a:r>
              <a:rPr lang="en-US" altLang="zh-CN" sz="1200" kern="1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overexpression transgenic lines, R1, R2 are </a:t>
            </a:r>
            <a:r>
              <a:rPr lang="en-US" altLang="zh-CN" sz="1200" i="1" kern="1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TaLAMP1</a:t>
            </a:r>
            <a:r>
              <a:rPr lang="en-US" altLang="zh-CN" sz="1200" kern="1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 knock-down transgenic lines. Data are the mean ± SE (n = 5). Different letters after the data indicate significant difference at </a:t>
            </a:r>
            <a:r>
              <a:rPr lang="en-US" altLang="zh-CN" sz="1200" i="1" kern="1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P</a:t>
            </a:r>
            <a:r>
              <a:rPr lang="en-US" altLang="zh-CN" sz="1200" kern="1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 &lt; 0.05. </a:t>
            </a:r>
            <a:endParaRPr lang="zh-CN" altLang="zh-CN" sz="1200" kern="100" dirty="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079645" y="1827269"/>
            <a:ext cx="4154646" cy="2192734"/>
            <a:chOff x="1079645" y="379832"/>
            <a:chExt cx="4154646" cy="2192734"/>
          </a:xfrm>
        </p:grpSpPr>
        <p:graphicFrame>
          <p:nvGraphicFramePr>
            <p:cNvPr id="6" name="图表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30723251"/>
                </p:ext>
              </p:extLst>
            </p:nvPr>
          </p:nvGraphicFramePr>
          <p:xfrm>
            <a:off x="1328989" y="379832"/>
            <a:ext cx="3905302" cy="219273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7" name="矩形 6"/>
            <p:cNvSpPr/>
            <p:nvPr/>
          </p:nvSpPr>
          <p:spPr>
            <a:xfrm rot="16200000">
              <a:off x="425106" y="1262415"/>
              <a:ext cx="1524522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800" dirty="0">
                  <a:latin typeface="Arial" panose="020B0604020202020204" pitchFamily="34" charset="0"/>
                  <a:cs typeface="Arial" panose="020B0604020202020204" pitchFamily="34" charset="0"/>
                </a:rPr>
                <a:t>ZR content (ng/g FW)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0484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DE3F8A15-AF56-4427-98ED-7D45C3771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902592"/>
              </p:ext>
            </p:extLst>
          </p:nvPr>
        </p:nvGraphicFramePr>
        <p:xfrm>
          <a:off x="784375" y="969233"/>
          <a:ext cx="5650292" cy="7592579"/>
        </p:xfrm>
        <a:graphic>
          <a:graphicData uri="http://schemas.openxmlformats.org/drawingml/2006/table">
            <a:tbl>
              <a:tblPr/>
              <a:tblGrid>
                <a:gridCol w="1378491">
                  <a:extLst>
                    <a:ext uri="{9D8B030D-6E8A-4147-A177-3AD203B41FA5}">
                      <a16:colId xmlns:a16="http://schemas.microsoft.com/office/drawing/2014/main" val="2714140680"/>
                    </a:ext>
                  </a:extLst>
                </a:gridCol>
                <a:gridCol w="2699658">
                  <a:extLst>
                    <a:ext uri="{9D8B030D-6E8A-4147-A177-3AD203B41FA5}">
                      <a16:colId xmlns:a16="http://schemas.microsoft.com/office/drawing/2014/main" val="693222478"/>
                    </a:ext>
                  </a:extLst>
                </a:gridCol>
                <a:gridCol w="1572143">
                  <a:extLst>
                    <a:ext uri="{9D8B030D-6E8A-4147-A177-3AD203B41FA5}">
                      <a16:colId xmlns:a16="http://schemas.microsoft.com/office/drawing/2014/main" val="165766100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Table S1 The primers used in this study</a:t>
                      </a:r>
                    </a:p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8878472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Primer name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Sequence（5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’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-3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’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Experiment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7357204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G1 PF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AGGGAGCGCAAAGGGAC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Cloning TaLAMP1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0941599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G1 PR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CCAGAAATAAAGCCAAGGATG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858639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G2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Pf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ATGCGAGCGGGCTTTG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990398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G2 PR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TCTGGGTGCCTGCGTGT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243473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G3 PF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CATAAGCCAAGGATGATTTG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300047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G3 PR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ATGAGACGCAAGCAAAATATGCA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884306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5'RACE SP1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GTTCTTGCTCACCTTCCC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436796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5'RACE SP2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CGATCAATCGGAGCTTGGAG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128644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3'RACE SP1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GGAGTTGCGACAAA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846863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3'RACE SP2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GTCAAATACAGGGTTA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980211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ABD SP1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AACACCGCCCTACTCGC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711223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 SP2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AACGATGACGGAAATA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833558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 SP3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TGCTTTGCACCCACATAGTTCT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550283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TaLAMP1 RT PF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TTTGTCCCAACGCACCAGTA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TaLAMP1 expression analysis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172261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TaLAMP1 RT PR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CTTCCACGTCGCATTACCTCTT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440974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TaLAMP1-3A RT PF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ATCACAAGATCCCTGAGAACCAG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TaLAMP1-3A expression analysis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4140244"/>
                  </a:ext>
                </a:extLst>
              </a:tr>
              <a:tr h="1509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TaLAMP1-3A RT PR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AACTGTTTTCCTGTCACTTTGTTGTTT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789314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TaLAMP1-3B RT PF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ACGCCGGGAATGGTTATTACTT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TaLAMP1-3B expression analysis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2626924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TaLAMP1-3B RT PR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TGGTGTGCTGATGGCACTATG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310338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TaLAMP1-3D RT PF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GGATAGTCAGGGTGCCTTATTTGA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TaLAMP1-3D expression analysis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0899873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TaLAMP1-3D RT PR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GCCGGTTTCTTAACGCAAAGT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508230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TaNPF6.3-1D RT PF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GCAACGCCATTCTGCTTGT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TaNPF6.3-1D expression analysis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853169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TaNPF6.3-1D RT PR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AGCTTCTGCGTCCTGTGTACTG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316725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TaGS1-6A RT PF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CAACCATGCTAAACCACAACTGA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TaGS1-6A expression analysis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9184392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TaGS1-6A RT PR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TGGATGAAGCCGTGACTTGTAG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469178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TaNR1-6D RT PF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ATGGAGAGCTTCCCAGGTATGA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TaNR1-6D expression analysis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399288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TaNR1-6D RT PR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AAGGCTCGCCAGACAGACAT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800241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TaGDH2-2B RT PF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GCTTGCACGTTGCATCACA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TaGDH2-2B expression analysis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0404537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TaGHD2-2B RT PR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AGCGCGAGAACGCAAGAC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972854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TaNRT2.1-6B RT PF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GAGCTTGAGGGCTTCCATGTAG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TaNRT2.1-6B expression analysis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07780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TaNRT2.1-6B RT PF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TGCCACCCACCAGGATAAG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848835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TaActin RT PF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CTTGGCGACCATCCATGA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TaActinexpression analysis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5939353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TaActin RT PR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GTGCTGCTATCCCGACAACAC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991055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(OE)ATG-Hind III 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GGCGCTTCCTGGTGATGA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Construct TaLAMP1-3B overexpression vector 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518172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(OE)TGA-EcoR I 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CATGCCATGCCGTCTCAT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704667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(RNAi)1100F-BamH I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CAAATTATTCTTACATCACCAACGAAGA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Construct TaLAMP1 RNAi overexpression vector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377926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(RNAi)1560R-EcoR I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CCCTTGAAATCTGAAGCAGAAAGA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920192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(RNAi)1100F-Kpn I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TCTGCAAGCTAGGGCGATGT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168302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(RNAi)1560R- Hind III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CTCGGTGGCGGTGAATCTT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822520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TaLAMP1-F Nde I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TTGAAAATTTCCTTCTTCTGGGTAATC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Subcellular localization analysis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86875"/>
                  </a:ext>
                </a:extLst>
              </a:tr>
              <a:tr h="145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TaLAMP1-R BamH I </a:t>
                      </a: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GTCTCCCTCAAACTAGCCAAGAGAT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033" marR="5033" marT="5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304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983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10173</TotalTime>
  <Words>726</Words>
  <Application>Microsoft Office PowerPoint</Application>
  <PresentationFormat>A4 纸张(210x297 毫米)</PresentationFormat>
  <Paragraphs>126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黑体</vt:lpstr>
      <vt:lpstr>Arial</vt:lpstr>
      <vt:lpstr>Calibri</vt:lpstr>
      <vt:lpstr>Calibri Light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legend</dc:title>
  <dc:creator>史计</dc:creator>
  <cp:lastModifiedBy>ji shi</cp:lastModifiedBy>
  <cp:revision>732</cp:revision>
  <dcterms:created xsi:type="dcterms:W3CDTF">2017-01-08T05:18:30Z</dcterms:created>
  <dcterms:modified xsi:type="dcterms:W3CDTF">2020-11-18T22:04:41Z</dcterms:modified>
</cp:coreProperties>
</file>