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12"/>
  </p:notesMasterIdLst>
  <p:handoutMasterIdLst>
    <p:handoutMasterId r:id="rId13"/>
  </p:handoutMasterIdLst>
  <p:sldIdLst>
    <p:sldId id="670" r:id="rId2"/>
    <p:sldId id="257" r:id="rId3"/>
    <p:sldId id="854" r:id="rId4"/>
    <p:sldId id="894" r:id="rId5"/>
    <p:sldId id="668" r:id="rId6"/>
    <p:sldId id="851" r:id="rId7"/>
    <p:sldId id="898" r:id="rId8"/>
    <p:sldId id="897" r:id="rId9"/>
    <p:sldId id="901" r:id="rId10"/>
    <p:sldId id="90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yub Khan" initials="AK" lastIdx="18" clrIdx="0"/>
  <p:cmAuthor id="1" name="申 玉龙" initials="申" lastIdx="1" clrIdx="1">
    <p:extLst>
      <p:ext uri="{19B8F6BF-5375-455C-9EA6-DF929625EA0E}">
        <p15:presenceInfo xmlns:p15="http://schemas.microsoft.com/office/powerpoint/2012/main" userId="38d321f8e0d702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70C0"/>
    <a:srgbClr val="660066"/>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06" autoAdjust="0"/>
    <p:restoredTop sz="95588" autoAdjust="0"/>
  </p:normalViewPr>
  <p:slideViewPr>
    <p:cSldViewPr>
      <p:cViewPr varScale="1">
        <p:scale>
          <a:sx n="127" d="100"/>
          <a:sy n="127" d="100"/>
        </p:scale>
        <p:origin x="1336" y="18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73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D8FA85-2698-45AC-AFED-60EABFF2CF17}" type="datetimeFigureOut">
              <a:rPr lang="en-US" smtClean="0"/>
              <a:pPr/>
              <a:t>10/27/20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35CDF4-45A2-4E07-ABAA-A4ADC84EB9D8}" type="slidenum">
              <a:rPr lang="en-US" smtClean="0"/>
              <a:pPr/>
              <a:t>‹#›</a:t>
            </a:fld>
            <a:endParaRPr lang="en-US"/>
          </a:p>
        </p:txBody>
      </p:sp>
    </p:spTree>
    <p:extLst>
      <p:ext uri="{BB962C8B-B14F-4D97-AF65-F5344CB8AC3E}">
        <p14:creationId xmlns:p14="http://schemas.microsoft.com/office/powerpoint/2010/main" val="328551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B81EC-F0A9-45E0-A3B0-47EA3642A223}" type="datetimeFigureOut">
              <a:rPr lang="en-US" smtClean="0"/>
              <a:pPr/>
              <a:t>10/27/20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BB65BF-6928-4711-AD31-8F0EF1FBA8B9}" type="slidenum">
              <a:rPr lang="en-US" smtClean="0"/>
              <a:pPr/>
              <a:t>‹#›</a:t>
            </a:fld>
            <a:endParaRPr lang="en-US"/>
          </a:p>
        </p:txBody>
      </p:sp>
    </p:spTree>
    <p:extLst>
      <p:ext uri="{BB962C8B-B14F-4D97-AF65-F5344CB8AC3E}">
        <p14:creationId xmlns:p14="http://schemas.microsoft.com/office/powerpoint/2010/main" val="296610743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B3BB65BF-6928-4711-AD31-8F0EF1FBA8B9}" type="slidenum">
              <a:rPr lang="en-US" smtClean="0"/>
              <a:pPr/>
              <a:t>4</a:t>
            </a:fld>
            <a:endParaRPr lang="en-US"/>
          </a:p>
        </p:txBody>
      </p:sp>
    </p:spTree>
    <p:extLst>
      <p:ext uri="{BB962C8B-B14F-4D97-AF65-F5344CB8AC3E}">
        <p14:creationId xmlns:p14="http://schemas.microsoft.com/office/powerpoint/2010/main" val="278641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B3BB65BF-6928-4711-AD31-8F0EF1FBA8B9}" type="slidenum">
              <a:rPr lang="en-US" smtClean="0"/>
              <a:pPr/>
              <a:t>5</a:t>
            </a:fld>
            <a:endParaRPr lang="en-US"/>
          </a:p>
        </p:txBody>
      </p:sp>
    </p:spTree>
    <p:extLst>
      <p:ext uri="{BB962C8B-B14F-4D97-AF65-F5344CB8AC3E}">
        <p14:creationId xmlns:p14="http://schemas.microsoft.com/office/powerpoint/2010/main" val="191003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B3BB65BF-6928-4711-AD31-8F0EF1FBA8B9}" type="slidenum">
              <a:rPr lang="en-US" smtClean="0"/>
              <a:pPr/>
              <a:t>7</a:t>
            </a:fld>
            <a:endParaRPr lang="en-US"/>
          </a:p>
        </p:txBody>
      </p:sp>
    </p:spTree>
    <p:extLst>
      <p:ext uri="{BB962C8B-B14F-4D97-AF65-F5344CB8AC3E}">
        <p14:creationId xmlns:p14="http://schemas.microsoft.com/office/powerpoint/2010/main" val="251278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B3BB65BF-6928-4711-AD31-8F0EF1FBA8B9}" type="slidenum">
              <a:rPr lang="en-US" smtClean="0"/>
              <a:pPr/>
              <a:t>9</a:t>
            </a:fld>
            <a:endParaRPr lang="en-US"/>
          </a:p>
        </p:txBody>
      </p:sp>
    </p:spTree>
    <p:extLst>
      <p:ext uri="{BB962C8B-B14F-4D97-AF65-F5344CB8AC3E}">
        <p14:creationId xmlns:p14="http://schemas.microsoft.com/office/powerpoint/2010/main" val="2062014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96F335-B751-4ECA-B127-2619AA2D101B}" type="datetime1">
              <a:rPr lang="en-US" smtClean="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B323E-F96F-40AB-BE06-670D7ADEE3A6}" type="slidenum">
              <a:rPr lang="en-US" smtClean="0"/>
              <a:pPr/>
              <a:t>‹#›</a:t>
            </a:fld>
            <a:endParaRPr lang="en-US"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0B40EF-097C-49F1-B1E8-991C31922E96}" type="datetime1">
              <a:rPr lang="en-US" smtClean="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B323E-F96F-40AB-BE06-670D7ADEE3A6}" type="slidenum">
              <a:rPr lang="en-US" smtClean="0"/>
              <a:pPr/>
              <a:t>‹#›</a:t>
            </a:fld>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D6E8A8-D06D-435C-B6FA-C52CB72E939B}" type="datetime1">
              <a:rPr lang="en-US" smtClean="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B323E-F96F-40AB-BE06-670D7ADEE3A6}" type="slidenum">
              <a:rPr lang="en-US" smtClean="0"/>
              <a:pPr/>
              <a:t>‹#›</a:t>
            </a:fld>
            <a:endParaRPr lang="en-US"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1" y="1174279"/>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8" name="文本占位符 7"/>
          <p:cNvSpPr>
            <a:spLocks noGrp="1"/>
          </p:cNvSpPr>
          <p:nvPr>
            <p:ph type="body" sz="quarter" idx="10"/>
          </p:nvPr>
        </p:nvSpPr>
        <p:spPr>
          <a:xfrm>
            <a:off x="365500" y="296902"/>
            <a:ext cx="7344618" cy="649287"/>
          </a:xfrm>
        </p:spPr>
        <p:txBody>
          <a:bodyPr>
            <a:noAutofit/>
          </a:bodyPr>
          <a:lstStyle>
            <a:lvl1pPr marL="0" indent="0">
              <a:buNone/>
              <a:defRPr sz="4062" b="1">
                <a:solidFill>
                  <a:schemeClr val="accent2"/>
                </a:solidFill>
                <a:latin typeface="+mj-ea"/>
                <a:ea typeface="+mj-ea"/>
              </a:defRPr>
            </a:lvl1pPr>
          </a:lstStyle>
          <a:p>
            <a:pPr lvl="0"/>
            <a:r>
              <a:rPr lang="zh-CN" altLang="en-US" dirty="0"/>
              <a:t>单击此处编辑母版文本样式</a:t>
            </a:r>
          </a:p>
        </p:txBody>
      </p:sp>
    </p:spTree>
    <p:extLst>
      <p:ext uri="{BB962C8B-B14F-4D97-AF65-F5344CB8AC3E}">
        <p14:creationId xmlns:p14="http://schemas.microsoft.com/office/powerpoint/2010/main" val="398275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0DFFD-EECB-47A9-8C02-C97593AA7F05}" type="datetime1">
              <a:rPr lang="en-US" smtClean="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B323E-F96F-40AB-BE06-670D7ADEE3A6}" type="slidenum">
              <a:rPr lang="en-US" smtClean="0"/>
              <a:pPr/>
              <a:t>‹#›</a:t>
            </a:fld>
            <a:endParaRPr lang="en-US"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7C556-61AC-4027-A269-B97E3585B145}" type="datetime1">
              <a:rPr lang="en-US" smtClean="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B323E-F96F-40AB-BE06-670D7ADEE3A6}" type="slidenum">
              <a:rPr lang="en-US" smtClean="0"/>
              <a:pPr/>
              <a:t>‹#›</a:t>
            </a:fld>
            <a:endParaRPr lang="en-US"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CB4945-63F6-4126-91CC-0ECA912B3F51}" type="datetime1">
              <a:rPr lang="en-US" smtClean="0"/>
              <a:pPr/>
              <a:t>10/27/20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9B323E-F96F-40AB-BE06-670D7ADEE3A6}" type="slidenum">
              <a:rPr lang="en-US" smtClean="0"/>
              <a:pPr/>
              <a:t>‹#›</a:t>
            </a:fld>
            <a:endParaRPr lang="en-US"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5C50-B51B-4663-865B-95D4CF044A2D}" type="datetime1">
              <a:rPr lang="en-US" smtClean="0"/>
              <a:pPr/>
              <a:t>10/27/20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9B323E-F96F-40AB-BE06-670D7ADEE3A6}" type="slidenum">
              <a:rPr lang="en-US" smtClean="0"/>
              <a:pPr/>
              <a:t>‹#›</a:t>
            </a:fld>
            <a:endParaRPr lang="en-US"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C517D1-25F6-47F8-9079-1A4000DB2CB9}" type="datetime1">
              <a:rPr lang="en-US" smtClean="0"/>
              <a:pPr/>
              <a:t>10/27/20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9B323E-F96F-40AB-BE06-670D7ADEE3A6}" type="slidenum">
              <a:rPr lang="en-US" smtClean="0"/>
              <a:pPr/>
              <a:t>‹#›</a:t>
            </a:fld>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96774-B515-4D8C-A3EC-A0E415F11761}" type="datetime1">
              <a:rPr lang="en-US" smtClean="0"/>
              <a:pPr/>
              <a:t>10/27/20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9B323E-F96F-40AB-BE06-670D7ADEE3A6}" type="slidenum">
              <a:rPr lang="en-US" smtClean="0"/>
              <a:pPr/>
              <a:t>‹#›</a:t>
            </a:fld>
            <a:endParaRPr lang="en-US"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DF5574-27A3-4060-A4FB-9434755FD253}" type="datetime1">
              <a:rPr lang="en-US" smtClean="0"/>
              <a:pPr/>
              <a:t>10/27/20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9B323E-F96F-40AB-BE06-670D7ADEE3A6}" type="slidenum">
              <a:rPr lang="en-US" smtClean="0"/>
              <a:pPr/>
              <a:t>‹#›</a:t>
            </a:fld>
            <a:endParaRPr lang="en-US"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3E7172-FBE4-4B5E-BF9C-8D029EC7FA67}" type="datetime1">
              <a:rPr lang="en-US" smtClean="0"/>
              <a:pPr/>
              <a:t>10/27/20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9B323E-F96F-40AB-BE06-670D7ADEE3A6}" type="slidenum">
              <a:rPr lang="en-US" smtClean="0"/>
              <a:pPr/>
              <a:t>‹#›</a:t>
            </a:fld>
            <a:endParaRPr lang="en-US"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83873-45F1-469C-80B5-25B35F0DD33C}" type="datetime1">
              <a:rPr lang="en-US" smtClean="0"/>
              <a:pPr/>
              <a:t>10/27/20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B323E-F96F-40AB-BE06-670D7ADEE3A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ransition spd="med">
    <p:wipe dir="r"/>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5.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20.png"/><Relationship Id="rId4"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91F3509-7638-4B06-B6E9-AB159E1D58F2}"/>
              </a:ext>
            </a:extLst>
          </p:cNvPr>
          <p:cNvGrpSpPr/>
          <p:nvPr/>
        </p:nvGrpSpPr>
        <p:grpSpPr>
          <a:xfrm>
            <a:off x="76200" y="76200"/>
            <a:ext cx="8991600" cy="6311258"/>
            <a:chOff x="76200" y="165742"/>
            <a:chExt cx="8991600" cy="6311258"/>
          </a:xfrm>
        </p:grpSpPr>
        <p:pic>
          <p:nvPicPr>
            <p:cNvPr id="7" name="Picture 6">
              <a:extLst>
                <a:ext uri="{FF2B5EF4-FFF2-40B4-BE49-F238E27FC236}">
                  <a16:creationId xmlns:a16="http://schemas.microsoft.com/office/drawing/2014/main" id="{F2F2EB9D-C98B-44CC-B15D-0A395548C2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381000"/>
              <a:ext cx="8991600" cy="6096000"/>
            </a:xfrm>
            <a:prstGeom prst="rect">
              <a:avLst/>
            </a:prstGeom>
          </p:spPr>
        </p:pic>
        <p:sp>
          <p:nvSpPr>
            <p:cNvPr id="19" name="Star: 5 Points 18">
              <a:extLst>
                <a:ext uri="{FF2B5EF4-FFF2-40B4-BE49-F238E27FC236}">
                  <a16:creationId xmlns:a16="http://schemas.microsoft.com/office/drawing/2014/main" id="{71D77629-72E9-4E14-B8C2-9C7765AD8542}"/>
                </a:ext>
              </a:extLst>
            </p:cNvPr>
            <p:cNvSpPr/>
            <p:nvPr/>
          </p:nvSpPr>
          <p:spPr>
            <a:xfrm>
              <a:off x="8009024" y="4336760"/>
              <a:ext cx="78677" cy="8284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rgbClr val="FF0000"/>
                </a:solidFill>
              </a:endParaRPr>
            </a:p>
          </p:txBody>
        </p:sp>
        <p:sp>
          <p:nvSpPr>
            <p:cNvPr id="20" name="Star: 5 Points 19">
              <a:extLst>
                <a:ext uri="{FF2B5EF4-FFF2-40B4-BE49-F238E27FC236}">
                  <a16:creationId xmlns:a16="http://schemas.microsoft.com/office/drawing/2014/main" id="{3568BAD8-5E97-4713-A759-4FAF9653E47B}"/>
                </a:ext>
              </a:extLst>
            </p:cNvPr>
            <p:cNvSpPr/>
            <p:nvPr/>
          </p:nvSpPr>
          <p:spPr>
            <a:xfrm>
              <a:off x="2991856" y="6394160"/>
              <a:ext cx="78677" cy="8284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rgbClr val="FF0000"/>
                </a:solidFill>
              </a:endParaRPr>
            </a:p>
          </p:txBody>
        </p:sp>
        <p:sp>
          <p:nvSpPr>
            <p:cNvPr id="21" name="Star: 5 Points 20">
              <a:extLst>
                <a:ext uri="{FF2B5EF4-FFF2-40B4-BE49-F238E27FC236}">
                  <a16:creationId xmlns:a16="http://schemas.microsoft.com/office/drawing/2014/main" id="{9A55E82F-2910-4F0E-B16C-18FE6DC8917B}"/>
                </a:ext>
              </a:extLst>
            </p:cNvPr>
            <p:cNvSpPr/>
            <p:nvPr/>
          </p:nvSpPr>
          <p:spPr>
            <a:xfrm>
              <a:off x="3124200" y="6394160"/>
              <a:ext cx="78677" cy="8284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rgbClr val="FF0000"/>
                </a:solidFill>
              </a:endParaRPr>
            </a:p>
          </p:txBody>
        </p:sp>
        <p:sp>
          <p:nvSpPr>
            <p:cNvPr id="22" name="TextBox 21">
              <a:extLst>
                <a:ext uri="{FF2B5EF4-FFF2-40B4-BE49-F238E27FC236}">
                  <a16:creationId xmlns:a16="http://schemas.microsoft.com/office/drawing/2014/main" id="{B7B9E35F-8CBC-47B3-8432-906AA240FADF}"/>
                </a:ext>
              </a:extLst>
            </p:cNvPr>
            <p:cNvSpPr txBox="1"/>
            <p:nvPr/>
          </p:nvSpPr>
          <p:spPr>
            <a:xfrm>
              <a:off x="7669277" y="165742"/>
              <a:ext cx="315604" cy="367658"/>
            </a:xfrm>
            <a:prstGeom prst="rect">
              <a:avLst/>
            </a:prstGeom>
            <a:noFill/>
          </p:spPr>
          <p:txBody>
            <a:bodyPr wrap="none" rtlCol="0">
              <a:spAutoFit/>
            </a:bodyPr>
            <a:lstStyle/>
            <a:p>
              <a:r>
                <a:rPr lang="en-US" sz="1350" dirty="0"/>
                <a:t>*</a:t>
              </a:r>
            </a:p>
          </p:txBody>
        </p:sp>
        <p:sp>
          <p:nvSpPr>
            <p:cNvPr id="24" name="TextBox 23">
              <a:extLst>
                <a:ext uri="{FF2B5EF4-FFF2-40B4-BE49-F238E27FC236}">
                  <a16:creationId xmlns:a16="http://schemas.microsoft.com/office/drawing/2014/main" id="{DF35FD7F-6E2B-469B-8E60-61876870002A}"/>
                </a:ext>
              </a:extLst>
            </p:cNvPr>
            <p:cNvSpPr txBox="1"/>
            <p:nvPr/>
          </p:nvSpPr>
          <p:spPr>
            <a:xfrm>
              <a:off x="5764266" y="165742"/>
              <a:ext cx="315604" cy="367658"/>
            </a:xfrm>
            <a:prstGeom prst="rect">
              <a:avLst/>
            </a:prstGeom>
            <a:noFill/>
          </p:spPr>
          <p:txBody>
            <a:bodyPr wrap="none" rtlCol="0">
              <a:spAutoFit/>
            </a:bodyPr>
            <a:lstStyle/>
            <a:p>
              <a:r>
                <a:rPr lang="en-US" sz="1350" dirty="0"/>
                <a:t>*</a:t>
              </a:r>
            </a:p>
          </p:txBody>
        </p:sp>
        <p:sp>
          <p:nvSpPr>
            <p:cNvPr id="10" name="TextBox 9">
              <a:extLst>
                <a:ext uri="{FF2B5EF4-FFF2-40B4-BE49-F238E27FC236}">
                  <a16:creationId xmlns:a16="http://schemas.microsoft.com/office/drawing/2014/main" id="{3C5F3968-7C32-427B-90A8-CAFFA04472FE}"/>
                </a:ext>
              </a:extLst>
            </p:cNvPr>
            <p:cNvSpPr txBox="1"/>
            <p:nvPr/>
          </p:nvSpPr>
          <p:spPr>
            <a:xfrm>
              <a:off x="7372097" y="165742"/>
              <a:ext cx="315604" cy="367658"/>
            </a:xfrm>
            <a:prstGeom prst="rect">
              <a:avLst/>
            </a:prstGeom>
            <a:noFill/>
          </p:spPr>
          <p:txBody>
            <a:bodyPr wrap="none" rtlCol="0">
              <a:spAutoFit/>
            </a:bodyPr>
            <a:lstStyle/>
            <a:p>
              <a:r>
                <a:rPr lang="en-US" sz="1350" dirty="0"/>
                <a:t>*</a:t>
              </a:r>
            </a:p>
          </p:txBody>
        </p:sp>
      </p:grpSp>
      <p:cxnSp>
        <p:nvCxnSpPr>
          <p:cNvPr id="3" name="Straight Connector 2">
            <a:extLst>
              <a:ext uri="{FF2B5EF4-FFF2-40B4-BE49-F238E27FC236}">
                <a16:creationId xmlns:a16="http://schemas.microsoft.com/office/drawing/2014/main" id="{D1A9FCC9-0F29-4603-8E0A-80EA7B9477CC}"/>
              </a:ext>
            </a:extLst>
          </p:cNvPr>
          <p:cNvCxnSpPr>
            <a:cxnSpLocks/>
          </p:cNvCxnSpPr>
          <p:nvPr/>
        </p:nvCxnSpPr>
        <p:spPr>
          <a:xfrm>
            <a:off x="5828763" y="4330058"/>
            <a:ext cx="404611" cy="0"/>
          </a:xfrm>
          <a:prstGeom prst="line">
            <a:avLst/>
          </a:prstGeom>
        </p:spPr>
        <p:style>
          <a:lnRef idx="2">
            <a:schemeClr val="dk1"/>
          </a:lnRef>
          <a:fillRef idx="0">
            <a:schemeClr val="dk1"/>
          </a:fillRef>
          <a:effectRef idx="1">
            <a:schemeClr val="dk1"/>
          </a:effectRef>
          <a:fontRef idx="minor">
            <a:schemeClr val="tx1"/>
          </a:fontRef>
        </p:style>
      </p:cxnSp>
      <p:sp>
        <p:nvSpPr>
          <p:cNvPr id="2" name="矩形 1">
            <a:extLst>
              <a:ext uri="{FF2B5EF4-FFF2-40B4-BE49-F238E27FC236}">
                <a16:creationId xmlns:a16="http://schemas.microsoft.com/office/drawing/2014/main" id="{F7255B74-FD6F-8244-B12F-4312E43BD6AD}"/>
              </a:ext>
            </a:extLst>
          </p:cNvPr>
          <p:cNvSpPr/>
          <p:nvPr/>
        </p:nvSpPr>
        <p:spPr>
          <a:xfrm>
            <a:off x="4004056" y="6400800"/>
            <a:ext cx="1135888" cy="369332"/>
          </a:xfrm>
          <a:prstGeom prst="rect">
            <a:avLst/>
          </a:prstGeom>
        </p:spPr>
        <p:txBody>
          <a:bodyPr wrap="none">
            <a:spAutoFit/>
          </a:bodyPr>
          <a:lstStyle/>
          <a:p>
            <a:r>
              <a:rPr lang="en-US" altLang="zh-CN" b="1" dirty="0">
                <a:latin typeface="Times New Roman" panose="02020603050405020304" pitchFamily="18" charset="0"/>
                <a:cs typeface="Times New Roman" panose="02020603050405020304" pitchFamily="18" charset="0"/>
              </a:rPr>
              <a:t>Figure S1</a:t>
            </a:r>
            <a:endParaRPr lang="zh-CN" altLang="en-US" dirty="0"/>
          </a:p>
        </p:txBody>
      </p:sp>
    </p:spTree>
    <p:extLst>
      <p:ext uri="{BB962C8B-B14F-4D97-AF65-F5344CB8AC3E}">
        <p14:creationId xmlns:p14="http://schemas.microsoft.com/office/powerpoint/2010/main" val="3661014813"/>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 y="5867400"/>
            <a:ext cx="8991600" cy="1066800"/>
          </a:xfrm>
        </p:spPr>
        <p:txBody>
          <a:bodyPr>
            <a:noAutofit/>
          </a:bodyPr>
          <a:lstStyle/>
          <a:p>
            <a:pPr algn="just"/>
            <a:r>
              <a:rPr lang="en-US" altLang="zh-CN" sz="1100" b="1" dirty="0">
                <a:latin typeface="Times New Roman" panose="02020603050405020304" pitchFamily="18" charset="0"/>
                <a:cs typeface="Times New Roman" panose="02020603050405020304" pitchFamily="18" charset="0"/>
              </a:rPr>
              <a:t>Figure S9. </a:t>
            </a:r>
            <a:r>
              <a:rPr lang="en-US" altLang="zh-CN" sz="1100" dirty="0">
                <a:latin typeface="Times New Roman" panose="02020603050405020304" pitchFamily="18" charset="0"/>
                <a:cs typeface="Times New Roman" panose="02020603050405020304" pitchFamily="18" charset="0"/>
              </a:rPr>
              <a:t>Overexpression of the Holliday junction resolvases </a:t>
            </a:r>
            <a:r>
              <a:rPr lang="en-US" altLang="zh-CN" sz="1100" dirty="0" err="1">
                <a:latin typeface="Times New Roman" panose="02020603050405020304" pitchFamily="18" charset="0"/>
                <a:cs typeface="Times New Roman" panose="02020603050405020304" pitchFamily="18" charset="0"/>
              </a:rPr>
              <a:t>Hjc</a:t>
            </a:r>
            <a:r>
              <a:rPr lang="en-US" altLang="zh-CN" sz="1100" dirty="0">
                <a:latin typeface="Times New Roman" panose="02020603050405020304" pitchFamily="18" charset="0"/>
                <a:cs typeface="Times New Roman" panose="02020603050405020304" pitchFamily="18" charset="0"/>
              </a:rPr>
              <a:t> and </a:t>
            </a:r>
            <a:r>
              <a:rPr lang="en-US" altLang="zh-CN" sz="1100" dirty="0" err="1">
                <a:latin typeface="Times New Roman" panose="02020603050405020304" pitchFamily="18" charset="0"/>
                <a:cs typeface="Times New Roman" panose="02020603050405020304" pitchFamily="18" charset="0"/>
              </a:rPr>
              <a:t>Hje</a:t>
            </a:r>
            <a:r>
              <a:rPr lang="en-US" altLang="zh-CN" sz="1100" dirty="0">
                <a:latin typeface="Times New Roman" panose="02020603050405020304" pitchFamily="18" charset="0"/>
                <a:cs typeface="Times New Roman" panose="02020603050405020304" pitchFamily="18" charset="0"/>
              </a:rPr>
              <a:t> inhibited the growth of </a:t>
            </a:r>
            <a:r>
              <a:rPr lang="en-US" altLang="zh-CN" sz="1100" i="1" dirty="0">
                <a:latin typeface="Times New Roman" panose="02020603050405020304" pitchFamily="18" charset="0"/>
                <a:cs typeface="Times New Roman" panose="02020603050405020304" pitchFamily="18" charset="0"/>
              </a:rPr>
              <a:t>S. </a:t>
            </a:r>
            <a:r>
              <a:rPr lang="en-US" altLang="zh-CN" sz="1100" i="1" dirty="0" err="1">
                <a:latin typeface="Times New Roman" panose="02020603050405020304" pitchFamily="18" charset="0"/>
                <a:cs typeface="Times New Roman" panose="02020603050405020304" pitchFamily="18" charset="0"/>
              </a:rPr>
              <a:t>islandicus</a:t>
            </a:r>
            <a:r>
              <a:rPr lang="en-US" altLang="zh-CN" sz="1100" dirty="0">
                <a:latin typeface="Times New Roman" panose="02020603050405020304" pitchFamily="18" charset="0"/>
                <a:cs typeface="Times New Roman" panose="02020603050405020304" pitchFamily="18" charset="0"/>
              </a:rPr>
              <a:t>. </a:t>
            </a:r>
            <a:r>
              <a:rPr lang="en-US" altLang="zh-CN" sz="1100" b="1" dirty="0">
                <a:latin typeface="Times New Roman" panose="02020603050405020304" pitchFamily="18" charset="0"/>
                <a:cs typeface="Times New Roman" panose="02020603050405020304" pitchFamily="18" charset="0"/>
              </a:rPr>
              <a:t>(A) </a:t>
            </a:r>
            <a:r>
              <a:rPr lang="en-US" altLang="zh-CN" sz="1100" dirty="0">
                <a:latin typeface="Times New Roman" panose="02020603050405020304" pitchFamily="18" charset="0"/>
                <a:cs typeface="Times New Roman" panose="02020603050405020304" pitchFamily="18" charset="0"/>
              </a:rPr>
              <a:t>The growth curves of E233S harboring the empty vector </a:t>
            </a:r>
            <a:r>
              <a:rPr lang="en-US" altLang="zh-CN" sz="1100" dirty="0" err="1">
                <a:latin typeface="Times New Roman" panose="02020603050405020304" pitchFamily="18" charset="0"/>
                <a:cs typeface="Times New Roman" panose="02020603050405020304" pitchFamily="18" charset="0"/>
              </a:rPr>
              <a:t>pSeSD</a:t>
            </a:r>
            <a:r>
              <a:rPr lang="en-US" altLang="zh-CN" sz="1100" dirty="0">
                <a:latin typeface="Times New Roman" panose="02020603050405020304" pitchFamily="18" charset="0"/>
                <a:cs typeface="Times New Roman" panose="02020603050405020304" pitchFamily="18" charset="0"/>
              </a:rPr>
              <a:t>, </a:t>
            </a:r>
            <a:r>
              <a:rPr lang="en-US" altLang="zh-CN" sz="1100" dirty="0" err="1">
                <a:latin typeface="Times New Roman" panose="02020603050405020304" pitchFamily="18" charset="0"/>
                <a:cs typeface="Times New Roman" panose="02020603050405020304" pitchFamily="18" charset="0"/>
              </a:rPr>
              <a:t>pSeSD-Hjc</a:t>
            </a:r>
            <a:r>
              <a:rPr lang="en-US" altLang="zh-CN" sz="1100" dirty="0">
                <a:latin typeface="Times New Roman" panose="02020603050405020304" pitchFamily="18" charset="0"/>
                <a:cs typeface="Times New Roman" panose="02020603050405020304" pitchFamily="18" charset="0"/>
              </a:rPr>
              <a:t> (C-His), and </a:t>
            </a:r>
            <a:r>
              <a:rPr lang="en-US" altLang="zh-CN" sz="1100" dirty="0" err="1">
                <a:latin typeface="Times New Roman" panose="02020603050405020304" pitchFamily="18" charset="0"/>
                <a:cs typeface="Times New Roman" panose="02020603050405020304" pitchFamily="18" charset="0"/>
              </a:rPr>
              <a:t>pSeSD-Hje</a:t>
            </a:r>
            <a:r>
              <a:rPr lang="en-US" altLang="zh-CN" sz="1100" dirty="0">
                <a:latin typeface="Times New Roman" panose="02020603050405020304" pitchFamily="18" charset="0"/>
                <a:cs typeface="Times New Roman" panose="02020603050405020304" pitchFamily="18" charset="0"/>
              </a:rPr>
              <a:t> (C-His) in the presence of </a:t>
            </a:r>
            <a:r>
              <a:rPr lang="en-US" altLang="zh-CN" sz="1100" dirty="0" err="1">
                <a:latin typeface="Times New Roman" panose="02020603050405020304" pitchFamily="18" charset="0"/>
                <a:cs typeface="Times New Roman" panose="02020603050405020304" pitchFamily="18" charset="0"/>
              </a:rPr>
              <a:t>arabinose</a:t>
            </a:r>
            <a:r>
              <a:rPr lang="en-US" altLang="zh-CN" sz="1100" dirty="0">
                <a:latin typeface="Times New Roman" panose="02020603050405020304" pitchFamily="18" charset="0"/>
                <a:cs typeface="Times New Roman" panose="02020603050405020304" pitchFamily="18" charset="0"/>
              </a:rPr>
              <a:t> was monitored. The growth curves were drawn based on data from at least three biological and three technical repeats.</a:t>
            </a:r>
            <a:r>
              <a:rPr lang="en-US" altLang="zh-CN" sz="1100" b="1" dirty="0">
                <a:latin typeface="Times New Roman" panose="02020603050405020304" pitchFamily="18" charset="0"/>
                <a:cs typeface="Times New Roman" panose="02020603050405020304" pitchFamily="18" charset="0"/>
              </a:rPr>
              <a:t> (B) </a:t>
            </a:r>
            <a:r>
              <a:rPr lang="en-US" altLang="zh-CN" sz="1100" dirty="0">
                <a:latin typeface="Times New Roman" panose="02020603050405020304" pitchFamily="18" charset="0"/>
                <a:cs typeface="Times New Roman" panose="02020603050405020304" pitchFamily="18" charset="0"/>
              </a:rPr>
              <a:t>Western blot analysis for the protein expression of the strains harboring </a:t>
            </a:r>
            <a:r>
              <a:rPr lang="en-US" altLang="zh-CN" sz="1100" dirty="0" err="1">
                <a:latin typeface="Times New Roman" panose="02020603050405020304" pitchFamily="18" charset="0"/>
                <a:cs typeface="Times New Roman" panose="02020603050405020304" pitchFamily="18" charset="0"/>
              </a:rPr>
              <a:t>pSeSD</a:t>
            </a:r>
            <a:r>
              <a:rPr lang="en-US" altLang="zh-CN" sz="1100" dirty="0">
                <a:latin typeface="Times New Roman" panose="02020603050405020304" pitchFamily="18" charset="0"/>
                <a:cs typeface="Times New Roman" panose="02020603050405020304" pitchFamily="18" charset="0"/>
              </a:rPr>
              <a:t>, </a:t>
            </a:r>
            <a:r>
              <a:rPr lang="en-US" altLang="zh-CN" sz="1100" dirty="0" err="1">
                <a:latin typeface="Times New Roman" panose="02020603050405020304" pitchFamily="18" charset="0"/>
                <a:cs typeface="Times New Roman" panose="02020603050405020304" pitchFamily="18" charset="0"/>
              </a:rPr>
              <a:t>pSeSD-Hjc</a:t>
            </a:r>
            <a:r>
              <a:rPr lang="en-US" altLang="zh-CN" sz="1100" dirty="0">
                <a:latin typeface="Times New Roman" panose="02020603050405020304" pitchFamily="18" charset="0"/>
                <a:cs typeface="Times New Roman" panose="02020603050405020304" pitchFamily="18" charset="0"/>
              </a:rPr>
              <a:t> (C-His) and </a:t>
            </a:r>
            <a:r>
              <a:rPr lang="en-US" altLang="zh-CN" sz="1100" dirty="0" err="1">
                <a:latin typeface="Times New Roman" panose="02020603050405020304" pitchFamily="18" charset="0"/>
                <a:cs typeface="Times New Roman" panose="02020603050405020304" pitchFamily="18" charset="0"/>
              </a:rPr>
              <a:t>pSeSD-Hje</a:t>
            </a:r>
            <a:r>
              <a:rPr lang="en-US" altLang="zh-CN" sz="1100" dirty="0">
                <a:latin typeface="Times New Roman" panose="02020603050405020304" pitchFamily="18" charset="0"/>
                <a:cs typeface="Times New Roman" panose="02020603050405020304" pitchFamily="18" charset="0"/>
              </a:rPr>
              <a:t> (C-His). M, Marker. </a:t>
            </a:r>
            <a:r>
              <a:rPr lang="en-US" altLang="zh-CN" sz="1100" b="1" dirty="0">
                <a:latin typeface="Times New Roman" panose="02020603050405020304" pitchFamily="18" charset="0"/>
                <a:cs typeface="Times New Roman" panose="02020603050405020304" pitchFamily="18" charset="0"/>
              </a:rPr>
              <a:t>(C) </a:t>
            </a:r>
            <a:r>
              <a:rPr lang="en-US" altLang="zh-CN" sz="1100" dirty="0">
                <a:latin typeface="Times New Roman" panose="02020603050405020304" pitchFamily="18" charset="0"/>
                <a:cs typeface="Times New Roman" panose="02020603050405020304" pitchFamily="18" charset="0"/>
              </a:rPr>
              <a:t>Scanning electron microscopy of the cells strains harboring </a:t>
            </a:r>
            <a:r>
              <a:rPr lang="en-US" altLang="zh-CN" sz="1100" dirty="0" err="1">
                <a:latin typeface="Times New Roman" panose="02020603050405020304" pitchFamily="18" charset="0"/>
                <a:cs typeface="Times New Roman" panose="02020603050405020304" pitchFamily="18" charset="0"/>
              </a:rPr>
              <a:t>pSeSD</a:t>
            </a:r>
            <a:r>
              <a:rPr lang="en-US" altLang="zh-CN" sz="1100" dirty="0">
                <a:latin typeface="Times New Roman" panose="02020603050405020304" pitchFamily="18" charset="0"/>
                <a:cs typeface="Times New Roman" panose="02020603050405020304" pitchFamily="18" charset="0"/>
              </a:rPr>
              <a:t>, </a:t>
            </a:r>
            <a:r>
              <a:rPr lang="en-US" altLang="zh-CN" sz="1100" dirty="0" err="1">
                <a:latin typeface="Times New Roman" panose="02020603050405020304" pitchFamily="18" charset="0"/>
                <a:cs typeface="Times New Roman" panose="02020603050405020304" pitchFamily="18" charset="0"/>
              </a:rPr>
              <a:t>pSeSD-Hjc</a:t>
            </a:r>
            <a:r>
              <a:rPr lang="en-US" altLang="zh-CN" sz="1100" dirty="0">
                <a:latin typeface="Times New Roman" panose="02020603050405020304" pitchFamily="18" charset="0"/>
                <a:cs typeface="Times New Roman" panose="02020603050405020304" pitchFamily="18" charset="0"/>
              </a:rPr>
              <a:t> (C-His) and </a:t>
            </a:r>
            <a:r>
              <a:rPr lang="en-US" altLang="zh-CN" sz="1100" dirty="0" err="1">
                <a:latin typeface="Times New Roman" panose="02020603050405020304" pitchFamily="18" charset="0"/>
                <a:cs typeface="Times New Roman" panose="02020603050405020304" pitchFamily="18" charset="0"/>
              </a:rPr>
              <a:t>pSeSD-Hje</a:t>
            </a:r>
            <a:r>
              <a:rPr lang="en-US" altLang="zh-CN" sz="1100" dirty="0">
                <a:latin typeface="Times New Roman" panose="02020603050405020304" pitchFamily="18" charset="0"/>
                <a:cs typeface="Times New Roman" panose="02020603050405020304" pitchFamily="18" charset="0"/>
              </a:rPr>
              <a:t> (C-His). Representative photos are shown. Scale bars 4 </a:t>
            </a:r>
            <a:r>
              <a:rPr lang="el-GR" altLang="zh-CN" sz="1100" dirty="0">
                <a:latin typeface="Times New Roman" panose="02020603050405020304" pitchFamily="18" charset="0"/>
                <a:cs typeface="Times New Roman" panose="02020603050405020304" pitchFamily="18" charset="0"/>
              </a:rPr>
              <a:t>μ</a:t>
            </a:r>
            <a:r>
              <a:rPr lang="en-US" altLang="zh-CN" sz="1100" dirty="0">
                <a:latin typeface="Times New Roman" panose="02020603050405020304" pitchFamily="18" charset="0"/>
                <a:cs typeface="Times New Roman" panose="02020603050405020304" pitchFamily="18" charset="0"/>
              </a:rPr>
              <a:t>m.</a:t>
            </a:r>
          </a:p>
        </p:txBody>
      </p:sp>
      <p:grpSp>
        <p:nvGrpSpPr>
          <p:cNvPr id="28" name="组合 27"/>
          <p:cNvGrpSpPr/>
          <p:nvPr/>
        </p:nvGrpSpPr>
        <p:grpSpPr>
          <a:xfrm>
            <a:off x="5562600" y="710916"/>
            <a:ext cx="3187521" cy="1743447"/>
            <a:chOff x="5588358" y="1022394"/>
            <a:chExt cx="3187521" cy="1743447"/>
          </a:xfrm>
        </p:grpSpPr>
        <p:pic>
          <p:nvPicPr>
            <p:cNvPr id="11" name="内容占位符 6" descr="微信图片_20190831133850-.jpg"/>
            <p:cNvPicPr>
              <a:picLocks noChangeAspect="1"/>
            </p:cNvPicPr>
            <p:nvPr/>
          </p:nvPicPr>
          <p:blipFill>
            <a:blip r:embed="rId2" cstate="print">
              <a:grayscl/>
              <a:lum bright="20000"/>
            </a:blip>
            <a:srcRect l="37221" t="36965" r="54757" b="59411"/>
            <a:stretch>
              <a:fillRect/>
            </a:stretch>
          </p:blipFill>
          <p:spPr>
            <a:xfrm rot="16200000">
              <a:off x="7139863" y="2360156"/>
              <a:ext cx="347176" cy="277742"/>
            </a:xfrm>
            <a:prstGeom prst="rect">
              <a:avLst/>
            </a:prstGeom>
          </p:spPr>
        </p:pic>
        <p:sp>
          <p:nvSpPr>
            <p:cNvPr id="12" name="TextBox 11"/>
            <p:cNvSpPr txBox="1"/>
            <p:nvPr/>
          </p:nvSpPr>
          <p:spPr>
            <a:xfrm rot="17482174">
              <a:off x="6975467" y="1835919"/>
              <a:ext cx="751088" cy="276999"/>
            </a:xfrm>
            <a:prstGeom prst="rect">
              <a:avLst/>
            </a:prstGeom>
            <a:noFill/>
          </p:spPr>
          <p:txBody>
            <a:bodyPr wrap="square" rtlCol="0">
              <a:spAutoFit/>
            </a:bodyPr>
            <a:lstStyle/>
            <a:p>
              <a:r>
                <a:rPr lang="en-US" altLang="zh-CN" sz="1200" dirty="0" err="1">
                  <a:latin typeface="Times New Roman" panose="02020603050405020304" pitchFamily="18" charset="0"/>
                  <a:cs typeface="Times New Roman" panose="02020603050405020304" pitchFamily="18" charset="0"/>
                </a:rPr>
                <a:t>pSeSD</a:t>
              </a:r>
              <a:endParaRPr lang="zh-CN" altLang="en-US" sz="1200" dirty="0">
                <a:latin typeface="Times New Roman" panose="02020603050405020304" pitchFamily="18" charset="0"/>
                <a:cs typeface="Times New Roman" panose="02020603050405020304" pitchFamily="18" charset="0"/>
              </a:endParaRPr>
            </a:p>
          </p:txBody>
        </p:sp>
        <p:sp>
          <p:nvSpPr>
            <p:cNvPr id="13" name="TextBox 12"/>
            <p:cNvSpPr txBox="1"/>
            <p:nvPr/>
          </p:nvSpPr>
          <p:spPr>
            <a:xfrm rot="17482174">
              <a:off x="7084767" y="1559222"/>
              <a:ext cx="1350656" cy="276999"/>
            </a:xfrm>
            <a:prstGeom prst="rect">
              <a:avLst/>
            </a:prstGeom>
            <a:noFill/>
          </p:spPr>
          <p:txBody>
            <a:bodyPr wrap="square" rtlCol="0">
              <a:spAutoFit/>
            </a:bodyPr>
            <a:lstStyle/>
            <a:p>
              <a:r>
                <a:rPr lang="en-US" altLang="zh-CN" sz="1200" dirty="0" err="1">
                  <a:latin typeface="Times New Roman" panose="02020603050405020304" pitchFamily="18" charset="0"/>
                  <a:cs typeface="Times New Roman" panose="02020603050405020304" pitchFamily="18" charset="0"/>
                </a:rPr>
                <a:t>pSeSD</a:t>
              </a:r>
              <a:r>
                <a:rPr lang="en-US" altLang="zh-CN" sz="1200" dirty="0">
                  <a:latin typeface="Times New Roman" panose="02020603050405020304" pitchFamily="18" charset="0"/>
                  <a:cs typeface="Times New Roman" panose="02020603050405020304" pitchFamily="18" charset="0"/>
                </a:rPr>
                <a:t>-</a:t>
              </a:r>
              <a:r>
                <a:rPr lang="en-US" altLang="zh-CN" sz="1200" dirty="0" err="1">
                  <a:latin typeface="Times New Roman" panose="02020603050405020304" pitchFamily="18" charset="0"/>
                  <a:cs typeface="Times New Roman" panose="02020603050405020304" pitchFamily="18" charset="0"/>
                </a:rPr>
                <a:t>Hjc</a:t>
              </a:r>
              <a:r>
                <a:rPr lang="en-US" altLang="zh-CN" sz="1200" dirty="0">
                  <a:latin typeface="Times New Roman" panose="02020603050405020304" pitchFamily="18" charset="0"/>
                  <a:cs typeface="Times New Roman" panose="02020603050405020304" pitchFamily="18" charset="0"/>
                </a:rPr>
                <a:t>-C-his</a:t>
              </a:r>
              <a:endParaRPr lang="zh-CN" altLang="en-US" sz="1200" dirty="0">
                <a:latin typeface="Times New Roman" panose="02020603050405020304" pitchFamily="18" charset="0"/>
                <a:cs typeface="Times New Roman" panose="02020603050405020304" pitchFamily="18" charset="0"/>
              </a:endParaRPr>
            </a:p>
          </p:txBody>
        </p:sp>
        <p:sp>
          <p:nvSpPr>
            <p:cNvPr id="14" name="TextBox 13"/>
            <p:cNvSpPr txBox="1"/>
            <p:nvPr/>
          </p:nvSpPr>
          <p:spPr>
            <a:xfrm rot="17482174">
              <a:off x="7368209" y="1562030"/>
              <a:ext cx="1348685" cy="276999"/>
            </a:xfrm>
            <a:prstGeom prst="rect">
              <a:avLst/>
            </a:prstGeom>
            <a:noFill/>
          </p:spPr>
          <p:txBody>
            <a:bodyPr wrap="square" rtlCol="0">
              <a:spAutoFit/>
            </a:bodyPr>
            <a:lstStyle/>
            <a:p>
              <a:r>
                <a:rPr lang="en-US" altLang="zh-CN" sz="1200" dirty="0" err="1">
                  <a:latin typeface="Times New Roman" panose="02020603050405020304" pitchFamily="18" charset="0"/>
                  <a:cs typeface="Times New Roman" panose="02020603050405020304" pitchFamily="18" charset="0"/>
                </a:rPr>
                <a:t>pSeSD</a:t>
              </a:r>
              <a:r>
                <a:rPr lang="en-US" altLang="zh-CN" sz="1200" dirty="0">
                  <a:latin typeface="Times New Roman" panose="02020603050405020304" pitchFamily="18" charset="0"/>
                  <a:cs typeface="Times New Roman" panose="02020603050405020304" pitchFamily="18" charset="0"/>
                </a:rPr>
                <a:t>-</a:t>
              </a:r>
              <a:r>
                <a:rPr lang="en-US" altLang="zh-CN" sz="1200" dirty="0" err="1">
                  <a:latin typeface="Times New Roman" panose="02020603050405020304" pitchFamily="18" charset="0"/>
                  <a:cs typeface="Times New Roman" panose="02020603050405020304" pitchFamily="18" charset="0"/>
                </a:rPr>
                <a:t>Hje</a:t>
              </a:r>
              <a:r>
                <a:rPr lang="en-US" altLang="zh-CN" sz="1200" dirty="0">
                  <a:latin typeface="Times New Roman" panose="02020603050405020304" pitchFamily="18" charset="0"/>
                  <a:cs typeface="Times New Roman" panose="02020603050405020304" pitchFamily="18" charset="0"/>
                </a:rPr>
                <a:t>-C-his</a:t>
              </a:r>
              <a:endParaRPr lang="zh-CN" altLang="en-US" sz="1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7977913" y="2027395"/>
              <a:ext cx="366524"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M</a:t>
              </a:r>
              <a:endParaRPr lang="zh-CN" alt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8296466" y="1933933"/>
              <a:ext cx="466534" cy="275868"/>
            </a:xfrm>
            <a:prstGeom prst="rect">
              <a:avLst/>
            </a:prstGeom>
            <a:noFill/>
          </p:spPr>
          <p:txBody>
            <a:bodyPr wrap="square" rtlCol="0">
              <a:spAutoFit/>
            </a:bodyPr>
            <a:lstStyle/>
            <a:p>
              <a:r>
                <a:rPr lang="en-US" altLang="zh-CN" sz="1200" dirty="0" err="1">
                  <a:latin typeface="Times New Roman" panose="02020603050405020304" pitchFamily="18" charset="0"/>
                  <a:cs typeface="Times New Roman" panose="02020603050405020304" pitchFamily="18" charset="0"/>
                </a:rPr>
                <a:t>kDa</a:t>
              </a:r>
              <a:endParaRPr lang="zh-CN" altLang="en-US" sz="12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380783" y="2317219"/>
              <a:ext cx="395096"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25</a:t>
              </a:r>
              <a:endParaRPr lang="zh-CN" altLang="en-US" sz="1200" dirty="0">
                <a:latin typeface="Times New Roman" panose="02020603050405020304" pitchFamily="18" charset="0"/>
                <a:cs typeface="Times New Roman" panose="02020603050405020304" pitchFamily="18" charset="0"/>
              </a:endParaRPr>
            </a:p>
          </p:txBody>
        </p:sp>
        <p:pic>
          <p:nvPicPr>
            <p:cNvPr id="19" name="内容占位符 6" descr="微信图片_20190831133850-.jpg"/>
            <p:cNvPicPr>
              <a:picLocks noChangeAspect="1"/>
            </p:cNvPicPr>
            <p:nvPr/>
          </p:nvPicPr>
          <p:blipFill>
            <a:blip r:embed="rId2" cstate="print">
              <a:grayscl/>
              <a:lum bright="20000"/>
            </a:blip>
            <a:srcRect l="38281" t="56504" r="53696" b="29204"/>
            <a:stretch>
              <a:fillRect/>
            </a:stretch>
          </p:blipFill>
          <p:spPr>
            <a:xfrm rot="16200000">
              <a:off x="7718014" y="2084607"/>
              <a:ext cx="360040" cy="815980"/>
            </a:xfrm>
            <a:prstGeom prst="rect">
              <a:avLst/>
            </a:prstGeom>
          </p:spPr>
        </p:pic>
        <p:sp>
          <p:nvSpPr>
            <p:cNvPr id="20" name="矩形 19"/>
            <p:cNvSpPr/>
            <p:nvPr/>
          </p:nvSpPr>
          <p:spPr>
            <a:xfrm>
              <a:off x="7153426" y="2312577"/>
              <a:ext cx="1143040" cy="360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5589432" y="2488842"/>
              <a:ext cx="1416676" cy="276999"/>
            </a:xfrm>
            <a:prstGeom prst="rect">
              <a:avLst/>
            </a:prstGeom>
            <a:noFill/>
          </p:spPr>
          <p:txBody>
            <a:bodyPr wrap="square" rtlCol="0">
              <a:spAutoFit/>
            </a:bodyPr>
            <a:lstStyle/>
            <a:p>
              <a:r>
                <a:rPr lang="en-US" altLang="zh-CN" sz="1200" dirty="0" err="1">
                  <a:latin typeface="Times New Roman" panose="02020603050405020304" pitchFamily="18" charset="0"/>
                  <a:cs typeface="Times New Roman" panose="02020603050405020304" pitchFamily="18" charset="0"/>
                </a:rPr>
                <a:t>Hje</a:t>
              </a:r>
              <a:r>
                <a:rPr lang="en-US" altLang="zh-CN" sz="1200" dirty="0">
                  <a:latin typeface="Times New Roman" panose="02020603050405020304" pitchFamily="18" charset="0"/>
                  <a:cs typeface="Times New Roman" panose="02020603050405020304" pitchFamily="18" charset="0"/>
                </a:rPr>
                <a:t>-C-his (15.4kDa)</a:t>
              </a:r>
              <a:endParaRPr lang="zh-CN" altLang="en-US" sz="12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588358" y="2310684"/>
              <a:ext cx="1434921" cy="276999"/>
            </a:xfrm>
            <a:prstGeom prst="rect">
              <a:avLst/>
            </a:prstGeom>
            <a:noFill/>
          </p:spPr>
          <p:txBody>
            <a:bodyPr wrap="square" rtlCol="0">
              <a:spAutoFit/>
            </a:bodyPr>
            <a:lstStyle/>
            <a:p>
              <a:r>
                <a:rPr lang="en-US" altLang="zh-CN" sz="1200" dirty="0" err="1">
                  <a:latin typeface="Times New Roman" panose="02020603050405020304" pitchFamily="18" charset="0"/>
                  <a:cs typeface="Times New Roman" panose="02020603050405020304" pitchFamily="18" charset="0"/>
                </a:rPr>
                <a:t>Hjc</a:t>
              </a:r>
              <a:r>
                <a:rPr lang="en-US" altLang="zh-CN" sz="1200" dirty="0">
                  <a:latin typeface="Times New Roman" panose="02020603050405020304" pitchFamily="18" charset="0"/>
                  <a:cs typeface="Times New Roman" panose="02020603050405020304" pitchFamily="18" charset="0"/>
                </a:rPr>
                <a:t>-C-his (15.9kDa) </a:t>
              </a:r>
              <a:endParaRPr lang="zh-CN" altLang="en-US" sz="1200" dirty="0">
                <a:latin typeface="Times New Roman" panose="02020603050405020304" pitchFamily="18" charset="0"/>
                <a:cs typeface="Times New Roman" panose="02020603050405020304" pitchFamily="18" charset="0"/>
              </a:endParaRPr>
            </a:p>
          </p:txBody>
        </p:sp>
        <p:cxnSp>
          <p:nvCxnSpPr>
            <p:cNvPr id="23" name="直接箭头连接符 22"/>
            <p:cNvCxnSpPr>
              <a:cxnSpLocks/>
            </p:cNvCxnSpPr>
            <p:nvPr/>
          </p:nvCxnSpPr>
          <p:spPr>
            <a:xfrm>
              <a:off x="6944694" y="2514923"/>
              <a:ext cx="20876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直接箭头连接符 23"/>
            <p:cNvCxnSpPr/>
            <p:nvPr/>
          </p:nvCxnSpPr>
          <p:spPr>
            <a:xfrm>
              <a:off x="6944694" y="2586359"/>
              <a:ext cx="20876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直接连接符 34"/>
            <p:cNvCxnSpPr/>
            <p:nvPr/>
          </p:nvCxnSpPr>
          <p:spPr>
            <a:xfrm rot="10800000">
              <a:off x="8296467" y="2441894"/>
              <a:ext cx="142876" cy="1588"/>
            </a:xfrm>
            <a:prstGeom prst="line">
              <a:avLst/>
            </a:prstGeom>
          </p:spPr>
          <p:style>
            <a:lnRef idx="1">
              <a:schemeClr val="dk1"/>
            </a:lnRef>
            <a:fillRef idx="0">
              <a:schemeClr val="dk1"/>
            </a:fillRef>
            <a:effectRef idx="0">
              <a:schemeClr val="dk1"/>
            </a:effectRef>
            <a:fontRef idx="minor">
              <a:schemeClr val="tx1"/>
            </a:fontRef>
          </p:style>
        </p:cxnSp>
      </p:grpSp>
      <p:sp>
        <p:nvSpPr>
          <p:cNvPr id="25" name="TextBox 24"/>
          <p:cNvSpPr txBox="1"/>
          <p:nvPr/>
        </p:nvSpPr>
        <p:spPr>
          <a:xfrm>
            <a:off x="152400" y="228600"/>
            <a:ext cx="377212" cy="307777"/>
          </a:xfrm>
          <a:prstGeom prst="rect">
            <a:avLst/>
          </a:prstGeom>
          <a:noFill/>
        </p:spPr>
        <p:txBody>
          <a:bodyPr wrap="square" rtlCol="0">
            <a:spAutoFit/>
          </a:bodyPr>
          <a:lstStyle/>
          <a:p>
            <a:r>
              <a:rPr lang="en-US" altLang="zh-CN" sz="1400" b="1" dirty="0">
                <a:latin typeface="Times New Roman" panose="02020603050405020304" pitchFamily="18" charset="0"/>
                <a:cs typeface="Times New Roman" panose="02020603050405020304" pitchFamily="18" charset="0"/>
              </a:rPr>
              <a:t>A</a:t>
            </a:r>
            <a:endParaRPr lang="zh-CN" altLang="en-US" sz="14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5334000" y="228600"/>
            <a:ext cx="353196" cy="307777"/>
          </a:xfrm>
          <a:prstGeom prst="rect">
            <a:avLst/>
          </a:prstGeom>
          <a:noFill/>
        </p:spPr>
        <p:txBody>
          <a:bodyPr wrap="square" rtlCol="0">
            <a:spAutoFit/>
          </a:bodyPr>
          <a:lstStyle/>
          <a:p>
            <a:r>
              <a:rPr lang="en-US" altLang="zh-CN" sz="1400" b="1" dirty="0">
                <a:latin typeface="Times New Roman" panose="02020603050405020304" pitchFamily="18" charset="0"/>
                <a:cs typeface="Times New Roman" panose="02020603050405020304" pitchFamily="18" charset="0"/>
              </a:rPr>
              <a:t>B</a:t>
            </a:r>
            <a:endParaRPr lang="zh-CN" altLang="en-US" sz="1400" b="1" dirty="0">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3BE5494A-6AE0-4EE6-8AEF-A42B0B41FBFD}"/>
              </a:ext>
            </a:extLst>
          </p:cNvPr>
          <p:cNvSpPr txBox="1"/>
          <p:nvPr/>
        </p:nvSpPr>
        <p:spPr>
          <a:xfrm>
            <a:off x="152400" y="2997558"/>
            <a:ext cx="353196" cy="307777"/>
          </a:xfrm>
          <a:prstGeom prst="rect">
            <a:avLst/>
          </a:prstGeom>
          <a:noFill/>
        </p:spPr>
        <p:txBody>
          <a:bodyPr wrap="square" rtlCol="0">
            <a:spAutoFit/>
          </a:bodyPr>
          <a:lstStyle/>
          <a:p>
            <a:r>
              <a:rPr lang="en-US" altLang="zh-CN" sz="1400" b="1" dirty="0">
                <a:latin typeface="Times New Roman" panose="02020603050405020304" pitchFamily="18" charset="0"/>
                <a:cs typeface="Times New Roman" panose="02020603050405020304" pitchFamily="18" charset="0"/>
              </a:rPr>
              <a:t>C</a:t>
            </a:r>
            <a:endParaRPr lang="zh-CN" altLang="en-US" sz="1400" b="1" dirty="0">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717AC1D4-E9FC-4DEC-B315-80EF5FE5DAAC}"/>
              </a:ext>
            </a:extLst>
          </p:cNvPr>
          <p:cNvSpPr txBox="1"/>
          <p:nvPr/>
        </p:nvSpPr>
        <p:spPr>
          <a:xfrm>
            <a:off x="838200" y="3200400"/>
            <a:ext cx="753616" cy="338554"/>
          </a:xfrm>
          <a:prstGeom prst="rect">
            <a:avLst/>
          </a:prstGeom>
          <a:noFill/>
        </p:spPr>
        <p:txBody>
          <a:bodyPr wrap="square" rtlCol="0">
            <a:spAutoFit/>
          </a:bodyPr>
          <a:lstStyle/>
          <a:p>
            <a:r>
              <a:rPr lang="en-US" altLang="zh-CN" sz="1600" dirty="0" err="1">
                <a:latin typeface="Times New Roman" panose="02020603050405020304" pitchFamily="18" charset="0"/>
                <a:cs typeface="Times New Roman" panose="02020603050405020304" pitchFamily="18" charset="0"/>
              </a:rPr>
              <a:t>pSeSD</a:t>
            </a:r>
            <a:endParaRPr lang="zh-CN" altLang="en-US" sz="1600"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0570ECEF-EDA7-4D7C-AD91-7B9DCDA35B00}"/>
              </a:ext>
            </a:extLst>
          </p:cNvPr>
          <p:cNvSpPr txBox="1"/>
          <p:nvPr/>
        </p:nvSpPr>
        <p:spPr>
          <a:xfrm>
            <a:off x="914400" y="4191000"/>
            <a:ext cx="533400" cy="338554"/>
          </a:xfrm>
          <a:prstGeom prst="rect">
            <a:avLst/>
          </a:prstGeom>
          <a:noFill/>
        </p:spPr>
        <p:txBody>
          <a:bodyPr wrap="square" rtlCol="0">
            <a:spAutoFit/>
          </a:bodyPr>
          <a:lstStyle/>
          <a:p>
            <a:r>
              <a:rPr lang="en-US" altLang="zh-CN" sz="1600" dirty="0" err="1">
                <a:latin typeface="Times New Roman" panose="02020603050405020304" pitchFamily="18" charset="0"/>
                <a:cs typeface="Times New Roman" panose="02020603050405020304" pitchFamily="18" charset="0"/>
              </a:rPr>
              <a:t>Hjc</a:t>
            </a:r>
            <a:endParaRPr lang="zh-CN" altLang="en-US" sz="1600" dirty="0">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a16="http://schemas.microsoft.com/office/drawing/2014/main" id="{9738F439-AE1A-4180-86FB-289C7F349309}"/>
              </a:ext>
            </a:extLst>
          </p:cNvPr>
          <p:cNvSpPr txBox="1"/>
          <p:nvPr/>
        </p:nvSpPr>
        <p:spPr>
          <a:xfrm>
            <a:off x="914400" y="5334000"/>
            <a:ext cx="533400" cy="338554"/>
          </a:xfrm>
          <a:prstGeom prst="rect">
            <a:avLst/>
          </a:prstGeom>
          <a:noFill/>
        </p:spPr>
        <p:txBody>
          <a:bodyPr wrap="square" rtlCol="0">
            <a:spAutoFit/>
          </a:bodyPr>
          <a:lstStyle/>
          <a:p>
            <a:r>
              <a:rPr lang="en-US" altLang="zh-CN" sz="1600" dirty="0" err="1">
                <a:latin typeface="Times New Roman" panose="02020603050405020304" pitchFamily="18" charset="0"/>
                <a:cs typeface="Times New Roman" panose="02020603050405020304" pitchFamily="18" charset="0"/>
              </a:rPr>
              <a:t>Hje</a:t>
            </a:r>
            <a:endParaRPr lang="zh-CN" altLang="en-US" sz="1600" dirty="0">
              <a:latin typeface="Times New Roman" panose="02020603050405020304" pitchFamily="18" charset="0"/>
              <a:cs typeface="Times New Roman" panose="02020603050405020304" pitchFamily="18" charset="0"/>
            </a:endParaRPr>
          </a:p>
        </p:txBody>
      </p:sp>
      <p:pic>
        <p:nvPicPr>
          <p:cNvPr id="66" name="Picture 65">
            <a:extLst>
              <a:ext uri="{FF2B5EF4-FFF2-40B4-BE49-F238E27FC236}">
                <a16:creationId xmlns:a16="http://schemas.microsoft.com/office/drawing/2014/main" id="{F22573A5-395F-416E-8E9A-CCFDA35F7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571" y="2946042"/>
            <a:ext cx="5569330" cy="2971800"/>
          </a:xfrm>
          <a:prstGeom prst="rect">
            <a:avLst/>
          </a:prstGeom>
        </p:spPr>
      </p:pic>
      <p:pic>
        <p:nvPicPr>
          <p:cNvPr id="5" name="Picture 4">
            <a:extLst>
              <a:ext uri="{FF2B5EF4-FFF2-40B4-BE49-F238E27FC236}">
                <a16:creationId xmlns:a16="http://schemas.microsoft.com/office/drawing/2014/main" id="{F38D2BE1-FE64-4D5C-AB47-E301880D58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0"/>
            <a:ext cx="4038600" cy="2895600"/>
          </a:xfrm>
          <a:prstGeom prst="rect">
            <a:avLst/>
          </a:prstGeom>
        </p:spPr>
      </p:pic>
    </p:spTree>
    <p:extLst>
      <p:ext uri="{BB962C8B-B14F-4D97-AF65-F5344CB8AC3E}">
        <p14:creationId xmlns:p14="http://schemas.microsoft.com/office/powerpoint/2010/main" val="3255007434"/>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CE2461-B6B6-4A8C-B77F-34E48FF1CE6F}"/>
              </a:ext>
            </a:extLst>
          </p:cNvPr>
          <p:cNvSpPr txBox="1"/>
          <p:nvPr/>
        </p:nvSpPr>
        <p:spPr>
          <a:xfrm>
            <a:off x="304800" y="1752600"/>
            <a:ext cx="8588802" cy="2677656"/>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Figure S1. </a:t>
            </a:r>
            <a:r>
              <a:rPr lang="en-US" sz="1400" dirty="0">
                <a:latin typeface="Times New Roman" panose="02020603050405020304" pitchFamily="18" charset="0"/>
                <a:cs typeface="Times New Roman" panose="02020603050405020304" pitchFamily="18" charset="0"/>
              </a:rPr>
              <a:t>Multiple sequence alignment of </a:t>
            </a:r>
            <a:r>
              <a:rPr lang="en-US" sz="1400" dirty="0" err="1">
                <a:latin typeface="Times New Roman" panose="02020603050405020304" pitchFamily="18" charset="0"/>
                <a:cs typeface="Times New Roman" panose="02020603050405020304" pitchFamily="18" charset="0"/>
              </a:rPr>
              <a:t>SisEndoMS</a:t>
            </a:r>
            <a:r>
              <a:rPr lang="en-US" sz="1400" dirty="0">
                <a:latin typeface="Times New Roman" panose="02020603050405020304" pitchFamily="18" charset="0"/>
                <a:cs typeface="Times New Roman" panose="02020603050405020304" pitchFamily="18" charset="0"/>
              </a:rPr>
              <a:t> homologs from Archaea. The protein sequences include </a:t>
            </a:r>
            <a:r>
              <a:rPr lang="en-US" sz="1400" i="1" dirty="0" err="1">
                <a:latin typeface="Times New Roman" panose="02020603050405020304" pitchFamily="18" charset="0"/>
                <a:cs typeface="Times New Roman" panose="02020603050405020304" pitchFamily="18" charset="0"/>
              </a:rPr>
              <a:t>Sulfolobus</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islandicus</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REY15A (SiRe_0025), </a:t>
            </a:r>
            <a:r>
              <a:rPr lang="en-US" sz="1400" i="1" dirty="0">
                <a:latin typeface="Times New Roman" panose="02020603050405020304" pitchFamily="18" charset="0"/>
                <a:cs typeface="Times New Roman" panose="02020603050405020304" pitchFamily="18" charset="0"/>
              </a:rPr>
              <a:t>Thermococcus </a:t>
            </a:r>
            <a:r>
              <a:rPr lang="en-US" sz="1400" i="1" dirty="0" err="1">
                <a:latin typeface="Times New Roman" panose="02020603050405020304" pitchFamily="18" charset="0"/>
                <a:cs typeface="Times New Roman" panose="02020603050405020304" pitchFamily="18" charset="0"/>
              </a:rPr>
              <a:t>kodakarensis</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KOD1 (TK1898), </a:t>
            </a:r>
            <a:r>
              <a:rPr lang="en-US" sz="1400" i="1" dirty="0" err="1">
                <a:latin typeface="Times New Roman" panose="02020603050405020304" pitchFamily="18" charset="0"/>
                <a:cs typeface="Times New Roman" panose="02020603050405020304" pitchFamily="18" charset="0"/>
              </a:rPr>
              <a:t>Sulfolobus</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acidocaldarius</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DSM 639 (Saci_0200), </a:t>
            </a:r>
            <a:r>
              <a:rPr lang="en-US" sz="1400" i="1" dirty="0" err="1">
                <a:latin typeface="Times New Roman" panose="02020603050405020304" pitchFamily="18" charset="0"/>
                <a:cs typeface="Times New Roman" panose="02020603050405020304" pitchFamily="18" charset="0"/>
              </a:rPr>
              <a:t>Sulfolobus</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solfataricus</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P2 (SSO_RS10785), </a:t>
            </a:r>
            <a:r>
              <a:rPr lang="en-US" sz="1400" i="1" dirty="0">
                <a:latin typeface="Times New Roman" panose="02020603050405020304" pitchFamily="18" charset="0"/>
                <a:cs typeface="Times New Roman" panose="02020603050405020304" pitchFamily="18" charset="0"/>
              </a:rPr>
              <a:t>Thermococcus </a:t>
            </a:r>
            <a:r>
              <a:rPr lang="en-US" sz="1400" i="1" dirty="0" err="1">
                <a:latin typeface="Times New Roman" panose="02020603050405020304" pitchFamily="18" charset="0"/>
                <a:cs typeface="Times New Roman" panose="02020603050405020304" pitchFamily="18" charset="0"/>
              </a:rPr>
              <a:t>gammatolerans</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EJ3 (TGAM_013), </a:t>
            </a:r>
            <a:r>
              <a:rPr lang="en-US" sz="1400" i="1" dirty="0" err="1">
                <a:latin typeface="Times New Roman" panose="02020603050405020304" pitchFamily="18" charset="0"/>
                <a:cs typeface="Times New Roman" panose="02020603050405020304" pitchFamily="18" charset="0"/>
              </a:rPr>
              <a:t>Pyrococcus</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abyssi</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GE5 (PAB_RS00695), </a:t>
            </a:r>
            <a:r>
              <a:rPr lang="en-US" sz="1400" i="1" dirty="0" err="1">
                <a:latin typeface="Times New Roman" panose="02020603050405020304" pitchFamily="18" charset="0"/>
                <a:cs typeface="Times New Roman" panose="02020603050405020304" pitchFamily="18" charset="0"/>
              </a:rPr>
              <a:t>Pyrococcus</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furiosus</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DSM 3638 (PFDSM3638_RS1051), </a:t>
            </a:r>
            <a:r>
              <a:rPr lang="en-US" sz="1400" dirty="0" err="1">
                <a:latin typeface="Times New Roman" panose="02020603050405020304" pitchFamily="18" charset="0"/>
                <a:cs typeface="Times New Roman" panose="02020603050405020304" pitchFamily="18" charset="0"/>
              </a:rPr>
              <a:t>Thaumarchaeota</a:t>
            </a:r>
            <a:r>
              <a:rPr lang="en-US" sz="1400" dirty="0">
                <a:latin typeface="Times New Roman" panose="02020603050405020304" pitchFamily="18" charset="0"/>
                <a:cs typeface="Times New Roman" panose="02020603050405020304" pitchFamily="18" charset="0"/>
              </a:rPr>
              <a:t> archaeon RBG_16_49_8 (</a:t>
            </a:r>
            <a:r>
              <a:rPr lang="en-US" altLang="en-US" sz="1400" dirty="0">
                <a:latin typeface="Times New Roman" panose="02020603050405020304" pitchFamily="18" charset="0"/>
                <a:cs typeface="Times New Roman" panose="02020603050405020304" pitchFamily="18" charset="0"/>
              </a:rPr>
              <a:t>3K61_07510), </a:t>
            </a:r>
            <a:r>
              <a:rPr lang="en-US" altLang="en-US" sz="1400" dirty="0" err="1">
                <a:latin typeface="Times New Roman" panose="02020603050405020304" pitchFamily="18" charset="0"/>
                <a:cs typeface="Times New Roman" panose="02020603050405020304" pitchFamily="18" charset="0"/>
              </a:rPr>
              <a:t>Thaumarchaeota</a:t>
            </a:r>
            <a:r>
              <a:rPr lang="en-US" altLang="en-US" sz="1400" dirty="0">
                <a:latin typeface="Times New Roman" panose="02020603050405020304" pitchFamily="18" charset="0"/>
                <a:cs typeface="Times New Roman" panose="02020603050405020304" pitchFamily="18" charset="0"/>
              </a:rPr>
              <a:t> archaeon ex4484_121 (B6U65_02045), </a:t>
            </a:r>
            <a:r>
              <a:rPr lang="en-US" altLang="en-US" sz="1400" i="1" dirty="0" err="1">
                <a:latin typeface="Times New Roman" panose="02020603050405020304" pitchFamily="18" charset="0"/>
                <a:cs typeface="Times New Roman" panose="02020603050405020304" pitchFamily="18" charset="0"/>
              </a:rPr>
              <a:t>Candidatus</a:t>
            </a:r>
            <a:r>
              <a:rPr lang="en-US" altLang="en-US" sz="1400" i="1" dirty="0">
                <a:latin typeface="Times New Roman" panose="02020603050405020304" pitchFamily="18" charset="0"/>
                <a:cs typeface="Times New Roman" panose="02020603050405020304" pitchFamily="18" charset="0"/>
              </a:rPr>
              <a:t> </a:t>
            </a:r>
            <a:r>
              <a:rPr lang="en-US" altLang="en-US" sz="1400" i="1" dirty="0" err="1">
                <a:latin typeface="Times New Roman" panose="02020603050405020304" pitchFamily="18" charset="0"/>
                <a:cs typeface="Times New Roman" panose="02020603050405020304" pitchFamily="18" charset="0"/>
              </a:rPr>
              <a:t>Odinarchaeota</a:t>
            </a:r>
            <a:r>
              <a:rPr lang="en-US" altLang="en-US" sz="1400" i="1" dirty="0">
                <a:latin typeface="Times New Roman" panose="02020603050405020304" pitchFamily="18" charset="0"/>
                <a:cs typeface="Times New Roman" panose="02020603050405020304" pitchFamily="18" charset="0"/>
              </a:rPr>
              <a:t> </a:t>
            </a:r>
            <a:r>
              <a:rPr lang="en-US" altLang="en-US" sz="1400" dirty="0">
                <a:latin typeface="Times New Roman" panose="02020603050405020304" pitchFamily="18" charset="0"/>
                <a:cs typeface="Times New Roman" panose="02020603050405020304" pitchFamily="18" charset="0"/>
              </a:rPr>
              <a:t>archaeon LCB_4 (OdinLCB4_09970), </a:t>
            </a:r>
            <a:r>
              <a:rPr lang="en-US" altLang="en-US" sz="1400" i="1" dirty="0" err="1">
                <a:latin typeface="Times New Roman" panose="02020603050405020304" pitchFamily="18" charset="0"/>
                <a:cs typeface="Times New Roman" panose="02020603050405020304" pitchFamily="18" charset="0"/>
              </a:rPr>
              <a:t>Candidatus</a:t>
            </a:r>
            <a:r>
              <a:rPr lang="en-US" altLang="en-US" sz="1400" i="1" dirty="0">
                <a:latin typeface="Times New Roman" panose="02020603050405020304" pitchFamily="18" charset="0"/>
                <a:cs typeface="Times New Roman" panose="02020603050405020304" pitchFamily="18" charset="0"/>
              </a:rPr>
              <a:t> </a:t>
            </a:r>
            <a:r>
              <a:rPr lang="en-US" altLang="en-US" sz="1400" i="1" dirty="0" err="1">
                <a:latin typeface="Times New Roman" panose="02020603050405020304" pitchFamily="18" charset="0"/>
                <a:cs typeface="Times New Roman" panose="02020603050405020304" pitchFamily="18" charset="0"/>
              </a:rPr>
              <a:t>Heimdallarchaeota</a:t>
            </a:r>
            <a:r>
              <a:rPr lang="en-US" altLang="en-US" sz="1400" i="1" dirty="0">
                <a:latin typeface="Times New Roman" panose="02020603050405020304" pitchFamily="18" charset="0"/>
                <a:cs typeface="Times New Roman" panose="02020603050405020304" pitchFamily="18" charset="0"/>
              </a:rPr>
              <a:t> </a:t>
            </a:r>
            <a:r>
              <a:rPr lang="en-US" altLang="en-US" sz="1400" dirty="0">
                <a:latin typeface="Times New Roman" panose="02020603050405020304" pitchFamily="18" charset="0"/>
                <a:cs typeface="Times New Roman" panose="02020603050405020304" pitchFamily="18" charset="0"/>
              </a:rPr>
              <a:t>archaeon LC_3 (HeimC3_19280), and DPANN group archaeon LC1Nh (</a:t>
            </a:r>
            <a:r>
              <a:rPr lang="en-US" sz="1400" dirty="0">
                <a:latin typeface="Times New Roman" panose="02020603050405020304" pitchFamily="18" charset="0"/>
                <a:cs typeface="Times New Roman" panose="02020603050405020304" pitchFamily="18" charset="0"/>
              </a:rPr>
              <a:t>LC1Nh_RS04475), which were retrieved from NCBI database </a:t>
            </a:r>
            <a:r>
              <a:rPr lang="en-US" altLang="zh-CN" sz="1400" dirty="0">
                <a:latin typeface="Times New Roman" panose="02020603050405020304" pitchFamily="18" charset="0"/>
                <a:cs typeface="Times New Roman" panose="02020603050405020304" pitchFamily="18" charset="0"/>
              </a:rPr>
              <a:t>with BLAST/PSI-BLAST</a:t>
            </a:r>
            <a:r>
              <a:rPr lang="en-US" sz="1400" dirty="0">
                <a:latin typeface="Times New Roman" panose="02020603050405020304" pitchFamily="18" charset="0"/>
                <a:cs typeface="Times New Roman" panose="02020603050405020304" pitchFamily="18" charset="0"/>
              </a:rPr>
              <a:t>. The </a:t>
            </a:r>
            <a:r>
              <a:rPr lang="en-GB" sz="1400" dirty="0">
                <a:latin typeface="Times New Roman" panose="02020603050405020304" pitchFamily="18" charset="0"/>
                <a:cs typeface="Times New Roman" panose="02020603050405020304" pitchFamily="18" charset="0"/>
              </a:rPr>
              <a:t>DNAMAN (ver. 8.0) software was used for the multiple sequence alignment.  The names of archaeal species are shown on the left and the consensus residues are indicated at the bottom. The catalytic residues are indicated with stars, whereas the DNA binding residues are indicated with asterisks. The PIP-box residues are indicated with a black bar. </a:t>
            </a:r>
            <a:r>
              <a:rPr lang="en-US" sz="1400" dirty="0">
                <a:latin typeface="Times New Roman" panose="02020603050405020304" pitchFamily="18" charset="0"/>
                <a:cs typeface="Times New Roman" panose="02020603050405020304" pitchFamily="18" charset="0"/>
              </a:rPr>
              <a:t>The residues with 100% and &gt;75% identity are shaded in blue and pink respectively.</a:t>
            </a:r>
          </a:p>
        </p:txBody>
      </p:sp>
    </p:spTree>
    <p:extLst>
      <p:ext uri="{BB962C8B-B14F-4D97-AF65-F5344CB8AC3E}">
        <p14:creationId xmlns:p14="http://schemas.microsoft.com/office/powerpoint/2010/main" val="1564250918"/>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367EB4D-3C00-4B65-9DED-B37D34BB30DE}"/>
              </a:ext>
            </a:extLst>
          </p:cNvPr>
          <p:cNvGrpSpPr/>
          <p:nvPr/>
        </p:nvGrpSpPr>
        <p:grpSpPr>
          <a:xfrm>
            <a:off x="838200" y="100885"/>
            <a:ext cx="7772400" cy="5180498"/>
            <a:chOff x="-104200" y="164945"/>
            <a:chExt cx="9095800" cy="6401288"/>
          </a:xfrm>
        </p:grpSpPr>
        <p:sp>
          <p:nvSpPr>
            <p:cNvPr id="50" name="Oval 49"/>
            <p:cNvSpPr/>
            <p:nvPr/>
          </p:nvSpPr>
          <p:spPr>
            <a:xfrm>
              <a:off x="4267200" y="3728113"/>
              <a:ext cx="533400" cy="890448"/>
            </a:xfrm>
            <a:prstGeom prst="ellipse">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Oval 34"/>
            <p:cNvSpPr/>
            <p:nvPr/>
          </p:nvSpPr>
          <p:spPr>
            <a:xfrm>
              <a:off x="4267200" y="1981200"/>
              <a:ext cx="609600" cy="890448"/>
            </a:xfrm>
            <a:prstGeom prst="ellipse">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Box 13"/>
            <p:cNvSpPr txBox="1"/>
            <p:nvPr/>
          </p:nvSpPr>
          <p:spPr>
            <a:xfrm>
              <a:off x="4267200" y="2499770"/>
              <a:ext cx="622373" cy="342274"/>
            </a:xfrm>
            <a:prstGeom prst="rect">
              <a:avLst/>
            </a:prstGeom>
            <a:noFill/>
          </p:spPr>
          <p:txBody>
            <a:bodyPr wrap="square" rtlCol="0">
              <a:spAutoFit/>
            </a:bodyPr>
            <a:lstStyle/>
            <a:p>
              <a:r>
                <a:rPr lang="en-US" sz="1200" b="1" dirty="0">
                  <a:latin typeface="Times New Roman" pitchFamily="18" charset="0"/>
                  <a:cs typeface="Times New Roman" pitchFamily="18" charset="0"/>
                </a:rPr>
                <a:t>K175</a:t>
              </a:r>
            </a:p>
          </p:txBody>
        </p:sp>
        <p:sp>
          <p:nvSpPr>
            <p:cNvPr id="25" name="TextBox 24"/>
            <p:cNvSpPr txBox="1"/>
            <p:nvPr/>
          </p:nvSpPr>
          <p:spPr>
            <a:xfrm>
              <a:off x="4267201" y="2283024"/>
              <a:ext cx="622373" cy="342274"/>
            </a:xfrm>
            <a:prstGeom prst="rect">
              <a:avLst/>
            </a:prstGeom>
            <a:noFill/>
          </p:spPr>
          <p:txBody>
            <a:bodyPr wrap="square" rtlCol="0">
              <a:spAutoFit/>
            </a:bodyPr>
            <a:lstStyle/>
            <a:p>
              <a:r>
                <a:rPr lang="en-US" sz="1200" b="1" dirty="0">
                  <a:latin typeface="Times New Roman" pitchFamily="18" charset="0"/>
                  <a:cs typeface="Times New Roman" pitchFamily="18" charset="0"/>
                </a:rPr>
                <a:t>E173</a:t>
              </a:r>
            </a:p>
          </p:txBody>
        </p:sp>
        <p:sp>
          <p:nvSpPr>
            <p:cNvPr id="32" name="TextBox 31"/>
            <p:cNvSpPr txBox="1"/>
            <p:nvPr/>
          </p:nvSpPr>
          <p:spPr>
            <a:xfrm>
              <a:off x="4267200" y="2009001"/>
              <a:ext cx="650544" cy="342274"/>
            </a:xfrm>
            <a:prstGeom prst="rect">
              <a:avLst/>
            </a:prstGeom>
            <a:noFill/>
          </p:spPr>
          <p:txBody>
            <a:bodyPr wrap="square" rtlCol="0">
              <a:spAutoFit/>
            </a:bodyPr>
            <a:lstStyle/>
            <a:p>
              <a:r>
                <a:rPr lang="en-US" sz="1200" b="1" dirty="0">
                  <a:latin typeface="Times New Roman" pitchFamily="18" charset="0"/>
                  <a:cs typeface="Times New Roman" pitchFamily="18" charset="0"/>
                </a:rPr>
                <a:t>D159</a:t>
              </a:r>
            </a:p>
          </p:txBody>
        </p:sp>
        <p:cxnSp>
          <p:nvCxnSpPr>
            <p:cNvPr id="46" name="Straight Arrow Connector 45"/>
            <p:cNvCxnSpPr>
              <a:cxnSpLocks/>
              <a:stCxn id="35" idx="0"/>
            </p:cNvCxnSpPr>
            <p:nvPr/>
          </p:nvCxnSpPr>
          <p:spPr>
            <a:xfrm flipV="1">
              <a:off x="4572000" y="751820"/>
              <a:ext cx="0" cy="12293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4294496" y="3791886"/>
              <a:ext cx="623248" cy="342274"/>
            </a:xfrm>
            <a:prstGeom prst="rect">
              <a:avLst/>
            </a:prstGeom>
            <a:noFill/>
          </p:spPr>
          <p:txBody>
            <a:bodyPr wrap="square" rtlCol="0">
              <a:spAutoFit/>
            </a:bodyPr>
            <a:lstStyle/>
            <a:p>
              <a:r>
                <a:rPr lang="en-US" sz="1200" b="1" dirty="0">
                  <a:latin typeface="Times New Roman" pitchFamily="18" charset="0"/>
                  <a:cs typeface="Times New Roman" pitchFamily="18" charset="0"/>
                </a:rPr>
                <a:t>R39</a:t>
              </a:r>
            </a:p>
          </p:txBody>
        </p:sp>
        <p:sp>
          <p:nvSpPr>
            <p:cNvPr id="48" name="TextBox 47"/>
            <p:cNvSpPr txBox="1"/>
            <p:nvPr/>
          </p:nvSpPr>
          <p:spPr>
            <a:xfrm>
              <a:off x="4267200" y="4019448"/>
              <a:ext cx="623248" cy="342274"/>
            </a:xfrm>
            <a:prstGeom prst="rect">
              <a:avLst/>
            </a:prstGeom>
            <a:noFill/>
          </p:spPr>
          <p:txBody>
            <a:bodyPr wrap="square" rtlCol="0">
              <a:spAutoFit/>
            </a:bodyPr>
            <a:lstStyle/>
            <a:p>
              <a:r>
                <a:rPr lang="en-US" sz="1200" b="1" dirty="0">
                  <a:latin typeface="Times New Roman" pitchFamily="18" charset="0"/>
                  <a:cs typeface="Times New Roman" pitchFamily="18" charset="0"/>
                </a:rPr>
                <a:t>R67</a:t>
              </a:r>
            </a:p>
          </p:txBody>
        </p:sp>
        <p:sp>
          <p:nvSpPr>
            <p:cNvPr id="49" name="TextBox 48"/>
            <p:cNvSpPr txBox="1"/>
            <p:nvPr/>
          </p:nvSpPr>
          <p:spPr>
            <a:xfrm>
              <a:off x="4279424" y="4267200"/>
              <a:ext cx="595077" cy="342274"/>
            </a:xfrm>
            <a:prstGeom prst="rect">
              <a:avLst/>
            </a:prstGeom>
            <a:noFill/>
          </p:spPr>
          <p:txBody>
            <a:bodyPr wrap="square" rtlCol="0">
              <a:spAutoFit/>
            </a:bodyPr>
            <a:lstStyle/>
            <a:p>
              <a:r>
                <a:rPr lang="en-US" sz="1200" b="1" dirty="0">
                  <a:latin typeface="Times New Roman" pitchFamily="18" charset="0"/>
                  <a:cs typeface="Times New Roman" pitchFamily="18" charset="0"/>
                </a:rPr>
                <a:t>W72</a:t>
              </a:r>
            </a:p>
          </p:txBody>
        </p:sp>
        <p:sp>
          <p:nvSpPr>
            <p:cNvPr id="67" name="TextBox 66"/>
            <p:cNvSpPr txBox="1"/>
            <p:nvPr/>
          </p:nvSpPr>
          <p:spPr>
            <a:xfrm>
              <a:off x="3728365" y="5919716"/>
              <a:ext cx="1678669" cy="646517"/>
            </a:xfrm>
            <a:prstGeom prst="rect">
              <a:avLst/>
            </a:prstGeom>
            <a:noFill/>
          </p:spPr>
          <p:txBody>
            <a:bodyPr wrap="square" rtlCol="0">
              <a:spAutoFit/>
            </a:bodyPr>
            <a:lstStyle/>
            <a:p>
              <a:r>
                <a:rPr lang="en-US" sz="1400" b="1" dirty="0">
                  <a:latin typeface="Times New Roman" pitchFamily="18" charset="0"/>
                  <a:cs typeface="Times New Roman" pitchFamily="18" charset="0"/>
                </a:rPr>
                <a:t>   DNA binding  </a:t>
              </a:r>
            </a:p>
            <a:p>
              <a:r>
                <a:rPr lang="en-US" sz="1400" b="1" dirty="0">
                  <a:latin typeface="Times New Roman" pitchFamily="18" charset="0"/>
                  <a:cs typeface="Times New Roman" pitchFamily="18" charset="0"/>
                </a:rPr>
                <a:t>      residues</a:t>
              </a:r>
            </a:p>
          </p:txBody>
        </p:sp>
        <p:cxnSp>
          <p:nvCxnSpPr>
            <p:cNvPr id="72" name="Straight Arrow Connector 71"/>
            <p:cNvCxnSpPr>
              <a:stCxn id="50" idx="4"/>
            </p:cNvCxnSpPr>
            <p:nvPr/>
          </p:nvCxnSpPr>
          <p:spPr>
            <a:xfrm>
              <a:off x="4533900" y="4618561"/>
              <a:ext cx="0" cy="130115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A5F34D4F-D2D5-4B77-85BC-83BE98B5F8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57200"/>
              <a:ext cx="4038600" cy="5291138"/>
            </a:xfrm>
            <a:prstGeom prst="rect">
              <a:avLst/>
            </a:prstGeom>
          </p:spPr>
        </p:pic>
        <p:cxnSp>
          <p:nvCxnSpPr>
            <p:cNvPr id="9" name="Straight Connector 8"/>
            <p:cNvCxnSpPr>
              <a:cxnSpLocks/>
            </p:cNvCxnSpPr>
            <p:nvPr/>
          </p:nvCxnSpPr>
          <p:spPr>
            <a:xfrm flipH="1">
              <a:off x="4876800" y="1855527"/>
              <a:ext cx="1143000" cy="50667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H="1">
              <a:off x="4800600" y="2362200"/>
              <a:ext cx="1066800" cy="2914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flipH="1">
              <a:off x="4800600" y="2054272"/>
              <a:ext cx="1268104" cy="932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nvCxnSpPr>
          <p:spPr>
            <a:xfrm flipH="1">
              <a:off x="4711521" y="3352800"/>
              <a:ext cx="1143000" cy="4484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133DE80-6EF5-43B1-9D0D-9014C0758C77}"/>
                </a:ext>
              </a:extLst>
            </p:cNvPr>
            <p:cNvCxnSpPr>
              <a:cxnSpLocks/>
            </p:cNvCxnSpPr>
            <p:nvPr/>
          </p:nvCxnSpPr>
          <p:spPr>
            <a:xfrm flipH="1">
              <a:off x="4724400" y="3636135"/>
              <a:ext cx="1838459" cy="7834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1BBD82A-150C-47C5-83F7-3DDD1EB99CA1}"/>
                </a:ext>
              </a:extLst>
            </p:cNvPr>
            <p:cNvCxnSpPr>
              <a:cxnSpLocks/>
            </p:cNvCxnSpPr>
            <p:nvPr/>
          </p:nvCxnSpPr>
          <p:spPr>
            <a:xfrm flipH="1">
              <a:off x="4775916" y="3505200"/>
              <a:ext cx="2386884" cy="579549"/>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5E5DE78-F981-4A94-9760-93F75C6ADE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09600"/>
              <a:ext cx="3810000" cy="5181600"/>
            </a:xfrm>
            <a:prstGeom prst="rect">
              <a:avLst/>
            </a:prstGeom>
          </p:spPr>
        </p:pic>
        <p:cxnSp>
          <p:nvCxnSpPr>
            <p:cNvPr id="11" name="Straight Connector 10"/>
            <p:cNvCxnSpPr>
              <a:cxnSpLocks/>
            </p:cNvCxnSpPr>
            <p:nvPr/>
          </p:nvCxnSpPr>
          <p:spPr>
            <a:xfrm flipH="1" flipV="1">
              <a:off x="2654121" y="2438400"/>
              <a:ext cx="1678316" cy="2152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H="1" flipV="1">
              <a:off x="2667000" y="2209800"/>
              <a:ext cx="1600201" cy="228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flipH="1" flipV="1">
              <a:off x="2845160" y="1981201"/>
              <a:ext cx="1447798" cy="166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a:stCxn id="50" idx="1"/>
            </p:cNvCxnSpPr>
            <p:nvPr/>
          </p:nvCxnSpPr>
          <p:spPr>
            <a:xfrm flipH="1" flipV="1">
              <a:off x="2819400" y="3124200"/>
              <a:ext cx="1525915" cy="7343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flipH="1" flipV="1">
              <a:off x="1828800" y="3733800"/>
              <a:ext cx="2438401" cy="4395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a:stCxn id="49" idx="1"/>
            </p:cNvCxnSpPr>
            <p:nvPr/>
          </p:nvCxnSpPr>
          <p:spPr>
            <a:xfrm flipH="1" flipV="1">
              <a:off x="2347129" y="3581404"/>
              <a:ext cx="1932294" cy="85693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44E52E8-8D4E-47E2-B365-0E1D8BB5D773}"/>
                </a:ext>
              </a:extLst>
            </p:cNvPr>
            <p:cNvSpPr txBox="1"/>
            <p:nvPr/>
          </p:nvSpPr>
          <p:spPr>
            <a:xfrm>
              <a:off x="610439" y="164945"/>
              <a:ext cx="3030689" cy="380305"/>
            </a:xfrm>
            <a:prstGeom prst="rect">
              <a:avLst/>
            </a:prstGeom>
            <a:noFill/>
          </p:spPr>
          <p:txBody>
            <a:bodyPr wrap="square" rtlCol="0">
              <a:spAutoFit/>
            </a:bodyPr>
            <a:lstStyle/>
            <a:p>
              <a:r>
                <a:rPr lang="en-US" sz="1400" b="1" dirty="0">
                  <a:latin typeface="Times New Roman" pitchFamily="18" charset="0"/>
                  <a:cs typeface="Times New Roman" pitchFamily="18" charset="0"/>
                </a:rPr>
                <a:t>C-terminal catalytic domain</a:t>
              </a:r>
            </a:p>
          </p:txBody>
        </p:sp>
        <p:sp>
          <p:nvSpPr>
            <p:cNvPr id="34" name="TextBox 33">
              <a:extLst>
                <a:ext uri="{FF2B5EF4-FFF2-40B4-BE49-F238E27FC236}">
                  <a16:creationId xmlns:a16="http://schemas.microsoft.com/office/drawing/2014/main" id="{A0433C56-40FC-4068-B1C7-0463BBFF918C}"/>
                </a:ext>
              </a:extLst>
            </p:cNvPr>
            <p:cNvSpPr txBox="1"/>
            <p:nvPr/>
          </p:nvSpPr>
          <p:spPr>
            <a:xfrm>
              <a:off x="-104200" y="3581401"/>
              <a:ext cx="918789" cy="646517"/>
            </a:xfrm>
            <a:prstGeom prst="rect">
              <a:avLst/>
            </a:prstGeom>
            <a:noFill/>
          </p:spPr>
          <p:txBody>
            <a:bodyPr wrap="square" rtlCol="0">
              <a:spAutoFit/>
            </a:bodyPr>
            <a:lstStyle/>
            <a:p>
              <a:r>
                <a:rPr lang="en-US" sz="1400" b="1" dirty="0">
                  <a:latin typeface="Times New Roman" pitchFamily="18" charset="0"/>
                  <a:cs typeface="Times New Roman" pitchFamily="18" charset="0"/>
                </a:rPr>
                <a:t>Flexible </a:t>
              </a:r>
            </a:p>
            <a:p>
              <a:r>
                <a:rPr lang="en-US" sz="1400" b="1" dirty="0">
                  <a:latin typeface="Times New Roman" pitchFamily="18" charset="0"/>
                  <a:cs typeface="Times New Roman" pitchFamily="18" charset="0"/>
                </a:rPr>
                <a:t>linker</a:t>
              </a:r>
            </a:p>
          </p:txBody>
        </p:sp>
        <p:cxnSp>
          <p:nvCxnSpPr>
            <p:cNvPr id="36" name="Straight Arrow Connector 35">
              <a:extLst>
                <a:ext uri="{FF2B5EF4-FFF2-40B4-BE49-F238E27FC236}">
                  <a16:creationId xmlns:a16="http://schemas.microsoft.com/office/drawing/2014/main" id="{042F47F1-513E-4836-B34A-56093F439247}"/>
                </a:ext>
              </a:extLst>
            </p:cNvPr>
            <p:cNvCxnSpPr>
              <a:cxnSpLocks/>
              <a:endCxn id="34" idx="0"/>
            </p:cNvCxnSpPr>
            <p:nvPr/>
          </p:nvCxnSpPr>
          <p:spPr>
            <a:xfrm flipH="1">
              <a:off x="355195" y="3048000"/>
              <a:ext cx="448660" cy="5334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80FB8C05-5675-4846-B319-EBB824A0F759}"/>
                </a:ext>
              </a:extLst>
            </p:cNvPr>
            <p:cNvSpPr txBox="1"/>
            <p:nvPr/>
          </p:nvSpPr>
          <p:spPr>
            <a:xfrm>
              <a:off x="814588" y="5740759"/>
              <a:ext cx="2915715" cy="380305"/>
            </a:xfrm>
            <a:prstGeom prst="rect">
              <a:avLst/>
            </a:prstGeom>
            <a:noFill/>
          </p:spPr>
          <p:txBody>
            <a:bodyPr wrap="square" rtlCol="0">
              <a:spAutoFit/>
            </a:bodyPr>
            <a:lstStyle/>
            <a:p>
              <a:r>
                <a:rPr lang="en-US" sz="1400" b="1" dirty="0">
                  <a:latin typeface="Times New Roman" pitchFamily="18" charset="0"/>
                  <a:cs typeface="Times New Roman" pitchFamily="18" charset="0"/>
                </a:rPr>
                <a:t>N-terminal dimeric domain</a:t>
              </a:r>
            </a:p>
          </p:txBody>
        </p:sp>
        <p:sp>
          <p:nvSpPr>
            <p:cNvPr id="44" name="TextBox 43"/>
            <p:cNvSpPr txBox="1"/>
            <p:nvPr/>
          </p:nvSpPr>
          <p:spPr>
            <a:xfrm>
              <a:off x="3803724" y="196772"/>
              <a:ext cx="1678669" cy="646517"/>
            </a:xfrm>
            <a:prstGeom prst="rect">
              <a:avLst/>
            </a:prstGeom>
            <a:noFill/>
          </p:spPr>
          <p:txBody>
            <a:bodyPr wrap="square" rtlCol="0">
              <a:spAutoFit/>
            </a:bodyPr>
            <a:lstStyle/>
            <a:p>
              <a:r>
                <a:rPr lang="en-US" sz="1400" b="1" dirty="0">
                  <a:latin typeface="Times New Roman" pitchFamily="18" charset="0"/>
                  <a:cs typeface="Times New Roman" pitchFamily="18" charset="0"/>
                </a:rPr>
                <a:t>   Residues for catalytic activity</a:t>
              </a:r>
            </a:p>
          </p:txBody>
        </p:sp>
      </p:grpSp>
      <p:sp>
        <p:nvSpPr>
          <p:cNvPr id="43" name="TextBox 42">
            <a:extLst>
              <a:ext uri="{FF2B5EF4-FFF2-40B4-BE49-F238E27FC236}">
                <a16:creationId xmlns:a16="http://schemas.microsoft.com/office/drawing/2014/main" id="{42447ABD-80E8-4B0A-A7E3-E83286E5C313}"/>
              </a:ext>
            </a:extLst>
          </p:cNvPr>
          <p:cNvSpPr txBox="1"/>
          <p:nvPr/>
        </p:nvSpPr>
        <p:spPr>
          <a:xfrm>
            <a:off x="152400" y="5181600"/>
            <a:ext cx="8839200" cy="1600438"/>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Figure S2.</a:t>
            </a:r>
            <a:r>
              <a:rPr lang="en-US" sz="1400" dirty="0">
                <a:latin typeface="Times New Roman" panose="02020603050405020304" pitchFamily="18" charset="0"/>
                <a:cs typeface="Times New Roman" panose="02020603050405020304" pitchFamily="18" charset="0"/>
              </a:rPr>
              <a:t> Structural model of </a:t>
            </a:r>
            <a:r>
              <a:rPr lang="en-US" sz="1400" dirty="0" err="1">
                <a:latin typeface="Times New Roman" panose="02020603050405020304" pitchFamily="18" charset="0"/>
                <a:cs typeface="Times New Roman" panose="02020603050405020304" pitchFamily="18" charset="0"/>
              </a:rPr>
              <a:t>SisEndoMS</a:t>
            </a:r>
            <a:r>
              <a:rPr lang="en-US" sz="1400" dirty="0">
                <a:latin typeface="Times New Roman" panose="02020603050405020304" pitchFamily="18" charset="0"/>
                <a:cs typeface="Times New Roman" panose="02020603050405020304" pitchFamily="18" charset="0"/>
              </a:rPr>
              <a:t> showing the putative DNA binding and catalytic residues. The homology model of </a:t>
            </a:r>
            <a:r>
              <a:rPr lang="en-US" sz="1400" dirty="0" err="1">
                <a:latin typeface="Times New Roman" panose="02020603050405020304" pitchFamily="18" charset="0"/>
                <a:cs typeface="Times New Roman" panose="02020603050405020304" pitchFamily="18" charset="0"/>
              </a:rPr>
              <a:t>SisEndoMS</a:t>
            </a:r>
            <a:r>
              <a:rPr lang="en-US" sz="1400" dirty="0">
                <a:latin typeface="Times New Roman" panose="02020603050405020304" pitchFamily="18" charset="0"/>
                <a:cs typeface="Times New Roman" panose="02020603050405020304" pitchFamily="18" charset="0"/>
              </a:rPr>
              <a:t> (right) was constructed by SWIS-MODEL online server</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Bertoni</a:t>
            </a:r>
            <a:r>
              <a:rPr lang="en-US" altLang="zh-CN" sz="1400" dirty="0">
                <a:latin typeface="Times New Roman" panose="02020603050405020304" pitchFamily="18" charset="0"/>
                <a:cs typeface="Times New Roman" panose="02020603050405020304" pitchFamily="18" charset="0"/>
              </a:rPr>
              <a:t>, Kiefer et al. 2017)</a:t>
            </a:r>
            <a:r>
              <a:rPr lang="en-US" sz="1400" dirty="0">
                <a:latin typeface="Times New Roman" panose="02020603050405020304" pitchFamily="18" charset="0"/>
                <a:cs typeface="Times New Roman" panose="02020603050405020304" pitchFamily="18" charset="0"/>
              </a:rPr>
              <a:t> (https://swissmodel.expasy.org/) using </a:t>
            </a:r>
            <a:r>
              <a:rPr lang="en-US" sz="1400" dirty="0" err="1">
                <a:latin typeface="Times New Roman" panose="02020603050405020304" pitchFamily="18" charset="0"/>
                <a:cs typeface="Times New Roman" panose="02020603050405020304" pitchFamily="18" charset="0"/>
              </a:rPr>
              <a:t>TkoEndoMS</a:t>
            </a:r>
            <a:r>
              <a:rPr lang="en-US" sz="1400" dirty="0">
                <a:latin typeface="Times New Roman" panose="02020603050405020304" pitchFamily="18" charset="0"/>
                <a:cs typeface="Times New Roman" panose="02020603050405020304" pitchFamily="18" charset="0"/>
              </a:rPr>
              <a:t> (left) (PDB: 5GKE) as template, and further compared with </a:t>
            </a:r>
            <a:r>
              <a:rPr lang="en-US" sz="1400" dirty="0" err="1">
                <a:latin typeface="Times New Roman" panose="02020603050405020304" pitchFamily="18" charset="0"/>
                <a:cs typeface="Times New Roman" panose="02020603050405020304" pitchFamily="18" charset="0"/>
              </a:rPr>
              <a:t>TkoEndoMS</a:t>
            </a:r>
            <a:r>
              <a:rPr lang="en-US" sz="1400" dirty="0">
                <a:latin typeface="Times New Roman" panose="02020603050405020304" pitchFamily="18" charset="0"/>
                <a:cs typeface="Times New Roman" panose="02020603050405020304" pitchFamily="18" charset="0"/>
              </a:rPr>
              <a:t> by using </a:t>
            </a:r>
            <a:r>
              <a:rPr lang="en-US" sz="1400" dirty="0" err="1">
                <a:latin typeface="Times New Roman" panose="02020603050405020304" pitchFamily="18" charset="0"/>
                <a:cs typeface="Times New Roman" panose="02020603050405020304" pitchFamily="18" charset="0"/>
              </a:rPr>
              <a:t>pyMOL</a:t>
            </a:r>
            <a:r>
              <a:rPr lang="en-US" sz="1400" dirty="0">
                <a:latin typeface="Times New Roman" panose="02020603050405020304" pitchFamily="18" charset="0"/>
                <a:cs typeface="Times New Roman" panose="02020603050405020304" pitchFamily="18" charset="0"/>
              </a:rPr>
              <a:t> (Ver. 2.3.4) and Discovery studio visualizer (BIOVIA) soft wares. The structures showed homodimers with the catalytic residues located at the C-terminal domain and DNA binding residues at the N-terminal dimeric domain.  The key residues are depicted in sticks and the corresponding residues of </a:t>
            </a:r>
            <a:r>
              <a:rPr lang="en-US" sz="1400" dirty="0" err="1">
                <a:latin typeface="Times New Roman" panose="02020603050405020304" pitchFamily="18" charset="0"/>
                <a:cs typeface="Times New Roman" panose="02020603050405020304" pitchFamily="18" charset="0"/>
              </a:rPr>
              <a:t>SisEndoMS</a:t>
            </a:r>
            <a:r>
              <a:rPr lang="en-US" sz="1400" dirty="0">
                <a:latin typeface="Times New Roman" panose="02020603050405020304" pitchFamily="18" charset="0"/>
                <a:cs typeface="Times New Roman" panose="02020603050405020304" pitchFamily="18" charset="0"/>
              </a:rPr>
              <a:t> are indicated in the dashed circles. </a:t>
            </a:r>
          </a:p>
        </p:txBody>
      </p:sp>
    </p:spTree>
    <p:custDataLst>
      <p:tags r:id="rId1"/>
    </p:custDataLst>
    <p:extLst>
      <p:ext uri="{BB962C8B-B14F-4D97-AF65-F5344CB8AC3E}">
        <p14:creationId xmlns:p14="http://schemas.microsoft.com/office/powerpoint/2010/main" val="59700194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F19BB6D-81F2-4696-9CD8-7AD3733147C7}"/>
              </a:ext>
            </a:extLst>
          </p:cNvPr>
          <p:cNvGrpSpPr/>
          <p:nvPr/>
        </p:nvGrpSpPr>
        <p:grpSpPr>
          <a:xfrm>
            <a:off x="354149" y="612461"/>
            <a:ext cx="2478504" cy="3352800"/>
            <a:chOff x="1331496" y="3048000"/>
            <a:chExt cx="2478504" cy="3352800"/>
          </a:xfrm>
        </p:grpSpPr>
        <p:grpSp>
          <p:nvGrpSpPr>
            <p:cNvPr id="34" name="Group 33">
              <a:extLst>
                <a:ext uri="{FF2B5EF4-FFF2-40B4-BE49-F238E27FC236}">
                  <a16:creationId xmlns:a16="http://schemas.microsoft.com/office/drawing/2014/main" id="{738B2461-D650-4A22-9928-F1B384AB12D6}"/>
                </a:ext>
              </a:extLst>
            </p:cNvPr>
            <p:cNvGrpSpPr/>
            <p:nvPr/>
          </p:nvGrpSpPr>
          <p:grpSpPr>
            <a:xfrm>
              <a:off x="1524000" y="3048000"/>
              <a:ext cx="2286000" cy="3352800"/>
              <a:chOff x="2801263" y="-769359"/>
              <a:chExt cx="2817641" cy="5439309"/>
            </a:xfrm>
          </p:grpSpPr>
          <p:sp>
            <p:nvSpPr>
              <p:cNvPr id="35" name="TextBox 34">
                <a:extLst>
                  <a:ext uri="{FF2B5EF4-FFF2-40B4-BE49-F238E27FC236}">
                    <a16:creationId xmlns:a16="http://schemas.microsoft.com/office/drawing/2014/main" id="{F224ACBB-600B-43F3-B8A0-2E5B32E3BFD2}"/>
                  </a:ext>
                </a:extLst>
              </p:cNvPr>
              <p:cNvSpPr txBox="1"/>
              <p:nvPr/>
            </p:nvSpPr>
            <p:spPr>
              <a:xfrm>
                <a:off x="4250115" y="-769359"/>
                <a:ext cx="952504" cy="276999"/>
              </a:xfrm>
              <a:prstGeom prst="rect">
                <a:avLst/>
              </a:prstGeom>
              <a:noFill/>
            </p:spPr>
            <p:txBody>
              <a:bodyPr wrap="none" rtlCol="0">
                <a:spAutoFit/>
              </a:bodyPr>
              <a:lstStyle/>
              <a:p>
                <a:r>
                  <a:rPr lang="en-US" sz="1200" b="1" dirty="0" err="1">
                    <a:latin typeface="Times New Roman" panose="02020603050405020304" pitchFamily="18" charset="0"/>
                    <a:cs typeface="Times New Roman" panose="02020603050405020304" pitchFamily="18" charset="0"/>
                  </a:rPr>
                  <a:t>SisEndoMS</a:t>
                </a:r>
                <a:endParaRPr lang="en-US" sz="1400" b="1" dirty="0">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id="{47CB548B-62E1-43EA-9DA5-10AF75FCCD1D}"/>
                  </a:ext>
                </a:extLst>
              </p:cNvPr>
              <p:cNvGrpSpPr/>
              <p:nvPr/>
            </p:nvGrpSpPr>
            <p:grpSpPr>
              <a:xfrm>
                <a:off x="2801263" y="-76200"/>
                <a:ext cx="2817641" cy="4746150"/>
                <a:chOff x="2801263" y="435450"/>
                <a:chExt cx="2817641" cy="4746150"/>
              </a:xfrm>
            </p:grpSpPr>
            <p:sp>
              <p:nvSpPr>
                <p:cNvPr id="37" name="TextBox 36">
                  <a:extLst>
                    <a:ext uri="{FF2B5EF4-FFF2-40B4-BE49-F238E27FC236}">
                      <a16:creationId xmlns:a16="http://schemas.microsoft.com/office/drawing/2014/main" id="{873F560F-656F-42C6-853E-AAF8CC28EFE9}"/>
                    </a:ext>
                  </a:extLst>
                </p:cNvPr>
                <p:cNvSpPr txBox="1"/>
                <p:nvPr/>
              </p:nvSpPr>
              <p:spPr>
                <a:xfrm>
                  <a:off x="3394805" y="618363"/>
                  <a:ext cx="407412" cy="44938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M</a:t>
                  </a:r>
                  <a:endParaRPr lang="en-US" sz="1400" b="1"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1CF50AE4-F72F-4037-89D7-4E5F6E7F8B50}"/>
                    </a:ext>
                  </a:extLst>
                </p:cNvPr>
                <p:cNvSpPr txBox="1"/>
                <p:nvPr/>
              </p:nvSpPr>
              <p:spPr>
                <a:xfrm>
                  <a:off x="3733801" y="625362"/>
                  <a:ext cx="441147"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WT</a:t>
                  </a:r>
                  <a:endParaRPr lang="en-US" sz="1400" b="1"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EC30B1AA-338D-49FF-8DBB-1093E37D21CF}"/>
                    </a:ext>
                  </a:extLst>
                </p:cNvPr>
                <p:cNvSpPr txBox="1"/>
                <p:nvPr/>
              </p:nvSpPr>
              <p:spPr>
                <a:xfrm rot="16200000">
                  <a:off x="4037975" y="637057"/>
                  <a:ext cx="636713"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D159A</a:t>
                  </a:r>
                  <a:endParaRPr lang="en-US" sz="1400" b="1"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5DCDC1C5-9AAE-417B-9A10-15F39CA9E86D}"/>
                    </a:ext>
                  </a:extLst>
                </p:cNvPr>
                <p:cNvSpPr txBox="1"/>
                <p:nvPr/>
              </p:nvSpPr>
              <p:spPr>
                <a:xfrm rot="16200000">
                  <a:off x="4492743" y="611299"/>
                  <a:ext cx="628698"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E173A</a:t>
                  </a:r>
                  <a:endParaRPr lang="en-US" sz="1400" b="1"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888E03CA-2C18-4C69-9B07-BFEFDD56012E}"/>
                    </a:ext>
                  </a:extLst>
                </p:cNvPr>
                <p:cNvSpPr txBox="1"/>
                <p:nvPr/>
              </p:nvSpPr>
              <p:spPr>
                <a:xfrm rot="16200000">
                  <a:off x="4934689" y="624178"/>
                  <a:ext cx="646331"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K175A</a:t>
                  </a:r>
                  <a:endParaRPr lang="en-US" sz="1400" b="1"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86C5F1C9-D465-4DB3-B793-A3F9E967EF2A}"/>
                    </a:ext>
                  </a:extLst>
                </p:cNvPr>
                <p:cNvSpPr txBox="1"/>
                <p:nvPr/>
              </p:nvSpPr>
              <p:spPr>
                <a:xfrm>
                  <a:off x="2888974" y="4521558"/>
                  <a:ext cx="453970" cy="27700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14.4</a:t>
                  </a:r>
                  <a:endParaRPr lang="en-US" sz="1400" b="1"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2CDF9691-4214-423A-A076-157F93AC1383}"/>
                    </a:ext>
                  </a:extLst>
                </p:cNvPr>
                <p:cNvSpPr txBox="1"/>
                <p:nvPr/>
              </p:nvSpPr>
              <p:spPr>
                <a:xfrm>
                  <a:off x="2876095" y="4104069"/>
                  <a:ext cx="453970" cy="27700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18.4</a:t>
                  </a:r>
                  <a:endParaRPr lang="en-US" sz="1400" b="1"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21D52C9B-CAED-47C4-B1B6-BD3DD8783A35}"/>
                    </a:ext>
                  </a:extLst>
                </p:cNvPr>
                <p:cNvSpPr txBox="1"/>
                <p:nvPr/>
              </p:nvSpPr>
              <p:spPr>
                <a:xfrm>
                  <a:off x="2869952" y="3339978"/>
                  <a:ext cx="453970" cy="27700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25.0</a:t>
                  </a:r>
                  <a:endParaRPr lang="en-US" sz="1400" b="1"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90C0AD11-9492-4456-8285-7C1A10DB7637}"/>
                    </a:ext>
                  </a:extLst>
                </p:cNvPr>
                <p:cNvSpPr txBox="1"/>
                <p:nvPr/>
              </p:nvSpPr>
              <p:spPr>
                <a:xfrm>
                  <a:off x="2865661" y="2449190"/>
                  <a:ext cx="453970" cy="27700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35.0</a:t>
                  </a:r>
                  <a:endParaRPr lang="en-US" sz="1400" b="1"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B1A6F522-ADB9-4D99-94C1-6A738205E1A4}"/>
                    </a:ext>
                  </a:extLst>
                </p:cNvPr>
                <p:cNvSpPr txBox="1"/>
                <p:nvPr/>
              </p:nvSpPr>
              <p:spPr>
                <a:xfrm>
                  <a:off x="2884683" y="1969507"/>
                  <a:ext cx="453970" cy="27700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45.0</a:t>
                  </a:r>
                  <a:endParaRPr lang="en-US" sz="1400" b="1"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BA7F55CB-7F4F-4D4A-8431-BA51FB9DC0E2}"/>
                    </a:ext>
                  </a:extLst>
                </p:cNvPr>
                <p:cNvSpPr txBox="1"/>
                <p:nvPr/>
              </p:nvSpPr>
              <p:spPr>
                <a:xfrm>
                  <a:off x="2881611" y="1447800"/>
                  <a:ext cx="453970" cy="27700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66.2</a:t>
                  </a:r>
                  <a:endParaRPr lang="en-US" sz="1400" b="1"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342C89B6-3EE3-446A-A068-46D2A7574EEC}"/>
                    </a:ext>
                  </a:extLst>
                </p:cNvPr>
                <p:cNvSpPr txBox="1"/>
                <p:nvPr/>
              </p:nvSpPr>
              <p:spPr>
                <a:xfrm>
                  <a:off x="2801263" y="1115096"/>
                  <a:ext cx="522451" cy="27700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116.0</a:t>
                  </a:r>
                  <a:endParaRPr lang="en-US" sz="1400" b="1" dirty="0">
                    <a:latin typeface="Times New Roman" panose="02020603050405020304" pitchFamily="18" charset="0"/>
                    <a:cs typeface="Times New Roman" panose="02020603050405020304" pitchFamily="18" charset="0"/>
                  </a:endParaRPr>
                </a:p>
              </p:txBody>
            </p:sp>
            <p:pic>
              <p:nvPicPr>
                <p:cNvPr id="50" name="Picture 49">
                  <a:extLst>
                    <a:ext uri="{FF2B5EF4-FFF2-40B4-BE49-F238E27FC236}">
                      <a16:creationId xmlns:a16="http://schemas.microsoft.com/office/drawing/2014/main" id="{92B2F045-8331-47AF-8958-9B7AB9397A1D}"/>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403242" y="1066800"/>
                  <a:ext cx="2215662" cy="4114800"/>
                </a:xfrm>
                <a:prstGeom prst="rect">
                  <a:avLst/>
                </a:prstGeom>
                <a:ln w="12700">
                  <a:solidFill>
                    <a:schemeClr val="tx1"/>
                  </a:solidFill>
                </a:ln>
              </p:spPr>
            </p:pic>
          </p:grpSp>
        </p:grpSp>
        <p:sp>
          <p:nvSpPr>
            <p:cNvPr id="69" name="TextBox 68">
              <a:extLst>
                <a:ext uri="{FF2B5EF4-FFF2-40B4-BE49-F238E27FC236}">
                  <a16:creationId xmlns:a16="http://schemas.microsoft.com/office/drawing/2014/main" id="{881D9391-47E4-4DFD-97C9-0FFCE9F6DA64}"/>
                </a:ext>
              </a:extLst>
            </p:cNvPr>
            <p:cNvSpPr txBox="1"/>
            <p:nvPr/>
          </p:nvSpPr>
          <p:spPr>
            <a:xfrm>
              <a:off x="1331496" y="3657600"/>
              <a:ext cx="782587" cy="261610"/>
            </a:xfrm>
            <a:prstGeom prst="rect">
              <a:avLst/>
            </a:prstGeom>
            <a:noFill/>
          </p:spPr>
          <p:txBody>
            <a:bodyPr wrap="none" rtlCol="0">
              <a:spAutoFit/>
            </a:bodyPr>
            <a:lstStyle/>
            <a:p>
              <a:r>
                <a:rPr lang="en-US" sz="1050" b="1" i="1" dirty="0" err="1">
                  <a:latin typeface="Times New Roman" panose="02020603050405020304" pitchFamily="18" charset="0"/>
                  <a:cs typeface="Times New Roman" panose="02020603050405020304" pitchFamily="18" charset="0"/>
                </a:rPr>
                <a:t>Mr</a:t>
              </a:r>
              <a:r>
                <a:rPr lang="en-US" sz="1050" b="1" dirty="0">
                  <a:latin typeface="Times New Roman" panose="02020603050405020304" pitchFamily="18" charset="0"/>
                  <a:cs typeface="Times New Roman" panose="02020603050405020304" pitchFamily="18" charset="0"/>
                </a:rPr>
                <a:t> (X10</a:t>
              </a:r>
              <a:r>
                <a:rPr lang="en-US" sz="1050" b="1" baseline="30000" dirty="0">
                  <a:latin typeface="Times New Roman" panose="02020603050405020304" pitchFamily="18" charset="0"/>
                  <a:cs typeface="Times New Roman" panose="02020603050405020304" pitchFamily="18" charset="0"/>
                </a:rPr>
                <a:t>3</a:t>
              </a:r>
              <a:r>
                <a:rPr lang="en-US" sz="1050" b="1" dirty="0">
                  <a:latin typeface="Times New Roman" panose="02020603050405020304" pitchFamily="18" charset="0"/>
                  <a:cs typeface="Times New Roman" panose="02020603050405020304" pitchFamily="18" charset="0"/>
                </a:rPr>
                <a:t>)</a:t>
              </a:r>
              <a:endParaRPr lang="en-US" sz="1100" b="1" dirty="0">
                <a:latin typeface="Times New Roman" panose="02020603050405020304" pitchFamily="18" charset="0"/>
                <a:cs typeface="Times New Roman" panose="02020603050405020304" pitchFamily="18" charset="0"/>
              </a:endParaRPr>
            </a:p>
          </p:txBody>
        </p:sp>
      </p:grpSp>
      <p:grpSp>
        <p:nvGrpSpPr>
          <p:cNvPr id="67" name="Group 66">
            <a:extLst>
              <a:ext uri="{FF2B5EF4-FFF2-40B4-BE49-F238E27FC236}">
                <a16:creationId xmlns:a16="http://schemas.microsoft.com/office/drawing/2014/main" id="{3917378D-88B8-4BBE-8644-686E39A2D5EB}"/>
              </a:ext>
            </a:extLst>
          </p:cNvPr>
          <p:cNvGrpSpPr/>
          <p:nvPr/>
        </p:nvGrpSpPr>
        <p:grpSpPr>
          <a:xfrm>
            <a:off x="5288466" y="476978"/>
            <a:ext cx="1568447" cy="3608039"/>
            <a:chOff x="3691842" y="49561"/>
            <a:chExt cx="1568447" cy="3608039"/>
          </a:xfrm>
        </p:grpSpPr>
        <p:grpSp>
          <p:nvGrpSpPr>
            <p:cNvPr id="51" name="Group 50">
              <a:extLst>
                <a:ext uri="{FF2B5EF4-FFF2-40B4-BE49-F238E27FC236}">
                  <a16:creationId xmlns:a16="http://schemas.microsoft.com/office/drawing/2014/main" id="{7DC9DD88-4E00-4A42-BB41-5073B15206BC}"/>
                </a:ext>
              </a:extLst>
            </p:cNvPr>
            <p:cNvGrpSpPr/>
            <p:nvPr/>
          </p:nvGrpSpPr>
          <p:grpSpPr>
            <a:xfrm>
              <a:off x="3691842" y="49561"/>
              <a:ext cx="1568447" cy="3355402"/>
              <a:chOff x="3183583" y="-466656"/>
              <a:chExt cx="1778170" cy="4751252"/>
            </a:xfrm>
          </p:grpSpPr>
          <p:sp>
            <p:nvSpPr>
              <p:cNvPr id="52" name="TextBox 51">
                <a:extLst>
                  <a:ext uri="{FF2B5EF4-FFF2-40B4-BE49-F238E27FC236}">
                    <a16:creationId xmlns:a16="http://schemas.microsoft.com/office/drawing/2014/main" id="{C02000DA-6032-4B4C-87E6-CA3543B5863B}"/>
                  </a:ext>
                </a:extLst>
              </p:cNvPr>
              <p:cNvSpPr txBox="1"/>
              <p:nvPr/>
            </p:nvSpPr>
            <p:spPr>
              <a:xfrm rot="16200000">
                <a:off x="4131228" y="-159527"/>
                <a:ext cx="1137653" cy="523396"/>
              </a:xfrm>
              <a:prstGeom prst="rect">
                <a:avLst/>
              </a:prstGeom>
              <a:noFill/>
            </p:spPr>
            <p:txBody>
              <a:bodyPr wrap="none" rtlCol="0">
                <a:spAutoFit/>
              </a:bodyPr>
              <a:lstStyle/>
              <a:p>
                <a:r>
                  <a:rPr lang="en-US" sz="1200" b="1" dirty="0" err="1">
                    <a:latin typeface="Times New Roman" panose="02020603050405020304" pitchFamily="18" charset="0"/>
                    <a:cs typeface="Times New Roman" panose="02020603050405020304" pitchFamily="18" charset="0"/>
                  </a:rPr>
                  <a:t>SacNucS</a:t>
                </a:r>
                <a:r>
                  <a:rPr lang="en-US" sz="1200" b="1" dirty="0">
                    <a:latin typeface="Times New Roman" panose="02020603050405020304" pitchFamily="18" charset="0"/>
                    <a:cs typeface="Times New Roman" panose="02020603050405020304" pitchFamily="18" charset="0"/>
                  </a:rPr>
                  <a:t> </a:t>
                </a:r>
              </a:p>
              <a:p>
                <a:r>
                  <a:rPr lang="en-US" sz="1200" b="1" dirty="0">
                    <a:latin typeface="Times New Roman" panose="02020603050405020304" pitchFamily="18" charset="0"/>
                    <a:cs typeface="Times New Roman" panose="02020603050405020304" pitchFamily="18" charset="0"/>
                  </a:rPr>
                  <a:t>     WT</a:t>
                </a:r>
              </a:p>
            </p:txBody>
          </p:sp>
          <p:sp>
            <p:nvSpPr>
              <p:cNvPr id="53" name="TextBox 52">
                <a:extLst>
                  <a:ext uri="{FF2B5EF4-FFF2-40B4-BE49-F238E27FC236}">
                    <a16:creationId xmlns:a16="http://schemas.microsoft.com/office/drawing/2014/main" id="{69BA0D6A-3219-4175-B68B-FA8B098D25D8}"/>
                  </a:ext>
                </a:extLst>
              </p:cNvPr>
              <p:cNvSpPr txBox="1"/>
              <p:nvPr/>
            </p:nvSpPr>
            <p:spPr>
              <a:xfrm>
                <a:off x="3851226" y="299369"/>
                <a:ext cx="374738" cy="392231"/>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M</a:t>
                </a:r>
                <a:endParaRPr lang="en-US" sz="1400" b="1"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DE177BCE-5969-4E1E-B4B8-A5FC9282794F}"/>
                  </a:ext>
                </a:extLst>
              </p:cNvPr>
              <p:cNvSpPr txBox="1"/>
              <p:nvPr/>
            </p:nvSpPr>
            <p:spPr>
              <a:xfrm>
                <a:off x="3247619" y="4007598"/>
                <a:ext cx="453970" cy="276998"/>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14.4</a:t>
                </a:r>
                <a:endParaRPr lang="en-US" sz="1400" b="1" dirty="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960E4866-E507-4C1F-9220-93DBEF396A71}"/>
                  </a:ext>
                </a:extLst>
              </p:cNvPr>
              <p:cNvSpPr txBox="1"/>
              <p:nvPr/>
            </p:nvSpPr>
            <p:spPr>
              <a:xfrm>
                <a:off x="3262824" y="3624584"/>
                <a:ext cx="453970" cy="276998"/>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18.4</a:t>
                </a:r>
                <a:endParaRPr lang="en-US" sz="1400" b="1" dirty="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F33EF57C-F50F-4ABD-92C2-C8D641F0F82D}"/>
                  </a:ext>
                </a:extLst>
              </p:cNvPr>
              <p:cNvSpPr txBox="1"/>
              <p:nvPr/>
            </p:nvSpPr>
            <p:spPr>
              <a:xfrm>
                <a:off x="3262824" y="2971251"/>
                <a:ext cx="453970" cy="276998"/>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25.0</a:t>
                </a:r>
                <a:endParaRPr lang="en-US" sz="1400" b="1" dirty="0">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D69750D6-3E00-4E1A-8418-3C65A3035926}"/>
                  </a:ext>
                </a:extLst>
              </p:cNvPr>
              <p:cNvSpPr txBox="1"/>
              <p:nvPr/>
            </p:nvSpPr>
            <p:spPr>
              <a:xfrm>
                <a:off x="3243327" y="2196376"/>
                <a:ext cx="453970" cy="276998"/>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35.0</a:t>
                </a:r>
                <a:endParaRPr lang="en-US" sz="1400" b="1" dirty="0">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9AC88976-B78B-4226-8D0F-6F802B54B383}"/>
                  </a:ext>
                </a:extLst>
              </p:cNvPr>
              <p:cNvSpPr txBox="1"/>
              <p:nvPr/>
            </p:nvSpPr>
            <p:spPr>
              <a:xfrm>
                <a:off x="3263184" y="1737700"/>
                <a:ext cx="453970" cy="276998"/>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45.0</a:t>
                </a:r>
                <a:endParaRPr lang="en-US" sz="1400" b="1" dirty="0">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9337AD8C-58E7-420F-8C8F-E8E4FD5A6846}"/>
                  </a:ext>
                </a:extLst>
              </p:cNvPr>
              <p:cNvSpPr txBox="1"/>
              <p:nvPr/>
            </p:nvSpPr>
            <p:spPr>
              <a:xfrm>
                <a:off x="3278389" y="1261183"/>
                <a:ext cx="453970" cy="276998"/>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66.2</a:t>
                </a:r>
                <a:endParaRPr lang="en-US" sz="1400" b="1" dirty="0">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D7CBAF36-C1DE-415C-963C-75E57719FF6D}"/>
                  </a:ext>
                </a:extLst>
              </p:cNvPr>
              <p:cNvSpPr txBox="1"/>
              <p:nvPr/>
            </p:nvSpPr>
            <p:spPr>
              <a:xfrm>
                <a:off x="3183583" y="928479"/>
                <a:ext cx="522452" cy="276998"/>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116.0</a:t>
                </a:r>
                <a:endParaRPr lang="en-US" sz="1400" b="1" dirty="0">
                  <a:latin typeface="Times New Roman" panose="02020603050405020304" pitchFamily="18" charset="0"/>
                  <a:cs typeface="Times New Roman" panose="02020603050405020304" pitchFamily="18" charset="0"/>
                </a:endParaRPr>
              </a:p>
            </p:txBody>
          </p:sp>
        </p:grpSp>
        <p:pic>
          <p:nvPicPr>
            <p:cNvPr id="62" name="Picture 61">
              <a:extLst>
                <a:ext uri="{FF2B5EF4-FFF2-40B4-BE49-F238E27FC236}">
                  <a16:creationId xmlns:a16="http://schemas.microsoft.com/office/drawing/2014/main" id="{EC11C050-AA1A-42FC-92A8-0038D6D2FE6A}"/>
                </a:ext>
              </a:extLst>
            </p:cNvPr>
            <p:cNvPicPr>
              <a:picLocks noChangeAspect="1"/>
            </p:cNvPicPr>
            <p:nvPr/>
          </p:nvPicPr>
          <p:blipFill>
            <a:blip r:embed="rId4" cstate="print">
              <a:graysc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191000" y="838200"/>
              <a:ext cx="1066800" cy="2819400"/>
            </a:xfrm>
            <a:prstGeom prst="rect">
              <a:avLst/>
            </a:prstGeom>
            <a:ln w="12700">
              <a:solidFill>
                <a:schemeClr val="tx1"/>
              </a:solidFill>
            </a:ln>
          </p:spPr>
        </p:pic>
      </p:grpSp>
      <p:pic>
        <p:nvPicPr>
          <p:cNvPr id="74" name="Picture 73">
            <a:extLst>
              <a:ext uri="{FF2B5EF4-FFF2-40B4-BE49-F238E27FC236}">
                <a16:creationId xmlns:a16="http://schemas.microsoft.com/office/drawing/2014/main" id="{9D7AD275-DBF3-42B5-BD89-4BEF30F16F01}"/>
              </a:ext>
            </a:extLst>
          </p:cNvPr>
          <p:cNvPicPr>
            <a:picLocks noChangeAspect="1"/>
          </p:cNvPicPr>
          <p:nvPr/>
        </p:nvPicPr>
        <p:blipFill>
          <a:blip r:embed="rId6" cstate="print">
            <a:grayscl/>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467600" y="1335310"/>
            <a:ext cx="1524000" cy="2743200"/>
          </a:xfrm>
          <a:prstGeom prst="rect">
            <a:avLst/>
          </a:prstGeom>
          <a:ln w="12700">
            <a:solidFill>
              <a:schemeClr val="tx1"/>
            </a:solidFill>
          </a:ln>
        </p:spPr>
      </p:pic>
      <p:sp>
        <p:nvSpPr>
          <p:cNvPr id="78" name="TextBox 77">
            <a:extLst>
              <a:ext uri="{FF2B5EF4-FFF2-40B4-BE49-F238E27FC236}">
                <a16:creationId xmlns:a16="http://schemas.microsoft.com/office/drawing/2014/main" id="{7105F8A9-B492-4776-8B08-C437812FEB16}"/>
              </a:ext>
            </a:extLst>
          </p:cNvPr>
          <p:cNvSpPr txBox="1"/>
          <p:nvPr/>
        </p:nvSpPr>
        <p:spPr>
          <a:xfrm>
            <a:off x="7555832" y="1094678"/>
            <a:ext cx="330540"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M</a:t>
            </a:r>
            <a:endParaRPr lang="en-US" sz="1400" b="1" dirty="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525A5F4-D824-430A-8942-C6AB4B5DBF46}"/>
              </a:ext>
            </a:extLst>
          </p:cNvPr>
          <p:cNvSpPr txBox="1"/>
          <p:nvPr/>
        </p:nvSpPr>
        <p:spPr>
          <a:xfrm rot="16200000">
            <a:off x="7750640" y="729587"/>
            <a:ext cx="829073" cy="461665"/>
          </a:xfrm>
          <a:prstGeom prst="rect">
            <a:avLst/>
          </a:prstGeom>
          <a:noFill/>
        </p:spPr>
        <p:txBody>
          <a:bodyPr wrap="none" rtlCol="0">
            <a:spAutoFit/>
          </a:bodyPr>
          <a:lstStyle/>
          <a:p>
            <a:r>
              <a:rPr lang="en-US" sz="1200" b="1" dirty="0" err="1">
                <a:latin typeface="Times New Roman" panose="02020603050405020304" pitchFamily="18" charset="0"/>
                <a:cs typeface="Times New Roman" panose="02020603050405020304" pitchFamily="18" charset="0"/>
              </a:rPr>
              <a:t>TgaNucS</a:t>
            </a:r>
            <a:r>
              <a:rPr lang="en-US" sz="1200" b="1" dirty="0">
                <a:latin typeface="Times New Roman" panose="02020603050405020304" pitchFamily="18" charset="0"/>
                <a:cs typeface="Times New Roman" panose="02020603050405020304" pitchFamily="18" charset="0"/>
              </a:rPr>
              <a:t> </a:t>
            </a:r>
          </a:p>
          <a:p>
            <a:r>
              <a:rPr lang="en-US" sz="1200" b="1" dirty="0">
                <a:latin typeface="Times New Roman" panose="02020603050405020304" pitchFamily="18" charset="0"/>
                <a:cs typeface="Times New Roman" panose="02020603050405020304" pitchFamily="18" charset="0"/>
              </a:rPr>
              <a:t>      WT</a:t>
            </a:r>
            <a:endParaRPr lang="en-US" sz="1400" b="1" dirty="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13609466-75FA-404E-83F5-EB66087691CC}"/>
              </a:ext>
            </a:extLst>
          </p:cNvPr>
          <p:cNvSpPr txBox="1"/>
          <p:nvPr/>
        </p:nvSpPr>
        <p:spPr>
          <a:xfrm rot="16200000">
            <a:off x="8230321" y="681459"/>
            <a:ext cx="880369" cy="461665"/>
          </a:xfrm>
          <a:prstGeom prst="rect">
            <a:avLst/>
          </a:prstGeom>
          <a:noFill/>
        </p:spPr>
        <p:txBody>
          <a:bodyPr wrap="none" rtlCol="0">
            <a:spAutoFit/>
          </a:bodyPr>
          <a:lstStyle/>
          <a:p>
            <a:r>
              <a:rPr lang="en-US" sz="1200" b="1" dirty="0" err="1">
                <a:latin typeface="Times New Roman" panose="02020603050405020304" pitchFamily="18" charset="0"/>
                <a:cs typeface="Times New Roman" panose="02020603050405020304" pitchFamily="18" charset="0"/>
              </a:rPr>
              <a:t>TgaNucS</a:t>
            </a:r>
            <a:r>
              <a:rPr lang="en-US" sz="1200" b="1" dirty="0">
                <a:latin typeface="Times New Roman" panose="02020603050405020304" pitchFamily="18" charset="0"/>
                <a:cs typeface="Times New Roman" panose="02020603050405020304" pitchFamily="18" charset="0"/>
              </a:rPr>
              <a:t> -</a:t>
            </a:r>
          </a:p>
          <a:p>
            <a:r>
              <a:rPr lang="en-US" sz="1200" b="1" dirty="0">
                <a:latin typeface="Times New Roman" panose="02020603050405020304" pitchFamily="18" charset="0"/>
                <a:cs typeface="Times New Roman" panose="02020603050405020304" pitchFamily="18" charset="0"/>
              </a:rPr>
              <a:t>   D163A</a:t>
            </a:r>
          </a:p>
        </p:txBody>
      </p:sp>
      <p:sp>
        <p:nvSpPr>
          <p:cNvPr id="81" name="TextBox 80">
            <a:extLst>
              <a:ext uri="{FF2B5EF4-FFF2-40B4-BE49-F238E27FC236}">
                <a16:creationId xmlns:a16="http://schemas.microsoft.com/office/drawing/2014/main" id="{4BAE715C-2AAF-4A21-A8F9-3897E717EA51}"/>
              </a:ext>
            </a:extLst>
          </p:cNvPr>
          <p:cNvSpPr txBox="1"/>
          <p:nvPr/>
        </p:nvSpPr>
        <p:spPr>
          <a:xfrm>
            <a:off x="7040032" y="3349485"/>
            <a:ext cx="400427" cy="19562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14.4</a:t>
            </a:r>
            <a:endParaRPr lang="en-US" sz="1400" b="1" dirty="0">
              <a:latin typeface="Times New Roman" panose="02020603050405020304" pitchFamily="18" charset="0"/>
              <a:cs typeface="Times New Roman" panose="02020603050405020304" pitchFamily="18" charset="0"/>
            </a:endParaRPr>
          </a:p>
        </p:txBody>
      </p:sp>
      <p:sp>
        <p:nvSpPr>
          <p:cNvPr id="82" name="TextBox 81">
            <a:extLst>
              <a:ext uri="{FF2B5EF4-FFF2-40B4-BE49-F238E27FC236}">
                <a16:creationId xmlns:a16="http://schemas.microsoft.com/office/drawing/2014/main" id="{85147B28-DE9F-4731-BC18-C9626B9AF5A0}"/>
              </a:ext>
            </a:extLst>
          </p:cNvPr>
          <p:cNvSpPr txBox="1"/>
          <p:nvPr/>
        </p:nvSpPr>
        <p:spPr>
          <a:xfrm>
            <a:off x="7053444" y="3066961"/>
            <a:ext cx="400427" cy="19562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18.4</a:t>
            </a:r>
            <a:endParaRPr lang="en-US" sz="1400" b="1" dirty="0">
              <a:latin typeface="Times New Roman" panose="02020603050405020304" pitchFamily="18" charset="0"/>
              <a:cs typeface="Times New Roman" panose="02020603050405020304" pitchFamily="18" charset="0"/>
            </a:endParaRPr>
          </a:p>
        </p:txBody>
      </p:sp>
      <p:sp>
        <p:nvSpPr>
          <p:cNvPr id="83" name="TextBox 82">
            <a:extLst>
              <a:ext uri="{FF2B5EF4-FFF2-40B4-BE49-F238E27FC236}">
                <a16:creationId xmlns:a16="http://schemas.microsoft.com/office/drawing/2014/main" id="{59472B25-FBC2-4FD8-BA38-31CBE9B80BD1}"/>
              </a:ext>
            </a:extLst>
          </p:cNvPr>
          <p:cNvSpPr txBox="1"/>
          <p:nvPr/>
        </p:nvSpPr>
        <p:spPr>
          <a:xfrm>
            <a:off x="7053444" y="2617604"/>
            <a:ext cx="400427" cy="19562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25.0</a:t>
            </a:r>
            <a:endParaRPr lang="en-US" sz="1400" b="1" dirty="0">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DB2F9840-3E30-4C21-9F4A-DA75F8D4D484}"/>
              </a:ext>
            </a:extLst>
          </p:cNvPr>
          <p:cNvSpPr txBox="1"/>
          <p:nvPr/>
        </p:nvSpPr>
        <p:spPr>
          <a:xfrm>
            <a:off x="7036247" y="2166630"/>
            <a:ext cx="400427" cy="19562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35.0</a:t>
            </a:r>
            <a:endParaRPr lang="en-US" sz="1400" b="1" dirty="0">
              <a:latin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a16="http://schemas.microsoft.com/office/drawing/2014/main" id="{D3DF1FE5-8B53-44BB-9DC2-8F547C7B6E24}"/>
              </a:ext>
            </a:extLst>
          </p:cNvPr>
          <p:cNvSpPr txBox="1"/>
          <p:nvPr/>
        </p:nvSpPr>
        <p:spPr>
          <a:xfrm>
            <a:off x="7053762" y="1902864"/>
            <a:ext cx="400427" cy="19562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45.0</a:t>
            </a:r>
            <a:endParaRPr lang="en-US" sz="1400" b="1" dirty="0">
              <a:latin typeface="Times New Roman" panose="02020603050405020304" pitchFamily="18" charset="0"/>
              <a:cs typeface="Times New Roman" panose="02020603050405020304" pitchFamily="18" charset="0"/>
            </a:endParaRPr>
          </a:p>
        </p:txBody>
      </p:sp>
      <p:sp>
        <p:nvSpPr>
          <p:cNvPr id="86" name="TextBox 85">
            <a:extLst>
              <a:ext uri="{FF2B5EF4-FFF2-40B4-BE49-F238E27FC236}">
                <a16:creationId xmlns:a16="http://schemas.microsoft.com/office/drawing/2014/main" id="{DF7405E4-0897-416C-8954-35BCA17C39FC}"/>
              </a:ext>
            </a:extLst>
          </p:cNvPr>
          <p:cNvSpPr txBox="1"/>
          <p:nvPr/>
        </p:nvSpPr>
        <p:spPr>
          <a:xfrm>
            <a:off x="7031077" y="1662597"/>
            <a:ext cx="400427" cy="19562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66.2</a:t>
            </a:r>
            <a:endParaRPr lang="en-US" sz="1400" b="1" dirty="0">
              <a:latin typeface="Times New Roman" panose="02020603050405020304" pitchFamily="18" charset="0"/>
              <a:cs typeface="Times New Roman" panose="02020603050405020304" pitchFamily="18" charset="0"/>
            </a:endParaRPr>
          </a:p>
        </p:txBody>
      </p:sp>
      <p:sp>
        <p:nvSpPr>
          <p:cNvPr id="87" name="TextBox 86">
            <a:extLst>
              <a:ext uri="{FF2B5EF4-FFF2-40B4-BE49-F238E27FC236}">
                <a16:creationId xmlns:a16="http://schemas.microsoft.com/office/drawing/2014/main" id="{D0B83936-ED16-4C46-810F-F4D272170D36}"/>
              </a:ext>
            </a:extLst>
          </p:cNvPr>
          <p:cNvSpPr txBox="1"/>
          <p:nvPr/>
        </p:nvSpPr>
        <p:spPr>
          <a:xfrm>
            <a:off x="6983549" y="1439669"/>
            <a:ext cx="460832" cy="19562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116.0</a:t>
            </a:r>
            <a:endParaRPr lang="en-US" sz="1400" b="1" dirty="0">
              <a:latin typeface="Times New Roman" panose="02020603050405020304" pitchFamily="18" charset="0"/>
              <a:cs typeface="Times New Roman" panose="02020603050405020304" pitchFamily="18" charset="0"/>
            </a:endParaRPr>
          </a:p>
        </p:txBody>
      </p:sp>
      <p:grpSp>
        <p:nvGrpSpPr>
          <p:cNvPr id="77" name="Group 76">
            <a:extLst>
              <a:ext uri="{FF2B5EF4-FFF2-40B4-BE49-F238E27FC236}">
                <a16:creationId xmlns:a16="http://schemas.microsoft.com/office/drawing/2014/main" id="{4BAA584E-6137-4407-A95B-CBCA8C3C88E9}"/>
              </a:ext>
            </a:extLst>
          </p:cNvPr>
          <p:cNvGrpSpPr/>
          <p:nvPr/>
        </p:nvGrpSpPr>
        <p:grpSpPr>
          <a:xfrm>
            <a:off x="2962540" y="548543"/>
            <a:ext cx="1947714" cy="3453961"/>
            <a:chOff x="157814" y="127439"/>
            <a:chExt cx="1947714" cy="3453961"/>
          </a:xfrm>
        </p:grpSpPr>
        <p:grpSp>
          <p:nvGrpSpPr>
            <p:cNvPr id="7" name="Group 6">
              <a:extLst>
                <a:ext uri="{FF2B5EF4-FFF2-40B4-BE49-F238E27FC236}">
                  <a16:creationId xmlns:a16="http://schemas.microsoft.com/office/drawing/2014/main" id="{DAFD36AD-965C-45E0-BD4B-5D55239C78F6}"/>
                </a:ext>
              </a:extLst>
            </p:cNvPr>
            <p:cNvGrpSpPr/>
            <p:nvPr/>
          </p:nvGrpSpPr>
          <p:grpSpPr>
            <a:xfrm>
              <a:off x="157814" y="127439"/>
              <a:ext cx="1462442" cy="3164301"/>
              <a:chOff x="38636" y="1066457"/>
              <a:chExt cx="1489610" cy="3782430"/>
            </a:xfrm>
          </p:grpSpPr>
          <p:sp>
            <p:nvSpPr>
              <p:cNvPr id="21" name="TextBox 20">
                <a:extLst>
                  <a:ext uri="{FF2B5EF4-FFF2-40B4-BE49-F238E27FC236}">
                    <a16:creationId xmlns:a16="http://schemas.microsoft.com/office/drawing/2014/main" id="{C1779E57-607B-4613-AE5A-EB3BFCBF9233}"/>
                  </a:ext>
                </a:extLst>
              </p:cNvPr>
              <p:cNvSpPr txBox="1"/>
              <p:nvPr/>
            </p:nvSpPr>
            <p:spPr>
              <a:xfrm>
                <a:off x="560898" y="1617282"/>
                <a:ext cx="336681" cy="33110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M</a:t>
                </a:r>
                <a:endParaRPr lang="en-US" sz="1400"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FBBF224-B63C-4E30-BED0-61BB0B98732E}"/>
                  </a:ext>
                </a:extLst>
              </p:cNvPr>
              <p:cNvSpPr txBox="1"/>
              <p:nvPr/>
            </p:nvSpPr>
            <p:spPr>
              <a:xfrm rot="16200000">
                <a:off x="850176" y="1313640"/>
                <a:ext cx="925254" cy="430887"/>
              </a:xfrm>
              <a:prstGeom prst="rect">
                <a:avLst/>
              </a:prstGeom>
              <a:noFill/>
            </p:spPr>
            <p:txBody>
              <a:bodyPr wrap="none" rtlCol="0">
                <a:spAutoFit/>
              </a:bodyPr>
              <a:lstStyle/>
              <a:p>
                <a:r>
                  <a:rPr lang="en-US" sz="1100" b="1" dirty="0" err="1">
                    <a:latin typeface="Times New Roman" panose="02020603050405020304" pitchFamily="18" charset="0"/>
                    <a:cs typeface="Times New Roman" panose="02020603050405020304" pitchFamily="18" charset="0"/>
                  </a:rPr>
                  <a:t>SisEndoMS</a:t>
                </a:r>
                <a:r>
                  <a:rPr lang="en-US" sz="1100" b="1" dirty="0">
                    <a:latin typeface="Times New Roman" panose="02020603050405020304" pitchFamily="18" charset="0"/>
                    <a:cs typeface="Times New Roman" panose="02020603050405020304" pitchFamily="18" charset="0"/>
                  </a:rPr>
                  <a:t> </a:t>
                </a:r>
              </a:p>
              <a:p>
                <a:r>
                  <a:rPr lang="en-US" sz="1100" b="1" dirty="0">
                    <a:latin typeface="Times New Roman" panose="02020603050405020304" pitchFamily="18" charset="0"/>
                    <a:cs typeface="Times New Roman" panose="02020603050405020304" pitchFamily="18" charset="0"/>
                  </a:rPr>
                  <a:t>      WT</a:t>
                </a:r>
                <a:endParaRPr lang="en-US" sz="12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98D3E29-0ECE-4E78-B4DD-6A7DF3D73856}"/>
                  </a:ext>
                </a:extLst>
              </p:cNvPr>
              <p:cNvSpPr txBox="1"/>
              <p:nvPr/>
            </p:nvSpPr>
            <p:spPr>
              <a:xfrm>
                <a:off x="103032" y="4619631"/>
                <a:ext cx="366700" cy="229256"/>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14.4</a:t>
                </a:r>
                <a:endParaRPr lang="en-US" sz="1400"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61BFA06-BF17-430A-920C-8C977C6BD0C2}"/>
                  </a:ext>
                </a:extLst>
              </p:cNvPr>
              <p:cNvSpPr txBox="1"/>
              <p:nvPr/>
            </p:nvSpPr>
            <p:spPr>
              <a:xfrm>
                <a:off x="103032" y="4285457"/>
                <a:ext cx="366700" cy="229256"/>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18.4</a:t>
                </a:r>
                <a:endParaRPr lang="en-US" sz="1400"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484E498-4622-4DAE-A639-4D48344FC76F}"/>
                  </a:ext>
                </a:extLst>
              </p:cNvPr>
              <p:cNvSpPr txBox="1"/>
              <p:nvPr/>
            </p:nvSpPr>
            <p:spPr>
              <a:xfrm>
                <a:off x="98080" y="3766877"/>
                <a:ext cx="366700" cy="229256"/>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25.0</a:t>
                </a:r>
                <a:endParaRPr lang="en-US" sz="1400"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779F7DC7-C53F-4604-8507-2D2861D020F5}"/>
                  </a:ext>
                </a:extLst>
              </p:cNvPr>
              <p:cNvSpPr txBox="1"/>
              <p:nvPr/>
            </p:nvSpPr>
            <p:spPr>
              <a:xfrm>
                <a:off x="100557" y="3148648"/>
                <a:ext cx="366700" cy="229256"/>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35.0</a:t>
                </a:r>
                <a:endParaRPr lang="en-US" sz="1400" b="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BD6E56E7-204A-47F6-85C8-4B3D9E5A4FF2}"/>
                  </a:ext>
                </a:extLst>
              </p:cNvPr>
              <p:cNvSpPr txBox="1"/>
              <p:nvPr/>
            </p:nvSpPr>
            <p:spPr>
              <a:xfrm>
                <a:off x="108484" y="2838816"/>
                <a:ext cx="366700" cy="229256"/>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45.0</a:t>
                </a:r>
                <a:endParaRPr lang="en-US" sz="1400" b="1"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ABBD9A9C-6DAF-409A-B836-932D434AE061}"/>
                  </a:ext>
                </a:extLst>
              </p:cNvPr>
              <p:cNvSpPr txBox="1"/>
              <p:nvPr/>
            </p:nvSpPr>
            <p:spPr>
              <a:xfrm>
                <a:off x="103521" y="2425099"/>
                <a:ext cx="366700" cy="229256"/>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66.2</a:t>
                </a:r>
                <a:endParaRPr lang="en-US" sz="1400" b="1"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9CA13AC6-1D37-4F17-AACB-E78AB1447CE8}"/>
                  </a:ext>
                </a:extLst>
              </p:cNvPr>
              <p:cNvSpPr txBox="1"/>
              <p:nvPr/>
            </p:nvSpPr>
            <p:spPr>
              <a:xfrm>
                <a:off x="38636" y="2106594"/>
                <a:ext cx="422017" cy="229256"/>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116.0</a:t>
                </a:r>
                <a:endParaRPr lang="en-US" sz="1400" b="1" dirty="0">
                  <a:latin typeface="Times New Roman" panose="02020603050405020304" pitchFamily="18" charset="0"/>
                  <a:cs typeface="Times New Roman" panose="02020603050405020304" pitchFamily="18" charset="0"/>
                </a:endParaRPr>
              </a:p>
            </p:txBody>
          </p:sp>
        </p:grpSp>
        <p:pic>
          <p:nvPicPr>
            <p:cNvPr id="49" name="Picture 48">
              <a:extLst>
                <a:ext uri="{FF2B5EF4-FFF2-40B4-BE49-F238E27FC236}">
                  <a16:creationId xmlns:a16="http://schemas.microsoft.com/office/drawing/2014/main" id="{437BE496-3EEF-4177-BA69-4FE37F68FF4B}"/>
                </a:ext>
              </a:extLst>
            </p:cNvPr>
            <p:cNvPicPr>
              <a:picLocks noChangeAspect="1"/>
            </p:cNvPicPr>
            <p:nvPr/>
          </p:nvPicPr>
          <p:blipFill>
            <a:blip r:embed="rId8" cstate="print">
              <a:grayscl/>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85800" y="838200"/>
              <a:ext cx="1419728" cy="2743200"/>
            </a:xfrm>
            <a:prstGeom prst="rect">
              <a:avLst/>
            </a:prstGeom>
            <a:ln w="12700">
              <a:solidFill>
                <a:schemeClr val="tx1"/>
              </a:solidFill>
            </a:ln>
          </p:spPr>
        </p:pic>
      </p:grpSp>
      <p:sp>
        <p:nvSpPr>
          <p:cNvPr id="90" name="TextBox 89">
            <a:extLst>
              <a:ext uri="{FF2B5EF4-FFF2-40B4-BE49-F238E27FC236}">
                <a16:creationId xmlns:a16="http://schemas.microsoft.com/office/drawing/2014/main" id="{DE4EB137-25D6-4FA3-9739-A1FA9F425CDC}"/>
              </a:ext>
            </a:extLst>
          </p:cNvPr>
          <p:cNvSpPr txBox="1"/>
          <p:nvPr/>
        </p:nvSpPr>
        <p:spPr>
          <a:xfrm rot="16200000">
            <a:off x="4201942" y="628183"/>
            <a:ext cx="925253" cy="430887"/>
          </a:xfrm>
          <a:prstGeom prst="rect">
            <a:avLst/>
          </a:prstGeom>
          <a:noFill/>
        </p:spPr>
        <p:txBody>
          <a:bodyPr wrap="none" rtlCol="0">
            <a:spAutoFit/>
          </a:bodyPr>
          <a:lstStyle/>
          <a:p>
            <a:r>
              <a:rPr lang="en-US" sz="1100" b="1" dirty="0" err="1">
                <a:latin typeface="Times New Roman" panose="02020603050405020304" pitchFamily="18" charset="0"/>
                <a:cs typeface="Times New Roman" panose="02020603050405020304" pitchFamily="18" charset="0"/>
              </a:rPr>
              <a:t>SisEndoMS</a:t>
            </a:r>
            <a:r>
              <a:rPr lang="en-US" sz="1100" b="1" dirty="0">
                <a:latin typeface="Times New Roman" panose="02020603050405020304" pitchFamily="18" charset="0"/>
                <a:cs typeface="Times New Roman" panose="02020603050405020304" pitchFamily="18" charset="0"/>
              </a:rPr>
              <a:t> </a:t>
            </a:r>
          </a:p>
          <a:p>
            <a:r>
              <a:rPr lang="en-US" sz="1100" b="1" dirty="0">
                <a:latin typeface="Times New Roman" panose="02020603050405020304" pitchFamily="18" charset="0"/>
                <a:cs typeface="Times New Roman" panose="02020603050405020304" pitchFamily="18" charset="0"/>
              </a:rPr>
              <a:t>   -</a:t>
            </a:r>
            <a:r>
              <a:rPr lang="el-GR" sz="1100" b="1" dirty="0">
                <a:latin typeface="Times New Roman" panose="02020603050405020304" pitchFamily="18" charset="0"/>
                <a:cs typeface="Times New Roman" panose="02020603050405020304" pitchFamily="18" charset="0"/>
              </a:rPr>
              <a:t>Δ</a:t>
            </a:r>
            <a:r>
              <a:rPr lang="en-US" sz="1100" b="1" dirty="0">
                <a:latin typeface="Times New Roman" panose="02020603050405020304" pitchFamily="18" charset="0"/>
                <a:cs typeface="Times New Roman" panose="02020603050405020304" pitchFamily="18" charset="0"/>
              </a:rPr>
              <a:t>PIP</a:t>
            </a:r>
            <a:endParaRPr lang="en-US" sz="1200" b="1" dirty="0">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a16="http://schemas.microsoft.com/office/drawing/2014/main" id="{35C7CD3E-65E8-4032-853F-751FF17CF59C}"/>
              </a:ext>
            </a:extLst>
          </p:cNvPr>
          <p:cNvSpPr txBox="1"/>
          <p:nvPr/>
        </p:nvSpPr>
        <p:spPr>
          <a:xfrm>
            <a:off x="1606164" y="4111823"/>
            <a:ext cx="314510"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A</a:t>
            </a:r>
          </a:p>
        </p:txBody>
      </p:sp>
      <p:sp>
        <p:nvSpPr>
          <p:cNvPr id="66" name="TextBox 65">
            <a:extLst>
              <a:ext uri="{FF2B5EF4-FFF2-40B4-BE49-F238E27FC236}">
                <a16:creationId xmlns:a16="http://schemas.microsoft.com/office/drawing/2014/main" id="{FA02A5F5-A880-4F73-8A51-665082B6FDF0}"/>
              </a:ext>
            </a:extLst>
          </p:cNvPr>
          <p:cNvSpPr txBox="1"/>
          <p:nvPr/>
        </p:nvSpPr>
        <p:spPr>
          <a:xfrm>
            <a:off x="6163769" y="4111823"/>
            <a:ext cx="314510"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C</a:t>
            </a:r>
          </a:p>
        </p:txBody>
      </p:sp>
      <p:sp>
        <p:nvSpPr>
          <p:cNvPr id="89" name="TextBox 88">
            <a:extLst>
              <a:ext uri="{FF2B5EF4-FFF2-40B4-BE49-F238E27FC236}">
                <a16:creationId xmlns:a16="http://schemas.microsoft.com/office/drawing/2014/main" id="{7F80450D-9EA8-4B27-81D7-CFC97CCA7E6F}"/>
              </a:ext>
            </a:extLst>
          </p:cNvPr>
          <p:cNvSpPr txBox="1"/>
          <p:nvPr/>
        </p:nvSpPr>
        <p:spPr>
          <a:xfrm>
            <a:off x="8165176" y="4111823"/>
            <a:ext cx="314510"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D</a:t>
            </a:r>
          </a:p>
        </p:txBody>
      </p:sp>
      <p:sp>
        <p:nvSpPr>
          <p:cNvPr id="2" name="TextBox 1">
            <a:extLst>
              <a:ext uri="{FF2B5EF4-FFF2-40B4-BE49-F238E27FC236}">
                <a16:creationId xmlns:a16="http://schemas.microsoft.com/office/drawing/2014/main" id="{F96D284A-FF61-4C88-882E-6EC7E0F5D7C1}"/>
              </a:ext>
            </a:extLst>
          </p:cNvPr>
          <p:cNvSpPr txBox="1"/>
          <p:nvPr/>
        </p:nvSpPr>
        <p:spPr>
          <a:xfrm>
            <a:off x="4004859" y="4111823"/>
            <a:ext cx="30489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B</a:t>
            </a:r>
          </a:p>
        </p:txBody>
      </p:sp>
      <p:sp>
        <p:nvSpPr>
          <p:cNvPr id="70" name="TextBox 31">
            <a:extLst>
              <a:ext uri="{FF2B5EF4-FFF2-40B4-BE49-F238E27FC236}">
                <a16:creationId xmlns:a16="http://schemas.microsoft.com/office/drawing/2014/main" id="{D80942BE-52C3-FA46-A4AB-8DCBAA0D7FB8}"/>
              </a:ext>
            </a:extLst>
          </p:cNvPr>
          <p:cNvSpPr txBox="1"/>
          <p:nvPr/>
        </p:nvSpPr>
        <p:spPr>
          <a:xfrm>
            <a:off x="197531" y="4927838"/>
            <a:ext cx="8748938" cy="1384995"/>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Figure S3. </a:t>
            </a:r>
            <a:r>
              <a:rPr lang="en-US" sz="1400" dirty="0">
                <a:latin typeface="Times New Roman" panose="02020603050405020304" pitchFamily="18" charset="0"/>
                <a:cs typeface="Times New Roman" panose="02020603050405020304" pitchFamily="18" charset="0"/>
              </a:rPr>
              <a:t>SDS-PAGE analysis of the recombinant proteins </a:t>
            </a:r>
            <a:r>
              <a:rPr lang="en-US" sz="1400" dirty="0" err="1">
                <a:latin typeface="Times New Roman" panose="02020603050405020304" pitchFamily="18" charset="0"/>
                <a:cs typeface="Times New Roman" panose="02020603050405020304" pitchFamily="18" charset="0"/>
              </a:rPr>
              <a:t>puried</a:t>
            </a:r>
            <a:r>
              <a:rPr lang="en-US" sz="1400" dirty="0">
                <a:latin typeface="Times New Roman" panose="02020603050405020304" pitchFamily="18" charset="0"/>
                <a:cs typeface="Times New Roman" panose="02020603050405020304" pitchFamily="18" charset="0"/>
              </a:rPr>
              <a:t> and used in the current study.</a:t>
            </a:r>
            <a:r>
              <a:rPr lang="en-US" sz="1400" b="1" dirty="0">
                <a:latin typeface="Times New Roman" panose="02020603050405020304" pitchFamily="18" charset="0"/>
                <a:cs typeface="Times New Roman" panose="02020603050405020304" pitchFamily="18" charset="0"/>
              </a:rPr>
              <a:t> (A)</a:t>
            </a:r>
            <a:r>
              <a:rPr lang="en-US" sz="1400" dirty="0">
                <a:latin typeface="Times New Roman" panose="02020603050405020304" pitchFamily="18" charset="0"/>
                <a:cs typeface="Times New Roman" panose="02020603050405020304" pitchFamily="18" charset="0"/>
              </a:rPr>
              <a:t>, wild type </a:t>
            </a:r>
            <a:r>
              <a:rPr lang="en-US" sz="1400" dirty="0" err="1">
                <a:latin typeface="Times New Roman" panose="02020603050405020304" pitchFamily="18" charset="0"/>
                <a:cs typeface="Times New Roman" panose="02020603050405020304" pitchFamily="18" charset="0"/>
              </a:rPr>
              <a:t>SisEndoMS</a:t>
            </a:r>
            <a:r>
              <a:rPr lang="en-US" sz="1400" dirty="0">
                <a:latin typeface="Times New Roman" panose="02020603050405020304" pitchFamily="18" charset="0"/>
                <a:cs typeface="Times New Roman" panose="02020603050405020304" pitchFamily="18" charset="0"/>
              </a:rPr>
              <a:t> and the catalytic deficient mutants D159A, E173A, and K175A, were expressed and purified from </a:t>
            </a:r>
            <a:r>
              <a:rPr lang="en-US" sz="1400" i="1" dirty="0" err="1">
                <a:latin typeface="Times New Roman" panose="02020603050405020304" pitchFamily="18" charset="0"/>
                <a:cs typeface="Times New Roman" panose="02020603050405020304" pitchFamily="18" charset="0"/>
              </a:rPr>
              <a:t>Sulfolobus</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islandicus</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REY15A harboring the corresponding plasmid. </a:t>
            </a:r>
            <a:r>
              <a:rPr lang="en-US" sz="1400" b="1" dirty="0">
                <a:latin typeface="Times New Roman" panose="02020603050405020304" pitchFamily="18" charset="0"/>
                <a:cs typeface="Times New Roman" panose="02020603050405020304" pitchFamily="18" charset="0"/>
              </a:rPr>
              <a:t>(B) </a:t>
            </a:r>
            <a:r>
              <a:rPr lang="en-US" sz="1400" dirty="0">
                <a:latin typeface="Times New Roman" panose="02020603050405020304" pitchFamily="18" charset="0"/>
                <a:cs typeface="Times New Roman" panose="02020603050405020304" pitchFamily="18" charset="0"/>
              </a:rPr>
              <a:t>and</a:t>
            </a:r>
            <a:r>
              <a:rPr lang="en-US" sz="1400" b="1" dirty="0">
                <a:latin typeface="Times New Roman" panose="02020603050405020304" pitchFamily="18" charset="0"/>
                <a:cs typeface="Times New Roman" panose="02020603050405020304" pitchFamily="18" charset="0"/>
              </a:rPr>
              <a:t> (C)</a:t>
            </a:r>
            <a:r>
              <a:rPr lang="en-US" sz="1400" dirty="0">
                <a:latin typeface="Times New Roman" panose="02020603050405020304" pitchFamily="18" charset="0"/>
                <a:cs typeface="Times New Roman" panose="02020603050405020304" pitchFamily="18" charset="0"/>
              </a:rPr>
              <a:t>, recombinant wild type </a:t>
            </a:r>
            <a:r>
              <a:rPr lang="en-US" sz="1400" dirty="0" err="1">
                <a:latin typeface="Times New Roman" panose="02020603050405020304" pitchFamily="18" charset="0"/>
                <a:cs typeface="Times New Roman" panose="02020603050405020304" pitchFamily="18" charset="0"/>
              </a:rPr>
              <a:t>SisEndoMS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SisEndoMS</a:t>
            </a:r>
            <a:r>
              <a:rPr lang="en-US" sz="1400"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Δ</a:t>
            </a:r>
            <a:r>
              <a:rPr lang="en-US" sz="1400" dirty="0">
                <a:latin typeface="Times New Roman" panose="02020603050405020304" pitchFamily="18" charset="0"/>
                <a:cs typeface="Times New Roman" panose="02020603050405020304" pitchFamily="18" charset="0"/>
              </a:rPr>
              <a:t>PIP), and </a:t>
            </a:r>
            <a:r>
              <a:rPr lang="en-US" sz="1400" dirty="0" err="1">
                <a:latin typeface="Times New Roman" panose="02020603050405020304" pitchFamily="18" charset="0"/>
                <a:cs typeface="Times New Roman" panose="02020603050405020304" pitchFamily="18" charset="0"/>
              </a:rPr>
              <a:t>SacEndoMS</a:t>
            </a:r>
            <a:r>
              <a:rPr lang="en-US" sz="1400" dirty="0">
                <a:latin typeface="Times New Roman" panose="02020603050405020304" pitchFamily="18" charset="0"/>
                <a:cs typeface="Times New Roman" panose="02020603050405020304" pitchFamily="18" charset="0"/>
              </a:rPr>
              <a:t> purified from </a:t>
            </a:r>
            <a:r>
              <a:rPr lang="en-US" sz="1400" i="1" dirty="0">
                <a:latin typeface="Times New Roman" panose="02020603050405020304" pitchFamily="18" charset="0"/>
                <a:cs typeface="Times New Roman" panose="02020603050405020304" pitchFamily="18" charset="0"/>
              </a:rPr>
              <a:t>E. coli</a:t>
            </a:r>
            <a:r>
              <a:rPr lang="en-GB" altLang="zh-CN" sz="1400" dirty="0">
                <a:latin typeface="Times New Roman" panose="02020603050405020304" pitchFamily="18" charset="0"/>
                <a:cs typeface="Times New Roman" panose="02020603050405020304" pitchFamily="18" charset="0"/>
              </a:rPr>
              <a:t> </a:t>
            </a:r>
            <a:r>
              <a:rPr lang="en-GB" altLang="zh-CN" sz="1400" dirty="0" err="1">
                <a:latin typeface="Times New Roman" panose="02020603050405020304" pitchFamily="18" charset="0"/>
                <a:cs typeface="Times New Roman" panose="02020603050405020304" pitchFamily="18" charset="0"/>
              </a:rPr>
              <a:t>CodonPlus</a:t>
            </a:r>
            <a:r>
              <a:rPr lang="en-GB" altLang="zh-CN" sz="1400" dirty="0">
                <a:latin typeface="Times New Roman" panose="02020603050405020304" pitchFamily="18" charset="0"/>
                <a:cs typeface="Times New Roman" panose="02020603050405020304" pitchFamily="18" charset="0"/>
              </a:rPr>
              <a:t> (DE3)-RIL harbouring the corresponding plasmids</a:t>
            </a:r>
            <a:r>
              <a:rPr lang="en-GB"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(D)</a:t>
            </a:r>
            <a:r>
              <a:rPr lang="en-US" sz="1400" dirty="0">
                <a:latin typeface="Times New Roman" panose="02020603050405020304" pitchFamily="18" charset="0"/>
                <a:cs typeface="Times New Roman" panose="02020603050405020304" pitchFamily="18" charset="0"/>
              </a:rPr>
              <a:t>, recombinant wild type </a:t>
            </a:r>
            <a:r>
              <a:rPr lang="en-US" sz="1400" dirty="0" err="1">
                <a:latin typeface="Times New Roman" panose="02020603050405020304" pitchFamily="18" charset="0"/>
                <a:cs typeface="Times New Roman" panose="02020603050405020304" pitchFamily="18" charset="0"/>
              </a:rPr>
              <a:t>TgaNucS</a:t>
            </a:r>
            <a:r>
              <a:rPr lang="en-US" sz="1400" dirty="0">
                <a:latin typeface="Times New Roman" panose="02020603050405020304" pitchFamily="18" charset="0"/>
                <a:cs typeface="Times New Roman" panose="02020603050405020304" pitchFamily="18" charset="0"/>
              </a:rPr>
              <a:t> and the catalytic deficient mutant (D163A) from </a:t>
            </a:r>
            <a:r>
              <a:rPr lang="en-US" sz="1400" i="1" dirty="0">
                <a:latin typeface="Times New Roman" panose="02020603050405020304" pitchFamily="18" charset="0"/>
                <a:cs typeface="Times New Roman" panose="02020603050405020304" pitchFamily="18" charset="0"/>
              </a:rPr>
              <a:t>E. coli </a:t>
            </a:r>
            <a:r>
              <a:rPr lang="en-GB" altLang="zh-CN" sz="1400" dirty="0">
                <a:latin typeface="Times New Roman" panose="02020603050405020304" pitchFamily="18" charset="0"/>
                <a:cs typeface="Times New Roman" panose="02020603050405020304" pitchFamily="18" charset="0"/>
              </a:rPr>
              <a:t>BL21 C43 (DE3) </a:t>
            </a:r>
            <a:r>
              <a:rPr lang="en-GB" altLang="zh-CN" sz="1400" dirty="0" err="1">
                <a:latin typeface="Times New Roman" panose="02020603050405020304" pitchFamily="18" charset="0"/>
                <a:cs typeface="Times New Roman" panose="02020603050405020304" pitchFamily="18" charset="0"/>
              </a:rPr>
              <a:t>pLysS</a:t>
            </a:r>
            <a:r>
              <a:rPr lang="en-GB" altLang="zh-CN" sz="1400" dirty="0">
                <a:latin typeface="Times New Roman" panose="02020603050405020304" pitchFamily="18" charset="0"/>
                <a:cs typeface="Times New Roman" panose="02020603050405020304" pitchFamily="18" charset="0"/>
              </a:rPr>
              <a:t> harbouring the corresponding plasmids</a:t>
            </a:r>
            <a:r>
              <a:rPr lang="en-GB" sz="14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0379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id="{D379C428-3A0B-4DE9-8C97-89128088A0CD}"/>
              </a:ext>
            </a:extLst>
          </p:cNvPr>
          <p:cNvSpPr txBox="1"/>
          <p:nvPr/>
        </p:nvSpPr>
        <p:spPr>
          <a:xfrm>
            <a:off x="381000" y="140161"/>
            <a:ext cx="314510"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A</a:t>
            </a:r>
          </a:p>
        </p:txBody>
      </p:sp>
      <p:grpSp>
        <p:nvGrpSpPr>
          <p:cNvPr id="9" name="Group 8">
            <a:extLst>
              <a:ext uri="{FF2B5EF4-FFF2-40B4-BE49-F238E27FC236}">
                <a16:creationId xmlns:a16="http://schemas.microsoft.com/office/drawing/2014/main" id="{0C660385-620D-45B5-8B7D-42597EB68DC5}"/>
              </a:ext>
            </a:extLst>
          </p:cNvPr>
          <p:cNvGrpSpPr/>
          <p:nvPr/>
        </p:nvGrpSpPr>
        <p:grpSpPr>
          <a:xfrm>
            <a:off x="5105308" y="94896"/>
            <a:ext cx="3493260" cy="4360864"/>
            <a:chOff x="5117340" y="1939953"/>
            <a:chExt cx="3493260" cy="4360864"/>
          </a:xfrm>
        </p:grpSpPr>
        <p:grpSp>
          <p:nvGrpSpPr>
            <p:cNvPr id="99" name="Group 98">
              <a:extLst>
                <a:ext uri="{FF2B5EF4-FFF2-40B4-BE49-F238E27FC236}">
                  <a16:creationId xmlns:a16="http://schemas.microsoft.com/office/drawing/2014/main" id="{D4F46AEE-7E75-41EB-B8ED-4FDE67472C4B}"/>
                </a:ext>
              </a:extLst>
            </p:cNvPr>
            <p:cNvGrpSpPr/>
            <p:nvPr/>
          </p:nvGrpSpPr>
          <p:grpSpPr>
            <a:xfrm>
              <a:off x="5117340" y="1939953"/>
              <a:ext cx="3493260" cy="4360864"/>
              <a:chOff x="5117340" y="2168551"/>
              <a:chExt cx="3493260" cy="4360864"/>
            </a:xfrm>
          </p:grpSpPr>
          <p:pic>
            <p:nvPicPr>
              <p:cNvPr id="49" name="Picture 48">
                <a:extLst>
                  <a:ext uri="{FF2B5EF4-FFF2-40B4-BE49-F238E27FC236}">
                    <a16:creationId xmlns:a16="http://schemas.microsoft.com/office/drawing/2014/main" id="{30AE8267-4062-4329-B95D-382B6B0E362A}"/>
                  </a:ext>
                </a:extLst>
              </p:cNvPr>
              <p:cNvPicPr>
                <a:picLocks noChangeAspect="1"/>
              </p:cNvPicPr>
              <p:nvPr/>
            </p:nvPicPr>
            <p:blipFill>
              <a:blip r:embed="rId3" cstate="print">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172200" y="3200400"/>
                <a:ext cx="2438400" cy="2743200"/>
              </a:xfrm>
              <a:prstGeom prst="rect">
                <a:avLst/>
              </a:prstGeom>
              <a:ln w="12700">
                <a:solidFill>
                  <a:schemeClr val="tx1"/>
                </a:solidFill>
              </a:ln>
            </p:spPr>
          </p:pic>
          <p:sp>
            <p:nvSpPr>
              <p:cNvPr id="72" name="TextBox 71">
                <a:extLst>
                  <a:ext uri="{FF2B5EF4-FFF2-40B4-BE49-F238E27FC236}">
                    <a16:creationId xmlns:a16="http://schemas.microsoft.com/office/drawing/2014/main" id="{D4302520-8492-4AEE-A3C1-577D5087255E}"/>
                  </a:ext>
                </a:extLst>
              </p:cNvPr>
              <p:cNvSpPr txBox="1"/>
              <p:nvPr/>
            </p:nvSpPr>
            <p:spPr>
              <a:xfrm>
                <a:off x="6136104" y="2943728"/>
                <a:ext cx="330540"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M</a:t>
                </a:r>
              </a:p>
            </p:txBody>
          </p:sp>
          <p:sp>
            <p:nvSpPr>
              <p:cNvPr id="73" name="TextBox 72">
                <a:extLst>
                  <a:ext uri="{FF2B5EF4-FFF2-40B4-BE49-F238E27FC236}">
                    <a16:creationId xmlns:a16="http://schemas.microsoft.com/office/drawing/2014/main" id="{96FC30D6-ABAB-4471-B6D4-FDAF429B0FA3}"/>
                  </a:ext>
                </a:extLst>
              </p:cNvPr>
              <p:cNvSpPr txBox="1"/>
              <p:nvPr/>
            </p:nvSpPr>
            <p:spPr>
              <a:xfrm rot="16200000">
                <a:off x="6133909" y="2701283"/>
                <a:ext cx="819455"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SiRe_1594</a:t>
                </a:r>
              </a:p>
            </p:txBody>
          </p:sp>
          <p:sp>
            <p:nvSpPr>
              <p:cNvPr id="74" name="TextBox 73">
                <a:extLst>
                  <a:ext uri="{FF2B5EF4-FFF2-40B4-BE49-F238E27FC236}">
                    <a16:creationId xmlns:a16="http://schemas.microsoft.com/office/drawing/2014/main" id="{0DAF3AEE-BC18-4883-A24D-FED5D1870477}"/>
                  </a:ext>
                </a:extLst>
              </p:cNvPr>
              <p:cNvSpPr txBox="1"/>
              <p:nvPr/>
            </p:nvSpPr>
            <p:spPr>
              <a:xfrm rot="16200000">
                <a:off x="6388363" y="2687461"/>
                <a:ext cx="815876" cy="261610"/>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SiRe_1602</a:t>
                </a:r>
                <a:endParaRPr lang="en-US" sz="1200" b="1" dirty="0">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id="{7ED49381-905E-4333-B202-37AF9E64F392}"/>
                  </a:ext>
                </a:extLst>
              </p:cNvPr>
              <p:cNvSpPr txBox="1"/>
              <p:nvPr/>
            </p:nvSpPr>
            <p:spPr>
              <a:xfrm rot="16200000">
                <a:off x="6655277" y="2689251"/>
                <a:ext cx="819455"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SiRe_1048</a:t>
                </a:r>
                <a:endParaRPr lang="en-US" sz="1200" b="1" dirty="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DED0AB24-18DA-4161-8715-3ADBE31BF6A3}"/>
                  </a:ext>
                </a:extLst>
              </p:cNvPr>
              <p:cNvSpPr txBox="1"/>
              <p:nvPr/>
            </p:nvSpPr>
            <p:spPr>
              <a:xfrm>
                <a:off x="7239000" y="2923672"/>
                <a:ext cx="330540"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M</a:t>
                </a:r>
              </a:p>
            </p:txBody>
          </p:sp>
          <p:sp>
            <p:nvSpPr>
              <p:cNvPr id="85" name="TextBox 84">
                <a:extLst>
                  <a:ext uri="{FF2B5EF4-FFF2-40B4-BE49-F238E27FC236}">
                    <a16:creationId xmlns:a16="http://schemas.microsoft.com/office/drawing/2014/main" id="{235648A4-A08D-49E4-A453-A7D5776662E4}"/>
                  </a:ext>
                </a:extLst>
              </p:cNvPr>
              <p:cNvSpPr txBox="1"/>
              <p:nvPr/>
            </p:nvSpPr>
            <p:spPr>
              <a:xfrm rot="5400000">
                <a:off x="7690523" y="6058093"/>
                <a:ext cx="184731" cy="261610"/>
              </a:xfrm>
              <a:prstGeom prst="rect">
                <a:avLst/>
              </a:prstGeom>
              <a:noFill/>
            </p:spPr>
            <p:txBody>
              <a:bodyPr wrap="none" rtlCol="0">
                <a:spAutoFit/>
              </a:bodyPr>
              <a:lstStyle/>
              <a:p>
                <a:endParaRPr lang="en-US" sz="1100" b="1" dirty="0">
                  <a:latin typeface="Times New Roman" panose="02020603050405020304" pitchFamily="18" charset="0"/>
                  <a:cs typeface="Times New Roman" panose="02020603050405020304" pitchFamily="18" charset="0"/>
                </a:endParaRPr>
              </a:p>
            </p:txBody>
          </p:sp>
          <p:cxnSp>
            <p:nvCxnSpPr>
              <p:cNvPr id="89" name="Straight Connector 88">
                <a:extLst>
                  <a:ext uri="{FF2B5EF4-FFF2-40B4-BE49-F238E27FC236}">
                    <a16:creationId xmlns:a16="http://schemas.microsoft.com/office/drawing/2014/main" id="{7B10CB9E-3AEC-4826-BFB4-0732CE5E3FD7}"/>
                  </a:ext>
                </a:extLst>
              </p:cNvPr>
              <p:cNvCxnSpPr>
                <a:cxnSpLocks/>
              </p:cNvCxnSpPr>
              <p:nvPr/>
            </p:nvCxnSpPr>
            <p:spPr>
              <a:xfrm>
                <a:off x="7441690" y="6252416"/>
                <a:ext cx="1092710" cy="0"/>
              </a:xfrm>
              <a:prstGeom prst="line">
                <a:avLst/>
              </a:prstGeom>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AE9F5B24-A6A6-4673-8BB0-CF656B9EC6A9}"/>
                  </a:ext>
                </a:extLst>
              </p:cNvPr>
              <p:cNvSpPr txBox="1"/>
              <p:nvPr/>
            </p:nvSpPr>
            <p:spPr>
              <a:xfrm>
                <a:off x="7632032" y="6252416"/>
                <a:ext cx="809837"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Fractions</a:t>
                </a:r>
              </a:p>
            </p:txBody>
          </p:sp>
          <p:sp>
            <p:nvSpPr>
              <p:cNvPr id="92" name="TextBox 91">
                <a:extLst>
                  <a:ext uri="{FF2B5EF4-FFF2-40B4-BE49-F238E27FC236}">
                    <a16:creationId xmlns:a16="http://schemas.microsoft.com/office/drawing/2014/main" id="{CAF3B177-2F24-4864-B18B-3751B042BEA0}"/>
                  </a:ext>
                </a:extLst>
              </p:cNvPr>
              <p:cNvSpPr txBox="1"/>
              <p:nvPr/>
            </p:nvSpPr>
            <p:spPr>
              <a:xfrm rot="16200000">
                <a:off x="7204387" y="2477029"/>
                <a:ext cx="957313" cy="430887"/>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     PCNA </a:t>
                </a:r>
              </a:p>
              <a:p>
                <a:r>
                  <a:rPr lang="en-US" sz="1100" b="1" dirty="0">
                    <a:latin typeface="Times New Roman" panose="02020603050405020304" pitchFamily="18" charset="0"/>
                    <a:cs typeface="Times New Roman" panose="02020603050405020304" pitchFamily="18" charset="0"/>
                  </a:rPr>
                  <a:t>heterotrimer</a:t>
                </a:r>
                <a:endParaRPr lang="en-US" sz="1200" b="1" dirty="0">
                  <a:latin typeface="Times New Roman" panose="02020603050405020304" pitchFamily="18"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D6EB25EA-1047-443D-A15A-F52ED0F0B65E}"/>
                  </a:ext>
                </a:extLst>
              </p:cNvPr>
              <p:cNvCxnSpPr>
                <a:cxnSpLocks/>
              </p:cNvCxnSpPr>
              <p:nvPr/>
            </p:nvCxnSpPr>
            <p:spPr>
              <a:xfrm>
                <a:off x="7569540" y="3110300"/>
                <a:ext cx="355260" cy="0"/>
              </a:xfrm>
              <a:prstGeom prst="line">
                <a:avLst/>
              </a:prstGeom>
            </p:spPr>
            <p:style>
              <a:lnRef idx="1">
                <a:schemeClr val="dk1"/>
              </a:lnRef>
              <a:fillRef idx="0">
                <a:schemeClr val="dk1"/>
              </a:fillRef>
              <a:effectRef idx="0">
                <a:schemeClr val="dk1"/>
              </a:effectRef>
              <a:fontRef idx="minor">
                <a:schemeClr val="tx1"/>
              </a:fontRef>
            </p:style>
          </p:cxnSp>
          <p:sp>
            <p:nvSpPr>
              <p:cNvPr id="98" name="TextBox 97">
                <a:extLst>
                  <a:ext uri="{FF2B5EF4-FFF2-40B4-BE49-F238E27FC236}">
                    <a16:creationId xmlns:a16="http://schemas.microsoft.com/office/drawing/2014/main" id="{A32DD82F-46E8-4EB1-82E4-C857610D3B79}"/>
                  </a:ext>
                </a:extLst>
              </p:cNvPr>
              <p:cNvSpPr txBox="1"/>
              <p:nvPr/>
            </p:nvSpPr>
            <p:spPr>
              <a:xfrm>
                <a:off x="5117340" y="2168551"/>
                <a:ext cx="30489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B</a:t>
                </a:r>
              </a:p>
            </p:txBody>
          </p:sp>
        </p:grpSp>
        <p:sp>
          <p:nvSpPr>
            <p:cNvPr id="100" name="TextBox 99">
              <a:extLst>
                <a:ext uri="{FF2B5EF4-FFF2-40B4-BE49-F238E27FC236}">
                  <a16:creationId xmlns:a16="http://schemas.microsoft.com/office/drawing/2014/main" id="{AA1E0527-D8EE-44F6-A081-B7A6C9DA5415}"/>
                </a:ext>
              </a:extLst>
            </p:cNvPr>
            <p:cNvSpPr txBox="1"/>
            <p:nvPr/>
          </p:nvSpPr>
          <p:spPr>
            <a:xfrm>
              <a:off x="5422232" y="2743200"/>
              <a:ext cx="768313" cy="218858"/>
            </a:xfrm>
            <a:prstGeom prst="rect">
              <a:avLst/>
            </a:prstGeom>
            <a:noFill/>
          </p:spPr>
          <p:txBody>
            <a:bodyPr wrap="none" rtlCol="0">
              <a:spAutoFit/>
            </a:bodyPr>
            <a:lstStyle/>
            <a:p>
              <a:r>
                <a:rPr lang="en-US" sz="1050" b="1" i="1" dirty="0" err="1">
                  <a:latin typeface="Times New Roman" panose="02020603050405020304" pitchFamily="18" charset="0"/>
                  <a:cs typeface="Times New Roman" panose="02020603050405020304" pitchFamily="18" charset="0"/>
                </a:rPr>
                <a:t>Mr</a:t>
              </a:r>
              <a:r>
                <a:rPr lang="en-US" sz="1050" b="1" dirty="0">
                  <a:latin typeface="Times New Roman" panose="02020603050405020304" pitchFamily="18" charset="0"/>
                  <a:cs typeface="Times New Roman" panose="02020603050405020304" pitchFamily="18" charset="0"/>
                </a:rPr>
                <a:t> (X10</a:t>
              </a:r>
              <a:r>
                <a:rPr lang="en-US" sz="1050" b="1" baseline="30000" dirty="0">
                  <a:latin typeface="Times New Roman" panose="02020603050405020304" pitchFamily="18" charset="0"/>
                  <a:cs typeface="Times New Roman" panose="02020603050405020304" pitchFamily="18" charset="0"/>
                </a:rPr>
                <a:t>3</a:t>
              </a:r>
              <a:r>
                <a:rPr lang="en-US" sz="1050" b="1" dirty="0">
                  <a:latin typeface="Times New Roman" panose="02020603050405020304" pitchFamily="18" charset="0"/>
                  <a:cs typeface="Times New Roman" panose="02020603050405020304" pitchFamily="18" charset="0"/>
                </a:rPr>
                <a:t>)</a:t>
              </a:r>
              <a:endParaRPr lang="en-US" sz="1100" b="1" dirty="0">
                <a:latin typeface="Times New Roman" panose="02020603050405020304" pitchFamily="18" charset="0"/>
                <a:cs typeface="Times New Roman" panose="02020603050405020304" pitchFamily="18" charset="0"/>
              </a:endParaRPr>
            </a:p>
          </p:txBody>
        </p:sp>
        <p:sp>
          <p:nvSpPr>
            <p:cNvPr id="101" name="TextBox 100">
              <a:extLst>
                <a:ext uri="{FF2B5EF4-FFF2-40B4-BE49-F238E27FC236}">
                  <a16:creationId xmlns:a16="http://schemas.microsoft.com/office/drawing/2014/main" id="{C2ED2836-9AEF-4792-9318-2D7A617163BB}"/>
                </a:ext>
              </a:extLst>
            </p:cNvPr>
            <p:cNvSpPr txBox="1"/>
            <p:nvPr/>
          </p:nvSpPr>
          <p:spPr>
            <a:xfrm>
              <a:off x="5692496" y="5078212"/>
              <a:ext cx="400427" cy="19562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14.4</a:t>
              </a:r>
              <a:endParaRPr lang="en-US" sz="1400" b="1" dirty="0">
                <a:latin typeface="Times New Roman" panose="02020603050405020304" pitchFamily="18" charset="0"/>
                <a:cs typeface="Times New Roman" panose="02020603050405020304" pitchFamily="18" charset="0"/>
              </a:endParaRPr>
            </a:p>
          </p:txBody>
        </p:sp>
        <p:sp>
          <p:nvSpPr>
            <p:cNvPr id="102" name="TextBox 101">
              <a:extLst>
                <a:ext uri="{FF2B5EF4-FFF2-40B4-BE49-F238E27FC236}">
                  <a16:creationId xmlns:a16="http://schemas.microsoft.com/office/drawing/2014/main" id="{EF48F290-7185-4055-BBA9-D3234EA6E07C}"/>
                </a:ext>
              </a:extLst>
            </p:cNvPr>
            <p:cNvSpPr txBox="1"/>
            <p:nvPr/>
          </p:nvSpPr>
          <p:spPr>
            <a:xfrm>
              <a:off x="5705908" y="4819752"/>
              <a:ext cx="400427" cy="19562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18.4</a:t>
              </a:r>
              <a:endParaRPr lang="en-US" sz="1400" b="1" dirty="0">
                <a:latin typeface="Times New Roman" panose="02020603050405020304" pitchFamily="18" charset="0"/>
                <a:cs typeface="Times New Roman" panose="02020603050405020304" pitchFamily="18" charset="0"/>
              </a:endParaRPr>
            </a:p>
          </p:txBody>
        </p:sp>
        <p:sp>
          <p:nvSpPr>
            <p:cNvPr id="103" name="TextBox 102">
              <a:extLst>
                <a:ext uri="{FF2B5EF4-FFF2-40B4-BE49-F238E27FC236}">
                  <a16:creationId xmlns:a16="http://schemas.microsoft.com/office/drawing/2014/main" id="{10BD1245-876F-4E1B-91EA-C517DC7DB911}"/>
                </a:ext>
              </a:extLst>
            </p:cNvPr>
            <p:cNvSpPr txBox="1"/>
            <p:nvPr/>
          </p:nvSpPr>
          <p:spPr>
            <a:xfrm>
              <a:off x="5705908" y="4418523"/>
              <a:ext cx="400427" cy="19562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25.0</a:t>
              </a:r>
              <a:endParaRPr lang="en-US" sz="1400" b="1" dirty="0">
                <a:latin typeface="Times New Roman" panose="02020603050405020304" pitchFamily="18" charset="0"/>
                <a:cs typeface="Times New Roman" panose="02020603050405020304" pitchFamily="18" charset="0"/>
              </a:endParaRPr>
            </a:p>
          </p:txBody>
        </p:sp>
        <p:sp>
          <p:nvSpPr>
            <p:cNvPr id="104" name="TextBox 103">
              <a:extLst>
                <a:ext uri="{FF2B5EF4-FFF2-40B4-BE49-F238E27FC236}">
                  <a16:creationId xmlns:a16="http://schemas.microsoft.com/office/drawing/2014/main" id="{D359D32E-9079-4364-98E0-9878211FD6FD}"/>
                </a:ext>
              </a:extLst>
            </p:cNvPr>
            <p:cNvSpPr txBox="1"/>
            <p:nvPr/>
          </p:nvSpPr>
          <p:spPr>
            <a:xfrm>
              <a:off x="5688711" y="3943485"/>
              <a:ext cx="400427" cy="19562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35.0</a:t>
              </a:r>
              <a:endParaRPr lang="en-US" sz="1400" b="1" dirty="0">
                <a:latin typeface="Times New Roman" panose="02020603050405020304" pitchFamily="18" charset="0"/>
                <a:cs typeface="Times New Roman" panose="02020603050405020304" pitchFamily="18" charset="0"/>
              </a:endParaRPr>
            </a:p>
          </p:txBody>
        </p:sp>
        <p:sp>
          <p:nvSpPr>
            <p:cNvPr id="105" name="TextBox 104">
              <a:extLst>
                <a:ext uri="{FF2B5EF4-FFF2-40B4-BE49-F238E27FC236}">
                  <a16:creationId xmlns:a16="http://schemas.microsoft.com/office/drawing/2014/main" id="{D1F88A9F-960A-4DC1-A2EA-2F87C70FF413}"/>
                </a:ext>
              </a:extLst>
            </p:cNvPr>
            <p:cNvSpPr txBox="1"/>
            <p:nvPr/>
          </p:nvSpPr>
          <p:spPr>
            <a:xfrm>
              <a:off x="5706226" y="3655655"/>
              <a:ext cx="400427" cy="19562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45.0</a:t>
              </a:r>
              <a:endParaRPr lang="en-US" sz="1400" b="1" dirty="0">
                <a:latin typeface="Times New Roman" panose="02020603050405020304" pitchFamily="18" charset="0"/>
                <a:cs typeface="Times New Roman" panose="02020603050405020304" pitchFamily="18" charset="0"/>
              </a:endParaRPr>
            </a:p>
          </p:txBody>
        </p:sp>
        <p:sp>
          <p:nvSpPr>
            <p:cNvPr id="106" name="TextBox 105">
              <a:extLst>
                <a:ext uri="{FF2B5EF4-FFF2-40B4-BE49-F238E27FC236}">
                  <a16:creationId xmlns:a16="http://schemas.microsoft.com/office/drawing/2014/main" id="{C84226E3-0709-4B8C-8039-0E5C993E2107}"/>
                </a:ext>
              </a:extLst>
            </p:cNvPr>
            <p:cNvSpPr txBox="1"/>
            <p:nvPr/>
          </p:nvSpPr>
          <p:spPr>
            <a:xfrm>
              <a:off x="5683541" y="3331164"/>
              <a:ext cx="400427" cy="19562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66.2</a:t>
              </a:r>
              <a:endParaRPr lang="en-US" sz="1400" b="1" dirty="0">
                <a:latin typeface="Times New Roman" panose="02020603050405020304" pitchFamily="18" charset="0"/>
                <a:cs typeface="Times New Roman" panose="02020603050405020304" pitchFamily="18" charset="0"/>
              </a:endParaRPr>
            </a:p>
          </p:txBody>
        </p:sp>
        <p:sp>
          <p:nvSpPr>
            <p:cNvPr id="107" name="TextBox 106">
              <a:extLst>
                <a:ext uri="{FF2B5EF4-FFF2-40B4-BE49-F238E27FC236}">
                  <a16:creationId xmlns:a16="http://schemas.microsoft.com/office/drawing/2014/main" id="{7869077B-FCCD-40C7-BCFA-26C27EF9D0C6}"/>
                </a:ext>
              </a:extLst>
            </p:cNvPr>
            <p:cNvSpPr txBox="1"/>
            <p:nvPr/>
          </p:nvSpPr>
          <p:spPr>
            <a:xfrm>
              <a:off x="5636013" y="3108236"/>
              <a:ext cx="460832" cy="195620"/>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116.0</a:t>
              </a:r>
              <a:endParaRPr lang="en-US" sz="1400" b="1" dirty="0">
                <a:latin typeface="Times New Roman" panose="02020603050405020304" pitchFamily="18" charset="0"/>
                <a:cs typeface="Times New Roman" panose="02020603050405020304" pitchFamily="18" charset="0"/>
              </a:endParaRPr>
            </a:p>
          </p:txBody>
        </p:sp>
      </p:grpSp>
      <p:sp>
        <p:nvSpPr>
          <p:cNvPr id="64" name="TextBox 90">
            <a:extLst>
              <a:ext uri="{FF2B5EF4-FFF2-40B4-BE49-F238E27FC236}">
                <a16:creationId xmlns:a16="http://schemas.microsoft.com/office/drawing/2014/main" id="{885FF750-ECAB-7E4B-BE70-468C75BF0AA4}"/>
              </a:ext>
            </a:extLst>
          </p:cNvPr>
          <p:cNvSpPr txBox="1"/>
          <p:nvPr/>
        </p:nvSpPr>
        <p:spPr>
          <a:xfrm>
            <a:off x="7429658" y="3894332"/>
            <a:ext cx="1168910" cy="253916"/>
          </a:xfrm>
          <a:prstGeom prst="rect">
            <a:avLst/>
          </a:prstGeom>
          <a:noFill/>
        </p:spPr>
        <p:txBody>
          <a:bodyPr wrap="none" rtlCol="0">
            <a:spAutoFit/>
          </a:bodyPr>
          <a:lstStyle/>
          <a:p>
            <a:r>
              <a:rPr lang="en-US" sz="1050" dirty="0">
                <a:latin typeface="Times New Roman" panose="02020603050405020304" pitchFamily="18" charset="0"/>
                <a:cs typeface="Times New Roman" panose="02020603050405020304" pitchFamily="18" charset="0"/>
              </a:rPr>
              <a:t>I       II    III     IV</a:t>
            </a:r>
          </a:p>
        </p:txBody>
      </p:sp>
      <p:sp>
        <p:nvSpPr>
          <p:cNvPr id="66" name="TextBox 31">
            <a:extLst>
              <a:ext uri="{FF2B5EF4-FFF2-40B4-BE49-F238E27FC236}">
                <a16:creationId xmlns:a16="http://schemas.microsoft.com/office/drawing/2014/main" id="{5FE69A9A-BE8A-4740-830F-C26FBAE8C4B2}"/>
              </a:ext>
            </a:extLst>
          </p:cNvPr>
          <p:cNvSpPr txBox="1"/>
          <p:nvPr/>
        </p:nvSpPr>
        <p:spPr>
          <a:xfrm>
            <a:off x="228600" y="4737318"/>
            <a:ext cx="8839200" cy="1815882"/>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Figure S4. </a:t>
            </a:r>
            <a:r>
              <a:rPr lang="en-US" sz="1400" dirty="0">
                <a:latin typeface="Times New Roman" panose="02020603050405020304" pitchFamily="18" charset="0"/>
                <a:cs typeface="Times New Roman" panose="02020603050405020304" pitchFamily="18" charset="0"/>
              </a:rPr>
              <a:t>Purification of PCNA recombinant proteins and the heterotrimeric </a:t>
            </a:r>
            <a:r>
              <a:rPr lang="en-US" sz="1400" dirty="0" err="1">
                <a:latin typeface="Times New Roman" panose="02020603050405020304" pitchFamily="18" charset="0"/>
                <a:cs typeface="Times New Roman" panose="02020603050405020304" pitchFamily="18" charset="0"/>
              </a:rPr>
              <a:t>comolex</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(A) </a:t>
            </a:r>
            <a:r>
              <a:rPr lang="en-US" sz="1400" dirty="0">
                <a:latin typeface="Times New Roman" panose="02020603050405020304" pitchFamily="18" charset="0"/>
                <a:cs typeface="Times New Roman" panose="02020603050405020304" pitchFamily="18" charset="0"/>
              </a:rPr>
              <a:t>Gel filtration profile of SiRe_1048 (black), SiRe_1594 (blue), SiRe_1602 (green), and the mixture (red). The samples of SiRe_1048, SiRe_1594, SiRe_1602 or their mixtures was loaded onto the </a:t>
            </a:r>
            <a:r>
              <a:rPr lang="en-GB" sz="1400" dirty="0" err="1">
                <a:latin typeface="Times New Roman" panose="02020603050405020304" pitchFamily="18" charset="0"/>
                <a:cs typeface="Times New Roman" panose="02020603050405020304" pitchFamily="18" charset="0"/>
              </a:rPr>
              <a:t>Superdex</a:t>
            </a:r>
            <a:r>
              <a:rPr lang="en-GB" sz="1400" baseline="30000" dirty="0" err="1">
                <a:latin typeface="Times New Roman" panose="02020603050405020304" pitchFamily="18" charset="0"/>
                <a:cs typeface="Times New Roman" panose="02020603050405020304" pitchFamily="18" charset="0"/>
              </a:rPr>
              <a:t>TM</a:t>
            </a:r>
            <a:r>
              <a:rPr lang="en-GB" sz="1400" dirty="0">
                <a:latin typeface="Times New Roman" panose="02020603050405020304" pitchFamily="18" charset="0"/>
                <a:cs typeface="Times New Roman" panose="02020603050405020304" pitchFamily="18" charset="0"/>
              </a:rPr>
              <a:t> 200 10/300 column (GE Healthcare, UK) pre-equilibrated with Buffer A containing 50 mM Tris-HCl, pH 8.0, 100 mM NaCl, and 5% glycerol. </a:t>
            </a:r>
            <a:r>
              <a:rPr lang="en-GB" sz="1400" b="1" dirty="0">
                <a:latin typeface="Times New Roman" panose="02020603050405020304" pitchFamily="18" charset="0"/>
                <a:cs typeface="Times New Roman" panose="02020603050405020304" pitchFamily="18" charset="0"/>
              </a:rPr>
              <a:t>(B) </a:t>
            </a:r>
            <a:r>
              <a:rPr lang="en-GB" sz="1400" dirty="0">
                <a:latin typeface="Times New Roman" panose="02020603050405020304" pitchFamily="18" charset="0"/>
                <a:cs typeface="Times New Roman" panose="02020603050405020304" pitchFamily="18" charset="0"/>
              </a:rPr>
              <a:t>SDS-PAGE analysis of PCNA subunits and the heterotrimeric complex. </a:t>
            </a:r>
            <a:r>
              <a:rPr lang="en-US" altLang="zh-CN" sz="1400" dirty="0">
                <a:latin typeface="Times New Roman" panose="02020603050405020304" pitchFamily="18" charset="0"/>
                <a:cs typeface="Times New Roman" panose="02020603050405020304" pitchFamily="18" charset="0"/>
              </a:rPr>
              <a:t>Three PCNA subunits, i.e. SiRe_1594 (29.2 </a:t>
            </a:r>
            <a:r>
              <a:rPr lang="en-US" altLang="zh-CN" sz="1400" dirty="0" err="1">
                <a:latin typeface="Times New Roman" panose="02020603050405020304" pitchFamily="18" charset="0"/>
                <a:cs typeface="Times New Roman" panose="02020603050405020304" pitchFamily="18" charset="0"/>
              </a:rPr>
              <a:t>kDa</a:t>
            </a:r>
            <a:r>
              <a:rPr lang="en-US" altLang="zh-CN" sz="1400" dirty="0">
                <a:latin typeface="Times New Roman" panose="02020603050405020304" pitchFamily="18" charset="0"/>
                <a:cs typeface="Times New Roman" panose="02020603050405020304" pitchFamily="18" charset="0"/>
              </a:rPr>
              <a:t>), SiRe_1602 (27.5 </a:t>
            </a:r>
            <a:r>
              <a:rPr lang="en-US" altLang="zh-CN" sz="1400" dirty="0" err="1">
                <a:latin typeface="Times New Roman" panose="02020603050405020304" pitchFamily="18" charset="0"/>
                <a:cs typeface="Times New Roman" panose="02020603050405020304" pitchFamily="18" charset="0"/>
              </a:rPr>
              <a:t>kDa</a:t>
            </a:r>
            <a:r>
              <a:rPr lang="en-US" altLang="zh-CN" sz="1400" dirty="0">
                <a:latin typeface="Times New Roman" panose="02020603050405020304" pitchFamily="18" charset="0"/>
                <a:cs typeface="Times New Roman" panose="02020603050405020304" pitchFamily="18" charset="0"/>
              </a:rPr>
              <a:t>) and SiRe_1048 (27.6 </a:t>
            </a:r>
            <a:r>
              <a:rPr lang="en-US" altLang="zh-CN" sz="1400" dirty="0" err="1">
                <a:latin typeface="Times New Roman" panose="02020603050405020304" pitchFamily="18" charset="0"/>
                <a:cs typeface="Times New Roman" panose="02020603050405020304" pitchFamily="18" charset="0"/>
              </a:rPr>
              <a:t>kDa</a:t>
            </a:r>
            <a:r>
              <a:rPr lang="en-US" altLang="zh-CN" sz="1400" dirty="0">
                <a:latin typeface="Times New Roman" panose="02020603050405020304" pitchFamily="18" charset="0"/>
                <a:cs typeface="Times New Roman" panose="02020603050405020304" pitchFamily="18" charset="0"/>
              </a:rPr>
              <a:t>) </a:t>
            </a:r>
            <a:r>
              <a:rPr lang="en-GB" altLang="zh-CN" sz="1400" dirty="0">
                <a:latin typeface="Times New Roman" panose="02020603050405020304" pitchFamily="18" charset="0"/>
                <a:cs typeface="Times New Roman" panose="02020603050405020304" pitchFamily="18" charset="0"/>
              </a:rPr>
              <a:t>were purified by heat treatment, </a:t>
            </a:r>
            <a:r>
              <a:rPr lang="en-GB" altLang="zh-CN" sz="1400" dirty="0" err="1">
                <a:latin typeface="Times New Roman" panose="02020603050405020304" pitchFamily="18" charset="0"/>
                <a:cs typeface="Times New Roman" panose="02020603050405020304" pitchFamily="18" charset="0"/>
              </a:rPr>
              <a:t>HiTrap</a:t>
            </a:r>
            <a:r>
              <a:rPr lang="en-GB" altLang="zh-CN" sz="1400" dirty="0">
                <a:latin typeface="Times New Roman" panose="02020603050405020304" pitchFamily="18" charset="0"/>
                <a:cs typeface="Times New Roman" panose="02020603050405020304" pitchFamily="18" charset="0"/>
              </a:rPr>
              <a:t> Heparin HP column, </a:t>
            </a:r>
            <a:r>
              <a:rPr lang="en-US" altLang="zh-CN" sz="1400" dirty="0">
                <a:latin typeface="Times New Roman" panose="02020603050405020304" pitchFamily="18" charset="0"/>
                <a:cs typeface="Times New Roman" panose="02020603050405020304" pitchFamily="18" charset="0"/>
              </a:rPr>
              <a:t>and gel filtration using a </a:t>
            </a:r>
            <a:r>
              <a:rPr lang="en-GB" altLang="zh-CN" sz="1400" dirty="0" err="1">
                <a:latin typeface="Times New Roman" panose="02020603050405020304" pitchFamily="18" charset="0"/>
                <a:cs typeface="Times New Roman" panose="02020603050405020304" pitchFamily="18" charset="0"/>
              </a:rPr>
              <a:t>Superdex</a:t>
            </a:r>
            <a:r>
              <a:rPr lang="en-GB" altLang="zh-CN" sz="1400" baseline="30000" dirty="0" err="1">
                <a:latin typeface="Times New Roman" panose="02020603050405020304" pitchFamily="18" charset="0"/>
                <a:cs typeface="Times New Roman" panose="02020603050405020304" pitchFamily="18" charset="0"/>
              </a:rPr>
              <a:t>TM</a:t>
            </a:r>
            <a:r>
              <a:rPr lang="en-GB" altLang="zh-CN" sz="1400" dirty="0">
                <a:latin typeface="Times New Roman" panose="02020603050405020304" pitchFamily="18" charset="0"/>
                <a:cs typeface="Times New Roman" panose="02020603050405020304" pitchFamily="18" charset="0"/>
              </a:rPr>
              <a:t> 200 10/300 column (GE Healthcare, UK) and equal molars of the subunits were mixed. </a:t>
            </a:r>
            <a:r>
              <a:rPr lang="en-GB" sz="1400" dirty="0">
                <a:latin typeface="Times New Roman" panose="02020603050405020304" pitchFamily="18" charset="0"/>
                <a:cs typeface="Times New Roman" panose="02020603050405020304" pitchFamily="18" charset="0"/>
              </a:rPr>
              <a:t>The fractions (1 mL) of the gel filtration elutes were collected and analyzed by SDS-PAGE with 15% gel.</a:t>
            </a:r>
            <a:endParaRPr lang="en-US" sz="1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492CCA2-464F-4436-8365-5CEBCA220F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457200"/>
            <a:ext cx="5105400" cy="4114800"/>
          </a:xfrm>
          <a:prstGeom prst="rect">
            <a:avLst/>
          </a:prstGeom>
        </p:spPr>
      </p:pic>
      <p:sp>
        <p:nvSpPr>
          <p:cNvPr id="52" name="TextBox 90">
            <a:extLst>
              <a:ext uri="{FF2B5EF4-FFF2-40B4-BE49-F238E27FC236}">
                <a16:creationId xmlns:a16="http://schemas.microsoft.com/office/drawing/2014/main" id="{B13843BE-1D49-6C47-A813-55DCDBAD05E4}"/>
              </a:ext>
            </a:extLst>
          </p:cNvPr>
          <p:cNvSpPr txBox="1"/>
          <p:nvPr/>
        </p:nvSpPr>
        <p:spPr>
          <a:xfrm>
            <a:off x="5237202" y="3962400"/>
            <a:ext cx="344966"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Fr.</a:t>
            </a:r>
          </a:p>
        </p:txBody>
      </p:sp>
      <p:sp>
        <p:nvSpPr>
          <p:cNvPr id="62" name="TextBox 90">
            <a:extLst>
              <a:ext uri="{FF2B5EF4-FFF2-40B4-BE49-F238E27FC236}">
                <a16:creationId xmlns:a16="http://schemas.microsoft.com/office/drawing/2014/main" id="{C4836CAC-8232-C147-91C0-52899483BEEE}"/>
              </a:ext>
            </a:extLst>
          </p:cNvPr>
          <p:cNvSpPr txBox="1"/>
          <p:nvPr/>
        </p:nvSpPr>
        <p:spPr>
          <a:xfrm>
            <a:off x="2524899" y="3930738"/>
            <a:ext cx="1468672"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I             II              III           IV</a:t>
            </a:r>
          </a:p>
        </p:txBody>
      </p:sp>
    </p:spTree>
    <p:extLst>
      <p:ext uri="{BB962C8B-B14F-4D97-AF65-F5344CB8AC3E}">
        <p14:creationId xmlns:p14="http://schemas.microsoft.com/office/powerpoint/2010/main" val="2512331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E0635C-885D-4B0F-B860-E6E8DF3CD9AD}"/>
              </a:ext>
            </a:extLst>
          </p:cNvPr>
          <p:cNvGrpSpPr/>
          <p:nvPr/>
        </p:nvGrpSpPr>
        <p:grpSpPr>
          <a:xfrm>
            <a:off x="89079" y="977205"/>
            <a:ext cx="2341552" cy="2157211"/>
            <a:chOff x="-76200" y="980941"/>
            <a:chExt cx="2341552" cy="2157211"/>
          </a:xfrm>
        </p:grpSpPr>
        <p:cxnSp>
          <p:nvCxnSpPr>
            <p:cNvPr id="43" name="Straight Connector 42">
              <a:extLst>
                <a:ext uri="{FF2B5EF4-FFF2-40B4-BE49-F238E27FC236}">
                  <a16:creationId xmlns:a16="http://schemas.microsoft.com/office/drawing/2014/main" id="{8F594A9C-FA16-4CFE-96C2-06B1102E911B}"/>
                </a:ext>
              </a:extLst>
            </p:cNvPr>
            <p:cNvCxnSpPr>
              <a:cxnSpLocks/>
            </p:cNvCxnSpPr>
            <p:nvPr/>
          </p:nvCxnSpPr>
          <p:spPr>
            <a:xfrm>
              <a:off x="964842" y="1257837"/>
              <a:ext cx="1066800" cy="0"/>
            </a:xfrm>
            <a:prstGeom prst="line">
              <a:avLst/>
            </a:prstGeom>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2E021645-4392-480B-AB0A-6B54F0B3B8EE}"/>
                </a:ext>
              </a:extLst>
            </p:cNvPr>
            <p:cNvSpPr txBox="1"/>
            <p:nvPr/>
          </p:nvSpPr>
          <p:spPr>
            <a:xfrm>
              <a:off x="191037" y="2057400"/>
              <a:ext cx="28405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S</a:t>
              </a:r>
            </a:p>
          </p:txBody>
        </p:sp>
        <p:sp>
          <p:nvSpPr>
            <p:cNvPr id="56" name="TextBox 55">
              <a:extLst>
                <a:ext uri="{FF2B5EF4-FFF2-40B4-BE49-F238E27FC236}">
                  <a16:creationId xmlns:a16="http://schemas.microsoft.com/office/drawing/2014/main" id="{3C2E6B6A-D562-43FC-ACF6-D51BE9FA1704}"/>
                </a:ext>
              </a:extLst>
            </p:cNvPr>
            <p:cNvSpPr txBox="1"/>
            <p:nvPr/>
          </p:nvSpPr>
          <p:spPr>
            <a:xfrm>
              <a:off x="516229" y="1589470"/>
              <a:ext cx="317716"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M</a:t>
              </a:r>
            </a:p>
          </p:txBody>
        </p:sp>
        <p:sp>
          <p:nvSpPr>
            <p:cNvPr id="58" name="TextBox 57">
              <a:extLst>
                <a:ext uri="{FF2B5EF4-FFF2-40B4-BE49-F238E27FC236}">
                  <a16:creationId xmlns:a16="http://schemas.microsoft.com/office/drawing/2014/main" id="{769A2185-B651-4775-8DCE-9621C4B701C4}"/>
                </a:ext>
              </a:extLst>
            </p:cNvPr>
            <p:cNvSpPr txBox="1"/>
            <p:nvPr/>
          </p:nvSpPr>
          <p:spPr>
            <a:xfrm>
              <a:off x="824247" y="1295400"/>
              <a:ext cx="57419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*G/C</a:t>
              </a:r>
            </a:p>
          </p:txBody>
        </p:sp>
        <p:sp>
          <p:nvSpPr>
            <p:cNvPr id="59" name="TextBox 58">
              <a:extLst>
                <a:ext uri="{FF2B5EF4-FFF2-40B4-BE49-F238E27FC236}">
                  <a16:creationId xmlns:a16="http://schemas.microsoft.com/office/drawing/2014/main" id="{9F059988-C394-4732-9157-07A7F8B29BDC}"/>
                </a:ext>
              </a:extLst>
            </p:cNvPr>
            <p:cNvSpPr txBox="1"/>
            <p:nvPr/>
          </p:nvSpPr>
          <p:spPr>
            <a:xfrm>
              <a:off x="1600200" y="1295400"/>
              <a:ext cx="562975"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*T/A</a:t>
              </a:r>
            </a:p>
          </p:txBody>
        </p:sp>
        <p:pic>
          <p:nvPicPr>
            <p:cNvPr id="6" name="Picture 5">
              <a:extLst>
                <a:ext uri="{FF2B5EF4-FFF2-40B4-BE49-F238E27FC236}">
                  <a16:creationId xmlns:a16="http://schemas.microsoft.com/office/drawing/2014/main" id="{E63A2760-2878-4E33-81AB-9C68569555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981" b="4250"/>
            <a:stretch/>
          </p:blipFill>
          <p:spPr>
            <a:xfrm>
              <a:off x="457200" y="1828800"/>
              <a:ext cx="1808152" cy="1309352"/>
            </a:xfrm>
            <a:prstGeom prst="rect">
              <a:avLst/>
            </a:prstGeom>
            <a:ln w="12700">
              <a:solidFill>
                <a:schemeClr val="tx1"/>
              </a:solidFill>
            </a:ln>
          </p:spPr>
        </p:pic>
        <p:sp>
          <p:nvSpPr>
            <p:cNvPr id="87" name="TextBox 86">
              <a:extLst>
                <a:ext uri="{FF2B5EF4-FFF2-40B4-BE49-F238E27FC236}">
                  <a16:creationId xmlns:a16="http://schemas.microsoft.com/office/drawing/2014/main" id="{E75B93A9-080B-4C92-9A7F-52EBFE14857E}"/>
                </a:ext>
              </a:extLst>
            </p:cNvPr>
            <p:cNvSpPr txBox="1"/>
            <p:nvPr/>
          </p:nvSpPr>
          <p:spPr>
            <a:xfrm>
              <a:off x="-76200" y="1524000"/>
              <a:ext cx="705118" cy="430887"/>
            </a:xfrm>
            <a:prstGeom prst="rect">
              <a:avLst/>
            </a:prstGeom>
            <a:noFill/>
          </p:spPr>
          <p:txBody>
            <a:bodyPr wrap="square" rtlCol="0">
              <a:spAutoFit/>
            </a:bodyPr>
            <a:lstStyle/>
            <a:p>
              <a:r>
                <a:rPr lang="en-US" sz="1100" dirty="0" err="1">
                  <a:latin typeface="Times New Roman" panose="02020603050405020304" pitchFamily="18" charset="0"/>
                  <a:cs typeface="Times New Roman" panose="02020603050405020304" pitchFamily="18" charset="0"/>
                </a:rPr>
                <a:t>SacNucS</a:t>
              </a:r>
              <a:r>
                <a:rPr lang="en-US" sz="1100" dirty="0">
                  <a:latin typeface="Times New Roman" panose="02020603050405020304" pitchFamily="18" charset="0"/>
                  <a:cs typeface="Times New Roman" panose="02020603050405020304" pitchFamily="18" charset="0"/>
                </a:rPr>
                <a:t>(</a:t>
              </a:r>
              <a:r>
                <a:rPr lang="en-US" sz="1100" dirty="0" err="1">
                  <a:latin typeface="Times New Roman" panose="02020603050405020304" pitchFamily="18" charset="0"/>
                  <a:cs typeface="Times New Roman" panose="02020603050405020304" pitchFamily="18" charset="0"/>
                </a:rPr>
                <a:t>μM</a:t>
              </a:r>
              <a:r>
                <a:rPr lang="en-US" sz="1100" dirty="0">
                  <a:latin typeface="Times New Roman" panose="02020603050405020304" pitchFamily="18" charset="0"/>
                  <a:cs typeface="Times New Roman" panose="02020603050405020304" pitchFamily="18" charset="0"/>
                </a:rPr>
                <a:t>)</a:t>
              </a:r>
            </a:p>
          </p:txBody>
        </p:sp>
        <p:grpSp>
          <p:nvGrpSpPr>
            <p:cNvPr id="97" name="Group 96">
              <a:extLst>
                <a:ext uri="{FF2B5EF4-FFF2-40B4-BE49-F238E27FC236}">
                  <a16:creationId xmlns:a16="http://schemas.microsoft.com/office/drawing/2014/main" id="{D3FAE26B-7DE8-4E47-9750-F3C6E7920AD0}"/>
                </a:ext>
              </a:extLst>
            </p:cNvPr>
            <p:cNvGrpSpPr/>
            <p:nvPr/>
          </p:nvGrpSpPr>
          <p:grpSpPr>
            <a:xfrm>
              <a:off x="766924" y="1486437"/>
              <a:ext cx="694012" cy="413067"/>
              <a:chOff x="1072798" y="4571999"/>
              <a:chExt cx="694012" cy="413067"/>
            </a:xfrm>
          </p:grpSpPr>
          <p:sp>
            <p:nvSpPr>
              <p:cNvPr id="98" name="TextBox 97">
                <a:extLst>
                  <a:ext uri="{FF2B5EF4-FFF2-40B4-BE49-F238E27FC236}">
                    <a16:creationId xmlns:a16="http://schemas.microsoft.com/office/drawing/2014/main" id="{990930E0-630C-4982-BDA2-262CE87CE5A7}"/>
                  </a:ext>
                </a:extLst>
              </p:cNvPr>
              <p:cNvSpPr txBox="1"/>
              <p:nvPr/>
            </p:nvSpPr>
            <p:spPr>
              <a:xfrm rot="5400000">
                <a:off x="1068175" y="4718834"/>
                <a:ext cx="270855"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99" name="TextBox 98">
                <a:extLst>
                  <a:ext uri="{FF2B5EF4-FFF2-40B4-BE49-F238E27FC236}">
                    <a16:creationId xmlns:a16="http://schemas.microsoft.com/office/drawing/2014/main" id="{F1210BF4-15CD-4160-A28F-840F6E9BF845}"/>
                  </a:ext>
                </a:extLst>
              </p:cNvPr>
              <p:cNvSpPr txBox="1"/>
              <p:nvPr/>
            </p:nvSpPr>
            <p:spPr>
              <a:xfrm rot="16200000">
                <a:off x="1217179"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100" name="TextBox 99">
                <a:extLst>
                  <a:ext uri="{FF2B5EF4-FFF2-40B4-BE49-F238E27FC236}">
                    <a16:creationId xmlns:a16="http://schemas.microsoft.com/office/drawing/2014/main" id="{3A56245E-C211-4692-A513-8E6B1F720C48}"/>
                  </a:ext>
                </a:extLst>
              </p:cNvPr>
              <p:cNvSpPr txBox="1"/>
              <p:nvPr/>
            </p:nvSpPr>
            <p:spPr>
              <a:xfrm rot="16200000">
                <a:off x="1444969"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cxnSp>
          <p:nvCxnSpPr>
            <p:cNvPr id="101" name="Straight Connector 100">
              <a:extLst>
                <a:ext uri="{FF2B5EF4-FFF2-40B4-BE49-F238E27FC236}">
                  <a16:creationId xmlns:a16="http://schemas.microsoft.com/office/drawing/2014/main" id="{85E54EA4-CD98-4788-9CDD-D848191516FE}"/>
                </a:ext>
              </a:extLst>
            </p:cNvPr>
            <p:cNvCxnSpPr>
              <a:cxnSpLocks/>
            </p:cNvCxnSpPr>
            <p:nvPr/>
          </p:nvCxnSpPr>
          <p:spPr>
            <a:xfrm>
              <a:off x="859058" y="1551904"/>
              <a:ext cx="526142" cy="0"/>
            </a:xfrm>
            <a:prstGeom prst="line">
              <a:avLst/>
            </a:prstGeom>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a16="http://schemas.microsoft.com/office/drawing/2014/main" id="{71857D16-F8F3-466F-A79A-6991B2FDD593}"/>
                </a:ext>
              </a:extLst>
            </p:cNvPr>
            <p:cNvGrpSpPr/>
            <p:nvPr/>
          </p:nvGrpSpPr>
          <p:grpSpPr>
            <a:xfrm>
              <a:off x="1521925" y="1473558"/>
              <a:ext cx="698865" cy="400711"/>
              <a:chOff x="1067945" y="4571999"/>
              <a:chExt cx="698865" cy="400711"/>
            </a:xfrm>
          </p:grpSpPr>
          <p:sp>
            <p:nvSpPr>
              <p:cNvPr id="103" name="TextBox 102">
                <a:extLst>
                  <a:ext uri="{FF2B5EF4-FFF2-40B4-BE49-F238E27FC236}">
                    <a16:creationId xmlns:a16="http://schemas.microsoft.com/office/drawing/2014/main" id="{EAFE30EB-60BE-4D64-AA52-C9F50E0F42E7}"/>
                  </a:ext>
                </a:extLst>
              </p:cNvPr>
              <p:cNvSpPr txBox="1"/>
              <p:nvPr/>
            </p:nvSpPr>
            <p:spPr>
              <a:xfrm rot="5400000">
                <a:off x="1073598" y="4709081"/>
                <a:ext cx="257976" cy="26928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104" name="TextBox 103">
                <a:extLst>
                  <a:ext uri="{FF2B5EF4-FFF2-40B4-BE49-F238E27FC236}">
                    <a16:creationId xmlns:a16="http://schemas.microsoft.com/office/drawing/2014/main" id="{1C6AD3DD-D7CC-4AB2-B766-CF199D29E306}"/>
                  </a:ext>
                </a:extLst>
              </p:cNvPr>
              <p:cNvSpPr txBox="1"/>
              <p:nvPr/>
            </p:nvSpPr>
            <p:spPr>
              <a:xfrm rot="16200000">
                <a:off x="1217179"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105" name="TextBox 104">
                <a:extLst>
                  <a:ext uri="{FF2B5EF4-FFF2-40B4-BE49-F238E27FC236}">
                    <a16:creationId xmlns:a16="http://schemas.microsoft.com/office/drawing/2014/main" id="{8DD7827E-F1D0-448F-927B-31EBE461EEBC}"/>
                  </a:ext>
                </a:extLst>
              </p:cNvPr>
              <p:cNvSpPr txBox="1"/>
              <p:nvPr/>
            </p:nvSpPr>
            <p:spPr>
              <a:xfrm rot="16200000">
                <a:off x="1444969"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cxnSp>
          <p:nvCxnSpPr>
            <p:cNvPr id="106" name="Straight Connector 105">
              <a:extLst>
                <a:ext uri="{FF2B5EF4-FFF2-40B4-BE49-F238E27FC236}">
                  <a16:creationId xmlns:a16="http://schemas.microsoft.com/office/drawing/2014/main" id="{81CDB265-AAAE-4E49-9EB3-17074A668A6B}"/>
                </a:ext>
              </a:extLst>
            </p:cNvPr>
            <p:cNvCxnSpPr>
              <a:cxnSpLocks/>
            </p:cNvCxnSpPr>
            <p:nvPr/>
          </p:nvCxnSpPr>
          <p:spPr>
            <a:xfrm>
              <a:off x="1606033" y="1551904"/>
              <a:ext cx="526142" cy="0"/>
            </a:xfrm>
            <a:prstGeom prst="line">
              <a:avLst/>
            </a:prstGeom>
          </p:spPr>
          <p:style>
            <a:lnRef idx="1">
              <a:schemeClr val="dk1"/>
            </a:lnRef>
            <a:fillRef idx="0">
              <a:schemeClr val="dk1"/>
            </a:fillRef>
            <a:effectRef idx="0">
              <a:schemeClr val="dk1"/>
            </a:effectRef>
            <a:fontRef idx="minor">
              <a:schemeClr val="tx1"/>
            </a:fontRef>
          </p:style>
        </p:cxnSp>
        <p:sp>
          <p:nvSpPr>
            <p:cNvPr id="107" name="TextBox 106">
              <a:extLst>
                <a:ext uri="{FF2B5EF4-FFF2-40B4-BE49-F238E27FC236}">
                  <a16:creationId xmlns:a16="http://schemas.microsoft.com/office/drawing/2014/main" id="{EE12C915-5ECB-485C-B1A2-F0993C377AAA}"/>
                </a:ext>
              </a:extLst>
            </p:cNvPr>
            <p:cNvSpPr txBox="1"/>
            <p:nvPr/>
          </p:nvSpPr>
          <p:spPr>
            <a:xfrm>
              <a:off x="1166611" y="980941"/>
              <a:ext cx="768159"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control</a:t>
              </a:r>
            </a:p>
          </p:txBody>
        </p:sp>
      </p:grpSp>
      <p:grpSp>
        <p:nvGrpSpPr>
          <p:cNvPr id="7" name="Group 6">
            <a:extLst>
              <a:ext uri="{FF2B5EF4-FFF2-40B4-BE49-F238E27FC236}">
                <a16:creationId xmlns:a16="http://schemas.microsoft.com/office/drawing/2014/main" id="{79A94281-81AA-4DFB-8B76-DDA14DF44A1D}"/>
              </a:ext>
            </a:extLst>
          </p:cNvPr>
          <p:cNvGrpSpPr/>
          <p:nvPr/>
        </p:nvGrpSpPr>
        <p:grpSpPr>
          <a:xfrm>
            <a:off x="2467120" y="1219200"/>
            <a:ext cx="2013398" cy="1923627"/>
            <a:chOff x="3111321" y="1269642"/>
            <a:chExt cx="2013398" cy="1862969"/>
          </a:xfrm>
        </p:grpSpPr>
        <p:sp>
          <p:nvSpPr>
            <p:cNvPr id="38" name="TextBox 37">
              <a:extLst>
                <a:ext uri="{FF2B5EF4-FFF2-40B4-BE49-F238E27FC236}">
                  <a16:creationId xmlns:a16="http://schemas.microsoft.com/office/drawing/2014/main" id="{9171BCA1-5F63-4220-A6F2-3B36C521FD70}"/>
                </a:ext>
              </a:extLst>
            </p:cNvPr>
            <p:cNvSpPr txBox="1"/>
            <p:nvPr/>
          </p:nvSpPr>
          <p:spPr>
            <a:xfrm>
              <a:off x="3453684" y="1269642"/>
              <a:ext cx="562975"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*G/T</a:t>
              </a:r>
            </a:p>
          </p:txBody>
        </p:sp>
        <p:sp>
          <p:nvSpPr>
            <p:cNvPr id="50" name="TextBox 49">
              <a:extLst>
                <a:ext uri="{FF2B5EF4-FFF2-40B4-BE49-F238E27FC236}">
                  <a16:creationId xmlns:a16="http://schemas.microsoft.com/office/drawing/2014/main" id="{46AD2601-052D-4CD7-9443-FDCCE5B86459}"/>
                </a:ext>
              </a:extLst>
            </p:cNvPr>
            <p:cNvSpPr txBox="1"/>
            <p:nvPr/>
          </p:nvSpPr>
          <p:spPr>
            <a:xfrm>
              <a:off x="3950595" y="1269642"/>
              <a:ext cx="58381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*G/G</a:t>
              </a:r>
            </a:p>
          </p:txBody>
        </p:sp>
        <p:grpSp>
          <p:nvGrpSpPr>
            <p:cNvPr id="5" name="Group 4">
              <a:extLst>
                <a:ext uri="{FF2B5EF4-FFF2-40B4-BE49-F238E27FC236}">
                  <a16:creationId xmlns:a16="http://schemas.microsoft.com/office/drawing/2014/main" id="{A2EB42DD-D23E-43CC-92F6-238EA47A1BEC}"/>
                </a:ext>
              </a:extLst>
            </p:cNvPr>
            <p:cNvGrpSpPr/>
            <p:nvPr/>
          </p:nvGrpSpPr>
          <p:grpSpPr>
            <a:xfrm>
              <a:off x="3111321" y="1282521"/>
              <a:ext cx="2013398" cy="1850090"/>
              <a:chOff x="3111321" y="1282521"/>
              <a:chExt cx="2013398" cy="1850090"/>
            </a:xfrm>
          </p:grpSpPr>
          <p:sp>
            <p:nvSpPr>
              <p:cNvPr id="23" name="TextBox 22">
                <a:extLst>
                  <a:ext uri="{FF2B5EF4-FFF2-40B4-BE49-F238E27FC236}">
                    <a16:creationId xmlns:a16="http://schemas.microsoft.com/office/drawing/2014/main" id="{57C5D553-BF66-40A0-8D92-6C48780AC492}"/>
                  </a:ext>
                </a:extLst>
              </p:cNvPr>
              <p:cNvSpPr txBox="1"/>
              <p:nvPr/>
            </p:nvSpPr>
            <p:spPr>
              <a:xfrm>
                <a:off x="3111321" y="2058474"/>
                <a:ext cx="28405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S</a:t>
                </a:r>
              </a:p>
            </p:txBody>
          </p:sp>
          <p:sp>
            <p:nvSpPr>
              <p:cNvPr id="28" name="TextBox 27">
                <a:extLst>
                  <a:ext uri="{FF2B5EF4-FFF2-40B4-BE49-F238E27FC236}">
                    <a16:creationId xmlns:a16="http://schemas.microsoft.com/office/drawing/2014/main" id="{C810123C-495A-4BC8-87BB-9EE758BC3514}"/>
                  </a:ext>
                </a:extLst>
              </p:cNvPr>
              <p:cNvSpPr txBox="1"/>
              <p:nvPr/>
            </p:nvSpPr>
            <p:spPr>
              <a:xfrm>
                <a:off x="3113469" y="2641242"/>
                <a:ext cx="293670"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P</a:t>
                </a:r>
              </a:p>
            </p:txBody>
          </p:sp>
          <p:sp>
            <p:nvSpPr>
              <p:cNvPr id="29" name="TextBox 28">
                <a:extLst>
                  <a:ext uri="{FF2B5EF4-FFF2-40B4-BE49-F238E27FC236}">
                    <a16:creationId xmlns:a16="http://schemas.microsoft.com/office/drawing/2014/main" id="{FE09E4F5-063E-483F-8FE4-3121F1EE9F6A}"/>
                  </a:ext>
                </a:extLst>
              </p:cNvPr>
              <p:cNvSpPr txBox="1"/>
              <p:nvPr/>
            </p:nvSpPr>
            <p:spPr>
              <a:xfrm>
                <a:off x="3250490" y="1600200"/>
                <a:ext cx="317716"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M</a:t>
                </a:r>
              </a:p>
            </p:txBody>
          </p:sp>
          <p:cxnSp>
            <p:nvCxnSpPr>
              <p:cNvPr id="32" name="Straight Connector 31">
                <a:extLst>
                  <a:ext uri="{FF2B5EF4-FFF2-40B4-BE49-F238E27FC236}">
                    <a16:creationId xmlns:a16="http://schemas.microsoft.com/office/drawing/2014/main" id="{AE0CB688-901C-4BFB-A503-59A2370C0D5F}"/>
                  </a:ext>
                </a:extLst>
              </p:cNvPr>
              <p:cNvCxnSpPr/>
              <p:nvPr/>
            </p:nvCxnSpPr>
            <p:spPr>
              <a:xfrm>
                <a:off x="3520343" y="1524000"/>
                <a:ext cx="452673" cy="0"/>
              </a:xfrm>
              <a:prstGeom prst="line">
                <a:avLst/>
              </a:prstGeom>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0E5A77AE-0825-430B-93A7-AEA48AA84FD8}"/>
                  </a:ext>
                </a:extLst>
              </p:cNvPr>
              <p:cNvSpPr txBox="1"/>
              <p:nvPr/>
            </p:nvSpPr>
            <p:spPr>
              <a:xfrm>
                <a:off x="4419600" y="1282521"/>
                <a:ext cx="54213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*T/T</a:t>
                </a:r>
              </a:p>
            </p:txBody>
          </p:sp>
          <p:pic>
            <p:nvPicPr>
              <p:cNvPr id="4" name="Picture 3">
                <a:extLst>
                  <a:ext uri="{FF2B5EF4-FFF2-40B4-BE49-F238E27FC236}">
                    <a16:creationId xmlns:a16="http://schemas.microsoft.com/office/drawing/2014/main" id="{52AFD8D6-0713-4780-BA78-C75705C138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828800"/>
                <a:ext cx="1771919" cy="1303811"/>
              </a:xfrm>
              <a:prstGeom prst="rect">
                <a:avLst/>
              </a:prstGeom>
              <a:ln w="12700">
                <a:solidFill>
                  <a:schemeClr val="tx1"/>
                </a:solidFill>
              </a:ln>
            </p:spPr>
          </p:pic>
          <p:grpSp>
            <p:nvGrpSpPr>
              <p:cNvPr id="81" name="Group 80">
                <a:extLst>
                  <a:ext uri="{FF2B5EF4-FFF2-40B4-BE49-F238E27FC236}">
                    <a16:creationId xmlns:a16="http://schemas.microsoft.com/office/drawing/2014/main" id="{B853D7FA-6FD5-423E-9E75-329E28755000}"/>
                  </a:ext>
                </a:extLst>
              </p:cNvPr>
              <p:cNvGrpSpPr/>
              <p:nvPr/>
            </p:nvGrpSpPr>
            <p:grpSpPr>
              <a:xfrm>
                <a:off x="3442530" y="1469268"/>
                <a:ext cx="562801" cy="425806"/>
                <a:chOff x="1061352" y="4571999"/>
                <a:chExt cx="646301" cy="408586"/>
              </a:xfrm>
            </p:grpSpPr>
            <p:sp>
              <p:nvSpPr>
                <p:cNvPr id="94" name="TextBox 93">
                  <a:extLst>
                    <a:ext uri="{FF2B5EF4-FFF2-40B4-BE49-F238E27FC236}">
                      <a16:creationId xmlns:a16="http://schemas.microsoft.com/office/drawing/2014/main" id="{D37A76CE-9A2C-405B-B1E6-AA6EDFCE2128}"/>
                    </a:ext>
                  </a:extLst>
                </p:cNvPr>
                <p:cNvSpPr txBox="1"/>
                <p:nvPr/>
              </p:nvSpPr>
              <p:spPr>
                <a:xfrm rot="5400000">
                  <a:off x="1082977" y="4701787"/>
                  <a:ext cx="257173" cy="30042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95" name="TextBox 94">
                  <a:extLst>
                    <a:ext uri="{FF2B5EF4-FFF2-40B4-BE49-F238E27FC236}">
                      <a16:creationId xmlns:a16="http://schemas.microsoft.com/office/drawing/2014/main" id="{B811139F-D683-474C-8A7F-0F1DDEFC14B6}"/>
                    </a:ext>
                  </a:extLst>
                </p:cNvPr>
                <p:cNvSpPr txBox="1"/>
                <p:nvPr/>
              </p:nvSpPr>
              <p:spPr>
                <a:xfrm rot="16200000">
                  <a:off x="1187600"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96" name="TextBox 95">
                  <a:extLst>
                    <a:ext uri="{FF2B5EF4-FFF2-40B4-BE49-F238E27FC236}">
                      <a16:creationId xmlns:a16="http://schemas.microsoft.com/office/drawing/2014/main" id="{CD1E03F3-6D8B-4297-ABCA-EAC5276A887B}"/>
                    </a:ext>
                  </a:extLst>
                </p:cNvPr>
                <p:cNvSpPr txBox="1"/>
                <p:nvPr/>
              </p:nvSpPr>
              <p:spPr>
                <a:xfrm rot="16200000">
                  <a:off x="1385812"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grpSp>
            <p:nvGrpSpPr>
              <p:cNvPr id="108" name="Group 107">
                <a:extLst>
                  <a:ext uri="{FF2B5EF4-FFF2-40B4-BE49-F238E27FC236}">
                    <a16:creationId xmlns:a16="http://schemas.microsoft.com/office/drawing/2014/main" id="{3FB93C8A-8DEC-4DD8-B32C-5E5F1282054C}"/>
                  </a:ext>
                </a:extLst>
              </p:cNvPr>
              <p:cNvGrpSpPr/>
              <p:nvPr/>
            </p:nvGrpSpPr>
            <p:grpSpPr>
              <a:xfrm>
                <a:off x="3932467" y="1469261"/>
                <a:ext cx="562268" cy="398175"/>
                <a:chOff x="1061967" y="4571999"/>
                <a:chExt cx="645686" cy="382073"/>
              </a:xfrm>
            </p:grpSpPr>
            <p:sp>
              <p:nvSpPr>
                <p:cNvPr id="109" name="TextBox 108">
                  <a:extLst>
                    <a:ext uri="{FF2B5EF4-FFF2-40B4-BE49-F238E27FC236}">
                      <a16:creationId xmlns:a16="http://schemas.microsoft.com/office/drawing/2014/main" id="{5B94FA9B-2776-470B-9670-8E42BA51AF3A}"/>
                    </a:ext>
                  </a:extLst>
                </p:cNvPr>
                <p:cNvSpPr txBox="1"/>
                <p:nvPr/>
              </p:nvSpPr>
              <p:spPr>
                <a:xfrm rot="5400000">
                  <a:off x="1109150" y="4675851"/>
                  <a:ext cx="206057" cy="30042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110" name="TextBox 109">
                  <a:extLst>
                    <a:ext uri="{FF2B5EF4-FFF2-40B4-BE49-F238E27FC236}">
                      <a16:creationId xmlns:a16="http://schemas.microsoft.com/office/drawing/2014/main" id="{7802D4BF-A41A-4D4D-B85A-2EAB5F659201}"/>
                    </a:ext>
                  </a:extLst>
                </p:cNvPr>
                <p:cNvSpPr txBox="1"/>
                <p:nvPr/>
              </p:nvSpPr>
              <p:spPr>
                <a:xfrm rot="16200000">
                  <a:off x="1187600"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111" name="TextBox 110">
                  <a:extLst>
                    <a:ext uri="{FF2B5EF4-FFF2-40B4-BE49-F238E27FC236}">
                      <a16:creationId xmlns:a16="http://schemas.microsoft.com/office/drawing/2014/main" id="{B31F70A2-FCBF-4200-BA76-A1E9BBD747D0}"/>
                    </a:ext>
                  </a:extLst>
                </p:cNvPr>
                <p:cNvSpPr txBox="1"/>
                <p:nvPr/>
              </p:nvSpPr>
              <p:spPr>
                <a:xfrm rot="16200000">
                  <a:off x="1385812"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grpSp>
            <p:nvGrpSpPr>
              <p:cNvPr id="112" name="Group 111">
                <a:extLst>
                  <a:ext uri="{FF2B5EF4-FFF2-40B4-BE49-F238E27FC236}">
                    <a16:creationId xmlns:a16="http://schemas.microsoft.com/office/drawing/2014/main" id="{81A6CA28-06AE-448E-B68E-BBC48F88603B}"/>
                  </a:ext>
                </a:extLst>
              </p:cNvPr>
              <p:cNvGrpSpPr/>
              <p:nvPr/>
            </p:nvGrpSpPr>
            <p:grpSpPr>
              <a:xfrm>
                <a:off x="4424039" y="1456382"/>
                <a:ext cx="547212" cy="398175"/>
                <a:chOff x="1079256" y="4571999"/>
                <a:chExt cx="628397" cy="382073"/>
              </a:xfrm>
            </p:grpSpPr>
            <p:sp>
              <p:nvSpPr>
                <p:cNvPr id="113" name="TextBox 112">
                  <a:extLst>
                    <a:ext uri="{FF2B5EF4-FFF2-40B4-BE49-F238E27FC236}">
                      <a16:creationId xmlns:a16="http://schemas.microsoft.com/office/drawing/2014/main" id="{EE6E5970-6F39-4188-A26A-4EECA6E1D939}"/>
                    </a:ext>
                  </a:extLst>
                </p:cNvPr>
                <p:cNvSpPr txBox="1"/>
                <p:nvPr/>
              </p:nvSpPr>
              <p:spPr>
                <a:xfrm rot="5400000">
                  <a:off x="1132618" y="4670547"/>
                  <a:ext cx="193699" cy="300423"/>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114" name="TextBox 113">
                  <a:extLst>
                    <a:ext uri="{FF2B5EF4-FFF2-40B4-BE49-F238E27FC236}">
                      <a16:creationId xmlns:a16="http://schemas.microsoft.com/office/drawing/2014/main" id="{360DFBC1-42E8-4BAC-B517-ACB4ABE20CAF}"/>
                    </a:ext>
                  </a:extLst>
                </p:cNvPr>
                <p:cNvSpPr txBox="1"/>
                <p:nvPr/>
              </p:nvSpPr>
              <p:spPr>
                <a:xfrm rot="16200000">
                  <a:off x="1187600"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115" name="TextBox 114">
                  <a:extLst>
                    <a:ext uri="{FF2B5EF4-FFF2-40B4-BE49-F238E27FC236}">
                      <a16:creationId xmlns:a16="http://schemas.microsoft.com/office/drawing/2014/main" id="{12E8CB53-5314-45EF-92AC-6F31E9535305}"/>
                    </a:ext>
                  </a:extLst>
                </p:cNvPr>
                <p:cNvSpPr txBox="1"/>
                <p:nvPr/>
              </p:nvSpPr>
              <p:spPr>
                <a:xfrm rot="16200000">
                  <a:off x="1385812"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cxnSp>
            <p:nvCxnSpPr>
              <p:cNvPr id="116" name="Straight Connector 115">
                <a:extLst>
                  <a:ext uri="{FF2B5EF4-FFF2-40B4-BE49-F238E27FC236}">
                    <a16:creationId xmlns:a16="http://schemas.microsoft.com/office/drawing/2014/main" id="{73A49E57-8C43-4AA5-ABD8-29CCE10AD48D}"/>
                  </a:ext>
                </a:extLst>
              </p:cNvPr>
              <p:cNvCxnSpPr/>
              <p:nvPr/>
            </p:nvCxnSpPr>
            <p:spPr>
              <a:xfrm>
                <a:off x="4020476" y="1521852"/>
                <a:ext cx="452673" cy="0"/>
              </a:xfrm>
              <a:prstGeom prst="line">
                <a:avLst/>
              </a:prstGeom>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54FE04BF-302F-4E32-8E86-74B1C68E3EB4}"/>
                  </a:ext>
                </a:extLst>
              </p:cNvPr>
              <p:cNvCxnSpPr/>
              <p:nvPr/>
            </p:nvCxnSpPr>
            <p:spPr>
              <a:xfrm>
                <a:off x="4520857" y="1521852"/>
                <a:ext cx="430702"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8" name="Group 7">
            <a:extLst>
              <a:ext uri="{FF2B5EF4-FFF2-40B4-BE49-F238E27FC236}">
                <a16:creationId xmlns:a16="http://schemas.microsoft.com/office/drawing/2014/main" id="{DD702122-8214-4608-AEBA-8F8470DE9037}"/>
              </a:ext>
            </a:extLst>
          </p:cNvPr>
          <p:cNvGrpSpPr/>
          <p:nvPr/>
        </p:nvGrpSpPr>
        <p:grpSpPr>
          <a:xfrm>
            <a:off x="4525594" y="1305616"/>
            <a:ext cx="2082084" cy="1841679"/>
            <a:chOff x="5411274" y="1206321"/>
            <a:chExt cx="2082084" cy="1841679"/>
          </a:xfrm>
        </p:grpSpPr>
        <p:sp>
          <p:nvSpPr>
            <p:cNvPr id="54" name="TextBox 53">
              <a:extLst>
                <a:ext uri="{FF2B5EF4-FFF2-40B4-BE49-F238E27FC236}">
                  <a16:creationId xmlns:a16="http://schemas.microsoft.com/office/drawing/2014/main" id="{0E2AE5AB-CF5C-49AB-BF10-E804989EF51C}"/>
                </a:ext>
              </a:extLst>
            </p:cNvPr>
            <p:cNvSpPr txBox="1"/>
            <p:nvPr/>
          </p:nvSpPr>
          <p:spPr>
            <a:xfrm>
              <a:off x="5411274" y="2006958"/>
              <a:ext cx="28405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S</a:t>
              </a:r>
            </a:p>
          </p:txBody>
        </p:sp>
        <p:sp>
          <p:nvSpPr>
            <p:cNvPr id="60" name="TextBox 59">
              <a:extLst>
                <a:ext uri="{FF2B5EF4-FFF2-40B4-BE49-F238E27FC236}">
                  <a16:creationId xmlns:a16="http://schemas.microsoft.com/office/drawing/2014/main" id="{ED7C00CF-E65D-4F6C-8DD7-E2D77E395B2F}"/>
                </a:ext>
              </a:extLst>
            </p:cNvPr>
            <p:cNvSpPr txBox="1"/>
            <p:nvPr/>
          </p:nvSpPr>
          <p:spPr>
            <a:xfrm>
              <a:off x="5842716" y="1207395"/>
              <a:ext cx="58381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*A/A</a:t>
              </a:r>
            </a:p>
          </p:txBody>
        </p:sp>
        <p:sp>
          <p:nvSpPr>
            <p:cNvPr id="61" name="TextBox 60">
              <a:extLst>
                <a:ext uri="{FF2B5EF4-FFF2-40B4-BE49-F238E27FC236}">
                  <a16:creationId xmlns:a16="http://schemas.microsoft.com/office/drawing/2014/main" id="{DE9AB7FC-7CE5-4651-B8AE-453F1D0203B8}"/>
                </a:ext>
              </a:extLst>
            </p:cNvPr>
            <p:cNvSpPr txBox="1"/>
            <p:nvPr/>
          </p:nvSpPr>
          <p:spPr>
            <a:xfrm>
              <a:off x="6324600" y="1206321"/>
              <a:ext cx="57419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*A/C</a:t>
              </a:r>
            </a:p>
          </p:txBody>
        </p:sp>
        <p:sp>
          <p:nvSpPr>
            <p:cNvPr id="62" name="TextBox 61">
              <a:extLst>
                <a:ext uri="{FF2B5EF4-FFF2-40B4-BE49-F238E27FC236}">
                  <a16:creationId xmlns:a16="http://schemas.microsoft.com/office/drawing/2014/main" id="{2DC3123B-9B71-41B0-B906-024F53D20BA9}"/>
                </a:ext>
              </a:extLst>
            </p:cNvPr>
            <p:cNvSpPr txBox="1"/>
            <p:nvPr/>
          </p:nvSpPr>
          <p:spPr>
            <a:xfrm>
              <a:off x="6794679" y="1220274"/>
              <a:ext cx="58381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*A/G</a:t>
              </a:r>
            </a:p>
          </p:txBody>
        </p:sp>
        <p:pic>
          <p:nvPicPr>
            <p:cNvPr id="12" name="Picture 11">
              <a:extLst>
                <a:ext uri="{FF2B5EF4-FFF2-40B4-BE49-F238E27FC236}">
                  <a16:creationId xmlns:a16="http://schemas.microsoft.com/office/drawing/2014/main" id="{31A7D975-0244-4C9A-B6E3-550A869A2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1752600"/>
              <a:ext cx="1854558" cy="1295400"/>
            </a:xfrm>
            <a:prstGeom prst="rect">
              <a:avLst/>
            </a:prstGeom>
            <a:ln w="12700">
              <a:solidFill>
                <a:schemeClr val="tx1"/>
              </a:solidFill>
            </a:ln>
          </p:spPr>
        </p:pic>
        <p:grpSp>
          <p:nvGrpSpPr>
            <p:cNvPr id="142" name="Group 141">
              <a:extLst>
                <a:ext uri="{FF2B5EF4-FFF2-40B4-BE49-F238E27FC236}">
                  <a16:creationId xmlns:a16="http://schemas.microsoft.com/office/drawing/2014/main" id="{F87A51BE-B153-41FB-ADD4-77B871E362E2}"/>
                </a:ext>
              </a:extLst>
            </p:cNvPr>
            <p:cNvGrpSpPr/>
            <p:nvPr/>
          </p:nvGrpSpPr>
          <p:grpSpPr>
            <a:xfrm>
              <a:off x="5807357" y="1390914"/>
              <a:ext cx="575202" cy="398175"/>
              <a:chOff x="1047113" y="4571999"/>
              <a:chExt cx="660540" cy="382073"/>
            </a:xfrm>
          </p:grpSpPr>
          <p:sp>
            <p:nvSpPr>
              <p:cNvPr id="143" name="TextBox 142">
                <a:extLst>
                  <a:ext uri="{FF2B5EF4-FFF2-40B4-BE49-F238E27FC236}">
                    <a16:creationId xmlns:a16="http://schemas.microsoft.com/office/drawing/2014/main" id="{CAE9E546-BBC2-4ED3-AA37-4AF3E345B189}"/>
                  </a:ext>
                </a:extLst>
              </p:cNvPr>
              <p:cNvSpPr txBox="1"/>
              <p:nvPr/>
            </p:nvSpPr>
            <p:spPr>
              <a:xfrm rot="5400000">
                <a:off x="1100149" y="4662053"/>
                <a:ext cx="194352" cy="30042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144" name="TextBox 143">
                <a:extLst>
                  <a:ext uri="{FF2B5EF4-FFF2-40B4-BE49-F238E27FC236}">
                    <a16:creationId xmlns:a16="http://schemas.microsoft.com/office/drawing/2014/main" id="{61C26AB8-614A-44A1-8975-F17292965AF7}"/>
                  </a:ext>
                </a:extLst>
              </p:cNvPr>
              <p:cNvSpPr txBox="1"/>
              <p:nvPr/>
            </p:nvSpPr>
            <p:spPr>
              <a:xfrm rot="16200000">
                <a:off x="1187600"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145" name="TextBox 144">
                <a:extLst>
                  <a:ext uri="{FF2B5EF4-FFF2-40B4-BE49-F238E27FC236}">
                    <a16:creationId xmlns:a16="http://schemas.microsoft.com/office/drawing/2014/main" id="{4B129AFF-97CD-4562-983C-4B46BF98801A}"/>
                  </a:ext>
                </a:extLst>
              </p:cNvPr>
              <p:cNvSpPr txBox="1"/>
              <p:nvPr/>
            </p:nvSpPr>
            <p:spPr>
              <a:xfrm rot="16200000">
                <a:off x="1385812"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sp>
          <p:nvSpPr>
            <p:cNvPr id="146" name="TextBox 145">
              <a:extLst>
                <a:ext uri="{FF2B5EF4-FFF2-40B4-BE49-F238E27FC236}">
                  <a16:creationId xmlns:a16="http://schemas.microsoft.com/office/drawing/2014/main" id="{6BC39924-71C0-4131-BD36-E5CE717EB92C}"/>
                </a:ext>
              </a:extLst>
            </p:cNvPr>
            <p:cNvSpPr txBox="1"/>
            <p:nvPr/>
          </p:nvSpPr>
          <p:spPr>
            <a:xfrm>
              <a:off x="5601956" y="1521854"/>
              <a:ext cx="317716"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M</a:t>
              </a:r>
            </a:p>
          </p:txBody>
        </p:sp>
        <p:grpSp>
          <p:nvGrpSpPr>
            <p:cNvPr id="147" name="Group 146">
              <a:extLst>
                <a:ext uri="{FF2B5EF4-FFF2-40B4-BE49-F238E27FC236}">
                  <a16:creationId xmlns:a16="http://schemas.microsoft.com/office/drawing/2014/main" id="{2610335F-7E14-4A6C-9257-89B5C565BB01}"/>
                </a:ext>
              </a:extLst>
            </p:cNvPr>
            <p:cNvGrpSpPr/>
            <p:nvPr/>
          </p:nvGrpSpPr>
          <p:grpSpPr>
            <a:xfrm>
              <a:off x="6331114" y="1390914"/>
              <a:ext cx="540844" cy="398175"/>
              <a:chOff x="1086569" y="4571999"/>
              <a:chExt cx="621084" cy="382073"/>
            </a:xfrm>
          </p:grpSpPr>
          <p:sp>
            <p:nvSpPr>
              <p:cNvPr id="148" name="TextBox 147">
                <a:extLst>
                  <a:ext uri="{FF2B5EF4-FFF2-40B4-BE49-F238E27FC236}">
                    <a16:creationId xmlns:a16="http://schemas.microsoft.com/office/drawing/2014/main" id="{2B07B9E7-DCFA-4A50-80E5-C86A20BAA426}"/>
                  </a:ext>
                </a:extLst>
              </p:cNvPr>
              <p:cNvSpPr txBox="1"/>
              <p:nvPr/>
            </p:nvSpPr>
            <p:spPr>
              <a:xfrm rot="5400000">
                <a:off x="1139605" y="4662054"/>
                <a:ext cx="194352" cy="300423"/>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149" name="TextBox 148">
                <a:extLst>
                  <a:ext uri="{FF2B5EF4-FFF2-40B4-BE49-F238E27FC236}">
                    <a16:creationId xmlns:a16="http://schemas.microsoft.com/office/drawing/2014/main" id="{7922A654-E85F-4D9A-8857-9AC744936F41}"/>
                  </a:ext>
                </a:extLst>
              </p:cNvPr>
              <p:cNvSpPr txBox="1"/>
              <p:nvPr/>
            </p:nvSpPr>
            <p:spPr>
              <a:xfrm rot="16200000">
                <a:off x="1187600"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150" name="TextBox 149">
                <a:extLst>
                  <a:ext uri="{FF2B5EF4-FFF2-40B4-BE49-F238E27FC236}">
                    <a16:creationId xmlns:a16="http://schemas.microsoft.com/office/drawing/2014/main" id="{F5359876-34F9-423B-8522-41FA8F607B99}"/>
                  </a:ext>
                </a:extLst>
              </p:cNvPr>
              <p:cNvSpPr txBox="1"/>
              <p:nvPr/>
            </p:nvSpPr>
            <p:spPr>
              <a:xfrm rot="16200000">
                <a:off x="1385812"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grpSp>
          <p:nvGrpSpPr>
            <p:cNvPr id="151" name="Group 150">
              <a:extLst>
                <a:ext uri="{FF2B5EF4-FFF2-40B4-BE49-F238E27FC236}">
                  <a16:creationId xmlns:a16="http://schemas.microsoft.com/office/drawing/2014/main" id="{135432B7-5107-48F5-B1B7-D63A3D85CFF7}"/>
                </a:ext>
              </a:extLst>
            </p:cNvPr>
            <p:cNvGrpSpPr/>
            <p:nvPr/>
          </p:nvGrpSpPr>
          <p:grpSpPr>
            <a:xfrm>
              <a:off x="6838258" y="1390921"/>
              <a:ext cx="535970" cy="425807"/>
              <a:chOff x="1092164" y="4571999"/>
              <a:chExt cx="615489" cy="408587"/>
            </a:xfrm>
          </p:grpSpPr>
          <p:sp>
            <p:nvSpPr>
              <p:cNvPr id="152" name="TextBox 151">
                <a:extLst>
                  <a:ext uri="{FF2B5EF4-FFF2-40B4-BE49-F238E27FC236}">
                    <a16:creationId xmlns:a16="http://schemas.microsoft.com/office/drawing/2014/main" id="{804B22B8-2824-41F3-9709-4C869C7E4837}"/>
                  </a:ext>
                </a:extLst>
              </p:cNvPr>
              <p:cNvSpPr txBox="1"/>
              <p:nvPr/>
            </p:nvSpPr>
            <p:spPr>
              <a:xfrm rot="5400000">
                <a:off x="1108640" y="4696639"/>
                <a:ext cx="267471" cy="30042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153" name="TextBox 152">
                <a:extLst>
                  <a:ext uri="{FF2B5EF4-FFF2-40B4-BE49-F238E27FC236}">
                    <a16:creationId xmlns:a16="http://schemas.microsoft.com/office/drawing/2014/main" id="{B63E3521-5744-4DAD-A178-C100F42A11CD}"/>
                  </a:ext>
                </a:extLst>
              </p:cNvPr>
              <p:cNvSpPr txBox="1"/>
              <p:nvPr/>
            </p:nvSpPr>
            <p:spPr>
              <a:xfrm rot="16200000">
                <a:off x="1187600"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154" name="TextBox 153">
                <a:extLst>
                  <a:ext uri="{FF2B5EF4-FFF2-40B4-BE49-F238E27FC236}">
                    <a16:creationId xmlns:a16="http://schemas.microsoft.com/office/drawing/2014/main" id="{3D2136DE-020B-4A4B-9BAD-34F81E5BD38C}"/>
                  </a:ext>
                </a:extLst>
              </p:cNvPr>
              <p:cNvSpPr txBox="1"/>
              <p:nvPr/>
            </p:nvSpPr>
            <p:spPr>
              <a:xfrm rot="16200000">
                <a:off x="1385812"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cxnSp>
          <p:nvCxnSpPr>
            <p:cNvPr id="155" name="Straight Connector 154">
              <a:extLst>
                <a:ext uri="{FF2B5EF4-FFF2-40B4-BE49-F238E27FC236}">
                  <a16:creationId xmlns:a16="http://schemas.microsoft.com/office/drawing/2014/main" id="{059D0923-1101-45C2-A843-6B030D931917}"/>
                </a:ext>
              </a:extLst>
            </p:cNvPr>
            <p:cNvCxnSpPr>
              <a:cxnSpLocks/>
            </p:cNvCxnSpPr>
            <p:nvPr/>
          </p:nvCxnSpPr>
          <p:spPr>
            <a:xfrm>
              <a:off x="5896760" y="1452093"/>
              <a:ext cx="464793" cy="0"/>
            </a:xfrm>
            <a:prstGeom prst="line">
              <a:avLst/>
            </a:prstGeom>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89D78DFA-9CE2-4E51-B9D1-1E121AD163DB}"/>
                </a:ext>
              </a:extLst>
            </p:cNvPr>
            <p:cNvCxnSpPr>
              <a:cxnSpLocks/>
            </p:cNvCxnSpPr>
            <p:nvPr/>
          </p:nvCxnSpPr>
          <p:spPr>
            <a:xfrm>
              <a:off x="6397437" y="1452093"/>
              <a:ext cx="442235" cy="0"/>
            </a:xfrm>
            <a:prstGeom prst="line">
              <a:avLst/>
            </a:prstGeom>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FD2FEB37-E93D-4BEC-B7D8-83438D70D599}"/>
                </a:ext>
              </a:extLst>
            </p:cNvPr>
            <p:cNvCxnSpPr>
              <a:cxnSpLocks/>
            </p:cNvCxnSpPr>
            <p:nvPr/>
          </p:nvCxnSpPr>
          <p:spPr>
            <a:xfrm>
              <a:off x="6884687" y="1449945"/>
              <a:ext cx="442235" cy="0"/>
            </a:xfrm>
            <a:prstGeom prst="line">
              <a:avLst/>
            </a:prstGeom>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5D09C991-EF37-47C4-AA4E-21BB912031A4}"/>
              </a:ext>
            </a:extLst>
          </p:cNvPr>
          <p:cNvGrpSpPr/>
          <p:nvPr/>
        </p:nvGrpSpPr>
        <p:grpSpPr>
          <a:xfrm>
            <a:off x="6707748" y="1270200"/>
            <a:ext cx="2120720" cy="1853484"/>
            <a:chOff x="6694869" y="737316"/>
            <a:chExt cx="2120720" cy="1853484"/>
          </a:xfrm>
        </p:grpSpPr>
        <p:cxnSp>
          <p:nvCxnSpPr>
            <p:cNvPr id="63" name="Straight Connector 62">
              <a:extLst>
                <a:ext uri="{FF2B5EF4-FFF2-40B4-BE49-F238E27FC236}">
                  <a16:creationId xmlns:a16="http://schemas.microsoft.com/office/drawing/2014/main" id="{7DC5326E-41AB-4828-A712-0FD434B03260}"/>
                </a:ext>
              </a:extLst>
            </p:cNvPr>
            <p:cNvCxnSpPr>
              <a:cxnSpLocks/>
            </p:cNvCxnSpPr>
            <p:nvPr/>
          </p:nvCxnSpPr>
          <p:spPr>
            <a:xfrm>
              <a:off x="7251879" y="978795"/>
              <a:ext cx="523740" cy="0"/>
            </a:xfrm>
            <a:prstGeom prst="line">
              <a:avLst/>
            </a:prstGeom>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495FAA6A-4D79-4BBF-987F-191882CD3633}"/>
                </a:ext>
              </a:extLst>
            </p:cNvPr>
            <p:cNvSpPr txBox="1"/>
            <p:nvPr/>
          </p:nvSpPr>
          <p:spPr>
            <a:xfrm>
              <a:off x="6934200" y="1079679"/>
              <a:ext cx="317716"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M</a:t>
              </a:r>
            </a:p>
          </p:txBody>
        </p:sp>
        <p:sp>
          <p:nvSpPr>
            <p:cNvPr id="70" name="TextBox 69">
              <a:extLst>
                <a:ext uri="{FF2B5EF4-FFF2-40B4-BE49-F238E27FC236}">
                  <a16:creationId xmlns:a16="http://schemas.microsoft.com/office/drawing/2014/main" id="{8E48E7B0-5A52-4B86-83BA-265AA0B40E0D}"/>
                </a:ext>
              </a:extLst>
            </p:cNvPr>
            <p:cNvSpPr txBox="1"/>
            <p:nvPr/>
          </p:nvSpPr>
          <p:spPr>
            <a:xfrm>
              <a:off x="6694869" y="1526146"/>
              <a:ext cx="28405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S</a:t>
              </a:r>
            </a:p>
          </p:txBody>
        </p:sp>
        <p:sp>
          <p:nvSpPr>
            <p:cNvPr id="72" name="TextBox 71">
              <a:extLst>
                <a:ext uri="{FF2B5EF4-FFF2-40B4-BE49-F238E27FC236}">
                  <a16:creationId xmlns:a16="http://schemas.microsoft.com/office/drawing/2014/main" id="{D2A8E006-6330-4908-B784-868A1B0164ED}"/>
                </a:ext>
              </a:extLst>
            </p:cNvPr>
            <p:cNvSpPr txBox="1"/>
            <p:nvPr/>
          </p:nvSpPr>
          <p:spPr>
            <a:xfrm>
              <a:off x="7251879" y="737316"/>
              <a:ext cx="553357"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*C/T</a:t>
              </a:r>
            </a:p>
          </p:txBody>
        </p:sp>
        <p:sp>
          <p:nvSpPr>
            <p:cNvPr id="73" name="TextBox 72">
              <a:extLst>
                <a:ext uri="{FF2B5EF4-FFF2-40B4-BE49-F238E27FC236}">
                  <a16:creationId xmlns:a16="http://schemas.microsoft.com/office/drawing/2014/main" id="{32074948-EC54-4C8D-8C9D-01D6B25A08D5}"/>
                </a:ext>
              </a:extLst>
            </p:cNvPr>
            <p:cNvSpPr txBox="1"/>
            <p:nvPr/>
          </p:nvSpPr>
          <p:spPr>
            <a:xfrm>
              <a:off x="8077200" y="749121"/>
              <a:ext cx="56457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*C/C</a:t>
              </a:r>
            </a:p>
          </p:txBody>
        </p:sp>
        <p:pic>
          <p:nvPicPr>
            <p:cNvPr id="17" name="Picture 16">
              <a:extLst>
                <a:ext uri="{FF2B5EF4-FFF2-40B4-BE49-F238E27FC236}">
                  <a16:creationId xmlns:a16="http://schemas.microsoft.com/office/drawing/2014/main" id="{E91C78A1-D059-4B43-A8EE-65375D11DE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1295400"/>
              <a:ext cx="1881389" cy="1295400"/>
            </a:xfrm>
            <a:prstGeom prst="rect">
              <a:avLst/>
            </a:prstGeom>
            <a:ln w="12700">
              <a:solidFill>
                <a:schemeClr val="tx1"/>
              </a:solidFill>
            </a:ln>
          </p:spPr>
        </p:pic>
        <p:grpSp>
          <p:nvGrpSpPr>
            <p:cNvPr id="158" name="Group 157">
              <a:extLst>
                <a:ext uri="{FF2B5EF4-FFF2-40B4-BE49-F238E27FC236}">
                  <a16:creationId xmlns:a16="http://schemas.microsoft.com/office/drawing/2014/main" id="{93E5DB5E-530B-41BA-ADF7-6AF231A4EDA1}"/>
                </a:ext>
              </a:extLst>
            </p:cNvPr>
            <p:cNvGrpSpPr/>
            <p:nvPr/>
          </p:nvGrpSpPr>
          <p:grpSpPr>
            <a:xfrm>
              <a:off x="7161352" y="927290"/>
              <a:ext cx="645397" cy="450520"/>
              <a:chOff x="1070032" y="4571997"/>
              <a:chExt cx="741151" cy="432300"/>
            </a:xfrm>
          </p:grpSpPr>
          <p:sp>
            <p:nvSpPr>
              <p:cNvPr id="159" name="TextBox 158">
                <a:extLst>
                  <a:ext uri="{FF2B5EF4-FFF2-40B4-BE49-F238E27FC236}">
                    <a16:creationId xmlns:a16="http://schemas.microsoft.com/office/drawing/2014/main" id="{2AF72827-67DA-4811-9083-5A32A295A5E2}"/>
                  </a:ext>
                </a:extLst>
              </p:cNvPr>
              <p:cNvSpPr txBox="1"/>
              <p:nvPr/>
            </p:nvSpPr>
            <p:spPr>
              <a:xfrm rot="5400000">
                <a:off x="1085803" y="4706985"/>
                <a:ext cx="281541" cy="31308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160" name="TextBox 159">
                <a:extLst>
                  <a:ext uri="{FF2B5EF4-FFF2-40B4-BE49-F238E27FC236}">
                    <a16:creationId xmlns:a16="http://schemas.microsoft.com/office/drawing/2014/main" id="{44A66EA0-C2D0-4574-A593-1AE6A199FB72}"/>
                  </a:ext>
                </a:extLst>
              </p:cNvPr>
              <p:cNvSpPr txBox="1"/>
              <p:nvPr/>
            </p:nvSpPr>
            <p:spPr>
              <a:xfrm rot="16200000">
                <a:off x="1246759" y="4632230"/>
                <a:ext cx="382072" cy="26161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161" name="TextBox 160">
                <a:extLst>
                  <a:ext uri="{FF2B5EF4-FFF2-40B4-BE49-F238E27FC236}">
                    <a16:creationId xmlns:a16="http://schemas.microsoft.com/office/drawing/2014/main" id="{F933E39C-8C2C-4108-BED5-683F31FB11A6}"/>
                  </a:ext>
                </a:extLst>
              </p:cNvPr>
              <p:cNvSpPr txBox="1"/>
              <p:nvPr/>
            </p:nvSpPr>
            <p:spPr>
              <a:xfrm rot="16200000">
                <a:off x="1489342" y="4632228"/>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grpSp>
          <p:nvGrpSpPr>
            <p:cNvPr id="162" name="Group 161">
              <a:extLst>
                <a:ext uri="{FF2B5EF4-FFF2-40B4-BE49-F238E27FC236}">
                  <a16:creationId xmlns:a16="http://schemas.microsoft.com/office/drawing/2014/main" id="{811C1088-8A51-4239-B7EF-8AB652D699B8}"/>
                </a:ext>
              </a:extLst>
            </p:cNvPr>
            <p:cNvGrpSpPr/>
            <p:nvPr/>
          </p:nvGrpSpPr>
          <p:grpSpPr>
            <a:xfrm>
              <a:off x="8037143" y="927291"/>
              <a:ext cx="620683" cy="450520"/>
              <a:chOff x="1098412" y="4571997"/>
              <a:chExt cx="712771" cy="432300"/>
            </a:xfrm>
          </p:grpSpPr>
          <p:sp>
            <p:nvSpPr>
              <p:cNvPr id="163" name="TextBox 162">
                <a:extLst>
                  <a:ext uri="{FF2B5EF4-FFF2-40B4-BE49-F238E27FC236}">
                    <a16:creationId xmlns:a16="http://schemas.microsoft.com/office/drawing/2014/main" id="{6508A757-A8E5-46B0-9247-8212F042EBFD}"/>
                  </a:ext>
                </a:extLst>
              </p:cNvPr>
              <p:cNvSpPr txBox="1"/>
              <p:nvPr/>
            </p:nvSpPr>
            <p:spPr>
              <a:xfrm rot="5400000">
                <a:off x="1114184" y="4706984"/>
                <a:ext cx="281541" cy="313085"/>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164" name="TextBox 163">
                <a:extLst>
                  <a:ext uri="{FF2B5EF4-FFF2-40B4-BE49-F238E27FC236}">
                    <a16:creationId xmlns:a16="http://schemas.microsoft.com/office/drawing/2014/main" id="{388666F7-4593-4644-9074-6C44F2668580}"/>
                  </a:ext>
                </a:extLst>
              </p:cNvPr>
              <p:cNvSpPr txBox="1"/>
              <p:nvPr/>
            </p:nvSpPr>
            <p:spPr>
              <a:xfrm rot="16200000">
                <a:off x="1246759" y="4632230"/>
                <a:ext cx="382072" cy="26161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165" name="TextBox 164">
                <a:extLst>
                  <a:ext uri="{FF2B5EF4-FFF2-40B4-BE49-F238E27FC236}">
                    <a16:creationId xmlns:a16="http://schemas.microsoft.com/office/drawing/2014/main" id="{FCADC05E-C3AB-4041-B37B-06D5D6BACDA9}"/>
                  </a:ext>
                </a:extLst>
              </p:cNvPr>
              <p:cNvSpPr txBox="1"/>
              <p:nvPr/>
            </p:nvSpPr>
            <p:spPr>
              <a:xfrm rot="16200000">
                <a:off x="1489342" y="4632228"/>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cxnSp>
          <p:nvCxnSpPr>
            <p:cNvPr id="166" name="Straight Connector 165">
              <a:extLst>
                <a:ext uri="{FF2B5EF4-FFF2-40B4-BE49-F238E27FC236}">
                  <a16:creationId xmlns:a16="http://schemas.microsoft.com/office/drawing/2014/main" id="{54063C5F-9C2C-4BC5-BC10-C6B6F6071C49}"/>
                </a:ext>
              </a:extLst>
            </p:cNvPr>
            <p:cNvCxnSpPr>
              <a:cxnSpLocks/>
            </p:cNvCxnSpPr>
            <p:nvPr/>
          </p:nvCxnSpPr>
          <p:spPr>
            <a:xfrm>
              <a:off x="8102958" y="978795"/>
              <a:ext cx="523740" cy="0"/>
            </a:xfrm>
            <a:prstGeom prst="line">
              <a:avLst/>
            </a:prstGeom>
          </p:spPr>
          <p:style>
            <a:lnRef idx="1">
              <a:schemeClr val="dk1"/>
            </a:lnRef>
            <a:fillRef idx="0">
              <a:schemeClr val="dk1"/>
            </a:fillRef>
            <a:effectRef idx="0">
              <a:schemeClr val="dk1"/>
            </a:effectRef>
            <a:fontRef idx="minor">
              <a:schemeClr val="tx1"/>
            </a:fontRef>
          </p:style>
        </p:cxnSp>
      </p:grpSp>
      <p:sp>
        <p:nvSpPr>
          <p:cNvPr id="167" name="Rectangle 166">
            <a:extLst>
              <a:ext uri="{FF2B5EF4-FFF2-40B4-BE49-F238E27FC236}">
                <a16:creationId xmlns:a16="http://schemas.microsoft.com/office/drawing/2014/main" id="{6765D534-CC06-41EF-B167-95F084FA2B2C}"/>
              </a:ext>
            </a:extLst>
          </p:cNvPr>
          <p:cNvSpPr/>
          <p:nvPr/>
        </p:nvSpPr>
        <p:spPr>
          <a:xfrm>
            <a:off x="228600" y="3949005"/>
            <a:ext cx="8458200" cy="1384995"/>
          </a:xfrm>
          <a:prstGeom prst="rect">
            <a:avLst/>
          </a:prstGeom>
        </p:spPr>
        <p:txBody>
          <a:bodyPr wrap="square">
            <a:spAutoFit/>
          </a:bodyPr>
          <a:lstStyle/>
          <a:p>
            <a:pPr algn="just"/>
            <a:r>
              <a:rPr lang="en-US" sz="1400" b="1" dirty="0">
                <a:latin typeface="Times New Roman" panose="02020603050405020304" pitchFamily="18" charset="0"/>
                <a:cs typeface="Times New Roman" pitchFamily="18" charset="0"/>
              </a:rPr>
              <a:t>Figure S5. </a:t>
            </a:r>
            <a:r>
              <a:rPr lang="en-US" sz="1400" dirty="0">
                <a:latin typeface="Times New Roman" panose="02020603050405020304" pitchFamily="18" charset="0"/>
                <a:cs typeface="Times New Roman" panose="02020603050405020304" pitchFamily="18" charset="0"/>
              </a:rPr>
              <a:t>Cleavage of the mismatch-containing DNA substrates by </a:t>
            </a:r>
            <a:r>
              <a:rPr lang="en-US" sz="1400" dirty="0" err="1">
                <a:latin typeface="Times New Roman" panose="02020603050405020304" pitchFamily="18" charset="0"/>
                <a:cs typeface="Times New Roman" panose="02020603050405020304" pitchFamily="18" charset="0"/>
              </a:rPr>
              <a:t>SacNucS</a:t>
            </a:r>
            <a:r>
              <a:rPr lang="en-US" sz="1400" dirty="0">
                <a:latin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5´-FAM labelled substrates (0.0167 </a:t>
            </a:r>
            <a:r>
              <a:rPr lang="en-US" sz="1400" dirty="0" err="1">
                <a:latin typeface="Times New Roman" panose="02020603050405020304" pitchFamily="18" charset="0"/>
                <a:cs typeface="Times New Roman" panose="02020603050405020304" pitchFamily="18" charset="0"/>
              </a:rPr>
              <a:t>μM</a:t>
            </a:r>
            <a:r>
              <a:rPr lang="en-US" sz="1400" dirty="0">
                <a:latin typeface="Times New Roman" panose="02020603050405020304" pitchFamily="18" charset="0"/>
                <a:cs typeface="Times New Roman" panose="02020603050405020304" pitchFamily="18" charset="0"/>
              </a:rPr>
              <a:t>) were incubated with </a:t>
            </a:r>
            <a:r>
              <a:rPr lang="en-US" sz="1400" dirty="0" err="1">
                <a:latin typeface="Times New Roman" panose="02020603050405020304" pitchFamily="18" charset="0"/>
                <a:cs typeface="Times New Roman" panose="02020603050405020304" pitchFamily="18" charset="0"/>
              </a:rPr>
              <a:t>SacNucS</a:t>
            </a:r>
            <a:r>
              <a:rPr lang="en-US" sz="1400" dirty="0">
                <a:latin typeface="Times New Roman" panose="02020603050405020304" pitchFamily="18" charset="0"/>
                <a:cs typeface="Times New Roman" panose="02020603050405020304" pitchFamily="18" charset="0"/>
              </a:rPr>
              <a:t> (WT) (0 </a:t>
            </a:r>
            <a:r>
              <a:rPr lang="en-US" sz="1400" dirty="0" err="1">
                <a:latin typeface="Times New Roman" panose="02020603050405020304" pitchFamily="18" charset="0"/>
                <a:cs typeface="Times New Roman" panose="02020603050405020304" pitchFamily="18" charset="0"/>
              </a:rPr>
              <a:t>μM</a:t>
            </a:r>
            <a:r>
              <a:rPr lang="en-US" sz="1400" dirty="0">
                <a:latin typeface="Times New Roman" panose="02020603050405020304" pitchFamily="18" charset="0"/>
                <a:cs typeface="Times New Roman" panose="02020603050405020304" pitchFamily="18" charset="0"/>
              </a:rPr>
              <a:t>, 0.1 </a:t>
            </a:r>
            <a:r>
              <a:rPr lang="en-US" sz="1400" dirty="0" err="1">
                <a:latin typeface="Times New Roman" panose="02020603050405020304" pitchFamily="18" charset="0"/>
                <a:cs typeface="Times New Roman" panose="02020603050405020304" pitchFamily="18" charset="0"/>
              </a:rPr>
              <a:t>μM</a:t>
            </a:r>
            <a:r>
              <a:rPr lang="en-US" sz="1400" dirty="0">
                <a:latin typeface="Times New Roman" panose="02020603050405020304" pitchFamily="18" charset="0"/>
                <a:cs typeface="Times New Roman" panose="02020603050405020304" pitchFamily="18" charset="0"/>
              </a:rPr>
              <a:t> and 0.2 </a:t>
            </a:r>
            <a:r>
              <a:rPr lang="en-US" sz="1400" dirty="0" err="1">
                <a:latin typeface="Times New Roman" panose="02020603050405020304" pitchFamily="18" charset="0"/>
                <a:cs typeface="Times New Roman" panose="02020603050405020304" pitchFamily="18" charset="0"/>
              </a:rPr>
              <a:t>μM</a:t>
            </a:r>
            <a:r>
              <a:rPr lang="en-US" sz="1400" dirty="0">
                <a:latin typeface="Times New Roman" panose="02020603050405020304" pitchFamily="18" charset="0"/>
                <a:cs typeface="Times New Roman" panose="02020603050405020304" pitchFamily="18" charset="0"/>
              </a:rPr>
              <a:t>)</a:t>
            </a:r>
            <a:r>
              <a:rPr lang="en-GB" sz="1400" dirty="0">
                <a:latin typeface="Times New Roman" panose="02020603050405020304" pitchFamily="18" charset="0"/>
                <a:cs typeface="Times New Roman" panose="02020603050405020304" pitchFamily="18" charset="0"/>
              </a:rPr>
              <a:t> in a reaction mixture containing 20 mM Tris-HCl (pH 8.0), 6 mM (NH</a:t>
            </a:r>
            <a:r>
              <a:rPr lang="en-GB" sz="1400" baseline="-25000" dirty="0">
                <a:latin typeface="Times New Roman" panose="02020603050405020304" pitchFamily="18" charset="0"/>
                <a:cs typeface="Times New Roman" panose="02020603050405020304" pitchFamily="18" charset="0"/>
              </a:rPr>
              <a:t>4</a:t>
            </a:r>
            <a:r>
              <a:rPr lang="en-GB" sz="1400" dirty="0">
                <a:latin typeface="Times New Roman" panose="02020603050405020304" pitchFamily="18" charset="0"/>
                <a:cs typeface="Times New Roman" panose="02020603050405020304" pitchFamily="18" charset="0"/>
              </a:rPr>
              <a:t>)</a:t>
            </a:r>
            <a:r>
              <a:rPr lang="en-GB" sz="1400" baseline="-25000" dirty="0">
                <a:latin typeface="Times New Roman" panose="02020603050405020304" pitchFamily="18" charset="0"/>
                <a:cs typeface="Times New Roman" panose="02020603050405020304" pitchFamily="18" charset="0"/>
              </a:rPr>
              <a:t>2</a:t>
            </a:r>
            <a:r>
              <a:rPr lang="en-GB" sz="1400" dirty="0">
                <a:latin typeface="Times New Roman" panose="02020603050405020304" pitchFamily="18" charset="0"/>
                <a:cs typeface="Times New Roman" panose="02020603050405020304" pitchFamily="18" charset="0"/>
              </a:rPr>
              <a:t>SO</a:t>
            </a:r>
            <a:r>
              <a:rPr lang="en-GB" sz="1400" baseline="-25000" dirty="0">
                <a:latin typeface="Times New Roman" panose="02020603050405020304" pitchFamily="18" charset="0"/>
                <a:cs typeface="Times New Roman" panose="02020603050405020304" pitchFamily="18" charset="0"/>
              </a:rPr>
              <a:t>4</a:t>
            </a:r>
            <a:r>
              <a:rPr lang="en-GB" sz="1400" dirty="0">
                <a:latin typeface="Times New Roman" panose="02020603050405020304" pitchFamily="18" charset="0"/>
                <a:cs typeface="Times New Roman" panose="02020603050405020304" pitchFamily="18" charset="0"/>
              </a:rPr>
              <a:t>, 100 mM NaCl, 2 mM MgCl</a:t>
            </a:r>
            <a:r>
              <a:rPr lang="en-GB" sz="1400" baseline="-25000" dirty="0">
                <a:latin typeface="Times New Roman" panose="02020603050405020304" pitchFamily="18" charset="0"/>
                <a:cs typeface="Times New Roman" panose="02020603050405020304" pitchFamily="18" charset="0"/>
              </a:rPr>
              <a:t>2</a:t>
            </a:r>
            <a:r>
              <a:rPr lang="en-GB" sz="1400" dirty="0">
                <a:latin typeface="Times New Roman" panose="02020603050405020304" pitchFamily="18" charset="0"/>
                <a:cs typeface="Times New Roman" panose="02020603050405020304" pitchFamily="18" charset="0"/>
              </a:rPr>
              <a:t>, and 0.1 mg/mL BSA </a:t>
            </a:r>
            <a:r>
              <a:rPr lang="en-US" sz="1400" dirty="0">
                <a:latin typeface="Times New Roman" panose="02020603050405020304" pitchFamily="18" charset="0"/>
                <a:cs typeface="Times New Roman" panose="02020603050405020304" pitchFamily="18" charset="0"/>
              </a:rPr>
              <a:t>at 55 ℃ for 30 minutes. The substrate and cleavage products were analyzed by 12% PAGE containing 8 M urea. </a:t>
            </a:r>
            <a:r>
              <a:rPr lang="en-GB" sz="1400" dirty="0">
                <a:latin typeface="Times New Roman" panose="02020603050405020304" pitchFamily="18" charset="0"/>
                <a:cs typeface="Times New Roman" panose="02020603050405020304" pitchFamily="18" charset="0"/>
              </a:rPr>
              <a:t>Imagining of the profiles was carried out with </a:t>
            </a:r>
            <a:r>
              <a:rPr lang="en-GB" sz="1400" dirty="0" err="1">
                <a:latin typeface="Times New Roman" panose="02020603050405020304" pitchFamily="18" charset="0"/>
                <a:cs typeface="Times New Roman" panose="02020603050405020304" pitchFamily="18" charset="0"/>
              </a:rPr>
              <a:t>Typhoon</a:t>
            </a:r>
            <a:r>
              <a:rPr lang="en-GB" sz="1400" baseline="30000" dirty="0" err="1">
                <a:latin typeface="Times New Roman" panose="02020603050405020304" pitchFamily="18" charset="0"/>
                <a:cs typeface="Times New Roman" panose="02020603050405020304" pitchFamily="18" charset="0"/>
              </a:rPr>
              <a:t>TM</a:t>
            </a:r>
            <a:r>
              <a:rPr lang="en-GB" sz="1400" dirty="0">
                <a:latin typeface="Times New Roman" panose="02020603050405020304" pitchFamily="18" charset="0"/>
                <a:cs typeface="Times New Roman" panose="02020603050405020304" pitchFamily="18" charset="0"/>
              </a:rPr>
              <a:t> FLA 7000 image analyzer. </a:t>
            </a:r>
            <a:r>
              <a:rPr lang="en-US" sz="1400" dirty="0">
                <a:latin typeface="Times New Roman" panose="02020603050405020304" pitchFamily="18" charset="0"/>
                <a:cs typeface="Times New Roman" panose="02020603050405020304" pitchFamily="18" charset="0"/>
              </a:rPr>
              <a:t>S, substrate (45 </a:t>
            </a:r>
            <a:r>
              <a:rPr lang="en-US" sz="1400" dirty="0" err="1">
                <a:latin typeface="Times New Roman" panose="02020603050405020304" pitchFamily="18" charset="0"/>
                <a:cs typeface="Times New Roman" panose="02020603050405020304" pitchFamily="18" charset="0"/>
              </a:rPr>
              <a:t>nt</a:t>
            </a:r>
            <a:r>
              <a:rPr lang="en-US" sz="1400" dirty="0">
                <a:latin typeface="Times New Roman" panose="02020603050405020304" pitchFamily="18" charset="0"/>
                <a:cs typeface="Times New Roman" panose="02020603050405020304" pitchFamily="18" charset="0"/>
              </a:rPr>
              <a:t>); P, product (24 </a:t>
            </a:r>
            <a:r>
              <a:rPr lang="en-US" sz="1400" dirty="0" err="1">
                <a:latin typeface="Times New Roman" panose="02020603050405020304" pitchFamily="18" charset="0"/>
                <a:cs typeface="Times New Roman" panose="02020603050405020304" pitchFamily="18" charset="0"/>
              </a:rPr>
              <a:t>nt</a:t>
            </a:r>
            <a:r>
              <a:rPr lang="en-US" sz="1400" dirty="0">
                <a:latin typeface="Times New Roman" panose="02020603050405020304" pitchFamily="18" charset="0"/>
                <a:cs typeface="Times New Roman" panose="02020603050405020304" pitchFamily="18" charset="0"/>
              </a:rPr>
              <a:t>), M, marker (24 </a:t>
            </a:r>
            <a:r>
              <a:rPr lang="en-US" sz="1400" dirty="0" err="1">
                <a:latin typeface="Times New Roman" panose="02020603050405020304" pitchFamily="18" charset="0"/>
                <a:cs typeface="Times New Roman" panose="02020603050405020304" pitchFamily="18" charset="0"/>
              </a:rPr>
              <a:t>nt</a:t>
            </a:r>
            <a:r>
              <a:rPr lang="en-US" sz="1400" dirty="0">
                <a:latin typeface="Times New Roman" panose="02020603050405020304" pitchFamily="18" charset="0"/>
                <a:cs typeface="Times New Roman" panose="02020603050405020304" pitchFamily="18" charset="0"/>
              </a:rPr>
              <a:t>). The stars indicate residues within the fluorescently labelled strands. </a:t>
            </a:r>
          </a:p>
        </p:txBody>
      </p:sp>
    </p:spTree>
    <p:extLst>
      <p:ext uri="{BB962C8B-B14F-4D97-AF65-F5344CB8AC3E}">
        <p14:creationId xmlns:p14="http://schemas.microsoft.com/office/powerpoint/2010/main" val="718780993"/>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166">
            <a:extLst>
              <a:ext uri="{FF2B5EF4-FFF2-40B4-BE49-F238E27FC236}">
                <a16:creationId xmlns:a16="http://schemas.microsoft.com/office/drawing/2014/main" id="{6765D534-CC06-41EF-B167-95F084FA2B2C}"/>
              </a:ext>
            </a:extLst>
          </p:cNvPr>
          <p:cNvSpPr/>
          <p:nvPr/>
        </p:nvSpPr>
        <p:spPr>
          <a:xfrm>
            <a:off x="76200" y="5473005"/>
            <a:ext cx="8991600" cy="1384995"/>
          </a:xfrm>
          <a:prstGeom prst="rect">
            <a:avLst/>
          </a:prstGeom>
        </p:spPr>
        <p:txBody>
          <a:bodyPr wrap="square">
            <a:spAutoFit/>
          </a:bodyPr>
          <a:lstStyle/>
          <a:p>
            <a:pPr algn="just"/>
            <a:r>
              <a:rPr lang="en-US" sz="1200" b="1" dirty="0">
                <a:latin typeface="Times New Roman" panose="02020603050405020304" pitchFamily="18" charset="0"/>
                <a:cs typeface="Times New Roman" pitchFamily="18" charset="0"/>
              </a:rPr>
              <a:t>Figure S6. </a:t>
            </a:r>
            <a:r>
              <a:rPr lang="en-US" sz="1200" dirty="0">
                <a:latin typeface="Times New Roman" panose="02020603050405020304" pitchFamily="18" charset="0"/>
                <a:cs typeface="Times New Roman" panose="02020603050405020304" pitchFamily="18" charset="0"/>
              </a:rPr>
              <a:t>Cleavage of mismatch-containing DNA by </a:t>
            </a:r>
            <a:r>
              <a:rPr lang="en-US" sz="1200" dirty="0" err="1">
                <a:latin typeface="Times New Roman" panose="02020603050405020304" pitchFamily="18" charset="0"/>
                <a:cs typeface="Times New Roman" panose="02020603050405020304" pitchFamily="18" charset="0"/>
              </a:rPr>
              <a:t>TgaNucS</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 </a:t>
            </a:r>
            <a:r>
              <a:rPr lang="en-US" sz="1200" dirty="0">
                <a:latin typeface="Times New Roman" panose="02020603050405020304" pitchFamily="18" charset="0"/>
                <a:cs typeface="Times New Roman" panose="02020603050405020304" pitchFamily="18" charset="0"/>
              </a:rPr>
              <a:t>A schematic map showing the predicted cleavage sites and the labeled products. The upper strand was labelled with FAM and the lower strand with Cy5 at the 5´ ends, respectively. </a:t>
            </a:r>
            <a:r>
              <a:rPr lang="en-US" sz="1200" b="1" dirty="0">
                <a:latin typeface="Times New Roman" panose="02020603050405020304" pitchFamily="18" charset="0"/>
                <a:cs typeface="Times New Roman" panose="02020603050405020304" pitchFamily="18" charset="0"/>
              </a:rPr>
              <a:t>(B) </a:t>
            </a:r>
            <a:r>
              <a:rPr lang="en-US" sz="1200" dirty="0">
                <a:latin typeface="Times New Roman" panose="02020603050405020304" pitchFamily="18" charset="0"/>
                <a:cs typeface="Times New Roman" panose="02020603050405020304" pitchFamily="18" charset="0"/>
              </a:rPr>
              <a:t>and</a:t>
            </a:r>
            <a:r>
              <a:rPr lang="en-US" sz="1200" b="1" dirty="0">
                <a:latin typeface="Times New Roman" panose="02020603050405020304" pitchFamily="18" charset="0"/>
                <a:cs typeface="Times New Roman" panose="02020603050405020304" pitchFamily="18" charset="0"/>
              </a:rPr>
              <a:t> (C)</a:t>
            </a:r>
            <a:r>
              <a:rPr lang="en-US" sz="1200" dirty="0">
                <a:latin typeface="Times New Roman" panose="02020603050405020304" pitchFamily="18" charset="0"/>
                <a:cs typeface="Times New Roman" panose="02020603050405020304" pitchFamily="18" charset="0"/>
              </a:rPr>
              <a:t>, </a:t>
            </a:r>
            <a:r>
              <a:rPr lang="en-GB" sz="1200" dirty="0">
                <a:latin typeface="Times New Roman" panose="02020603050405020304" pitchFamily="18" charset="0"/>
                <a:cs typeface="Times New Roman" panose="02020603050405020304" pitchFamily="18" charset="0"/>
              </a:rPr>
              <a:t>the </a:t>
            </a:r>
            <a:r>
              <a:rPr lang="en-US" sz="1200" dirty="0">
                <a:latin typeface="Times New Roman" panose="02020603050405020304" pitchFamily="18" charset="0"/>
                <a:cs typeface="Times New Roman" panose="02020603050405020304" pitchFamily="18" charset="0"/>
              </a:rPr>
              <a:t>5´-FAM/Cy5 labelled substrate (0.0167 </a:t>
            </a:r>
            <a:r>
              <a:rPr lang="en-US" sz="1200" dirty="0" err="1">
                <a:latin typeface="Times New Roman" panose="02020603050405020304" pitchFamily="18" charset="0"/>
                <a:cs typeface="Times New Roman" panose="02020603050405020304" pitchFamily="18" charset="0"/>
              </a:rPr>
              <a:t>μM</a:t>
            </a:r>
            <a:r>
              <a:rPr lang="en-US" sz="1200" dirty="0">
                <a:latin typeface="Times New Roman" panose="02020603050405020304" pitchFamily="18" charset="0"/>
                <a:cs typeface="Times New Roman" panose="02020603050405020304" pitchFamily="18" charset="0"/>
              </a:rPr>
              <a:t>) was incubated with </a:t>
            </a:r>
            <a:r>
              <a:rPr lang="en-US" sz="1200" dirty="0" err="1">
                <a:latin typeface="Times New Roman" panose="02020603050405020304" pitchFamily="18" charset="0"/>
                <a:cs typeface="Times New Roman" panose="02020603050405020304" pitchFamily="18" charset="0"/>
              </a:rPr>
              <a:t>TgaNucS</a:t>
            </a:r>
            <a:r>
              <a:rPr lang="en-US" sz="1200" dirty="0">
                <a:latin typeface="Times New Roman" panose="02020603050405020304" pitchFamily="18" charset="0"/>
                <a:cs typeface="Times New Roman" panose="02020603050405020304" pitchFamily="18" charset="0"/>
              </a:rPr>
              <a:t> (WT) and TgaNucS-D163A (0 </a:t>
            </a:r>
            <a:r>
              <a:rPr lang="en-US" sz="1200" dirty="0" err="1">
                <a:latin typeface="Times New Roman" panose="02020603050405020304" pitchFamily="18" charset="0"/>
                <a:cs typeface="Times New Roman" panose="02020603050405020304" pitchFamily="18" charset="0"/>
              </a:rPr>
              <a:t>μM</a:t>
            </a:r>
            <a:r>
              <a:rPr lang="en-US" sz="1200" dirty="0">
                <a:latin typeface="Times New Roman" panose="02020603050405020304" pitchFamily="18" charset="0"/>
                <a:cs typeface="Times New Roman" panose="02020603050405020304" pitchFamily="18" charset="0"/>
              </a:rPr>
              <a:t>, 0.1 </a:t>
            </a:r>
            <a:r>
              <a:rPr lang="en-US" sz="1200" dirty="0" err="1">
                <a:latin typeface="Times New Roman" panose="02020603050405020304" pitchFamily="18" charset="0"/>
                <a:cs typeface="Times New Roman" panose="02020603050405020304" pitchFamily="18" charset="0"/>
              </a:rPr>
              <a:t>μM</a:t>
            </a:r>
            <a:r>
              <a:rPr lang="en-US" sz="1200" dirty="0">
                <a:latin typeface="Times New Roman" panose="02020603050405020304" pitchFamily="18" charset="0"/>
                <a:cs typeface="Times New Roman" panose="02020603050405020304" pitchFamily="18" charset="0"/>
              </a:rPr>
              <a:t>, and 0.2 </a:t>
            </a:r>
            <a:r>
              <a:rPr lang="en-US" sz="1200" dirty="0" err="1">
                <a:latin typeface="Times New Roman" panose="02020603050405020304" pitchFamily="18" charset="0"/>
                <a:cs typeface="Times New Roman" panose="02020603050405020304" pitchFamily="18" charset="0"/>
              </a:rPr>
              <a:t>μM</a:t>
            </a:r>
            <a:r>
              <a:rPr lang="en-US" sz="1200" dirty="0">
                <a:latin typeface="Times New Roman" panose="02020603050405020304" pitchFamily="18" charset="0"/>
                <a:cs typeface="Times New Roman" panose="02020603050405020304" pitchFamily="18" charset="0"/>
              </a:rPr>
              <a:t>)</a:t>
            </a:r>
            <a:r>
              <a:rPr lang="en-GB" sz="1200" dirty="0">
                <a:latin typeface="Times New Roman" panose="02020603050405020304" pitchFamily="18" charset="0"/>
                <a:cs typeface="Times New Roman" panose="02020603050405020304" pitchFamily="18" charset="0"/>
              </a:rPr>
              <a:t> in a reaction system containing 20 mM Tris-HCl (pH 8.0), 6 mM (NH</a:t>
            </a:r>
            <a:r>
              <a:rPr lang="en-GB" sz="1200" baseline="-25000" dirty="0">
                <a:latin typeface="Times New Roman" panose="02020603050405020304" pitchFamily="18" charset="0"/>
                <a:cs typeface="Times New Roman" panose="02020603050405020304" pitchFamily="18" charset="0"/>
              </a:rPr>
              <a:t>4</a:t>
            </a:r>
            <a:r>
              <a:rPr lang="en-GB" sz="1200" dirty="0">
                <a:latin typeface="Times New Roman" panose="02020603050405020304" pitchFamily="18" charset="0"/>
                <a:cs typeface="Times New Roman" panose="02020603050405020304" pitchFamily="18" charset="0"/>
              </a:rPr>
              <a:t>)</a:t>
            </a:r>
            <a:r>
              <a:rPr lang="en-GB" sz="1200" baseline="-25000" dirty="0">
                <a:latin typeface="Times New Roman" panose="02020603050405020304" pitchFamily="18" charset="0"/>
                <a:cs typeface="Times New Roman" panose="02020603050405020304" pitchFamily="18" charset="0"/>
              </a:rPr>
              <a:t>2</a:t>
            </a:r>
            <a:r>
              <a:rPr lang="en-GB" sz="1200" dirty="0">
                <a:latin typeface="Times New Roman" panose="02020603050405020304" pitchFamily="18" charset="0"/>
                <a:cs typeface="Times New Roman" panose="02020603050405020304" pitchFamily="18" charset="0"/>
              </a:rPr>
              <a:t>SO</a:t>
            </a:r>
            <a:r>
              <a:rPr lang="en-GB" sz="1200" baseline="-25000" dirty="0">
                <a:latin typeface="Times New Roman" panose="02020603050405020304" pitchFamily="18" charset="0"/>
                <a:cs typeface="Times New Roman" panose="02020603050405020304" pitchFamily="18" charset="0"/>
              </a:rPr>
              <a:t>4</a:t>
            </a:r>
            <a:r>
              <a:rPr lang="en-GB" sz="1200" dirty="0">
                <a:latin typeface="Times New Roman" panose="02020603050405020304" pitchFamily="18" charset="0"/>
                <a:cs typeface="Times New Roman" panose="02020603050405020304" pitchFamily="18" charset="0"/>
              </a:rPr>
              <a:t>, 100 mM NaCl, 2 mM MgCl</a:t>
            </a:r>
            <a:r>
              <a:rPr lang="en-GB" sz="1200" baseline="-25000" dirty="0">
                <a:latin typeface="Times New Roman" panose="02020603050405020304" pitchFamily="18" charset="0"/>
                <a:cs typeface="Times New Roman" panose="02020603050405020304" pitchFamily="18" charset="0"/>
              </a:rPr>
              <a:t>2</a:t>
            </a:r>
            <a:r>
              <a:rPr lang="en-GB" sz="1200" dirty="0">
                <a:latin typeface="Times New Roman" panose="02020603050405020304" pitchFamily="18" charset="0"/>
                <a:cs typeface="Times New Roman" panose="02020603050405020304" pitchFamily="18" charset="0"/>
              </a:rPr>
              <a:t>, and 0.1 mg/mL BSA </a:t>
            </a:r>
            <a:r>
              <a:rPr lang="en-US" sz="1200" dirty="0">
                <a:latin typeface="Times New Roman" panose="02020603050405020304" pitchFamily="18" charset="0"/>
                <a:cs typeface="Times New Roman" panose="02020603050405020304" pitchFamily="18" charset="0"/>
              </a:rPr>
              <a:t>at 80 ℃ for 30 minutes. The substates and cleavage products were analyzed by 12% PAGE containing 8 M urea. </a:t>
            </a:r>
            <a:r>
              <a:rPr lang="en-GB" sz="1200" dirty="0">
                <a:latin typeface="Times New Roman" panose="02020603050405020304" pitchFamily="18" charset="0"/>
                <a:cs typeface="Times New Roman" panose="02020603050405020304" pitchFamily="18" charset="0"/>
              </a:rPr>
              <a:t>Imagining of the profile was carried out with </a:t>
            </a:r>
            <a:r>
              <a:rPr lang="en-GB" sz="1200" dirty="0" err="1">
                <a:latin typeface="Times New Roman" panose="02020603050405020304" pitchFamily="18" charset="0"/>
                <a:cs typeface="Times New Roman" panose="02020603050405020304" pitchFamily="18" charset="0"/>
              </a:rPr>
              <a:t>Typhoon</a:t>
            </a:r>
            <a:r>
              <a:rPr lang="en-GB" sz="1200" baseline="30000" dirty="0" err="1">
                <a:latin typeface="Times New Roman" panose="02020603050405020304" pitchFamily="18" charset="0"/>
                <a:cs typeface="Times New Roman" panose="02020603050405020304" pitchFamily="18" charset="0"/>
              </a:rPr>
              <a:t>TM</a:t>
            </a:r>
            <a:r>
              <a:rPr lang="en-GB" sz="1200" dirty="0">
                <a:latin typeface="Times New Roman" panose="02020603050405020304" pitchFamily="18" charset="0"/>
                <a:cs typeface="Times New Roman" panose="02020603050405020304" pitchFamily="18" charset="0"/>
              </a:rPr>
              <a:t> FLA 7000 image analyzer. </a:t>
            </a:r>
            <a:r>
              <a:rPr lang="en-US" sz="1200" dirty="0">
                <a:latin typeface="Times New Roman" panose="02020603050405020304" pitchFamily="18" charset="0"/>
                <a:cs typeface="Times New Roman" panose="02020603050405020304" pitchFamily="18" charset="0"/>
              </a:rPr>
              <a:t>S, substrate; P1 (24 </a:t>
            </a:r>
            <a:r>
              <a:rPr lang="en-US" sz="1200" dirty="0" err="1">
                <a:latin typeface="Times New Roman" panose="02020603050405020304" pitchFamily="18" charset="0"/>
                <a:cs typeface="Times New Roman" panose="02020603050405020304" pitchFamily="18" charset="0"/>
              </a:rPr>
              <a:t>nt</a:t>
            </a:r>
            <a:r>
              <a:rPr lang="en-US" sz="1200" dirty="0">
                <a:latin typeface="Times New Roman" panose="02020603050405020304" pitchFamily="18" charset="0"/>
                <a:cs typeface="Times New Roman" panose="02020603050405020304" pitchFamily="18" charset="0"/>
              </a:rPr>
              <a:t>), and P2 (16 </a:t>
            </a:r>
            <a:r>
              <a:rPr lang="en-US" sz="1200" dirty="0" err="1">
                <a:latin typeface="Times New Roman" panose="02020603050405020304" pitchFamily="18" charset="0"/>
                <a:cs typeface="Times New Roman" panose="02020603050405020304" pitchFamily="18" charset="0"/>
              </a:rPr>
              <a:t>nt</a:t>
            </a:r>
            <a:r>
              <a:rPr lang="en-US" sz="1200" dirty="0">
                <a:latin typeface="Times New Roman" panose="02020603050405020304" pitchFamily="18" charset="0"/>
                <a:cs typeface="Times New Roman" panose="02020603050405020304" pitchFamily="18" charset="0"/>
              </a:rPr>
              <a:t>), products; M, markers (24 </a:t>
            </a:r>
            <a:r>
              <a:rPr lang="en-US" sz="1200" dirty="0" err="1">
                <a:latin typeface="Times New Roman" panose="02020603050405020304" pitchFamily="18" charset="0"/>
                <a:cs typeface="Times New Roman" panose="02020603050405020304" pitchFamily="18" charset="0"/>
              </a:rPr>
              <a:t>nt</a:t>
            </a:r>
            <a:r>
              <a:rPr lang="en-US" sz="1200" dirty="0">
                <a:latin typeface="Times New Roman" panose="02020603050405020304" pitchFamily="18" charset="0"/>
                <a:cs typeface="Times New Roman" panose="02020603050405020304" pitchFamily="18" charset="0"/>
              </a:rPr>
              <a:t>, for P1, 16 </a:t>
            </a:r>
            <a:r>
              <a:rPr lang="en-US" sz="1200" dirty="0" err="1">
                <a:latin typeface="Times New Roman" panose="02020603050405020304" pitchFamily="18" charset="0"/>
                <a:cs typeface="Times New Roman" panose="02020603050405020304" pitchFamily="18" charset="0"/>
              </a:rPr>
              <a:t>nt</a:t>
            </a:r>
            <a:r>
              <a:rPr lang="en-US" sz="1200" dirty="0">
                <a:latin typeface="Times New Roman" panose="02020603050405020304" pitchFamily="18" charset="0"/>
                <a:cs typeface="Times New Roman" panose="02020603050405020304" pitchFamily="18" charset="0"/>
              </a:rPr>
              <a:t> for P2). C, </a:t>
            </a:r>
            <a:r>
              <a:rPr lang="en-US" sz="1200" dirty="0" err="1">
                <a:latin typeface="Times New Roman" panose="02020603050405020304" pitchFamily="18" charset="0"/>
                <a:cs typeface="Times New Roman" panose="02020603050405020304" pitchFamily="18" charset="0"/>
              </a:rPr>
              <a:t>SisEndoMS</a:t>
            </a:r>
            <a:r>
              <a:rPr 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The stars indicate residues within the corresponding fluorescence labelled strands.</a:t>
            </a:r>
            <a:r>
              <a:rPr lang="en-US" sz="1200" dirty="0">
                <a:latin typeface="Times New Roman" panose="02020603050405020304" pitchFamily="18" charset="0"/>
                <a:cs typeface="Times New Roman" panose="02020603050405020304" pitchFamily="18" charset="0"/>
              </a:rPr>
              <a:t> </a:t>
            </a:r>
          </a:p>
        </p:txBody>
      </p:sp>
      <p:grpSp>
        <p:nvGrpSpPr>
          <p:cNvPr id="14" name="Group 13">
            <a:extLst>
              <a:ext uri="{FF2B5EF4-FFF2-40B4-BE49-F238E27FC236}">
                <a16:creationId xmlns:a16="http://schemas.microsoft.com/office/drawing/2014/main" id="{295310FD-62C5-4DEA-8AEE-A0CD09518666}"/>
              </a:ext>
            </a:extLst>
          </p:cNvPr>
          <p:cNvGrpSpPr/>
          <p:nvPr/>
        </p:nvGrpSpPr>
        <p:grpSpPr>
          <a:xfrm>
            <a:off x="1422042" y="-7693"/>
            <a:ext cx="5823748" cy="1539128"/>
            <a:chOff x="1422042" y="172613"/>
            <a:chExt cx="5823748" cy="1539128"/>
          </a:xfrm>
        </p:grpSpPr>
        <p:cxnSp>
          <p:nvCxnSpPr>
            <p:cNvPr id="16" name="Connector: Elbow 15">
              <a:extLst>
                <a:ext uri="{FF2B5EF4-FFF2-40B4-BE49-F238E27FC236}">
                  <a16:creationId xmlns:a16="http://schemas.microsoft.com/office/drawing/2014/main" id="{86707690-A417-489F-82B2-61DB2C549944}"/>
                </a:ext>
              </a:extLst>
            </p:cNvPr>
            <p:cNvCxnSpPr>
              <a:cxnSpLocks/>
            </p:cNvCxnSpPr>
            <p:nvPr/>
          </p:nvCxnSpPr>
          <p:spPr>
            <a:xfrm>
              <a:off x="2057400" y="396920"/>
              <a:ext cx="2399763" cy="251136"/>
            </a:xfrm>
            <a:prstGeom prst="bentConnector3">
              <a:avLst>
                <a:gd name="adj1" fmla="val 99911"/>
              </a:avLst>
            </a:prstGeom>
            <a:ln>
              <a:tailEnd type="triangle"/>
            </a:ln>
          </p:spPr>
          <p:style>
            <a:lnRef idx="1">
              <a:schemeClr val="dk1"/>
            </a:lnRef>
            <a:fillRef idx="0">
              <a:schemeClr val="dk1"/>
            </a:fillRef>
            <a:effectRef idx="0">
              <a:schemeClr val="dk1"/>
            </a:effectRef>
            <a:fontRef idx="minor">
              <a:schemeClr val="tx1"/>
            </a:fontRef>
          </p:style>
        </p:cxnSp>
        <p:grpSp>
          <p:nvGrpSpPr>
            <p:cNvPr id="17" name="Group 16">
              <a:extLst>
                <a:ext uri="{FF2B5EF4-FFF2-40B4-BE49-F238E27FC236}">
                  <a16:creationId xmlns:a16="http://schemas.microsoft.com/office/drawing/2014/main" id="{AB50F281-5AFD-425F-8506-15908C8A4C2E}"/>
                </a:ext>
              </a:extLst>
            </p:cNvPr>
            <p:cNvGrpSpPr/>
            <p:nvPr/>
          </p:nvGrpSpPr>
          <p:grpSpPr>
            <a:xfrm>
              <a:off x="1422042" y="172613"/>
              <a:ext cx="5823748" cy="1539128"/>
              <a:chOff x="1422042" y="172613"/>
              <a:chExt cx="5823748" cy="1539128"/>
            </a:xfrm>
          </p:grpSpPr>
          <p:sp>
            <p:nvSpPr>
              <p:cNvPr id="18" name="Rectangle 17">
                <a:extLst>
                  <a:ext uri="{FF2B5EF4-FFF2-40B4-BE49-F238E27FC236}">
                    <a16:creationId xmlns:a16="http://schemas.microsoft.com/office/drawing/2014/main" id="{CD80A0D5-EDF2-4CBB-8A02-7391579DA8E8}"/>
                  </a:ext>
                </a:extLst>
              </p:cNvPr>
              <p:cNvSpPr/>
              <p:nvPr/>
            </p:nvSpPr>
            <p:spPr>
              <a:xfrm>
                <a:off x="1752600" y="648056"/>
                <a:ext cx="5181600" cy="774571"/>
              </a:xfrm>
              <a:prstGeom prst="rect">
                <a:avLst/>
              </a:prstGeom>
            </p:spPr>
            <p:txBody>
              <a:bodyPr wrap="square">
                <a:spAutoFit/>
              </a:bodyPr>
              <a:lstStyle/>
              <a:p>
                <a:pPr algn="just">
                  <a:spcAft>
                    <a:spcPts val="100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5´-CAGTATGCTGCGTGAGGAATGATCCC</a:t>
                </a:r>
                <a:r>
                  <a:rPr lang="en-US" sz="1200" b="1" dirty="0">
                    <a:latin typeface="Times New Roman" panose="02020603050405020304" pitchFamily="18" charset="0"/>
                    <a:ea typeface="Calibri" panose="020F0502020204030204" pitchFamily="34" charset="0"/>
                    <a:cs typeface="Times New Roman" panose="02020603050405020304" pitchFamily="18" charset="0"/>
                  </a:rPr>
                  <a:t>X</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TGACGTAACCACAGTGCC-3´</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200" dirty="0">
                    <a:solidFill>
                      <a:srgbClr val="000000"/>
                    </a:solidFill>
                    <a:latin typeface="Times New Roman" panose="02020603050405020304" pitchFamily="18" charset="0"/>
                    <a:ea typeface="Calibri" panose="020F0502020204030204" pitchFamily="34" charset="0"/>
                  </a:rPr>
                  <a:t>3´-GTCATACGACGCACTCCTTACTAGGG</a:t>
                </a:r>
                <a:r>
                  <a:rPr lang="en-US" sz="1200" b="1" dirty="0">
                    <a:latin typeface="Times New Roman" panose="02020603050405020304" pitchFamily="18" charset="0"/>
                    <a:ea typeface="Calibri" panose="020F0502020204030204" pitchFamily="34" charset="0"/>
                  </a:rPr>
                  <a:t>X</a:t>
                </a:r>
                <a:r>
                  <a:rPr lang="en-US" sz="1200" dirty="0">
                    <a:solidFill>
                      <a:srgbClr val="000000"/>
                    </a:solidFill>
                    <a:latin typeface="Times New Roman" panose="02020603050405020304" pitchFamily="18" charset="0"/>
                    <a:ea typeface="Calibri" panose="020F0502020204030204" pitchFamily="34" charset="0"/>
                  </a:rPr>
                  <a:t>ACTGCATTGGTGTCACGG-5´</a:t>
                </a:r>
              </a:p>
              <a:p>
                <a:pPr algn="just"/>
                <a:r>
                  <a:rPr lang="en-US" altLang="zh-CN" sz="1200" dirty="0">
                    <a:latin typeface="Times New Roman" pitchFamily="18" charset="0"/>
                    <a:ea typeface="DotumChe" pitchFamily="49" charset="-127"/>
                    <a:cs typeface="Times New Roman" pitchFamily="18" charset="0"/>
                  </a:rPr>
                  <a:t>(</a:t>
                </a:r>
                <a:r>
                  <a:rPr lang="en-US" altLang="zh-CN" sz="1200" b="1" dirty="0">
                    <a:latin typeface="Times New Roman" pitchFamily="18" charset="0"/>
                    <a:ea typeface="DotumChe" pitchFamily="49" charset="-127"/>
                    <a:cs typeface="Times New Roman" pitchFamily="18" charset="0"/>
                  </a:rPr>
                  <a:t>X</a:t>
                </a:r>
                <a:r>
                  <a:rPr lang="en-US" altLang="zh-CN" sz="1200" dirty="0">
                    <a:latin typeface="Times New Roman" pitchFamily="18" charset="0"/>
                    <a:ea typeface="DotumChe" pitchFamily="49" charset="-127"/>
                    <a:cs typeface="Times New Roman" pitchFamily="18" charset="0"/>
                  </a:rPr>
                  <a:t>=A, T, C, or G)</a:t>
                </a:r>
                <a:endParaRPr lang="en-US" sz="1200" dirty="0"/>
              </a:p>
            </p:txBody>
          </p:sp>
          <p:sp>
            <p:nvSpPr>
              <p:cNvPr id="19" name="TextBox 18">
                <a:extLst>
                  <a:ext uri="{FF2B5EF4-FFF2-40B4-BE49-F238E27FC236}">
                    <a16:creationId xmlns:a16="http://schemas.microsoft.com/office/drawing/2014/main" id="{B71B2668-F5D8-4764-8B47-B632D7B6A692}"/>
                  </a:ext>
                </a:extLst>
              </p:cNvPr>
              <p:cNvSpPr txBox="1"/>
              <p:nvPr/>
            </p:nvSpPr>
            <p:spPr>
              <a:xfrm>
                <a:off x="1422042" y="258473"/>
                <a:ext cx="684611" cy="276999"/>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latin typeface="Times New Roman" panose="02020603050405020304" pitchFamily="18" charset="0"/>
                    <a:cs typeface="Times New Roman" panose="02020603050405020304" pitchFamily="18" charset="0"/>
                  </a:rPr>
                  <a:t>5´-FAM</a:t>
                </a:r>
              </a:p>
            </p:txBody>
          </p:sp>
          <p:cxnSp>
            <p:nvCxnSpPr>
              <p:cNvPr id="20" name="Connector: Elbow 19">
                <a:extLst>
                  <a:ext uri="{FF2B5EF4-FFF2-40B4-BE49-F238E27FC236}">
                    <a16:creationId xmlns:a16="http://schemas.microsoft.com/office/drawing/2014/main" id="{1D47E5DB-28CD-4E9D-9072-CB5425A65E1D}"/>
                  </a:ext>
                </a:extLst>
              </p:cNvPr>
              <p:cNvCxnSpPr>
                <a:cxnSpLocks/>
              </p:cNvCxnSpPr>
              <p:nvPr/>
            </p:nvCxnSpPr>
            <p:spPr>
              <a:xfrm rot="10800000">
                <a:off x="4951931" y="1182530"/>
                <a:ext cx="1664590" cy="281190"/>
              </a:xfrm>
              <a:prstGeom prst="bentConnector3">
                <a:avLst>
                  <a:gd name="adj1" fmla="val 99517"/>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70C3FE5B-015F-4CEF-B077-9F23E3385FA0}"/>
                  </a:ext>
                </a:extLst>
              </p:cNvPr>
              <p:cNvSpPr txBox="1"/>
              <p:nvPr/>
            </p:nvSpPr>
            <p:spPr>
              <a:xfrm>
                <a:off x="6625107" y="1301661"/>
                <a:ext cx="620683" cy="276999"/>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latin typeface="Times New Roman" panose="02020603050405020304" pitchFamily="18" charset="0"/>
                    <a:cs typeface="Times New Roman" panose="02020603050405020304" pitchFamily="18" charset="0"/>
                  </a:rPr>
                  <a:t>5´-Cy5</a:t>
                </a:r>
              </a:p>
            </p:txBody>
          </p:sp>
          <p:sp>
            <p:nvSpPr>
              <p:cNvPr id="23" name="TextBox 22">
                <a:extLst>
                  <a:ext uri="{FF2B5EF4-FFF2-40B4-BE49-F238E27FC236}">
                    <a16:creationId xmlns:a16="http://schemas.microsoft.com/office/drawing/2014/main" id="{C3CA9988-C8CF-4AA4-A296-84245ADD805C}"/>
                  </a:ext>
                </a:extLst>
              </p:cNvPr>
              <p:cNvSpPr txBox="1"/>
              <p:nvPr/>
            </p:nvSpPr>
            <p:spPr>
              <a:xfrm>
                <a:off x="2938530" y="172613"/>
                <a:ext cx="497252"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24 </a:t>
                </a:r>
                <a:r>
                  <a:rPr lang="en-US" sz="1200" dirty="0" err="1">
                    <a:latin typeface="Times New Roman" panose="02020603050405020304" pitchFamily="18" charset="0"/>
                    <a:cs typeface="Times New Roman" panose="02020603050405020304" pitchFamily="18" charset="0"/>
                  </a:rPr>
                  <a:t>nt</a:t>
                </a:r>
                <a:endParaRPr lang="en-US" sz="12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4E0D8EFD-5D0A-4F4C-85AF-97F7CF2265D9}"/>
                  </a:ext>
                </a:extLst>
              </p:cNvPr>
              <p:cNvSpPr txBox="1"/>
              <p:nvPr/>
            </p:nvSpPr>
            <p:spPr>
              <a:xfrm>
                <a:off x="5720367" y="1434742"/>
                <a:ext cx="497252"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16 </a:t>
                </a:r>
                <a:r>
                  <a:rPr lang="en-US" sz="1200" dirty="0" err="1">
                    <a:latin typeface="Times New Roman" panose="02020603050405020304" pitchFamily="18" charset="0"/>
                    <a:cs typeface="Times New Roman" panose="02020603050405020304" pitchFamily="18" charset="0"/>
                  </a:rPr>
                  <a:t>nt</a:t>
                </a:r>
                <a:endParaRPr lang="en-US" sz="1200" dirty="0">
                  <a:latin typeface="Times New Roman" panose="02020603050405020304" pitchFamily="18" charset="0"/>
                  <a:cs typeface="Times New Roman" panose="02020603050405020304" pitchFamily="18" charset="0"/>
                </a:endParaRPr>
              </a:p>
            </p:txBody>
          </p:sp>
        </p:grpSp>
      </p:grpSp>
      <p:grpSp>
        <p:nvGrpSpPr>
          <p:cNvPr id="187" name="Group 186">
            <a:extLst>
              <a:ext uri="{FF2B5EF4-FFF2-40B4-BE49-F238E27FC236}">
                <a16:creationId xmlns:a16="http://schemas.microsoft.com/office/drawing/2014/main" id="{A5976210-C22D-4982-9CB9-E8E7C6B6D031}"/>
              </a:ext>
            </a:extLst>
          </p:cNvPr>
          <p:cNvGrpSpPr/>
          <p:nvPr/>
        </p:nvGrpSpPr>
        <p:grpSpPr>
          <a:xfrm>
            <a:off x="339141" y="1520229"/>
            <a:ext cx="2896645" cy="1832571"/>
            <a:chOff x="-62247" y="1520229"/>
            <a:chExt cx="2896645" cy="1832571"/>
          </a:xfrm>
        </p:grpSpPr>
        <p:pic>
          <p:nvPicPr>
            <p:cNvPr id="21" name="Picture 20">
              <a:extLst>
                <a:ext uri="{FF2B5EF4-FFF2-40B4-BE49-F238E27FC236}">
                  <a16:creationId xmlns:a16="http://schemas.microsoft.com/office/drawing/2014/main" id="{80EF1E72-FD88-4CBA-AC06-B7221D4EBA39}"/>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H="1">
              <a:off x="685800" y="2057400"/>
              <a:ext cx="2133600" cy="1295400"/>
            </a:xfrm>
            <a:prstGeom prst="rect">
              <a:avLst/>
            </a:prstGeom>
            <a:ln w="12700">
              <a:solidFill>
                <a:schemeClr val="tx1"/>
              </a:solidFill>
            </a:ln>
          </p:spPr>
        </p:pic>
        <p:sp>
          <p:nvSpPr>
            <p:cNvPr id="31" name="TextBox 30">
              <a:extLst>
                <a:ext uri="{FF2B5EF4-FFF2-40B4-BE49-F238E27FC236}">
                  <a16:creationId xmlns:a16="http://schemas.microsoft.com/office/drawing/2014/main" id="{3BE0D2CB-87C5-44A4-80AA-B89AAC022208}"/>
                </a:ext>
              </a:extLst>
            </p:cNvPr>
            <p:cNvSpPr txBox="1"/>
            <p:nvPr/>
          </p:nvSpPr>
          <p:spPr>
            <a:xfrm>
              <a:off x="406758" y="2133600"/>
              <a:ext cx="284052"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a:t>
              </a:r>
            </a:p>
          </p:txBody>
        </p:sp>
        <p:sp>
          <p:nvSpPr>
            <p:cNvPr id="32" name="TextBox 31">
              <a:extLst>
                <a:ext uri="{FF2B5EF4-FFF2-40B4-BE49-F238E27FC236}">
                  <a16:creationId xmlns:a16="http://schemas.microsoft.com/office/drawing/2014/main" id="{306AB29F-064A-414A-B0CF-45AEC45C37BE}"/>
                </a:ext>
              </a:extLst>
            </p:cNvPr>
            <p:cNvSpPr txBox="1"/>
            <p:nvPr/>
          </p:nvSpPr>
          <p:spPr>
            <a:xfrm>
              <a:off x="382074" y="2934237"/>
              <a:ext cx="34657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P1</a:t>
              </a:r>
            </a:p>
          </p:txBody>
        </p:sp>
        <p:sp>
          <p:nvSpPr>
            <p:cNvPr id="33" name="TextBox 32">
              <a:extLst>
                <a:ext uri="{FF2B5EF4-FFF2-40B4-BE49-F238E27FC236}">
                  <a16:creationId xmlns:a16="http://schemas.microsoft.com/office/drawing/2014/main" id="{4970F4DD-A434-45DA-B784-9CFF62E6C493}"/>
                </a:ext>
              </a:extLst>
            </p:cNvPr>
            <p:cNvSpPr txBox="1"/>
            <p:nvPr/>
          </p:nvSpPr>
          <p:spPr>
            <a:xfrm>
              <a:off x="609600" y="1815921"/>
              <a:ext cx="317716"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M</a:t>
              </a:r>
            </a:p>
          </p:txBody>
        </p:sp>
        <p:grpSp>
          <p:nvGrpSpPr>
            <p:cNvPr id="3" name="Group 2">
              <a:extLst>
                <a:ext uri="{FF2B5EF4-FFF2-40B4-BE49-F238E27FC236}">
                  <a16:creationId xmlns:a16="http://schemas.microsoft.com/office/drawing/2014/main" id="{10094E68-C94D-4624-A808-62E825D8B127}"/>
                </a:ext>
              </a:extLst>
            </p:cNvPr>
            <p:cNvGrpSpPr/>
            <p:nvPr/>
          </p:nvGrpSpPr>
          <p:grpSpPr>
            <a:xfrm>
              <a:off x="940158" y="1524000"/>
              <a:ext cx="671732" cy="307777"/>
              <a:chOff x="393878" y="941231"/>
              <a:chExt cx="671732" cy="307777"/>
            </a:xfrm>
          </p:grpSpPr>
          <p:sp>
            <p:nvSpPr>
              <p:cNvPr id="27" name="TextBox 26">
                <a:extLst>
                  <a:ext uri="{FF2B5EF4-FFF2-40B4-BE49-F238E27FC236}">
                    <a16:creationId xmlns:a16="http://schemas.microsoft.com/office/drawing/2014/main" id="{FFCF67AB-5A66-4231-ADB1-66650599FD35}"/>
                  </a:ext>
                </a:extLst>
              </p:cNvPr>
              <p:cNvSpPr txBox="1"/>
              <p:nvPr/>
            </p:nvSpPr>
            <p:spPr>
              <a:xfrm>
                <a:off x="430367" y="941231"/>
                <a:ext cx="562975"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*G/T</a:t>
                </a:r>
              </a:p>
            </p:txBody>
          </p:sp>
          <p:cxnSp>
            <p:nvCxnSpPr>
              <p:cNvPr id="34" name="Straight Connector 33">
                <a:extLst>
                  <a:ext uri="{FF2B5EF4-FFF2-40B4-BE49-F238E27FC236}">
                    <a16:creationId xmlns:a16="http://schemas.microsoft.com/office/drawing/2014/main" id="{62515A0F-2E0A-4BAC-B5BA-AE4F220BA17A}"/>
                  </a:ext>
                </a:extLst>
              </p:cNvPr>
              <p:cNvCxnSpPr>
                <a:cxnSpLocks/>
              </p:cNvCxnSpPr>
              <p:nvPr/>
            </p:nvCxnSpPr>
            <p:spPr>
              <a:xfrm>
                <a:off x="393878" y="1195589"/>
                <a:ext cx="671732" cy="0"/>
              </a:xfrm>
              <a:prstGeom prst="line">
                <a:avLst/>
              </a:prstGeom>
            </p:spPr>
            <p:style>
              <a:lnRef idx="1">
                <a:schemeClr val="dk1"/>
              </a:lnRef>
              <a:fillRef idx="0">
                <a:schemeClr val="dk1"/>
              </a:fillRef>
              <a:effectRef idx="0">
                <a:schemeClr val="dk1"/>
              </a:effectRef>
              <a:fontRef idx="minor">
                <a:schemeClr val="tx1"/>
              </a:fontRef>
            </p:style>
          </p:cxnSp>
        </p:grpSp>
        <p:grpSp>
          <p:nvGrpSpPr>
            <p:cNvPr id="5" name="Group 4">
              <a:extLst>
                <a:ext uri="{FF2B5EF4-FFF2-40B4-BE49-F238E27FC236}">
                  <a16:creationId xmlns:a16="http://schemas.microsoft.com/office/drawing/2014/main" id="{9B6C0673-67C9-4EC0-A079-645325D302DA}"/>
                </a:ext>
              </a:extLst>
            </p:cNvPr>
            <p:cNvGrpSpPr/>
            <p:nvPr/>
          </p:nvGrpSpPr>
          <p:grpSpPr>
            <a:xfrm>
              <a:off x="1638837" y="1524000"/>
              <a:ext cx="542136" cy="307777"/>
              <a:chOff x="7379595" y="3581400"/>
              <a:chExt cx="542136" cy="307777"/>
            </a:xfrm>
          </p:grpSpPr>
          <p:sp>
            <p:nvSpPr>
              <p:cNvPr id="28" name="TextBox 27">
                <a:extLst>
                  <a:ext uri="{FF2B5EF4-FFF2-40B4-BE49-F238E27FC236}">
                    <a16:creationId xmlns:a16="http://schemas.microsoft.com/office/drawing/2014/main" id="{D6549D64-A328-43C6-A001-A35F1836BE44}"/>
                  </a:ext>
                </a:extLst>
              </p:cNvPr>
              <p:cNvSpPr txBox="1"/>
              <p:nvPr/>
            </p:nvSpPr>
            <p:spPr>
              <a:xfrm>
                <a:off x="7379595" y="3581400"/>
                <a:ext cx="54213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*T/T</a:t>
                </a:r>
              </a:p>
            </p:txBody>
          </p:sp>
          <p:cxnSp>
            <p:nvCxnSpPr>
              <p:cNvPr id="40" name="Straight Connector 39">
                <a:extLst>
                  <a:ext uri="{FF2B5EF4-FFF2-40B4-BE49-F238E27FC236}">
                    <a16:creationId xmlns:a16="http://schemas.microsoft.com/office/drawing/2014/main" id="{828D226B-5695-4E15-9B43-039472A619EE}"/>
                  </a:ext>
                </a:extLst>
              </p:cNvPr>
              <p:cNvCxnSpPr/>
              <p:nvPr/>
            </p:nvCxnSpPr>
            <p:spPr>
              <a:xfrm>
                <a:off x="7462355" y="3833610"/>
                <a:ext cx="452673" cy="0"/>
              </a:xfrm>
              <a:prstGeom prst="line">
                <a:avLst/>
              </a:prstGeom>
            </p:spPr>
            <p:style>
              <a:lnRef idx="1">
                <a:schemeClr val="dk1"/>
              </a:lnRef>
              <a:fillRef idx="0">
                <a:schemeClr val="dk1"/>
              </a:fillRef>
              <a:effectRef idx="0">
                <a:schemeClr val="dk1"/>
              </a:effectRef>
              <a:fontRef idx="minor">
                <a:schemeClr val="tx1"/>
              </a:fontRef>
            </p:style>
          </p:cxnSp>
        </p:grpSp>
        <p:sp>
          <p:nvSpPr>
            <p:cNvPr id="2" name="TextBox 1">
              <a:extLst>
                <a:ext uri="{FF2B5EF4-FFF2-40B4-BE49-F238E27FC236}">
                  <a16:creationId xmlns:a16="http://schemas.microsoft.com/office/drawing/2014/main" id="{98E81B16-5F48-402E-B614-7F65B7BDD8EF}"/>
                </a:ext>
              </a:extLst>
            </p:cNvPr>
            <p:cNvSpPr txBox="1"/>
            <p:nvPr/>
          </p:nvSpPr>
          <p:spPr>
            <a:xfrm>
              <a:off x="-62247" y="1803042"/>
              <a:ext cx="768439" cy="430887"/>
            </a:xfrm>
            <a:prstGeom prst="rect">
              <a:avLst/>
            </a:prstGeom>
            <a:noFill/>
          </p:spPr>
          <p:txBody>
            <a:bodyPr wrap="square" rtlCol="0">
              <a:spAutoFit/>
            </a:bodyPr>
            <a:lstStyle/>
            <a:p>
              <a:r>
                <a:rPr lang="en-US" sz="1100" dirty="0" err="1">
                  <a:latin typeface="Times New Roman" panose="02020603050405020304" pitchFamily="18" charset="0"/>
                  <a:cs typeface="Times New Roman" panose="02020603050405020304" pitchFamily="18" charset="0"/>
                </a:rPr>
                <a:t>TgaNucS</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a:t>
              </a:r>
              <a:r>
                <a:rPr lang="en-US" sz="1100" dirty="0" err="1">
                  <a:latin typeface="Times New Roman" panose="02020603050405020304" pitchFamily="18" charset="0"/>
                  <a:cs typeface="Times New Roman" panose="02020603050405020304" pitchFamily="18" charset="0"/>
                </a:rPr>
                <a:t>μM</a:t>
              </a:r>
              <a:r>
                <a:rPr lang="en-US" sz="1100" dirty="0">
                  <a:latin typeface="Times New Roman" panose="02020603050405020304" pitchFamily="18" charset="0"/>
                  <a:cs typeface="Times New Roman" panose="02020603050405020304" pitchFamily="18" charset="0"/>
                </a:rPr>
                <a:t>)</a:t>
              </a:r>
            </a:p>
          </p:txBody>
        </p:sp>
        <p:sp>
          <p:nvSpPr>
            <p:cNvPr id="53" name="TextBox 52">
              <a:extLst>
                <a:ext uri="{FF2B5EF4-FFF2-40B4-BE49-F238E27FC236}">
                  <a16:creationId xmlns:a16="http://schemas.microsoft.com/office/drawing/2014/main" id="{318FD98C-CDFC-4984-AF98-E4397A6A49B2}"/>
                </a:ext>
              </a:extLst>
            </p:cNvPr>
            <p:cNvSpPr txBox="1"/>
            <p:nvPr/>
          </p:nvSpPr>
          <p:spPr>
            <a:xfrm>
              <a:off x="815662" y="1815921"/>
              <a:ext cx="287258"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C</a:t>
              </a:r>
            </a:p>
          </p:txBody>
        </p:sp>
        <p:grpSp>
          <p:nvGrpSpPr>
            <p:cNvPr id="54" name="Group 53">
              <a:extLst>
                <a:ext uri="{FF2B5EF4-FFF2-40B4-BE49-F238E27FC236}">
                  <a16:creationId xmlns:a16="http://schemas.microsoft.com/office/drawing/2014/main" id="{D7EAEDCE-A0DE-4F00-BA23-38D45D8BF1E3}"/>
                </a:ext>
              </a:extLst>
            </p:cNvPr>
            <p:cNvGrpSpPr/>
            <p:nvPr/>
          </p:nvGrpSpPr>
          <p:grpSpPr>
            <a:xfrm>
              <a:off x="1031327" y="1707527"/>
              <a:ext cx="659027" cy="425805"/>
              <a:chOff x="1024798" y="4571999"/>
              <a:chExt cx="756805" cy="408585"/>
            </a:xfrm>
          </p:grpSpPr>
          <p:sp>
            <p:nvSpPr>
              <p:cNvPr id="55" name="TextBox 54">
                <a:extLst>
                  <a:ext uri="{FF2B5EF4-FFF2-40B4-BE49-F238E27FC236}">
                    <a16:creationId xmlns:a16="http://schemas.microsoft.com/office/drawing/2014/main" id="{24A36348-53CD-454B-B94C-09390DB7B229}"/>
                  </a:ext>
                </a:extLst>
              </p:cNvPr>
              <p:cNvSpPr txBox="1"/>
              <p:nvPr/>
            </p:nvSpPr>
            <p:spPr>
              <a:xfrm rot="5400000">
                <a:off x="1046691" y="4702053"/>
                <a:ext cx="256638" cy="30042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56" name="TextBox 55">
                <a:extLst>
                  <a:ext uri="{FF2B5EF4-FFF2-40B4-BE49-F238E27FC236}">
                    <a16:creationId xmlns:a16="http://schemas.microsoft.com/office/drawing/2014/main" id="{1277E73C-F0D4-42E5-898C-FED79EFFF012}"/>
                  </a:ext>
                </a:extLst>
              </p:cNvPr>
              <p:cNvSpPr txBox="1"/>
              <p:nvPr/>
            </p:nvSpPr>
            <p:spPr>
              <a:xfrm rot="16200000">
                <a:off x="1217180"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57" name="TextBox 56">
                <a:extLst>
                  <a:ext uri="{FF2B5EF4-FFF2-40B4-BE49-F238E27FC236}">
                    <a16:creationId xmlns:a16="http://schemas.microsoft.com/office/drawing/2014/main" id="{E8FACE93-F533-4B48-8B3B-E2A0C4AA41F4}"/>
                  </a:ext>
                </a:extLst>
              </p:cNvPr>
              <p:cNvSpPr txBox="1"/>
              <p:nvPr/>
            </p:nvSpPr>
            <p:spPr>
              <a:xfrm rot="16200000">
                <a:off x="1459762"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grpSp>
          <p:nvGrpSpPr>
            <p:cNvPr id="58" name="Group 57">
              <a:extLst>
                <a:ext uri="{FF2B5EF4-FFF2-40B4-BE49-F238E27FC236}">
                  <a16:creationId xmlns:a16="http://schemas.microsoft.com/office/drawing/2014/main" id="{0D27DB2A-3D9B-4FC4-A8D7-E9518AD197E1}"/>
                </a:ext>
              </a:extLst>
            </p:cNvPr>
            <p:cNvGrpSpPr/>
            <p:nvPr/>
          </p:nvGrpSpPr>
          <p:grpSpPr>
            <a:xfrm>
              <a:off x="1598225" y="1707535"/>
              <a:ext cx="646445" cy="450517"/>
              <a:chOff x="1025058" y="4571999"/>
              <a:chExt cx="742355" cy="432297"/>
            </a:xfrm>
          </p:grpSpPr>
          <p:sp>
            <p:nvSpPr>
              <p:cNvPr id="59" name="TextBox 58">
                <a:extLst>
                  <a:ext uri="{FF2B5EF4-FFF2-40B4-BE49-F238E27FC236}">
                    <a16:creationId xmlns:a16="http://schemas.microsoft.com/office/drawing/2014/main" id="{1A1E5FD2-2AA2-4636-AF67-D24417583263}"/>
                  </a:ext>
                </a:extLst>
              </p:cNvPr>
              <p:cNvSpPr txBox="1"/>
              <p:nvPr/>
            </p:nvSpPr>
            <p:spPr>
              <a:xfrm rot="5400000">
                <a:off x="1040829" y="4706984"/>
                <a:ext cx="281541" cy="313083"/>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60" name="TextBox 59">
                <a:extLst>
                  <a:ext uri="{FF2B5EF4-FFF2-40B4-BE49-F238E27FC236}">
                    <a16:creationId xmlns:a16="http://schemas.microsoft.com/office/drawing/2014/main" id="{B5A49766-0DBF-4450-BE86-B7AFCE74B19D}"/>
                  </a:ext>
                </a:extLst>
              </p:cNvPr>
              <p:cNvSpPr txBox="1"/>
              <p:nvPr/>
            </p:nvSpPr>
            <p:spPr>
              <a:xfrm rot="16200000">
                <a:off x="1217180"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61" name="TextBox 60">
                <a:extLst>
                  <a:ext uri="{FF2B5EF4-FFF2-40B4-BE49-F238E27FC236}">
                    <a16:creationId xmlns:a16="http://schemas.microsoft.com/office/drawing/2014/main" id="{043B85BC-8616-4210-A2ED-FFFFFFE26E74}"/>
                  </a:ext>
                </a:extLst>
              </p:cNvPr>
              <p:cNvSpPr txBox="1"/>
              <p:nvPr/>
            </p:nvSpPr>
            <p:spPr>
              <a:xfrm rot="16200000">
                <a:off x="1445572"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grpSp>
          <p:nvGrpSpPr>
            <p:cNvPr id="62" name="Group 61">
              <a:extLst>
                <a:ext uri="{FF2B5EF4-FFF2-40B4-BE49-F238E27FC236}">
                  <a16:creationId xmlns:a16="http://schemas.microsoft.com/office/drawing/2014/main" id="{17BD3586-2441-4B3E-B230-1A2FA9F0F47F}"/>
                </a:ext>
              </a:extLst>
            </p:cNvPr>
            <p:cNvGrpSpPr/>
            <p:nvPr/>
          </p:nvGrpSpPr>
          <p:grpSpPr>
            <a:xfrm>
              <a:off x="2191948" y="1694645"/>
              <a:ext cx="621476" cy="413450"/>
              <a:chOff x="996966" y="4571999"/>
              <a:chExt cx="713682" cy="396730"/>
            </a:xfrm>
          </p:grpSpPr>
          <p:sp>
            <p:nvSpPr>
              <p:cNvPr id="63" name="TextBox 62">
                <a:extLst>
                  <a:ext uri="{FF2B5EF4-FFF2-40B4-BE49-F238E27FC236}">
                    <a16:creationId xmlns:a16="http://schemas.microsoft.com/office/drawing/2014/main" id="{C421714A-5124-4105-97C8-31E5C344BB01}"/>
                  </a:ext>
                </a:extLst>
              </p:cNvPr>
              <p:cNvSpPr txBox="1"/>
              <p:nvPr/>
            </p:nvSpPr>
            <p:spPr>
              <a:xfrm rot="5400000">
                <a:off x="1025040" y="4696376"/>
                <a:ext cx="244279" cy="300427"/>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64" name="TextBox 63">
                <a:extLst>
                  <a:ext uri="{FF2B5EF4-FFF2-40B4-BE49-F238E27FC236}">
                    <a16:creationId xmlns:a16="http://schemas.microsoft.com/office/drawing/2014/main" id="{D2287E02-26D3-4F11-BCCD-A97200ABD591}"/>
                  </a:ext>
                </a:extLst>
              </p:cNvPr>
              <p:cNvSpPr txBox="1"/>
              <p:nvPr/>
            </p:nvSpPr>
            <p:spPr>
              <a:xfrm rot="16200000">
                <a:off x="1160419" y="4644087"/>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65" name="TextBox 64">
                <a:extLst>
                  <a:ext uri="{FF2B5EF4-FFF2-40B4-BE49-F238E27FC236}">
                    <a16:creationId xmlns:a16="http://schemas.microsoft.com/office/drawing/2014/main" id="{EEC38FA1-D8E8-4144-9F56-2BAE37EDCA3F}"/>
                  </a:ext>
                </a:extLst>
              </p:cNvPr>
              <p:cNvSpPr txBox="1"/>
              <p:nvPr/>
            </p:nvSpPr>
            <p:spPr>
              <a:xfrm rot="16200000">
                <a:off x="1388807"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grpSp>
          <p:nvGrpSpPr>
            <p:cNvPr id="117" name="Group 116">
              <a:extLst>
                <a:ext uri="{FF2B5EF4-FFF2-40B4-BE49-F238E27FC236}">
                  <a16:creationId xmlns:a16="http://schemas.microsoft.com/office/drawing/2014/main" id="{A8821C06-CD3C-44D2-8BB2-D66B2C84EC84}"/>
                </a:ext>
              </a:extLst>
            </p:cNvPr>
            <p:cNvGrpSpPr/>
            <p:nvPr/>
          </p:nvGrpSpPr>
          <p:grpSpPr>
            <a:xfrm>
              <a:off x="2250584" y="1520229"/>
              <a:ext cx="583814" cy="307777"/>
              <a:chOff x="7861479" y="3581922"/>
              <a:chExt cx="583814" cy="307777"/>
            </a:xfrm>
          </p:grpSpPr>
          <p:sp>
            <p:nvSpPr>
              <p:cNvPr id="118" name="TextBox 117">
                <a:extLst>
                  <a:ext uri="{FF2B5EF4-FFF2-40B4-BE49-F238E27FC236}">
                    <a16:creationId xmlns:a16="http://schemas.microsoft.com/office/drawing/2014/main" id="{95B9718A-61D1-461D-BD81-E4B651B4E3BD}"/>
                  </a:ext>
                </a:extLst>
              </p:cNvPr>
              <p:cNvSpPr txBox="1"/>
              <p:nvPr/>
            </p:nvSpPr>
            <p:spPr>
              <a:xfrm>
                <a:off x="7861479" y="3581922"/>
                <a:ext cx="58381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*G/G</a:t>
                </a:r>
              </a:p>
            </p:txBody>
          </p:sp>
          <p:cxnSp>
            <p:nvCxnSpPr>
              <p:cNvPr id="119" name="Straight Connector 118">
                <a:extLst>
                  <a:ext uri="{FF2B5EF4-FFF2-40B4-BE49-F238E27FC236}">
                    <a16:creationId xmlns:a16="http://schemas.microsoft.com/office/drawing/2014/main" id="{4A97AF9C-0EF2-48FA-A9B4-F530DD7BC1F8}"/>
                  </a:ext>
                </a:extLst>
              </p:cNvPr>
              <p:cNvCxnSpPr>
                <a:cxnSpLocks/>
              </p:cNvCxnSpPr>
              <p:nvPr/>
            </p:nvCxnSpPr>
            <p:spPr>
              <a:xfrm>
                <a:off x="7888594" y="3833610"/>
                <a:ext cx="521313"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86" name="Group 185">
            <a:extLst>
              <a:ext uri="{FF2B5EF4-FFF2-40B4-BE49-F238E27FC236}">
                <a16:creationId xmlns:a16="http://schemas.microsoft.com/office/drawing/2014/main" id="{7E4BA132-9B21-47C8-9260-915D79B58042}"/>
              </a:ext>
            </a:extLst>
          </p:cNvPr>
          <p:cNvGrpSpPr/>
          <p:nvPr/>
        </p:nvGrpSpPr>
        <p:grpSpPr>
          <a:xfrm>
            <a:off x="3452611" y="1532585"/>
            <a:ext cx="2414789" cy="1820215"/>
            <a:chOff x="2983606" y="1532585"/>
            <a:chExt cx="2414789" cy="1820215"/>
          </a:xfrm>
        </p:grpSpPr>
        <p:pic>
          <p:nvPicPr>
            <p:cNvPr id="24" name="Picture 23">
              <a:extLst>
                <a:ext uri="{FF2B5EF4-FFF2-40B4-BE49-F238E27FC236}">
                  <a16:creationId xmlns:a16="http://schemas.microsoft.com/office/drawing/2014/main" id="{13934440-787D-459C-B8FD-300000D61B4A}"/>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264795" y="2057400"/>
              <a:ext cx="2133600" cy="1295400"/>
            </a:xfrm>
            <a:prstGeom prst="rect">
              <a:avLst/>
            </a:prstGeom>
            <a:ln w="12700">
              <a:solidFill>
                <a:schemeClr val="tx1"/>
              </a:solidFill>
            </a:ln>
          </p:spPr>
        </p:pic>
        <p:grpSp>
          <p:nvGrpSpPr>
            <p:cNvPr id="66" name="Group 65">
              <a:extLst>
                <a:ext uri="{FF2B5EF4-FFF2-40B4-BE49-F238E27FC236}">
                  <a16:creationId xmlns:a16="http://schemas.microsoft.com/office/drawing/2014/main" id="{B1D17129-D554-4737-8711-F0793EA8A3D6}"/>
                </a:ext>
              </a:extLst>
            </p:cNvPr>
            <p:cNvGrpSpPr/>
            <p:nvPr/>
          </p:nvGrpSpPr>
          <p:grpSpPr>
            <a:xfrm>
              <a:off x="3655994" y="1681758"/>
              <a:ext cx="623024" cy="437547"/>
              <a:chOff x="1021778" y="4571999"/>
              <a:chExt cx="715457" cy="400425"/>
            </a:xfrm>
          </p:grpSpPr>
          <p:sp>
            <p:nvSpPr>
              <p:cNvPr id="67" name="TextBox 66">
                <a:extLst>
                  <a:ext uri="{FF2B5EF4-FFF2-40B4-BE49-F238E27FC236}">
                    <a16:creationId xmlns:a16="http://schemas.microsoft.com/office/drawing/2014/main" id="{69AAA0FD-95C4-46D8-A27C-434279D1F6F5}"/>
                  </a:ext>
                </a:extLst>
              </p:cNvPr>
              <p:cNvSpPr txBox="1"/>
              <p:nvPr/>
            </p:nvSpPr>
            <p:spPr>
              <a:xfrm rot="5400000">
                <a:off x="1056021" y="4706244"/>
                <a:ext cx="231937" cy="300423"/>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68" name="TextBox 67">
                <a:extLst>
                  <a:ext uri="{FF2B5EF4-FFF2-40B4-BE49-F238E27FC236}">
                    <a16:creationId xmlns:a16="http://schemas.microsoft.com/office/drawing/2014/main" id="{B5C21DE5-52E6-4655-9AA4-852DBB730557}"/>
                  </a:ext>
                </a:extLst>
              </p:cNvPr>
              <p:cNvSpPr txBox="1"/>
              <p:nvPr/>
            </p:nvSpPr>
            <p:spPr>
              <a:xfrm rot="16200000">
                <a:off x="1187601"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69" name="TextBox 68">
                <a:extLst>
                  <a:ext uri="{FF2B5EF4-FFF2-40B4-BE49-F238E27FC236}">
                    <a16:creationId xmlns:a16="http://schemas.microsoft.com/office/drawing/2014/main" id="{9304B52F-3032-4D00-8E9D-B165E144419E}"/>
                  </a:ext>
                </a:extLst>
              </p:cNvPr>
              <p:cNvSpPr txBox="1"/>
              <p:nvPr/>
            </p:nvSpPr>
            <p:spPr>
              <a:xfrm rot="16200000">
                <a:off x="1415394"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sp>
          <p:nvSpPr>
            <p:cNvPr id="70" name="TextBox 69">
              <a:extLst>
                <a:ext uri="{FF2B5EF4-FFF2-40B4-BE49-F238E27FC236}">
                  <a16:creationId xmlns:a16="http://schemas.microsoft.com/office/drawing/2014/main" id="{09D921DD-BF8C-465D-B806-AC654A1E5A9E}"/>
                </a:ext>
              </a:extLst>
            </p:cNvPr>
            <p:cNvSpPr txBox="1"/>
            <p:nvPr/>
          </p:nvSpPr>
          <p:spPr>
            <a:xfrm>
              <a:off x="3468711" y="1815921"/>
              <a:ext cx="287258"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C</a:t>
              </a:r>
            </a:p>
          </p:txBody>
        </p:sp>
        <p:sp>
          <p:nvSpPr>
            <p:cNvPr id="71" name="TextBox 70">
              <a:extLst>
                <a:ext uri="{FF2B5EF4-FFF2-40B4-BE49-F238E27FC236}">
                  <a16:creationId xmlns:a16="http://schemas.microsoft.com/office/drawing/2014/main" id="{C651671F-AE7D-4818-920F-C8A83F48814F}"/>
                </a:ext>
              </a:extLst>
            </p:cNvPr>
            <p:cNvSpPr txBox="1"/>
            <p:nvPr/>
          </p:nvSpPr>
          <p:spPr>
            <a:xfrm>
              <a:off x="3263721" y="1815921"/>
              <a:ext cx="317716"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M</a:t>
              </a:r>
            </a:p>
          </p:txBody>
        </p:sp>
        <p:grpSp>
          <p:nvGrpSpPr>
            <p:cNvPr id="73" name="Group 72">
              <a:extLst>
                <a:ext uri="{FF2B5EF4-FFF2-40B4-BE49-F238E27FC236}">
                  <a16:creationId xmlns:a16="http://schemas.microsoft.com/office/drawing/2014/main" id="{36AE287E-7AEE-4E96-8A36-94475B574EC7}"/>
                </a:ext>
              </a:extLst>
            </p:cNvPr>
            <p:cNvGrpSpPr/>
            <p:nvPr/>
          </p:nvGrpSpPr>
          <p:grpSpPr>
            <a:xfrm>
              <a:off x="4249018" y="1681750"/>
              <a:ext cx="559074" cy="417493"/>
              <a:chOff x="1066834" y="4571999"/>
              <a:chExt cx="642021" cy="382073"/>
            </a:xfrm>
          </p:grpSpPr>
          <p:sp>
            <p:nvSpPr>
              <p:cNvPr id="74" name="TextBox 73">
                <a:extLst>
                  <a:ext uri="{FF2B5EF4-FFF2-40B4-BE49-F238E27FC236}">
                    <a16:creationId xmlns:a16="http://schemas.microsoft.com/office/drawing/2014/main" id="{C74CAB91-ABB3-44CA-B7E0-E33DC5319554}"/>
                  </a:ext>
                </a:extLst>
              </p:cNvPr>
              <p:cNvSpPr txBox="1"/>
              <p:nvPr/>
            </p:nvSpPr>
            <p:spPr>
              <a:xfrm rot="5400000">
                <a:off x="1116767" y="4676595"/>
                <a:ext cx="200557" cy="300423"/>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75" name="TextBox 74">
                <a:extLst>
                  <a:ext uri="{FF2B5EF4-FFF2-40B4-BE49-F238E27FC236}">
                    <a16:creationId xmlns:a16="http://schemas.microsoft.com/office/drawing/2014/main" id="{2DD65620-4AEB-4ACF-AA82-E442C76663AF}"/>
                  </a:ext>
                </a:extLst>
              </p:cNvPr>
              <p:cNvSpPr txBox="1"/>
              <p:nvPr/>
            </p:nvSpPr>
            <p:spPr>
              <a:xfrm rot="16200000">
                <a:off x="1187601"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76" name="TextBox 75">
                <a:extLst>
                  <a:ext uri="{FF2B5EF4-FFF2-40B4-BE49-F238E27FC236}">
                    <a16:creationId xmlns:a16="http://schemas.microsoft.com/office/drawing/2014/main" id="{A4A0CB3A-77DE-41E5-B407-8E32856999C5}"/>
                  </a:ext>
                </a:extLst>
              </p:cNvPr>
              <p:cNvSpPr txBox="1"/>
              <p:nvPr/>
            </p:nvSpPr>
            <p:spPr>
              <a:xfrm rot="16200000">
                <a:off x="1387014"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grpSp>
          <p:nvGrpSpPr>
            <p:cNvPr id="77" name="Group 76">
              <a:extLst>
                <a:ext uri="{FF2B5EF4-FFF2-40B4-BE49-F238E27FC236}">
                  <a16:creationId xmlns:a16="http://schemas.microsoft.com/office/drawing/2014/main" id="{42B085F5-4F9E-4D42-9B4C-4BF5E9054901}"/>
                </a:ext>
              </a:extLst>
            </p:cNvPr>
            <p:cNvGrpSpPr/>
            <p:nvPr/>
          </p:nvGrpSpPr>
          <p:grpSpPr>
            <a:xfrm>
              <a:off x="4745184" y="1681762"/>
              <a:ext cx="591459" cy="417494"/>
              <a:chOff x="1015451" y="4571999"/>
              <a:chExt cx="679212" cy="382073"/>
            </a:xfrm>
          </p:grpSpPr>
          <p:sp>
            <p:nvSpPr>
              <p:cNvPr id="78" name="TextBox 77">
                <a:extLst>
                  <a:ext uri="{FF2B5EF4-FFF2-40B4-BE49-F238E27FC236}">
                    <a16:creationId xmlns:a16="http://schemas.microsoft.com/office/drawing/2014/main" id="{CA709B59-C17E-4F9E-AC35-ED85FC602A71}"/>
                  </a:ext>
                </a:extLst>
              </p:cNvPr>
              <p:cNvSpPr txBox="1"/>
              <p:nvPr/>
            </p:nvSpPr>
            <p:spPr>
              <a:xfrm rot="5400000">
                <a:off x="1077639" y="4664342"/>
                <a:ext cx="176047" cy="30042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79" name="TextBox 78">
                <a:extLst>
                  <a:ext uri="{FF2B5EF4-FFF2-40B4-BE49-F238E27FC236}">
                    <a16:creationId xmlns:a16="http://schemas.microsoft.com/office/drawing/2014/main" id="{2E3AFAE7-FB04-4A40-8458-7CBA6FDFB84D}"/>
                  </a:ext>
                </a:extLst>
              </p:cNvPr>
              <p:cNvSpPr txBox="1"/>
              <p:nvPr/>
            </p:nvSpPr>
            <p:spPr>
              <a:xfrm rot="16200000">
                <a:off x="1145030"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80" name="TextBox 79">
                <a:extLst>
                  <a:ext uri="{FF2B5EF4-FFF2-40B4-BE49-F238E27FC236}">
                    <a16:creationId xmlns:a16="http://schemas.microsoft.com/office/drawing/2014/main" id="{64D2A27F-786D-43B3-9082-573A9689E0C5}"/>
                  </a:ext>
                </a:extLst>
              </p:cNvPr>
              <p:cNvSpPr txBox="1"/>
              <p:nvPr/>
            </p:nvSpPr>
            <p:spPr>
              <a:xfrm rot="16200000">
                <a:off x="1372822"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sp>
          <p:nvSpPr>
            <p:cNvPr id="115" name="TextBox 114">
              <a:extLst>
                <a:ext uri="{FF2B5EF4-FFF2-40B4-BE49-F238E27FC236}">
                  <a16:creationId xmlns:a16="http://schemas.microsoft.com/office/drawing/2014/main" id="{68063FA9-811E-44EF-B12D-321B41D35FAF}"/>
                </a:ext>
              </a:extLst>
            </p:cNvPr>
            <p:cNvSpPr txBox="1"/>
            <p:nvPr/>
          </p:nvSpPr>
          <p:spPr>
            <a:xfrm>
              <a:off x="3008291" y="2210873"/>
              <a:ext cx="284052"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a:t>
              </a:r>
            </a:p>
          </p:txBody>
        </p:sp>
        <p:grpSp>
          <p:nvGrpSpPr>
            <p:cNvPr id="120" name="Group 119">
              <a:extLst>
                <a:ext uri="{FF2B5EF4-FFF2-40B4-BE49-F238E27FC236}">
                  <a16:creationId xmlns:a16="http://schemas.microsoft.com/office/drawing/2014/main" id="{AED91748-9E85-4EB8-BA10-1AAAB13747F7}"/>
                </a:ext>
              </a:extLst>
            </p:cNvPr>
            <p:cNvGrpSpPr/>
            <p:nvPr/>
          </p:nvGrpSpPr>
          <p:grpSpPr>
            <a:xfrm>
              <a:off x="3568521" y="1536879"/>
              <a:ext cx="672553" cy="307777"/>
              <a:chOff x="7720885" y="3594279"/>
              <a:chExt cx="672553" cy="307777"/>
            </a:xfrm>
          </p:grpSpPr>
          <p:sp>
            <p:nvSpPr>
              <p:cNvPr id="121" name="TextBox 120">
                <a:extLst>
                  <a:ext uri="{FF2B5EF4-FFF2-40B4-BE49-F238E27FC236}">
                    <a16:creationId xmlns:a16="http://schemas.microsoft.com/office/drawing/2014/main" id="{54C90940-569C-4868-A0E8-2C9D1A2EABF1}"/>
                  </a:ext>
                </a:extLst>
              </p:cNvPr>
              <p:cNvSpPr txBox="1"/>
              <p:nvPr/>
            </p:nvSpPr>
            <p:spPr>
              <a:xfrm>
                <a:off x="7745568" y="3594279"/>
                <a:ext cx="58381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*A/G</a:t>
                </a:r>
              </a:p>
            </p:txBody>
          </p:sp>
          <p:cxnSp>
            <p:nvCxnSpPr>
              <p:cNvPr id="122" name="Straight Connector 121">
                <a:extLst>
                  <a:ext uri="{FF2B5EF4-FFF2-40B4-BE49-F238E27FC236}">
                    <a16:creationId xmlns:a16="http://schemas.microsoft.com/office/drawing/2014/main" id="{BD7233AA-6559-4752-B611-9A2B45583A2D}"/>
                  </a:ext>
                </a:extLst>
              </p:cNvPr>
              <p:cNvCxnSpPr>
                <a:cxnSpLocks/>
              </p:cNvCxnSpPr>
              <p:nvPr/>
            </p:nvCxnSpPr>
            <p:spPr>
              <a:xfrm>
                <a:off x="7720885" y="3833610"/>
                <a:ext cx="672553" cy="0"/>
              </a:xfrm>
              <a:prstGeom prst="line">
                <a:avLst/>
              </a:prstGeom>
            </p:spPr>
            <p:style>
              <a:lnRef idx="1">
                <a:schemeClr val="dk1"/>
              </a:lnRef>
              <a:fillRef idx="0">
                <a:schemeClr val="dk1"/>
              </a:fillRef>
              <a:effectRef idx="0">
                <a:schemeClr val="dk1"/>
              </a:effectRef>
              <a:fontRef idx="minor">
                <a:schemeClr val="tx1"/>
              </a:fontRef>
            </p:style>
          </p:cxnSp>
        </p:grpSp>
        <p:grpSp>
          <p:nvGrpSpPr>
            <p:cNvPr id="125" name="Group 124">
              <a:extLst>
                <a:ext uri="{FF2B5EF4-FFF2-40B4-BE49-F238E27FC236}">
                  <a16:creationId xmlns:a16="http://schemas.microsoft.com/office/drawing/2014/main" id="{28A41D17-5E78-4F86-A575-F44E428DF5BD}"/>
                </a:ext>
              </a:extLst>
            </p:cNvPr>
            <p:cNvGrpSpPr/>
            <p:nvPr/>
          </p:nvGrpSpPr>
          <p:grpSpPr>
            <a:xfrm>
              <a:off x="4246808" y="1532585"/>
              <a:ext cx="553357" cy="307777"/>
              <a:chOff x="7874358" y="3594279"/>
              <a:chExt cx="553357" cy="307777"/>
            </a:xfrm>
          </p:grpSpPr>
          <p:sp>
            <p:nvSpPr>
              <p:cNvPr id="126" name="TextBox 125">
                <a:extLst>
                  <a:ext uri="{FF2B5EF4-FFF2-40B4-BE49-F238E27FC236}">
                    <a16:creationId xmlns:a16="http://schemas.microsoft.com/office/drawing/2014/main" id="{F719D0A0-CB4C-4299-9400-A86B3E265DE8}"/>
                  </a:ext>
                </a:extLst>
              </p:cNvPr>
              <p:cNvSpPr txBox="1"/>
              <p:nvPr/>
            </p:nvSpPr>
            <p:spPr>
              <a:xfrm>
                <a:off x="7874358" y="3594279"/>
                <a:ext cx="553357"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*C/T</a:t>
                </a:r>
              </a:p>
            </p:txBody>
          </p:sp>
          <p:cxnSp>
            <p:nvCxnSpPr>
              <p:cNvPr id="127" name="Straight Connector 126">
                <a:extLst>
                  <a:ext uri="{FF2B5EF4-FFF2-40B4-BE49-F238E27FC236}">
                    <a16:creationId xmlns:a16="http://schemas.microsoft.com/office/drawing/2014/main" id="{A785428E-B213-44C6-9FDE-677149239FEA}"/>
                  </a:ext>
                </a:extLst>
              </p:cNvPr>
              <p:cNvCxnSpPr/>
              <p:nvPr/>
            </p:nvCxnSpPr>
            <p:spPr>
              <a:xfrm>
                <a:off x="7962736" y="3833610"/>
                <a:ext cx="430702" cy="0"/>
              </a:xfrm>
              <a:prstGeom prst="line">
                <a:avLst/>
              </a:prstGeom>
            </p:spPr>
            <p:style>
              <a:lnRef idx="1">
                <a:schemeClr val="dk1"/>
              </a:lnRef>
              <a:fillRef idx="0">
                <a:schemeClr val="dk1"/>
              </a:fillRef>
              <a:effectRef idx="0">
                <a:schemeClr val="dk1"/>
              </a:effectRef>
              <a:fontRef idx="minor">
                <a:schemeClr val="tx1"/>
              </a:fontRef>
            </p:style>
          </p:cxnSp>
        </p:grpSp>
        <p:grpSp>
          <p:nvGrpSpPr>
            <p:cNvPr id="128" name="Group 127">
              <a:extLst>
                <a:ext uri="{FF2B5EF4-FFF2-40B4-BE49-F238E27FC236}">
                  <a16:creationId xmlns:a16="http://schemas.microsoft.com/office/drawing/2014/main" id="{DE22ECB1-FC41-4451-81F2-EF8281739B43}"/>
                </a:ext>
              </a:extLst>
            </p:cNvPr>
            <p:cNvGrpSpPr/>
            <p:nvPr/>
          </p:nvGrpSpPr>
          <p:grpSpPr>
            <a:xfrm>
              <a:off x="4787721" y="1532586"/>
              <a:ext cx="574196" cy="307777"/>
              <a:chOff x="7874358" y="3594279"/>
              <a:chExt cx="574196" cy="307777"/>
            </a:xfrm>
          </p:grpSpPr>
          <p:sp>
            <p:nvSpPr>
              <p:cNvPr id="129" name="TextBox 128">
                <a:extLst>
                  <a:ext uri="{FF2B5EF4-FFF2-40B4-BE49-F238E27FC236}">
                    <a16:creationId xmlns:a16="http://schemas.microsoft.com/office/drawing/2014/main" id="{9D19B17A-A175-4174-AD30-6B54AC004977}"/>
                  </a:ext>
                </a:extLst>
              </p:cNvPr>
              <p:cNvSpPr txBox="1"/>
              <p:nvPr/>
            </p:nvSpPr>
            <p:spPr>
              <a:xfrm>
                <a:off x="7874358" y="3594279"/>
                <a:ext cx="57419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*A/C</a:t>
                </a:r>
              </a:p>
            </p:txBody>
          </p:sp>
          <p:cxnSp>
            <p:nvCxnSpPr>
              <p:cNvPr id="130" name="Straight Connector 129">
                <a:extLst>
                  <a:ext uri="{FF2B5EF4-FFF2-40B4-BE49-F238E27FC236}">
                    <a16:creationId xmlns:a16="http://schemas.microsoft.com/office/drawing/2014/main" id="{B560D192-DCA5-4B62-B8C3-19E26821F116}"/>
                  </a:ext>
                </a:extLst>
              </p:cNvPr>
              <p:cNvCxnSpPr/>
              <p:nvPr/>
            </p:nvCxnSpPr>
            <p:spPr>
              <a:xfrm>
                <a:off x="7962736" y="3833610"/>
                <a:ext cx="430702" cy="0"/>
              </a:xfrm>
              <a:prstGeom prst="line">
                <a:avLst/>
              </a:prstGeom>
            </p:spPr>
            <p:style>
              <a:lnRef idx="1">
                <a:schemeClr val="dk1"/>
              </a:lnRef>
              <a:fillRef idx="0">
                <a:schemeClr val="dk1"/>
              </a:fillRef>
              <a:effectRef idx="0">
                <a:schemeClr val="dk1"/>
              </a:effectRef>
              <a:fontRef idx="minor">
                <a:schemeClr val="tx1"/>
              </a:fontRef>
            </p:style>
          </p:cxnSp>
        </p:grpSp>
        <p:sp>
          <p:nvSpPr>
            <p:cNvPr id="178" name="TextBox 177">
              <a:extLst>
                <a:ext uri="{FF2B5EF4-FFF2-40B4-BE49-F238E27FC236}">
                  <a16:creationId xmlns:a16="http://schemas.microsoft.com/office/drawing/2014/main" id="{917FDDCC-E09F-43FF-B1C1-874AFCF3674E}"/>
                </a:ext>
              </a:extLst>
            </p:cNvPr>
            <p:cNvSpPr txBox="1"/>
            <p:nvPr/>
          </p:nvSpPr>
          <p:spPr>
            <a:xfrm>
              <a:off x="2983606" y="2972874"/>
              <a:ext cx="34657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P1</a:t>
              </a:r>
            </a:p>
          </p:txBody>
        </p:sp>
      </p:grpSp>
      <p:grpSp>
        <p:nvGrpSpPr>
          <p:cNvPr id="185" name="Group 184">
            <a:extLst>
              <a:ext uri="{FF2B5EF4-FFF2-40B4-BE49-F238E27FC236}">
                <a16:creationId xmlns:a16="http://schemas.microsoft.com/office/drawing/2014/main" id="{9A1F4972-A649-40AC-A184-DA6522FF6047}"/>
              </a:ext>
            </a:extLst>
          </p:cNvPr>
          <p:cNvGrpSpPr/>
          <p:nvPr/>
        </p:nvGrpSpPr>
        <p:grpSpPr>
          <a:xfrm>
            <a:off x="5951960" y="1519707"/>
            <a:ext cx="2887240" cy="1730166"/>
            <a:chOff x="5572259" y="1519707"/>
            <a:chExt cx="2887240" cy="1730166"/>
          </a:xfrm>
        </p:grpSpPr>
        <p:sp>
          <p:nvSpPr>
            <p:cNvPr id="81" name="TextBox 80">
              <a:extLst>
                <a:ext uri="{FF2B5EF4-FFF2-40B4-BE49-F238E27FC236}">
                  <a16:creationId xmlns:a16="http://schemas.microsoft.com/office/drawing/2014/main" id="{01039CD4-7836-4B55-896C-2CDB2A5D7FA3}"/>
                </a:ext>
              </a:extLst>
            </p:cNvPr>
            <p:cNvSpPr txBox="1"/>
            <p:nvPr/>
          </p:nvSpPr>
          <p:spPr>
            <a:xfrm>
              <a:off x="5791200" y="1828800"/>
              <a:ext cx="317716"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M</a:t>
              </a:r>
            </a:p>
          </p:txBody>
        </p:sp>
        <p:sp>
          <p:nvSpPr>
            <p:cNvPr id="82" name="TextBox 81">
              <a:extLst>
                <a:ext uri="{FF2B5EF4-FFF2-40B4-BE49-F238E27FC236}">
                  <a16:creationId xmlns:a16="http://schemas.microsoft.com/office/drawing/2014/main" id="{098C3528-E6FB-4472-AA7E-0E7C76053744}"/>
                </a:ext>
              </a:extLst>
            </p:cNvPr>
            <p:cNvSpPr txBox="1"/>
            <p:nvPr/>
          </p:nvSpPr>
          <p:spPr>
            <a:xfrm>
              <a:off x="5982237" y="1828800"/>
              <a:ext cx="287258"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C</a:t>
              </a:r>
            </a:p>
          </p:txBody>
        </p:sp>
        <p:grpSp>
          <p:nvGrpSpPr>
            <p:cNvPr id="83" name="Group 82">
              <a:extLst>
                <a:ext uri="{FF2B5EF4-FFF2-40B4-BE49-F238E27FC236}">
                  <a16:creationId xmlns:a16="http://schemas.microsoft.com/office/drawing/2014/main" id="{84A97130-52F8-4F37-A3D6-E50C265E6A2C}"/>
                </a:ext>
              </a:extLst>
            </p:cNvPr>
            <p:cNvGrpSpPr/>
            <p:nvPr/>
          </p:nvGrpSpPr>
          <p:grpSpPr>
            <a:xfrm>
              <a:off x="6188854" y="1668873"/>
              <a:ext cx="614419" cy="449906"/>
              <a:chOff x="1031658" y="4571999"/>
              <a:chExt cx="705577" cy="411736"/>
            </a:xfrm>
          </p:grpSpPr>
          <p:sp>
            <p:nvSpPr>
              <p:cNvPr id="84" name="TextBox 83">
                <a:extLst>
                  <a:ext uri="{FF2B5EF4-FFF2-40B4-BE49-F238E27FC236}">
                    <a16:creationId xmlns:a16="http://schemas.microsoft.com/office/drawing/2014/main" id="{2D69865C-165B-45F5-95B2-24E97EC6A881}"/>
                  </a:ext>
                </a:extLst>
              </p:cNvPr>
              <p:cNvSpPr txBox="1"/>
              <p:nvPr/>
            </p:nvSpPr>
            <p:spPr>
              <a:xfrm rot="5400000">
                <a:off x="1061539" y="4685340"/>
                <a:ext cx="268514" cy="328275"/>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85" name="TextBox 84">
                <a:extLst>
                  <a:ext uri="{FF2B5EF4-FFF2-40B4-BE49-F238E27FC236}">
                    <a16:creationId xmlns:a16="http://schemas.microsoft.com/office/drawing/2014/main" id="{675490CA-F8F7-44AF-9708-5D2FE35FF8A3}"/>
                  </a:ext>
                </a:extLst>
              </p:cNvPr>
              <p:cNvSpPr txBox="1"/>
              <p:nvPr/>
            </p:nvSpPr>
            <p:spPr>
              <a:xfrm rot="16200000">
                <a:off x="1187601"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86" name="TextBox 85">
                <a:extLst>
                  <a:ext uri="{FF2B5EF4-FFF2-40B4-BE49-F238E27FC236}">
                    <a16:creationId xmlns:a16="http://schemas.microsoft.com/office/drawing/2014/main" id="{500D8B70-40BF-494A-8FD3-B42B680E90EA}"/>
                  </a:ext>
                </a:extLst>
              </p:cNvPr>
              <p:cNvSpPr txBox="1"/>
              <p:nvPr/>
            </p:nvSpPr>
            <p:spPr>
              <a:xfrm rot="16200000">
                <a:off x="1415394"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grpSp>
          <p:nvGrpSpPr>
            <p:cNvPr id="87" name="Group 86">
              <a:extLst>
                <a:ext uri="{FF2B5EF4-FFF2-40B4-BE49-F238E27FC236}">
                  <a16:creationId xmlns:a16="http://schemas.microsoft.com/office/drawing/2014/main" id="{A6A41CE9-60C0-4C88-8576-4707448956E0}"/>
                </a:ext>
              </a:extLst>
            </p:cNvPr>
            <p:cNvGrpSpPr/>
            <p:nvPr/>
          </p:nvGrpSpPr>
          <p:grpSpPr>
            <a:xfrm>
              <a:off x="6755171" y="1668883"/>
              <a:ext cx="589014" cy="417494"/>
              <a:chOff x="1060832" y="4571999"/>
              <a:chExt cx="676403" cy="382073"/>
            </a:xfrm>
          </p:grpSpPr>
          <p:sp>
            <p:nvSpPr>
              <p:cNvPr id="88" name="TextBox 87">
                <a:extLst>
                  <a:ext uri="{FF2B5EF4-FFF2-40B4-BE49-F238E27FC236}">
                    <a16:creationId xmlns:a16="http://schemas.microsoft.com/office/drawing/2014/main" id="{4ABB227C-1804-4589-ADB6-D13270410DD3}"/>
                  </a:ext>
                </a:extLst>
              </p:cNvPr>
              <p:cNvSpPr txBox="1"/>
              <p:nvPr/>
            </p:nvSpPr>
            <p:spPr>
              <a:xfrm rot="5400000">
                <a:off x="1100968" y="4689520"/>
                <a:ext cx="220150" cy="30042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89" name="TextBox 88">
                <a:extLst>
                  <a:ext uri="{FF2B5EF4-FFF2-40B4-BE49-F238E27FC236}">
                    <a16:creationId xmlns:a16="http://schemas.microsoft.com/office/drawing/2014/main" id="{AC4FA67D-6F1E-414E-BE6B-4D755B653E7F}"/>
                  </a:ext>
                </a:extLst>
              </p:cNvPr>
              <p:cNvSpPr txBox="1"/>
              <p:nvPr/>
            </p:nvSpPr>
            <p:spPr>
              <a:xfrm rot="16200000">
                <a:off x="1187601"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90" name="TextBox 89">
                <a:extLst>
                  <a:ext uri="{FF2B5EF4-FFF2-40B4-BE49-F238E27FC236}">
                    <a16:creationId xmlns:a16="http://schemas.microsoft.com/office/drawing/2014/main" id="{FF7769F5-DF80-4C1B-936C-8E58FD3B4CE3}"/>
                  </a:ext>
                </a:extLst>
              </p:cNvPr>
              <p:cNvSpPr txBox="1"/>
              <p:nvPr/>
            </p:nvSpPr>
            <p:spPr>
              <a:xfrm rot="16200000">
                <a:off x="1415394"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grpSp>
          <p:nvGrpSpPr>
            <p:cNvPr id="91" name="Group 90">
              <a:extLst>
                <a:ext uri="{FF2B5EF4-FFF2-40B4-BE49-F238E27FC236}">
                  <a16:creationId xmlns:a16="http://schemas.microsoft.com/office/drawing/2014/main" id="{F9689625-0CFB-400B-A53A-3DB60CE9A80B}"/>
                </a:ext>
              </a:extLst>
            </p:cNvPr>
            <p:cNvGrpSpPr/>
            <p:nvPr/>
          </p:nvGrpSpPr>
          <p:grpSpPr>
            <a:xfrm>
              <a:off x="7261699" y="1656004"/>
              <a:ext cx="623402" cy="417494"/>
              <a:chOff x="1006553" y="4571999"/>
              <a:chExt cx="715892" cy="382073"/>
            </a:xfrm>
          </p:grpSpPr>
          <p:sp>
            <p:nvSpPr>
              <p:cNvPr id="92" name="TextBox 91">
                <a:extLst>
                  <a:ext uri="{FF2B5EF4-FFF2-40B4-BE49-F238E27FC236}">
                    <a16:creationId xmlns:a16="http://schemas.microsoft.com/office/drawing/2014/main" id="{8316B366-B83F-4AB5-9795-38B8C71ECB0C}"/>
                  </a:ext>
                </a:extLst>
              </p:cNvPr>
              <p:cNvSpPr txBox="1"/>
              <p:nvPr/>
            </p:nvSpPr>
            <p:spPr>
              <a:xfrm rot="5400000">
                <a:off x="1052584" y="4684105"/>
                <a:ext cx="208363" cy="300425"/>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93" name="TextBox 92">
                <a:extLst>
                  <a:ext uri="{FF2B5EF4-FFF2-40B4-BE49-F238E27FC236}">
                    <a16:creationId xmlns:a16="http://schemas.microsoft.com/office/drawing/2014/main" id="{46F5EC36-1F1D-4E64-ABF6-5FE52A442F76}"/>
                  </a:ext>
                </a:extLst>
              </p:cNvPr>
              <p:cNvSpPr txBox="1"/>
              <p:nvPr/>
            </p:nvSpPr>
            <p:spPr>
              <a:xfrm rot="16200000">
                <a:off x="1187601"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94" name="TextBox 93">
                <a:extLst>
                  <a:ext uri="{FF2B5EF4-FFF2-40B4-BE49-F238E27FC236}">
                    <a16:creationId xmlns:a16="http://schemas.microsoft.com/office/drawing/2014/main" id="{17B852D7-7713-43BB-8B21-E4E28DCA9432}"/>
                  </a:ext>
                </a:extLst>
              </p:cNvPr>
              <p:cNvSpPr txBox="1"/>
              <p:nvPr/>
            </p:nvSpPr>
            <p:spPr>
              <a:xfrm rot="16200000">
                <a:off x="1400604"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grpSp>
          <p:nvGrpSpPr>
            <p:cNvPr id="95" name="Group 94">
              <a:extLst>
                <a:ext uri="{FF2B5EF4-FFF2-40B4-BE49-F238E27FC236}">
                  <a16:creationId xmlns:a16="http://schemas.microsoft.com/office/drawing/2014/main" id="{326C7571-4654-485C-AE17-B4EE7F776238}"/>
                </a:ext>
              </a:extLst>
            </p:cNvPr>
            <p:cNvGrpSpPr/>
            <p:nvPr/>
          </p:nvGrpSpPr>
          <p:grpSpPr>
            <a:xfrm>
              <a:off x="7820157" y="1643126"/>
              <a:ext cx="567216" cy="417494"/>
              <a:chOff x="1056284" y="4571999"/>
              <a:chExt cx="651371" cy="382073"/>
            </a:xfrm>
          </p:grpSpPr>
          <p:sp>
            <p:nvSpPr>
              <p:cNvPr id="96" name="TextBox 95">
                <a:extLst>
                  <a:ext uri="{FF2B5EF4-FFF2-40B4-BE49-F238E27FC236}">
                    <a16:creationId xmlns:a16="http://schemas.microsoft.com/office/drawing/2014/main" id="{F4B1DD84-1FC1-40C7-B219-30A6F407EA7F}"/>
                  </a:ext>
                </a:extLst>
              </p:cNvPr>
              <p:cNvSpPr txBox="1"/>
              <p:nvPr/>
            </p:nvSpPr>
            <p:spPr>
              <a:xfrm rot="5400000">
                <a:off x="1100793" y="4682019"/>
                <a:ext cx="211406" cy="30042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97" name="TextBox 96">
                <a:extLst>
                  <a:ext uri="{FF2B5EF4-FFF2-40B4-BE49-F238E27FC236}">
                    <a16:creationId xmlns:a16="http://schemas.microsoft.com/office/drawing/2014/main" id="{02D67CB2-A104-46AA-BE4C-A3AAE62C7BF6}"/>
                  </a:ext>
                </a:extLst>
              </p:cNvPr>
              <p:cNvSpPr txBox="1"/>
              <p:nvPr/>
            </p:nvSpPr>
            <p:spPr>
              <a:xfrm rot="16200000">
                <a:off x="1172811"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98" name="TextBox 97">
                <a:extLst>
                  <a:ext uri="{FF2B5EF4-FFF2-40B4-BE49-F238E27FC236}">
                    <a16:creationId xmlns:a16="http://schemas.microsoft.com/office/drawing/2014/main" id="{DEC50CEB-736B-4C53-B214-0F15190EF955}"/>
                  </a:ext>
                </a:extLst>
              </p:cNvPr>
              <p:cNvSpPr txBox="1"/>
              <p:nvPr/>
            </p:nvSpPr>
            <p:spPr>
              <a:xfrm rot="16200000">
                <a:off x="1385814" y="4632230"/>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grpSp>
          <p:nvGrpSpPr>
            <p:cNvPr id="163" name="Group 162">
              <a:extLst>
                <a:ext uri="{FF2B5EF4-FFF2-40B4-BE49-F238E27FC236}">
                  <a16:creationId xmlns:a16="http://schemas.microsoft.com/office/drawing/2014/main" id="{19418B2B-C543-4B2B-9C1C-DD5EB3A0EDEC}"/>
                </a:ext>
              </a:extLst>
            </p:cNvPr>
            <p:cNvGrpSpPr/>
            <p:nvPr/>
          </p:nvGrpSpPr>
          <p:grpSpPr>
            <a:xfrm>
              <a:off x="6078829" y="1519707"/>
              <a:ext cx="674589" cy="307777"/>
              <a:chOff x="393878" y="936937"/>
              <a:chExt cx="674589" cy="307777"/>
            </a:xfrm>
          </p:grpSpPr>
          <p:sp>
            <p:nvSpPr>
              <p:cNvPr id="164" name="TextBox 163">
                <a:extLst>
                  <a:ext uri="{FF2B5EF4-FFF2-40B4-BE49-F238E27FC236}">
                    <a16:creationId xmlns:a16="http://schemas.microsoft.com/office/drawing/2014/main" id="{CECA2650-1C09-4890-B17A-E4B78F387430}"/>
                  </a:ext>
                </a:extLst>
              </p:cNvPr>
              <p:cNvSpPr txBox="1"/>
              <p:nvPr/>
            </p:nvSpPr>
            <p:spPr>
              <a:xfrm>
                <a:off x="505492" y="936937"/>
                <a:ext cx="562975"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G/T*</a:t>
                </a:r>
              </a:p>
            </p:txBody>
          </p:sp>
          <p:cxnSp>
            <p:nvCxnSpPr>
              <p:cNvPr id="165" name="Straight Connector 164">
                <a:extLst>
                  <a:ext uri="{FF2B5EF4-FFF2-40B4-BE49-F238E27FC236}">
                    <a16:creationId xmlns:a16="http://schemas.microsoft.com/office/drawing/2014/main" id="{32E4A773-9F14-49D8-9A5E-09876EB93116}"/>
                  </a:ext>
                </a:extLst>
              </p:cNvPr>
              <p:cNvCxnSpPr>
                <a:cxnSpLocks/>
              </p:cNvCxnSpPr>
              <p:nvPr/>
            </p:nvCxnSpPr>
            <p:spPr>
              <a:xfrm>
                <a:off x="393878" y="1195589"/>
                <a:ext cx="652529" cy="0"/>
              </a:xfrm>
              <a:prstGeom prst="line">
                <a:avLst/>
              </a:prstGeom>
            </p:spPr>
            <p:style>
              <a:lnRef idx="1">
                <a:schemeClr val="dk1"/>
              </a:lnRef>
              <a:fillRef idx="0">
                <a:schemeClr val="dk1"/>
              </a:fillRef>
              <a:effectRef idx="0">
                <a:schemeClr val="dk1"/>
              </a:effectRef>
              <a:fontRef idx="minor">
                <a:schemeClr val="tx1"/>
              </a:fontRef>
            </p:style>
          </p:cxnSp>
        </p:grpSp>
        <p:grpSp>
          <p:nvGrpSpPr>
            <p:cNvPr id="168" name="Group 167">
              <a:extLst>
                <a:ext uri="{FF2B5EF4-FFF2-40B4-BE49-F238E27FC236}">
                  <a16:creationId xmlns:a16="http://schemas.microsoft.com/office/drawing/2014/main" id="{DDAD42CC-A8AF-4CB0-BB51-0E5CA63DF2B1}"/>
                </a:ext>
              </a:extLst>
            </p:cNvPr>
            <p:cNvGrpSpPr/>
            <p:nvPr/>
          </p:nvGrpSpPr>
          <p:grpSpPr>
            <a:xfrm>
              <a:off x="6833690" y="1519708"/>
              <a:ext cx="556790" cy="307777"/>
              <a:chOff x="8014252" y="3594279"/>
              <a:chExt cx="556790" cy="307777"/>
            </a:xfrm>
          </p:grpSpPr>
          <p:sp>
            <p:nvSpPr>
              <p:cNvPr id="169" name="TextBox 168">
                <a:extLst>
                  <a:ext uri="{FF2B5EF4-FFF2-40B4-BE49-F238E27FC236}">
                    <a16:creationId xmlns:a16="http://schemas.microsoft.com/office/drawing/2014/main" id="{B33393C2-CE74-4FAB-9461-4E6BBF83EC2C}"/>
                  </a:ext>
                </a:extLst>
              </p:cNvPr>
              <p:cNvSpPr txBox="1"/>
              <p:nvPr/>
            </p:nvSpPr>
            <p:spPr>
              <a:xfrm>
                <a:off x="8028906" y="3594279"/>
                <a:ext cx="54213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T/T*</a:t>
                </a:r>
              </a:p>
            </p:txBody>
          </p:sp>
          <p:cxnSp>
            <p:nvCxnSpPr>
              <p:cNvPr id="170" name="Straight Connector 169">
                <a:extLst>
                  <a:ext uri="{FF2B5EF4-FFF2-40B4-BE49-F238E27FC236}">
                    <a16:creationId xmlns:a16="http://schemas.microsoft.com/office/drawing/2014/main" id="{E0413D3F-854D-417B-B198-3666F2997D84}"/>
                  </a:ext>
                </a:extLst>
              </p:cNvPr>
              <p:cNvCxnSpPr>
                <a:cxnSpLocks/>
              </p:cNvCxnSpPr>
              <p:nvPr/>
            </p:nvCxnSpPr>
            <p:spPr>
              <a:xfrm>
                <a:off x="8014252" y="3833610"/>
                <a:ext cx="456826" cy="0"/>
              </a:xfrm>
              <a:prstGeom prst="line">
                <a:avLst/>
              </a:prstGeom>
            </p:spPr>
            <p:style>
              <a:lnRef idx="1">
                <a:schemeClr val="dk1"/>
              </a:lnRef>
              <a:fillRef idx="0">
                <a:schemeClr val="dk1"/>
              </a:fillRef>
              <a:effectRef idx="0">
                <a:schemeClr val="dk1"/>
              </a:effectRef>
              <a:fontRef idx="minor">
                <a:schemeClr val="tx1"/>
              </a:fontRef>
            </p:style>
          </p:cxnSp>
        </p:grpSp>
        <p:grpSp>
          <p:nvGrpSpPr>
            <p:cNvPr id="171" name="Group 170">
              <a:extLst>
                <a:ext uri="{FF2B5EF4-FFF2-40B4-BE49-F238E27FC236}">
                  <a16:creationId xmlns:a16="http://schemas.microsoft.com/office/drawing/2014/main" id="{5D890224-C575-42C7-BC04-1B4F72A62537}"/>
                </a:ext>
              </a:extLst>
            </p:cNvPr>
            <p:cNvGrpSpPr/>
            <p:nvPr/>
          </p:nvGrpSpPr>
          <p:grpSpPr>
            <a:xfrm>
              <a:off x="7405352" y="1520781"/>
              <a:ext cx="555132" cy="307777"/>
              <a:chOff x="8027131" y="3594279"/>
              <a:chExt cx="555132" cy="307777"/>
            </a:xfrm>
          </p:grpSpPr>
          <p:sp>
            <p:nvSpPr>
              <p:cNvPr id="172" name="TextBox 171">
                <a:extLst>
                  <a:ext uri="{FF2B5EF4-FFF2-40B4-BE49-F238E27FC236}">
                    <a16:creationId xmlns:a16="http://schemas.microsoft.com/office/drawing/2014/main" id="{3DDFF6C6-8869-4528-B4AD-D4E052B8D454}"/>
                  </a:ext>
                </a:extLst>
              </p:cNvPr>
              <p:cNvSpPr txBox="1"/>
              <p:nvPr/>
            </p:nvSpPr>
            <p:spPr>
              <a:xfrm>
                <a:off x="8028906" y="3594279"/>
                <a:ext cx="553357"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C/T*</a:t>
                </a:r>
              </a:p>
            </p:txBody>
          </p:sp>
          <p:cxnSp>
            <p:nvCxnSpPr>
              <p:cNvPr id="173" name="Straight Connector 172">
                <a:extLst>
                  <a:ext uri="{FF2B5EF4-FFF2-40B4-BE49-F238E27FC236}">
                    <a16:creationId xmlns:a16="http://schemas.microsoft.com/office/drawing/2014/main" id="{75578E75-E68F-488D-831B-79B25ECD957F}"/>
                  </a:ext>
                </a:extLst>
              </p:cNvPr>
              <p:cNvCxnSpPr>
                <a:cxnSpLocks/>
              </p:cNvCxnSpPr>
              <p:nvPr/>
            </p:nvCxnSpPr>
            <p:spPr>
              <a:xfrm>
                <a:off x="8027131" y="3833610"/>
                <a:ext cx="431443" cy="0"/>
              </a:xfrm>
              <a:prstGeom prst="line">
                <a:avLst/>
              </a:prstGeom>
            </p:spPr>
            <p:style>
              <a:lnRef idx="1">
                <a:schemeClr val="dk1"/>
              </a:lnRef>
              <a:fillRef idx="0">
                <a:schemeClr val="dk1"/>
              </a:fillRef>
              <a:effectRef idx="0">
                <a:schemeClr val="dk1"/>
              </a:effectRef>
              <a:fontRef idx="minor">
                <a:schemeClr val="tx1"/>
              </a:fontRef>
            </p:style>
          </p:cxnSp>
        </p:grpSp>
        <p:grpSp>
          <p:nvGrpSpPr>
            <p:cNvPr id="175" name="Group 174">
              <a:extLst>
                <a:ext uri="{FF2B5EF4-FFF2-40B4-BE49-F238E27FC236}">
                  <a16:creationId xmlns:a16="http://schemas.microsoft.com/office/drawing/2014/main" id="{AEE5D607-2ED9-41C5-8BEC-2011DA259595}"/>
                </a:ext>
              </a:extLst>
            </p:cNvPr>
            <p:cNvGrpSpPr/>
            <p:nvPr/>
          </p:nvGrpSpPr>
          <p:grpSpPr>
            <a:xfrm>
              <a:off x="7894749" y="1520782"/>
              <a:ext cx="564750" cy="307777"/>
              <a:chOff x="8027131" y="3594279"/>
              <a:chExt cx="564750" cy="307777"/>
            </a:xfrm>
          </p:grpSpPr>
          <p:sp>
            <p:nvSpPr>
              <p:cNvPr id="176" name="TextBox 175">
                <a:extLst>
                  <a:ext uri="{FF2B5EF4-FFF2-40B4-BE49-F238E27FC236}">
                    <a16:creationId xmlns:a16="http://schemas.microsoft.com/office/drawing/2014/main" id="{DA3F97FC-DD74-4E8B-A088-5C884D29DF43}"/>
                  </a:ext>
                </a:extLst>
              </p:cNvPr>
              <p:cNvSpPr txBox="1"/>
              <p:nvPr/>
            </p:nvSpPr>
            <p:spPr>
              <a:xfrm>
                <a:off x="8028906" y="3594279"/>
                <a:ext cx="562975"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A/T*</a:t>
                </a:r>
              </a:p>
            </p:txBody>
          </p:sp>
          <p:cxnSp>
            <p:nvCxnSpPr>
              <p:cNvPr id="177" name="Straight Connector 176">
                <a:extLst>
                  <a:ext uri="{FF2B5EF4-FFF2-40B4-BE49-F238E27FC236}">
                    <a16:creationId xmlns:a16="http://schemas.microsoft.com/office/drawing/2014/main" id="{34BBAFDD-C1C8-4DE4-867F-7B9F866AC5BB}"/>
                  </a:ext>
                </a:extLst>
              </p:cNvPr>
              <p:cNvCxnSpPr>
                <a:cxnSpLocks/>
              </p:cNvCxnSpPr>
              <p:nvPr/>
            </p:nvCxnSpPr>
            <p:spPr>
              <a:xfrm>
                <a:off x="8027131" y="3833610"/>
                <a:ext cx="431443" cy="0"/>
              </a:xfrm>
              <a:prstGeom prst="line">
                <a:avLst/>
              </a:prstGeom>
            </p:spPr>
            <p:style>
              <a:lnRef idx="1">
                <a:schemeClr val="dk1"/>
              </a:lnRef>
              <a:fillRef idx="0">
                <a:schemeClr val="dk1"/>
              </a:fillRef>
              <a:effectRef idx="0">
                <a:schemeClr val="dk1"/>
              </a:effectRef>
              <a:fontRef idx="minor">
                <a:schemeClr val="tx1"/>
              </a:fontRef>
            </p:style>
          </p:cxnSp>
        </p:grpSp>
        <p:sp>
          <p:nvSpPr>
            <p:cNvPr id="179" name="TextBox 178">
              <a:extLst>
                <a:ext uri="{FF2B5EF4-FFF2-40B4-BE49-F238E27FC236}">
                  <a16:creationId xmlns:a16="http://schemas.microsoft.com/office/drawing/2014/main" id="{D01A049F-7A1A-4C8B-BCEF-2CDB7BEC7357}"/>
                </a:ext>
              </a:extLst>
            </p:cNvPr>
            <p:cNvSpPr txBox="1"/>
            <p:nvPr/>
          </p:nvSpPr>
          <p:spPr>
            <a:xfrm>
              <a:off x="5572259" y="2972874"/>
              <a:ext cx="34657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P2</a:t>
              </a:r>
            </a:p>
          </p:txBody>
        </p:sp>
        <p:sp>
          <p:nvSpPr>
            <p:cNvPr id="180" name="TextBox 179">
              <a:extLst>
                <a:ext uri="{FF2B5EF4-FFF2-40B4-BE49-F238E27FC236}">
                  <a16:creationId xmlns:a16="http://schemas.microsoft.com/office/drawing/2014/main" id="{79A81929-7405-42AF-B9D7-72BDEAB07332}"/>
                </a:ext>
              </a:extLst>
            </p:cNvPr>
            <p:cNvSpPr txBox="1"/>
            <p:nvPr/>
          </p:nvSpPr>
          <p:spPr>
            <a:xfrm>
              <a:off x="5609823" y="2223753"/>
              <a:ext cx="284052"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a:t>
              </a:r>
            </a:p>
          </p:txBody>
        </p:sp>
      </p:grpSp>
      <p:grpSp>
        <p:nvGrpSpPr>
          <p:cNvPr id="188" name="Group 187">
            <a:extLst>
              <a:ext uri="{FF2B5EF4-FFF2-40B4-BE49-F238E27FC236}">
                <a16:creationId xmlns:a16="http://schemas.microsoft.com/office/drawing/2014/main" id="{1FF8D0F6-BB08-40C5-ADF9-5C0075DE104A}"/>
              </a:ext>
            </a:extLst>
          </p:cNvPr>
          <p:cNvGrpSpPr/>
          <p:nvPr/>
        </p:nvGrpSpPr>
        <p:grpSpPr>
          <a:xfrm>
            <a:off x="762000" y="3429000"/>
            <a:ext cx="3505200" cy="1969397"/>
            <a:chOff x="2590800" y="3606084"/>
            <a:chExt cx="3505200" cy="1969397"/>
          </a:xfrm>
        </p:grpSpPr>
        <p:pic>
          <p:nvPicPr>
            <p:cNvPr id="30" name="Picture 29">
              <a:extLst>
                <a:ext uri="{FF2B5EF4-FFF2-40B4-BE49-F238E27FC236}">
                  <a16:creationId xmlns:a16="http://schemas.microsoft.com/office/drawing/2014/main" id="{160C5F9C-DEBA-4896-BA4E-316FF64892DD}"/>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352800" y="4203881"/>
              <a:ext cx="2743200" cy="1371600"/>
            </a:xfrm>
            <a:prstGeom prst="rect">
              <a:avLst/>
            </a:prstGeom>
            <a:ln w="12700">
              <a:solidFill>
                <a:schemeClr val="tx1"/>
              </a:solidFill>
            </a:ln>
          </p:spPr>
        </p:pic>
        <p:sp>
          <p:nvSpPr>
            <p:cNvPr id="99" name="TextBox 98">
              <a:extLst>
                <a:ext uri="{FF2B5EF4-FFF2-40B4-BE49-F238E27FC236}">
                  <a16:creationId xmlns:a16="http://schemas.microsoft.com/office/drawing/2014/main" id="{69F648C7-FFBE-4721-9312-29AD5739861C}"/>
                </a:ext>
              </a:extLst>
            </p:cNvPr>
            <p:cNvSpPr txBox="1"/>
            <p:nvPr/>
          </p:nvSpPr>
          <p:spPr>
            <a:xfrm>
              <a:off x="3279820" y="3950597"/>
              <a:ext cx="317716"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M</a:t>
              </a:r>
            </a:p>
          </p:txBody>
        </p:sp>
        <p:sp>
          <p:nvSpPr>
            <p:cNvPr id="100" name="TextBox 99">
              <a:extLst>
                <a:ext uri="{FF2B5EF4-FFF2-40B4-BE49-F238E27FC236}">
                  <a16:creationId xmlns:a16="http://schemas.microsoft.com/office/drawing/2014/main" id="{5425D7EF-A26D-4218-9C03-5B4EC8F3E2A8}"/>
                </a:ext>
              </a:extLst>
            </p:cNvPr>
            <p:cNvSpPr txBox="1"/>
            <p:nvPr/>
          </p:nvSpPr>
          <p:spPr>
            <a:xfrm>
              <a:off x="3561010" y="3950596"/>
              <a:ext cx="287258"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C</a:t>
              </a:r>
            </a:p>
          </p:txBody>
        </p:sp>
        <p:sp>
          <p:nvSpPr>
            <p:cNvPr id="101" name="TextBox 100">
              <a:extLst>
                <a:ext uri="{FF2B5EF4-FFF2-40B4-BE49-F238E27FC236}">
                  <a16:creationId xmlns:a16="http://schemas.microsoft.com/office/drawing/2014/main" id="{A0080281-9418-4B37-B695-0A89257DA200}"/>
                </a:ext>
              </a:extLst>
            </p:cNvPr>
            <p:cNvSpPr txBox="1"/>
            <p:nvPr/>
          </p:nvSpPr>
          <p:spPr>
            <a:xfrm>
              <a:off x="2590800" y="3975281"/>
              <a:ext cx="803857" cy="600164"/>
            </a:xfrm>
            <a:prstGeom prst="rect">
              <a:avLst/>
            </a:prstGeom>
            <a:noFill/>
          </p:spPr>
          <p:txBody>
            <a:bodyPr wrap="square" rtlCol="0">
              <a:spAutoFit/>
            </a:bodyPr>
            <a:lstStyle/>
            <a:p>
              <a:r>
                <a:rPr lang="en-US" sz="1100" dirty="0" err="1">
                  <a:latin typeface="Times New Roman" panose="02020603050405020304" pitchFamily="18" charset="0"/>
                  <a:cs typeface="Times New Roman" panose="02020603050405020304" pitchFamily="18" charset="0"/>
                </a:rPr>
                <a:t>TgaNucS</a:t>
              </a:r>
              <a:r>
                <a:rPr lang="en-US" sz="1100" dirty="0">
                  <a:latin typeface="Times New Roman" panose="02020603050405020304" pitchFamily="18" charset="0"/>
                  <a:cs typeface="Times New Roman" panose="02020603050405020304" pitchFamily="18" charset="0"/>
                </a:rPr>
                <a:t>-</a:t>
              </a:r>
            </a:p>
            <a:p>
              <a:r>
                <a:rPr lang="en-US" sz="1100" dirty="0">
                  <a:latin typeface="Times New Roman" panose="02020603050405020304" pitchFamily="18" charset="0"/>
                  <a:cs typeface="Times New Roman" panose="02020603050405020304" pitchFamily="18" charset="0"/>
                </a:rPr>
                <a:t>D163A</a:t>
              </a:r>
            </a:p>
            <a:p>
              <a:r>
                <a:rPr lang="en-US" sz="1100" dirty="0">
                  <a:latin typeface="Times New Roman" panose="02020603050405020304" pitchFamily="18" charset="0"/>
                  <a:cs typeface="Times New Roman" panose="02020603050405020304" pitchFamily="18" charset="0"/>
                </a:rPr>
                <a:t>(</a:t>
              </a:r>
              <a:r>
                <a:rPr lang="en-US" sz="1100" dirty="0" err="1">
                  <a:latin typeface="Times New Roman" panose="02020603050405020304" pitchFamily="18" charset="0"/>
                  <a:cs typeface="Times New Roman" panose="02020603050405020304" pitchFamily="18" charset="0"/>
                </a:rPr>
                <a:t>μM</a:t>
              </a:r>
              <a:r>
                <a:rPr lang="en-US" sz="1100" dirty="0">
                  <a:latin typeface="Times New Roman" panose="02020603050405020304" pitchFamily="18" charset="0"/>
                  <a:cs typeface="Times New Roman" panose="02020603050405020304" pitchFamily="18" charset="0"/>
                </a:rPr>
                <a:t>)</a:t>
              </a:r>
            </a:p>
          </p:txBody>
        </p:sp>
        <p:grpSp>
          <p:nvGrpSpPr>
            <p:cNvPr id="102" name="Group 101">
              <a:extLst>
                <a:ext uri="{FF2B5EF4-FFF2-40B4-BE49-F238E27FC236}">
                  <a16:creationId xmlns:a16="http://schemas.microsoft.com/office/drawing/2014/main" id="{6FA12566-D9E3-426B-98F9-4084B28108C6}"/>
                </a:ext>
              </a:extLst>
            </p:cNvPr>
            <p:cNvGrpSpPr/>
            <p:nvPr/>
          </p:nvGrpSpPr>
          <p:grpSpPr>
            <a:xfrm>
              <a:off x="4041288" y="3822879"/>
              <a:ext cx="683117" cy="417495"/>
              <a:chOff x="1030409" y="4571998"/>
              <a:chExt cx="784466" cy="382074"/>
            </a:xfrm>
          </p:grpSpPr>
          <p:sp>
            <p:nvSpPr>
              <p:cNvPr id="103" name="TextBox 102">
                <a:extLst>
                  <a:ext uri="{FF2B5EF4-FFF2-40B4-BE49-F238E27FC236}">
                    <a16:creationId xmlns:a16="http://schemas.microsoft.com/office/drawing/2014/main" id="{C99977A3-0B67-4355-9522-D8B526E9DAA1}"/>
                  </a:ext>
                </a:extLst>
              </p:cNvPr>
              <p:cNvSpPr txBox="1"/>
              <p:nvPr/>
            </p:nvSpPr>
            <p:spPr>
              <a:xfrm rot="5400000">
                <a:off x="1067107" y="4686081"/>
                <a:ext cx="227029" cy="300425"/>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104" name="TextBox 103">
                <a:extLst>
                  <a:ext uri="{FF2B5EF4-FFF2-40B4-BE49-F238E27FC236}">
                    <a16:creationId xmlns:a16="http://schemas.microsoft.com/office/drawing/2014/main" id="{77DF0B48-7EE5-4442-9F1B-D0002F6E404A}"/>
                  </a:ext>
                </a:extLst>
              </p:cNvPr>
              <p:cNvSpPr txBox="1"/>
              <p:nvPr/>
            </p:nvSpPr>
            <p:spPr>
              <a:xfrm rot="16200000">
                <a:off x="1230516"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105" name="TextBox 104">
                <a:extLst>
                  <a:ext uri="{FF2B5EF4-FFF2-40B4-BE49-F238E27FC236}">
                    <a16:creationId xmlns:a16="http://schemas.microsoft.com/office/drawing/2014/main" id="{342D79EF-3F0E-498F-AEE1-A4C71330C276}"/>
                  </a:ext>
                </a:extLst>
              </p:cNvPr>
              <p:cNvSpPr txBox="1"/>
              <p:nvPr/>
            </p:nvSpPr>
            <p:spPr>
              <a:xfrm rot="16200000">
                <a:off x="1493034" y="4632229"/>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sp>
          <p:nvSpPr>
            <p:cNvPr id="106" name="TextBox 105">
              <a:extLst>
                <a:ext uri="{FF2B5EF4-FFF2-40B4-BE49-F238E27FC236}">
                  <a16:creationId xmlns:a16="http://schemas.microsoft.com/office/drawing/2014/main" id="{6F8B8006-F4F1-4A0B-9F80-2A678C9A3676}"/>
                </a:ext>
              </a:extLst>
            </p:cNvPr>
            <p:cNvSpPr txBox="1"/>
            <p:nvPr/>
          </p:nvSpPr>
          <p:spPr>
            <a:xfrm rot="16200000">
              <a:off x="3730651" y="3902230"/>
              <a:ext cx="420308" cy="261610"/>
            </a:xfrm>
            <a:prstGeom prst="rect">
              <a:avLst/>
            </a:prstGeom>
            <a:noFill/>
          </p:spPr>
          <p:txBody>
            <a:bodyPr wrap="none" rtlCol="0">
              <a:spAutoFit/>
            </a:bodyPr>
            <a:lstStyle/>
            <a:p>
              <a:r>
                <a:rPr lang="en-US" sz="1050" b="1" dirty="0">
                  <a:latin typeface="Times New Roman" panose="02020603050405020304" pitchFamily="18" charset="0"/>
                  <a:cs typeface="Times New Roman" panose="02020603050405020304" pitchFamily="18" charset="0"/>
                </a:rPr>
                <a:t>WT</a:t>
              </a:r>
            </a:p>
          </p:txBody>
        </p:sp>
        <p:grpSp>
          <p:nvGrpSpPr>
            <p:cNvPr id="107" name="Group 106">
              <a:extLst>
                <a:ext uri="{FF2B5EF4-FFF2-40B4-BE49-F238E27FC236}">
                  <a16:creationId xmlns:a16="http://schemas.microsoft.com/office/drawing/2014/main" id="{18B72560-D739-432A-BCE8-B6D4E104EF83}"/>
                </a:ext>
              </a:extLst>
            </p:cNvPr>
            <p:cNvGrpSpPr/>
            <p:nvPr/>
          </p:nvGrpSpPr>
          <p:grpSpPr>
            <a:xfrm>
              <a:off x="4700127" y="3810000"/>
              <a:ext cx="668216" cy="417495"/>
              <a:chOff x="1047519" y="4571998"/>
              <a:chExt cx="767356" cy="382074"/>
            </a:xfrm>
          </p:grpSpPr>
          <p:sp>
            <p:nvSpPr>
              <p:cNvPr id="108" name="TextBox 107">
                <a:extLst>
                  <a:ext uri="{FF2B5EF4-FFF2-40B4-BE49-F238E27FC236}">
                    <a16:creationId xmlns:a16="http://schemas.microsoft.com/office/drawing/2014/main" id="{95E4F168-A466-4F67-B441-3C5449E42040}"/>
                  </a:ext>
                </a:extLst>
              </p:cNvPr>
              <p:cNvSpPr txBox="1"/>
              <p:nvPr/>
            </p:nvSpPr>
            <p:spPr>
              <a:xfrm rot="5244057">
                <a:off x="1097865" y="4678417"/>
                <a:ext cx="210023" cy="310715"/>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109" name="TextBox 108">
                <a:extLst>
                  <a:ext uri="{FF2B5EF4-FFF2-40B4-BE49-F238E27FC236}">
                    <a16:creationId xmlns:a16="http://schemas.microsoft.com/office/drawing/2014/main" id="{FD2F0068-B3D5-478E-B29F-0D36D1583346}"/>
                  </a:ext>
                </a:extLst>
              </p:cNvPr>
              <p:cNvSpPr txBox="1"/>
              <p:nvPr/>
            </p:nvSpPr>
            <p:spPr>
              <a:xfrm rot="16200000">
                <a:off x="1230516"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110" name="TextBox 109">
                <a:extLst>
                  <a:ext uri="{FF2B5EF4-FFF2-40B4-BE49-F238E27FC236}">
                    <a16:creationId xmlns:a16="http://schemas.microsoft.com/office/drawing/2014/main" id="{825421D3-2673-4423-A1B5-A73A6AE9EA1D}"/>
                  </a:ext>
                </a:extLst>
              </p:cNvPr>
              <p:cNvSpPr txBox="1"/>
              <p:nvPr/>
            </p:nvSpPr>
            <p:spPr>
              <a:xfrm rot="16200000">
                <a:off x="1493034" y="4632229"/>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grpSp>
          <p:nvGrpSpPr>
            <p:cNvPr id="111" name="Group 110">
              <a:extLst>
                <a:ext uri="{FF2B5EF4-FFF2-40B4-BE49-F238E27FC236}">
                  <a16:creationId xmlns:a16="http://schemas.microsoft.com/office/drawing/2014/main" id="{B67B1A01-B53A-4978-A626-90AD8041471B}"/>
                </a:ext>
              </a:extLst>
            </p:cNvPr>
            <p:cNvGrpSpPr/>
            <p:nvPr/>
          </p:nvGrpSpPr>
          <p:grpSpPr>
            <a:xfrm>
              <a:off x="5366603" y="3810000"/>
              <a:ext cx="671444" cy="417495"/>
              <a:chOff x="1043813" y="4571998"/>
              <a:chExt cx="771062" cy="382074"/>
            </a:xfrm>
          </p:grpSpPr>
          <p:sp>
            <p:nvSpPr>
              <p:cNvPr id="112" name="TextBox 111">
                <a:extLst>
                  <a:ext uri="{FF2B5EF4-FFF2-40B4-BE49-F238E27FC236}">
                    <a16:creationId xmlns:a16="http://schemas.microsoft.com/office/drawing/2014/main" id="{C2684FDE-59AB-49CD-BA39-33DCAD97B59D}"/>
                  </a:ext>
                </a:extLst>
              </p:cNvPr>
              <p:cNvSpPr txBox="1"/>
              <p:nvPr/>
            </p:nvSpPr>
            <p:spPr>
              <a:xfrm rot="5400000">
                <a:off x="1092253" y="4678086"/>
                <a:ext cx="203543" cy="300423"/>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113" name="TextBox 112">
                <a:extLst>
                  <a:ext uri="{FF2B5EF4-FFF2-40B4-BE49-F238E27FC236}">
                    <a16:creationId xmlns:a16="http://schemas.microsoft.com/office/drawing/2014/main" id="{CF5E6021-6D15-40F0-B532-C950EF5BD631}"/>
                  </a:ext>
                </a:extLst>
              </p:cNvPr>
              <p:cNvSpPr txBox="1"/>
              <p:nvPr/>
            </p:nvSpPr>
            <p:spPr>
              <a:xfrm rot="16200000">
                <a:off x="1230516"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114" name="TextBox 113">
                <a:extLst>
                  <a:ext uri="{FF2B5EF4-FFF2-40B4-BE49-F238E27FC236}">
                    <a16:creationId xmlns:a16="http://schemas.microsoft.com/office/drawing/2014/main" id="{AEA0A1E1-634F-4024-BA89-2B82B1983AA3}"/>
                  </a:ext>
                </a:extLst>
              </p:cNvPr>
              <p:cNvSpPr txBox="1"/>
              <p:nvPr/>
            </p:nvSpPr>
            <p:spPr>
              <a:xfrm rot="16200000">
                <a:off x="1493034" y="4632229"/>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grpSp>
          <p:nvGrpSpPr>
            <p:cNvPr id="148" name="Group 147">
              <a:extLst>
                <a:ext uri="{FF2B5EF4-FFF2-40B4-BE49-F238E27FC236}">
                  <a16:creationId xmlns:a16="http://schemas.microsoft.com/office/drawing/2014/main" id="{B746C44A-357F-411A-9E2F-151B245EE575}"/>
                </a:ext>
              </a:extLst>
            </p:cNvPr>
            <p:cNvGrpSpPr/>
            <p:nvPr/>
          </p:nvGrpSpPr>
          <p:grpSpPr>
            <a:xfrm>
              <a:off x="3618964" y="3606084"/>
              <a:ext cx="1105436" cy="307777"/>
              <a:chOff x="393878" y="936937"/>
              <a:chExt cx="1105436" cy="307777"/>
            </a:xfrm>
          </p:grpSpPr>
          <p:sp>
            <p:nvSpPr>
              <p:cNvPr id="149" name="TextBox 148">
                <a:extLst>
                  <a:ext uri="{FF2B5EF4-FFF2-40B4-BE49-F238E27FC236}">
                    <a16:creationId xmlns:a16="http://schemas.microsoft.com/office/drawing/2014/main" id="{44C9E567-8362-4EB3-B533-E632FAE83D4A}"/>
                  </a:ext>
                </a:extLst>
              </p:cNvPr>
              <p:cNvSpPr txBox="1"/>
              <p:nvPr/>
            </p:nvSpPr>
            <p:spPr>
              <a:xfrm>
                <a:off x="672919" y="936937"/>
                <a:ext cx="562975"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*G/T</a:t>
                </a:r>
              </a:p>
            </p:txBody>
          </p:sp>
          <p:cxnSp>
            <p:nvCxnSpPr>
              <p:cNvPr id="150" name="Straight Connector 149">
                <a:extLst>
                  <a:ext uri="{FF2B5EF4-FFF2-40B4-BE49-F238E27FC236}">
                    <a16:creationId xmlns:a16="http://schemas.microsoft.com/office/drawing/2014/main" id="{F58A5DEF-0E34-4D8D-AEA9-3FFE4DFB8D56}"/>
                  </a:ext>
                </a:extLst>
              </p:cNvPr>
              <p:cNvCxnSpPr>
                <a:cxnSpLocks/>
              </p:cNvCxnSpPr>
              <p:nvPr/>
            </p:nvCxnSpPr>
            <p:spPr>
              <a:xfrm>
                <a:off x="393878" y="1195589"/>
                <a:ext cx="1105436" cy="0"/>
              </a:xfrm>
              <a:prstGeom prst="line">
                <a:avLst/>
              </a:prstGeom>
            </p:spPr>
            <p:style>
              <a:lnRef idx="1">
                <a:schemeClr val="dk1"/>
              </a:lnRef>
              <a:fillRef idx="0">
                <a:schemeClr val="dk1"/>
              </a:fillRef>
              <a:effectRef idx="0">
                <a:schemeClr val="dk1"/>
              </a:effectRef>
              <a:fontRef idx="minor">
                <a:schemeClr val="tx1"/>
              </a:fontRef>
            </p:style>
          </p:cxnSp>
        </p:grpSp>
        <p:grpSp>
          <p:nvGrpSpPr>
            <p:cNvPr id="155" name="Group 154">
              <a:extLst>
                <a:ext uri="{FF2B5EF4-FFF2-40B4-BE49-F238E27FC236}">
                  <a16:creationId xmlns:a16="http://schemas.microsoft.com/office/drawing/2014/main" id="{4FE0AA6C-E18E-44F6-B5FE-D8E3212C2BFB}"/>
                </a:ext>
              </a:extLst>
            </p:cNvPr>
            <p:cNvGrpSpPr/>
            <p:nvPr/>
          </p:nvGrpSpPr>
          <p:grpSpPr>
            <a:xfrm>
              <a:off x="4785948" y="3618964"/>
              <a:ext cx="608306" cy="307777"/>
              <a:chOff x="7962736" y="3594279"/>
              <a:chExt cx="608306" cy="307777"/>
            </a:xfrm>
          </p:grpSpPr>
          <p:sp>
            <p:nvSpPr>
              <p:cNvPr id="156" name="TextBox 155">
                <a:extLst>
                  <a:ext uri="{FF2B5EF4-FFF2-40B4-BE49-F238E27FC236}">
                    <a16:creationId xmlns:a16="http://schemas.microsoft.com/office/drawing/2014/main" id="{941F9661-AD1E-4C19-8BC3-D1F3054B29E7}"/>
                  </a:ext>
                </a:extLst>
              </p:cNvPr>
              <p:cNvSpPr txBox="1"/>
              <p:nvPr/>
            </p:nvSpPr>
            <p:spPr>
              <a:xfrm>
                <a:off x="8028906" y="3594279"/>
                <a:ext cx="54213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*T/T</a:t>
                </a:r>
              </a:p>
            </p:txBody>
          </p:sp>
          <p:cxnSp>
            <p:nvCxnSpPr>
              <p:cNvPr id="157" name="Straight Connector 156">
                <a:extLst>
                  <a:ext uri="{FF2B5EF4-FFF2-40B4-BE49-F238E27FC236}">
                    <a16:creationId xmlns:a16="http://schemas.microsoft.com/office/drawing/2014/main" id="{C5715498-4DFD-4F49-9FE3-81560C65C66A}"/>
                  </a:ext>
                </a:extLst>
              </p:cNvPr>
              <p:cNvCxnSpPr>
                <a:cxnSpLocks/>
              </p:cNvCxnSpPr>
              <p:nvPr/>
            </p:nvCxnSpPr>
            <p:spPr>
              <a:xfrm>
                <a:off x="7962736" y="3833610"/>
                <a:ext cx="548052" cy="0"/>
              </a:xfrm>
              <a:prstGeom prst="line">
                <a:avLst/>
              </a:prstGeom>
            </p:spPr>
            <p:style>
              <a:lnRef idx="1">
                <a:schemeClr val="dk1"/>
              </a:lnRef>
              <a:fillRef idx="0">
                <a:schemeClr val="dk1"/>
              </a:fillRef>
              <a:effectRef idx="0">
                <a:schemeClr val="dk1"/>
              </a:effectRef>
              <a:fontRef idx="minor">
                <a:schemeClr val="tx1"/>
              </a:fontRef>
            </p:style>
          </p:cxnSp>
        </p:grpSp>
        <p:grpSp>
          <p:nvGrpSpPr>
            <p:cNvPr id="160" name="Group 159">
              <a:extLst>
                <a:ext uri="{FF2B5EF4-FFF2-40B4-BE49-F238E27FC236}">
                  <a16:creationId xmlns:a16="http://schemas.microsoft.com/office/drawing/2014/main" id="{96D1E6DE-B352-47FA-955A-2976E0B77A61}"/>
                </a:ext>
              </a:extLst>
            </p:cNvPr>
            <p:cNvGrpSpPr/>
            <p:nvPr/>
          </p:nvGrpSpPr>
          <p:grpSpPr>
            <a:xfrm>
              <a:off x="5434884" y="3632916"/>
              <a:ext cx="649984" cy="307777"/>
              <a:chOff x="7962736" y="3594279"/>
              <a:chExt cx="649984" cy="307777"/>
            </a:xfrm>
          </p:grpSpPr>
          <p:sp>
            <p:nvSpPr>
              <p:cNvPr id="161" name="TextBox 160">
                <a:extLst>
                  <a:ext uri="{FF2B5EF4-FFF2-40B4-BE49-F238E27FC236}">
                    <a16:creationId xmlns:a16="http://schemas.microsoft.com/office/drawing/2014/main" id="{39925DDB-B329-45FE-B410-93277801C57A}"/>
                  </a:ext>
                </a:extLst>
              </p:cNvPr>
              <p:cNvSpPr txBox="1"/>
              <p:nvPr/>
            </p:nvSpPr>
            <p:spPr>
              <a:xfrm>
                <a:off x="8028906" y="3594279"/>
                <a:ext cx="58381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G/G*</a:t>
                </a:r>
              </a:p>
            </p:txBody>
          </p:sp>
          <p:cxnSp>
            <p:nvCxnSpPr>
              <p:cNvPr id="162" name="Straight Connector 161">
                <a:extLst>
                  <a:ext uri="{FF2B5EF4-FFF2-40B4-BE49-F238E27FC236}">
                    <a16:creationId xmlns:a16="http://schemas.microsoft.com/office/drawing/2014/main" id="{CDF144CD-E23D-4806-BEEB-77069AF88BEB}"/>
                  </a:ext>
                </a:extLst>
              </p:cNvPr>
              <p:cNvCxnSpPr>
                <a:cxnSpLocks/>
              </p:cNvCxnSpPr>
              <p:nvPr/>
            </p:nvCxnSpPr>
            <p:spPr>
              <a:xfrm>
                <a:off x="7962736" y="3833610"/>
                <a:ext cx="548052" cy="0"/>
              </a:xfrm>
              <a:prstGeom prst="line">
                <a:avLst/>
              </a:prstGeom>
            </p:spPr>
            <p:style>
              <a:lnRef idx="1">
                <a:schemeClr val="dk1"/>
              </a:lnRef>
              <a:fillRef idx="0">
                <a:schemeClr val="dk1"/>
              </a:fillRef>
              <a:effectRef idx="0">
                <a:schemeClr val="dk1"/>
              </a:effectRef>
              <a:fontRef idx="minor">
                <a:schemeClr val="tx1"/>
              </a:fontRef>
            </p:style>
          </p:cxnSp>
        </p:grpSp>
        <p:sp>
          <p:nvSpPr>
            <p:cNvPr id="181" name="TextBox 180">
              <a:extLst>
                <a:ext uri="{FF2B5EF4-FFF2-40B4-BE49-F238E27FC236}">
                  <a16:creationId xmlns:a16="http://schemas.microsoft.com/office/drawing/2014/main" id="{6590F507-5FB0-400B-BBFA-7C06A34DF57B}"/>
                </a:ext>
              </a:extLst>
            </p:cNvPr>
            <p:cNvSpPr txBox="1"/>
            <p:nvPr/>
          </p:nvSpPr>
          <p:spPr>
            <a:xfrm>
              <a:off x="3085565" y="4348768"/>
              <a:ext cx="284052"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a:t>
              </a:r>
            </a:p>
          </p:txBody>
        </p:sp>
        <p:sp>
          <p:nvSpPr>
            <p:cNvPr id="182" name="TextBox 181">
              <a:extLst>
                <a:ext uri="{FF2B5EF4-FFF2-40B4-BE49-F238E27FC236}">
                  <a16:creationId xmlns:a16="http://schemas.microsoft.com/office/drawing/2014/main" id="{C70B8D0B-F9DB-4ADC-B595-B4387FD96D23}"/>
                </a:ext>
              </a:extLst>
            </p:cNvPr>
            <p:cNvSpPr txBox="1"/>
            <p:nvPr/>
          </p:nvSpPr>
          <p:spPr>
            <a:xfrm>
              <a:off x="3060879" y="5213798"/>
              <a:ext cx="34657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P1</a:t>
              </a:r>
            </a:p>
          </p:txBody>
        </p:sp>
      </p:grpSp>
      <p:sp>
        <p:nvSpPr>
          <p:cNvPr id="184" name="TextBox 183">
            <a:extLst>
              <a:ext uri="{FF2B5EF4-FFF2-40B4-BE49-F238E27FC236}">
                <a16:creationId xmlns:a16="http://schemas.microsoft.com/office/drawing/2014/main" id="{C294E66E-74C8-4001-B053-4A50DD8A5BEA}"/>
              </a:ext>
            </a:extLst>
          </p:cNvPr>
          <p:cNvSpPr txBox="1"/>
          <p:nvPr/>
        </p:nvSpPr>
        <p:spPr>
          <a:xfrm>
            <a:off x="216795" y="192111"/>
            <a:ext cx="314510"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A</a:t>
            </a:r>
          </a:p>
        </p:txBody>
      </p:sp>
      <p:sp>
        <p:nvSpPr>
          <p:cNvPr id="189" name="TextBox 188">
            <a:extLst>
              <a:ext uri="{FF2B5EF4-FFF2-40B4-BE49-F238E27FC236}">
                <a16:creationId xmlns:a16="http://schemas.microsoft.com/office/drawing/2014/main" id="{98B8906A-2BC1-40A8-BE8A-B292DFF7ADAB}"/>
              </a:ext>
            </a:extLst>
          </p:cNvPr>
          <p:cNvSpPr txBox="1"/>
          <p:nvPr/>
        </p:nvSpPr>
        <p:spPr>
          <a:xfrm>
            <a:off x="216795" y="1428483"/>
            <a:ext cx="30489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B</a:t>
            </a:r>
          </a:p>
        </p:txBody>
      </p:sp>
      <p:sp>
        <p:nvSpPr>
          <p:cNvPr id="190" name="TextBox 189">
            <a:extLst>
              <a:ext uri="{FF2B5EF4-FFF2-40B4-BE49-F238E27FC236}">
                <a16:creationId xmlns:a16="http://schemas.microsoft.com/office/drawing/2014/main" id="{6CBFC323-2120-41C6-898A-5455DC7C67B4}"/>
              </a:ext>
            </a:extLst>
          </p:cNvPr>
          <p:cNvSpPr txBox="1"/>
          <p:nvPr/>
        </p:nvSpPr>
        <p:spPr>
          <a:xfrm>
            <a:off x="216795" y="3645793"/>
            <a:ext cx="314510"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C</a:t>
            </a:r>
          </a:p>
        </p:txBody>
      </p:sp>
      <p:pic>
        <p:nvPicPr>
          <p:cNvPr id="192" name="Picture 191">
            <a:extLst>
              <a:ext uri="{FF2B5EF4-FFF2-40B4-BE49-F238E27FC236}">
                <a16:creationId xmlns:a16="http://schemas.microsoft.com/office/drawing/2014/main" id="{CF76C6C0-0D2C-4F6B-A879-8107364A11C9}"/>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H="1">
            <a:off x="6270008" y="2043752"/>
            <a:ext cx="2514600" cy="1295400"/>
          </a:xfrm>
          <a:prstGeom prst="rect">
            <a:avLst/>
          </a:prstGeom>
          <a:ln w="12700">
            <a:solidFill>
              <a:schemeClr val="tx1"/>
            </a:solidFill>
          </a:ln>
        </p:spPr>
      </p:pic>
    </p:spTree>
    <p:extLst>
      <p:ext uri="{BB962C8B-B14F-4D97-AF65-F5344CB8AC3E}">
        <p14:creationId xmlns:p14="http://schemas.microsoft.com/office/powerpoint/2010/main" val="608688742"/>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166">
            <a:extLst>
              <a:ext uri="{FF2B5EF4-FFF2-40B4-BE49-F238E27FC236}">
                <a16:creationId xmlns:a16="http://schemas.microsoft.com/office/drawing/2014/main" id="{6765D534-CC06-41EF-B167-95F084FA2B2C}"/>
              </a:ext>
            </a:extLst>
          </p:cNvPr>
          <p:cNvSpPr/>
          <p:nvPr/>
        </p:nvSpPr>
        <p:spPr>
          <a:xfrm>
            <a:off x="304800" y="4953000"/>
            <a:ext cx="8534400" cy="738664"/>
          </a:xfrm>
          <a:prstGeom prst="rect">
            <a:avLst/>
          </a:prstGeom>
        </p:spPr>
        <p:txBody>
          <a:bodyPr wrap="square">
            <a:spAutoFit/>
          </a:bodyPr>
          <a:lstStyle/>
          <a:p>
            <a:pPr algn="just"/>
            <a:r>
              <a:rPr lang="en-US" sz="1400" b="1" dirty="0">
                <a:latin typeface="Times New Roman" panose="02020603050405020304" pitchFamily="18" charset="0"/>
                <a:cs typeface="Times New Roman" pitchFamily="18" charset="0"/>
              </a:rPr>
              <a:t>Figure S7. </a:t>
            </a:r>
            <a:r>
              <a:rPr lang="en-US" sz="1400" dirty="0">
                <a:latin typeface="Times New Roman" panose="02020603050405020304" pitchFamily="18" charset="0"/>
                <a:cs typeface="Times New Roman" panose="02020603050405020304" pitchFamily="18" charset="0"/>
              </a:rPr>
              <a:t>Western blot analysis for the expression of </a:t>
            </a:r>
            <a:r>
              <a:rPr lang="en-US" sz="1400" dirty="0" err="1">
                <a:latin typeface="Times New Roman" panose="02020603050405020304" pitchFamily="18" charset="0"/>
                <a:cs typeface="Times New Roman" panose="02020603050405020304" pitchFamily="18" charset="0"/>
              </a:rPr>
              <a:t>SisEndoMS</a:t>
            </a:r>
            <a:r>
              <a:rPr lang="en-US" sz="1400" dirty="0">
                <a:latin typeface="Times New Roman" panose="02020603050405020304" pitchFamily="18" charset="0"/>
                <a:cs typeface="Times New Roman" panose="02020603050405020304" pitchFamily="18" charset="0"/>
              </a:rPr>
              <a:t> (WT) and the </a:t>
            </a:r>
            <a:r>
              <a:rPr lang="en-US" altLang="zh-CN" sz="1400" dirty="0">
                <a:latin typeface="Times New Roman" panose="02020603050405020304" pitchFamily="18" charset="0"/>
                <a:cs typeface="Times New Roman" panose="02020603050405020304" pitchFamily="18" charset="0"/>
              </a:rPr>
              <a:t>catalytic and DNA binding deficient mutant </a:t>
            </a:r>
            <a:r>
              <a:rPr lang="en-US" sz="1400" dirty="0" err="1">
                <a:latin typeface="Times New Roman" panose="02020603050405020304" pitchFamily="18" charset="0"/>
                <a:cs typeface="Times New Roman" panose="02020603050405020304" pitchFamily="18" charset="0"/>
              </a:rPr>
              <a:t>SisEndoMS</a:t>
            </a:r>
            <a:r>
              <a:rPr lang="en-US" sz="1400" dirty="0">
                <a:latin typeface="Times New Roman" panose="02020603050405020304" pitchFamily="18" charset="0"/>
                <a:cs typeface="Times New Roman" panose="02020603050405020304" pitchFamily="18" charset="0"/>
              </a:rPr>
              <a:t> (R39E/R67E/W72A/E173A) after arabinose</a:t>
            </a:r>
            <a:r>
              <a:rPr lang="en-US" altLang="zh-CN" sz="1400" dirty="0">
                <a:latin typeface="Times New Roman" panose="02020603050405020304" pitchFamily="18" charset="0"/>
                <a:cs typeface="Times New Roman" panose="02020603050405020304" pitchFamily="18" charset="0"/>
              </a:rPr>
              <a:t> induction</a:t>
            </a:r>
            <a:r>
              <a:rPr lang="en-US" sz="1400" dirty="0">
                <a:latin typeface="Times New Roman" panose="02020603050405020304" pitchFamily="18" charset="0"/>
                <a:cs typeface="Times New Roman" panose="02020603050405020304" pitchFamily="18" charset="0"/>
              </a:rPr>
              <a:t>. The purified </a:t>
            </a:r>
            <a:r>
              <a:rPr lang="en-US" sz="1400" dirty="0" err="1">
                <a:latin typeface="Times New Roman" panose="02020603050405020304" pitchFamily="18" charset="0"/>
                <a:cs typeface="Times New Roman" panose="02020603050405020304" pitchFamily="18" charset="0"/>
              </a:rPr>
              <a:t>SisEndoMS</a:t>
            </a:r>
            <a:r>
              <a:rPr lang="en-US" sz="1400" dirty="0">
                <a:latin typeface="Times New Roman" panose="02020603050405020304" pitchFamily="18" charset="0"/>
                <a:cs typeface="Times New Roman" panose="02020603050405020304" pitchFamily="18" charset="0"/>
              </a:rPr>
              <a:t>-C-His protein was used as a control.</a:t>
            </a:r>
          </a:p>
        </p:txBody>
      </p:sp>
      <p:grpSp>
        <p:nvGrpSpPr>
          <p:cNvPr id="10" name="Group 9">
            <a:extLst>
              <a:ext uri="{FF2B5EF4-FFF2-40B4-BE49-F238E27FC236}">
                <a16:creationId xmlns:a16="http://schemas.microsoft.com/office/drawing/2014/main" id="{7B4C2FD4-6CC9-486E-867D-48069AC66779}"/>
              </a:ext>
            </a:extLst>
          </p:cNvPr>
          <p:cNvGrpSpPr/>
          <p:nvPr/>
        </p:nvGrpSpPr>
        <p:grpSpPr>
          <a:xfrm>
            <a:off x="2621949" y="457200"/>
            <a:ext cx="3900103" cy="3605051"/>
            <a:chOff x="2133600" y="281149"/>
            <a:chExt cx="3900103" cy="3605051"/>
          </a:xfrm>
        </p:grpSpPr>
        <p:pic>
          <p:nvPicPr>
            <p:cNvPr id="5" name="Picture 4">
              <a:extLst>
                <a:ext uri="{FF2B5EF4-FFF2-40B4-BE49-F238E27FC236}">
                  <a16:creationId xmlns:a16="http://schemas.microsoft.com/office/drawing/2014/main" id="{189CD07F-E925-4341-A9A8-0DDE60E5F7D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t="16078" b="23008"/>
            <a:stretch/>
          </p:blipFill>
          <p:spPr>
            <a:xfrm flipH="1">
              <a:off x="2133600" y="2743200"/>
              <a:ext cx="3727450" cy="1143000"/>
            </a:xfrm>
            <a:prstGeom prst="rect">
              <a:avLst/>
            </a:prstGeom>
            <a:ln w="12700">
              <a:solidFill>
                <a:schemeClr val="tx1"/>
              </a:solidFill>
            </a:ln>
          </p:spPr>
        </p:pic>
        <p:sp>
          <p:nvSpPr>
            <p:cNvPr id="6" name="TextBox 5">
              <a:extLst>
                <a:ext uri="{FF2B5EF4-FFF2-40B4-BE49-F238E27FC236}">
                  <a16:creationId xmlns:a16="http://schemas.microsoft.com/office/drawing/2014/main" id="{D14AAF4B-95E1-433E-8D9D-A8CE7318BC02}"/>
                </a:ext>
              </a:extLst>
            </p:cNvPr>
            <p:cNvSpPr txBox="1"/>
            <p:nvPr/>
          </p:nvSpPr>
          <p:spPr>
            <a:xfrm rot="18149861">
              <a:off x="2555846" y="2346129"/>
              <a:ext cx="655949"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Control</a:t>
              </a:r>
            </a:p>
          </p:txBody>
        </p:sp>
        <p:sp>
          <p:nvSpPr>
            <p:cNvPr id="9" name="TextBox 8">
              <a:extLst>
                <a:ext uri="{FF2B5EF4-FFF2-40B4-BE49-F238E27FC236}">
                  <a16:creationId xmlns:a16="http://schemas.microsoft.com/office/drawing/2014/main" id="{5AB4E084-4096-40A4-8426-6755D758B724}"/>
                </a:ext>
              </a:extLst>
            </p:cNvPr>
            <p:cNvSpPr txBox="1"/>
            <p:nvPr/>
          </p:nvSpPr>
          <p:spPr>
            <a:xfrm rot="18546633">
              <a:off x="3500348" y="2092199"/>
              <a:ext cx="1300356" cy="276999"/>
            </a:xfrm>
            <a:prstGeom prst="rect">
              <a:avLst/>
            </a:prstGeom>
            <a:noFill/>
          </p:spPr>
          <p:txBody>
            <a:bodyPr wrap="none" rtlCol="0">
              <a:spAutoFit/>
            </a:bodyPr>
            <a:lstStyle/>
            <a:p>
              <a:r>
                <a:rPr lang="en-US" sz="1200" dirty="0" err="1">
                  <a:latin typeface="Times New Roman" panose="02020603050405020304" pitchFamily="18" charset="0"/>
                  <a:cs typeface="Times New Roman" panose="02020603050405020304" pitchFamily="18" charset="0"/>
                </a:rPr>
                <a:t>SisEndoMS</a:t>
              </a:r>
              <a:r>
                <a:rPr lang="en-US" sz="1200" dirty="0">
                  <a:latin typeface="Times New Roman" panose="02020603050405020304" pitchFamily="18" charset="0"/>
                  <a:cs typeface="Times New Roman" panose="02020603050405020304" pitchFamily="18" charset="0"/>
                </a:rPr>
                <a:t> (WT)</a:t>
              </a:r>
            </a:p>
          </p:txBody>
        </p:sp>
        <p:sp>
          <p:nvSpPr>
            <p:cNvPr id="7" name="Rectangle 6">
              <a:extLst>
                <a:ext uri="{FF2B5EF4-FFF2-40B4-BE49-F238E27FC236}">
                  <a16:creationId xmlns:a16="http://schemas.microsoft.com/office/drawing/2014/main" id="{9D388C6A-0CD0-4CB5-88C6-F87AD06D5A28}"/>
                </a:ext>
              </a:extLst>
            </p:cNvPr>
            <p:cNvSpPr/>
            <p:nvPr/>
          </p:nvSpPr>
          <p:spPr>
            <a:xfrm rot="18670904">
              <a:off x="4506843" y="1531010"/>
              <a:ext cx="2776722" cy="276999"/>
            </a:xfrm>
            <a:prstGeom prst="rect">
              <a:avLst/>
            </a:prstGeom>
          </p:spPr>
          <p:txBody>
            <a:bodyPr wrap="none">
              <a:spAutoFit/>
            </a:bodyPr>
            <a:lstStyle/>
            <a:p>
              <a:r>
                <a:rPr lang="en-US" sz="1200" kern="0" dirty="0" err="1">
                  <a:latin typeface="Times New Roman" panose="02020603050405020304" pitchFamily="18" charset="0"/>
                  <a:ea typeface="DengXian" panose="02010600030101010101" pitchFamily="2" charset="-122"/>
                </a:rPr>
                <a:t>SisEndoMS</a:t>
              </a:r>
              <a:r>
                <a:rPr lang="en-US" sz="1200" kern="0" dirty="0">
                  <a:latin typeface="Times New Roman" panose="02020603050405020304" pitchFamily="18" charset="0"/>
                  <a:ea typeface="DengXian" panose="02010600030101010101" pitchFamily="2" charset="-122"/>
                </a:rPr>
                <a:t> (R39E/R67E/W72A/E173A) </a:t>
              </a:r>
              <a:endParaRPr lang="en-US" sz="1200" dirty="0"/>
            </a:p>
          </p:txBody>
        </p:sp>
      </p:grpSp>
    </p:spTree>
    <p:extLst>
      <p:ext uri="{BB962C8B-B14F-4D97-AF65-F5344CB8AC3E}">
        <p14:creationId xmlns:p14="http://schemas.microsoft.com/office/powerpoint/2010/main" val="2913393716"/>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166">
            <a:extLst>
              <a:ext uri="{FF2B5EF4-FFF2-40B4-BE49-F238E27FC236}">
                <a16:creationId xmlns:a16="http://schemas.microsoft.com/office/drawing/2014/main" id="{6765D534-CC06-41EF-B167-95F084FA2B2C}"/>
              </a:ext>
            </a:extLst>
          </p:cNvPr>
          <p:cNvSpPr/>
          <p:nvPr/>
        </p:nvSpPr>
        <p:spPr>
          <a:xfrm>
            <a:off x="152400" y="5181600"/>
            <a:ext cx="8991600" cy="1384995"/>
          </a:xfrm>
          <a:prstGeom prst="rect">
            <a:avLst/>
          </a:prstGeom>
        </p:spPr>
        <p:txBody>
          <a:bodyPr wrap="square">
            <a:spAutoFit/>
          </a:bodyPr>
          <a:lstStyle/>
          <a:p>
            <a:pPr algn="just"/>
            <a:r>
              <a:rPr lang="en-US" sz="1200" b="1" dirty="0">
                <a:latin typeface="Times New Roman" panose="02020603050405020304" pitchFamily="18" charset="0"/>
                <a:cs typeface="Times New Roman" pitchFamily="18" charset="0"/>
              </a:rPr>
              <a:t>Figure S8. </a:t>
            </a:r>
            <a:r>
              <a:rPr lang="en-US" sz="1200" dirty="0">
                <a:latin typeface="Times New Roman" panose="02020603050405020304" pitchFamily="18" charset="0"/>
                <a:cs typeface="Times New Roman" panose="02020603050405020304" pitchFamily="18" charset="0"/>
              </a:rPr>
              <a:t>Cleavage of U-containing dsDNA by </a:t>
            </a:r>
            <a:r>
              <a:rPr lang="en-US" sz="1200" dirty="0" err="1">
                <a:latin typeface="Times New Roman" panose="02020603050405020304" pitchFamily="18" charset="0"/>
                <a:cs typeface="Times New Roman" panose="02020603050405020304" pitchFamily="18" charset="0"/>
              </a:rPr>
              <a:t>SisEndoMS</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 </a:t>
            </a:r>
            <a:r>
              <a:rPr lang="en-US" sz="1200" dirty="0">
                <a:latin typeface="Times New Roman" panose="02020603050405020304" pitchFamily="18" charset="0"/>
                <a:cs typeface="Times New Roman" panose="02020603050405020304" pitchFamily="18" charset="0"/>
              </a:rPr>
              <a:t>The substrates (45 bp) containing the U base. </a:t>
            </a:r>
            <a:r>
              <a:rPr lang="en-US" sz="1200" b="1" dirty="0">
                <a:latin typeface="Times New Roman" panose="02020603050405020304" pitchFamily="18" charset="0"/>
                <a:cs typeface="Times New Roman" panose="02020603050405020304" pitchFamily="18" charset="0"/>
              </a:rPr>
              <a:t>(B) </a:t>
            </a:r>
            <a:r>
              <a:rPr lang="en-US" sz="1200" dirty="0" err="1">
                <a:latin typeface="Times New Roman" panose="02020603050405020304" pitchFamily="18" charset="0"/>
                <a:cs typeface="Times New Roman" panose="02020603050405020304" pitchFamily="18" charset="0"/>
              </a:rPr>
              <a:t>SisEndoMS</a:t>
            </a:r>
            <a:r>
              <a:rPr lang="en-US" sz="1200" dirty="0">
                <a:latin typeface="Times New Roman" panose="02020603050405020304" pitchFamily="18" charset="0"/>
                <a:cs typeface="Times New Roman" panose="02020603050405020304" pitchFamily="18" charset="0"/>
              </a:rPr>
              <a:t> is able to cleave </a:t>
            </a:r>
            <a:r>
              <a:rPr lang="en-US" altLang="zh-CN" sz="1200" dirty="0">
                <a:latin typeface="Times New Roman" panose="02020603050405020304" pitchFamily="18" charset="0"/>
                <a:cs typeface="Times New Roman" panose="02020603050405020304" pitchFamily="18" charset="0"/>
              </a:rPr>
              <a:t>U/G containing dsDNA similar to </a:t>
            </a:r>
            <a:r>
              <a:rPr lang="en-US" altLang="zh-CN" sz="1200" dirty="0" err="1">
                <a:latin typeface="Times New Roman" panose="02020603050405020304" pitchFamily="18" charset="0"/>
                <a:cs typeface="Times New Roman" panose="02020603050405020304" pitchFamily="18" charset="0"/>
              </a:rPr>
              <a:t>TgaEndoMS</a:t>
            </a:r>
            <a:r>
              <a:rPr lang="en-US" altLang="zh-CN" sz="1200" dirty="0">
                <a:latin typeface="Times New Roman" panose="02020603050405020304" pitchFamily="18" charset="0"/>
                <a:cs typeface="Times New Roman" panose="02020603050405020304" pitchFamily="18" charset="0"/>
              </a:rPr>
              <a:t>.</a:t>
            </a:r>
            <a:r>
              <a:rPr lang="en-US"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5´-Cy3 labelled substrate (0.0167 </a:t>
            </a:r>
            <a:r>
              <a:rPr lang="en-US" sz="1200" dirty="0" err="1">
                <a:latin typeface="Times New Roman" panose="02020603050405020304" pitchFamily="18" charset="0"/>
                <a:cs typeface="Times New Roman" panose="02020603050405020304" pitchFamily="18" charset="0"/>
              </a:rPr>
              <a:t>μM</a:t>
            </a:r>
            <a:r>
              <a:rPr lang="en-US" sz="1200" dirty="0">
                <a:latin typeface="Times New Roman" panose="02020603050405020304" pitchFamily="18" charset="0"/>
                <a:cs typeface="Times New Roman" panose="02020603050405020304" pitchFamily="18" charset="0"/>
              </a:rPr>
              <a:t>) was incubated with </a:t>
            </a:r>
            <a:r>
              <a:rPr lang="en-US" sz="1200" dirty="0" err="1">
                <a:latin typeface="Times New Roman" panose="02020603050405020304" pitchFamily="18" charset="0"/>
                <a:cs typeface="Times New Roman" panose="02020603050405020304" pitchFamily="18" charset="0"/>
              </a:rPr>
              <a:t>SisEndoMS</a:t>
            </a:r>
            <a:r>
              <a:rPr lang="en-US" sz="1200" dirty="0">
                <a:latin typeface="Times New Roman" panose="02020603050405020304" pitchFamily="18" charset="0"/>
                <a:cs typeface="Times New Roman" panose="02020603050405020304" pitchFamily="18" charset="0"/>
              </a:rPr>
              <a:t> (WT) and </a:t>
            </a:r>
            <a:r>
              <a:rPr lang="en-US" sz="1200" dirty="0" err="1">
                <a:latin typeface="Times New Roman" panose="02020603050405020304" pitchFamily="18" charset="0"/>
                <a:cs typeface="Times New Roman" panose="02020603050405020304" pitchFamily="18" charset="0"/>
              </a:rPr>
              <a:t>TgaNucS</a:t>
            </a:r>
            <a:r>
              <a:rPr lang="en-US" sz="1200" dirty="0">
                <a:latin typeface="Times New Roman" panose="02020603050405020304" pitchFamily="18" charset="0"/>
                <a:cs typeface="Times New Roman" panose="02020603050405020304" pitchFamily="18" charset="0"/>
              </a:rPr>
              <a:t> (WT) (0 </a:t>
            </a:r>
            <a:r>
              <a:rPr lang="en-US" sz="1200" dirty="0" err="1">
                <a:latin typeface="Times New Roman" panose="02020603050405020304" pitchFamily="18" charset="0"/>
                <a:cs typeface="Times New Roman" panose="02020603050405020304" pitchFamily="18" charset="0"/>
              </a:rPr>
              <a:t>μM</a:t>
            </a:r>
            <a:r>
              <a:rPr lang="en-US" sz="1200" dirty="0">
                <a:latin typeface="Times New Roman" panose="02020603050405020304" pitchFamily="18" charset="0"/>
                <a:cs typeface="Times New Roman" panose="02020603050405020304" pitchFamily="18" charset="0"/>
              </a:rPr>
              <a:t>, 0.1 </a:t>
            </a:r>
            <a:r>
              <a:rPr lang="en-US" sz="1200" dirty="0" err="1">
                <a:latin typeface="Times New Roman" panose="02020603050405020304" pitchFamily="18" charset="0"/>
                <a:cs typeface="Times New Roman" panose="02020603050405020304" pitchFamily="18" charset="0"/>
              </a:rPr>
              <a:t>μM</a:t>
            </a:r>
            <a:r>
              <a:rPr lang="en-US" sz="1200" dirty="0">
                <a:latin typeface="Times New Roman" panose="02020603050405020304" pitchFamily="18" charset="0"/>
                <a:cs typeface="Times New Roman" panose="02020603050405020304" pitchFamily="18" charset="0"/>
              </a:rPr>
              <a:t>, and 0.2 </a:t>
            </a:r>
            <a:r>
              <a:rPr lang="en-US" sz="1200" dirty="0" err="1">
                <a:latin typeface="Times New Roman" panose="02020603050405020304" pitchFamily="18" charset="0"/>
                <a:cs typeface="Times New Roman" panose="02020603050405020304" pitchFamily="18" charset="0"/>
              </a:rPr>
              <a:t>μM</a:t>
            </a:r>
            <a:r>
              <a:rPr lang="en-US" sz="1200" dirty="0">
                <a:latin typeface="Times New Roman" panose="02020603050405020304" pitchFamily="18" charset="0"/>
                <a:cs typeface="Times New Roman" panose="02020603050405020304" pitchFamily="18" charset="0"/>
              </a:rPr>
              <a:t>)</a:t>
            </a:r>
            <a:r>
              <a:rPr lang="en-GB" sz="1200" dirty="0">
                <a:latin typeface="Times New Roman" panose="02020603050405020304" pitchFamily="18" charset="0"/>
                <a:cs typeface="Times New Roman" panose="02020603050405020304" pitchFamily="18" charset="0"/>
              </a:rPr>
              <a:t> in a reaction system containing 20 mM Tris-HCl (pH 8.0), 6 mM (NH</a:t>
            </a:r>
            <a:r>
              <a:rPr lang="en-GB" sz="1200" baseline="-25000" dirty="0">
                <a:latin typeface="Times New Roman" panose="02020603050405020304" pitchFamily="18" charset="0"/>
                <a:cs typeface="Times New Roman" panose="02020603050405020304" pitchFamily="18" charset="0"/>
              </a:rPr>
              <a:t>4</a:t>
            </a:r>
            <a:r>
              <a:rPr lang="en-GB" sz="1200" dirty="0">
                <a:latin typeface="Times New Roman" panose="02020603050405020304" pitchFamily="18" charset="0"/>
                <a:cs typeface="Times New Roman" panose="02020603050405020304" pitchFamily="18" charset="0"/>
              </a:rPr>
              <a:t>)</a:t>
            </a:r>
            <a:r>
              <a:rPr lang="en-GB" sz="1200" baseline="-25000" dirty="0">
                <a:latin typeface="Times New Roman" panose="02020603050405020304" pitchFamily="18" charset="0"/>
                <a:cs typeface="Times New Roman" panose="02020603050405020304" pitchFamily="18" charset="0"/>
              </a:rPr>
              <a:t>2</a:t>
            </a:r>
            <a:r>
              <a:rPr lang="en-GB" sz="1200" dirty="0">
                <a:latin typeface="Times New Roman" panose="02020603050405020304" pitchFamily="18" charset="0"/>
                <a:cs typeface="Times New Roman" panose="02020603050405020304" pitchFamily="18" charset="0"/>
              </a:rPr>
              <a:t>SO</a:t>
            </a:r>
            <a:r>
              <a:rPr lang="en-GB" sz="1200" baseline="-25000" dirty="0">
                <a:latin typeface="Times New Roman" panose="02020603050405020304" pitchFamily="18" charset="0"/>
                <a:cs typeface="Times New Roman" panose="02020603050405020304" pitchFamily="18" charset="0"/>
              </a:rPr>
              <a:t>4</a:t>
            </a:r>
            <a:r>
              <a:rPr lang="en-GB" sz="1200" dirty="0">
                <a:latin typeface="Times New Roman" panose="02020603050405020304" pitchFamily="18" charset="0"/>
                <a:cs typeface="Times New Roman" panose="02020603050405020304" pitchFamily="18" charset="0"/>
              </a:rPr>
              <a:t>, 100 mM NaCl, 2 mM MgCl</a:t>
            </a:r>
            <a:r>
              <a:rPr lang="en-GB" sz="1200" baseline="-25000" dirty="0">
                <a:latin typeface="Times New Roman" panose="02020603050405020304" pitchFamily="18" charset="0"/>
                <a:cs typeface="Times New Roman" panose="02020603050405020304" pitchFamily="18" charset="0"/>
              </a:rPr>
              <a:t>2</a:t>
            </a:r>
            <a:r>
              <a:rPr lang="en-GB" sz="1200" dirty="0">
                <a:latin typeface="Times New Roman" panose="02020603050405020304" pitchFamily="18" charset="0"/>
                <a:cs typeface="Times New Roman" panose="02020603050405020304" pitchFamily="18" charset="0"/>
              </a:rPr>
              <a:t>, and 0.1 mg/mL BSA </a:t>
            </a:r>
            <a:r>
              <a:rPr lang="en-US" sz="1200" dirty="0">
                <a:latin typeface="Times New Roman" panose="02020603050405020304" pitchFamily="18" charset="0"/>
                <a:cs typeface="Times New Roman" panose="02020603050405020304" pitchFamily="18" charset="0"/>
              </a:rPr>
              <a:t>at 80 ℃ for 30 minutes. The substates and cleavage products were analyzed by 12% PAGE containing 8 M urea. </a:t>
            </a:r>
            <a:r>
              <a:rPr lang="en-GB" sz="1200" dirty="0">
                <a:latin typeface="Times New Roman" panose="02020603050405020304" pitchFamily="18" charset="0"/>
                <a:cs typeface="Times New Roman" panose="02020603050405020304" pitchFamily="18" charset="0"/>
              </a:rPr>
              <a:t>Imagining of the profile was carried out with </a:t>
            </a:r>
            <a:r>
              <a:rPr lang="en-GB" sz="1200" dirty="0" err="1">
                <a:latin typeface="Times New Roman" panose="02020603050405020304" pitchFamily="18" charset="0"/>
                <a:cs typeface="Times New Roman" panose="02020603050405020304" pitchFamily="18" charset="0"/>
              </a:rPr>
              <a:t>Typhoon</a:t>
            </a:r>
            <a:r>
              <a:rPr lang="en-GB" sz="1200" baseline="30000" dirty="0" err="1">
                <a:latin typeface="Times New Roman" panose="02020603050405020304" pitchFamily="18" charset="0"/>
                <a:cs typeface="Times New Roman" panose="02020603050405020304" pitchFamily="18" charset="0"/>
              </a:rPr>
              <a:t>TM</a:t>
            </a:r>
            <a:r>
              <a:rPr lang="en-GB" sz="1200" dirty="0">
                <a:latin typeface="Times New Roman" panose="02020603050405020304" pitchFamily="18" charset="0"/>
                <a:cs typeface="Times New Roman" panose="02020603050405020304" pitchFamily="18" charset="0"/>
              </a:rPr>
              <a:t> FLA 7000 image analyzer. </a:t>
            </a:r>
            <a:r>
              <a:rPr lang="en-US" sz="1200" dirty="0">
                <a:latin typeface="Times New Roman" panose="02020603050405020304" pitchFamily="18" charset="0"/>
                <a:cs typeface="Times New Roman" panose="02020603050405020304" pitchFamily="18" charset="0"/>
              </a:rPr>
              <a:t>S, substrate; P, products; M, markers (24 </a:t>
            </a:r>
            <a:r>
              <a:rPr lang="en-US" sz="1200" dirty="0" err="1">
                <a:latin typeface="Times New Roman" panose="02020603050405020304" pitchFamily="18" charset="0"/>
                <a:cs typeface="Times New Roman" panose="02020603050405020304" pitchFamily="18" charset="0"/>
              </a:rPr>
              <a:t>nt</a:t>
            </a:r>
            <a:r>
              <a:rPr 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The stars indicate residues within the corresponding fluorescence labelled strands. The G/T containing substrate (as used in Fig. 1) was used as a control (right panel).</a:t>
            </a:r>
            <a:endParaRPr lang="en-US" sz="12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D80A0D5-EDF2-4CBB-8A02-7391579DA8E8}"/>
              </a:ext>
            </a:extLst>
          </p:cNvPr>
          <p:cNvSpPr/>
          <p:nvPr/>
        </p:nvSpPr>
        <p:spPr>
          <a:xfrm>
            <a:off x="838200" y="533400"/>
            <a:ext cx="5486400" cy="589905"/>
          </a:xfrm>
          <a:prstGeom prst="rect">
            <a:avLst/>
          </a:prstGeom>
        </p:spPr>
        <p:txBody>
          <a:bodyPr wrap="square">
            <a:spAutoFit/>
          </a:bodyPr>
          <a:lstStyle/>
          <a:p>
            <a:pPr algn="just">
              <a:spcAft>
                <a:spcPts val="100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5´Cy3-CGAACTGCCTGGAATCCTGACGAC</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a:t>
            </a:r>
            <a:r>
              <a:rPr lang="en-US" sz="1200" dirty="0">
                <a:latin typeface="Times New Roman" panose="02020603050405020304" pitchFamily="18" charset="0"/>
                <a:ea typeface="Calibri" panose="020F0502020204030204" pitchFamily="34" charset="0"/>
                <a:cs typeface="Times New Roman" panose="02020603050405020304" pitchFamily="18" charset="0"/>
              </a:rPr>
              <a:t>TGTAGCGAACGATCACCTCA</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200" dirty="0">
                <a:solidFill>
                  <a:srgbClr val="000000"/>
                </a:solidFill>
                <a:latin typeface="Times New Roman" panose="02020603050405020304" pitchFamily="18" charset="0"/>
                <a:ea typeface="Calibri" panose="020F0502020204030204" pitchFamily="34" charset="0"/>
              </a:rPr>
              <a:t>       3´-GCTTGACGGACCTTAGGACTGCTG</a:t>
            </a:r>
            <a:r>
              <a:rPr lang="en-US" sz="1200" b="1" dirty="0">
                <a:solidFill>
                  <a:srgbClr val="FF0000"/>
                </a:solidFill>
                <a:latin typeface="Times New Roman" panose="02020603050405020304" pitchFamily="18" charset="0"/>
                <a:ea typeface="Calibri" panose="020F0502020204030204" pitchFamily="34" charset="0"/>
              </a:rPr>
              <a:t>G</a:t>
            </a:r>
            <a:r>
              <a:rPr lang="en-US" sz="1200" dirty="0">
                <a:latin typeface="Times New Roman" panose="02020603050405020304" pitchFamily="18" charset="0"/>
                <a:ea typeface="Calibri" panose="020F0502020204030204" pitchFamily="34" charset="0"/>
              </a:rPr>
              <a:t>ACATCGCTTGCTAGTGGAGT</a:t>
            </a:r>
            <a:r>
              <a:rPr lang="en-US" sz="1200" dirty="0">
                <a:solidFill>
                  <a:srgbClr val="000000"/>
                </a:solidFill>
                <a:latin typeface="Times New Roman" panose="02020603050405020304" pitchFamily="18" charset="0"/>
                <a:ea typeface="Calibri" panose="020F0502020204030204" pitchFamily="34" charset="0"/>
              </a:rPr>
              <a:t>-5´</a:t>
            </a:r>
          </a:p>
        </p:txBody>
      </p:sp>
      <p:sp>
        <p:nvSpPr>
          <p:cNvPr id="184" name="TextBox 183">
            <a:extLst>
              <a:ext uri="{FF2B5EF4-FFF2-40B4-BE49-F238E27FC236}">
                <a16:creationId xmlns:a16="http://schemas.microsoft.com/office/drawing/2014/main" id="{C294E66E-74C8-4001-B053-4A50DD8A5BEA}"/>
              </a:ext>
            </a:extLst>
          </p:cNvPr>
          <p:cNvSpPr txBox="1"/>
          <p:nvPr/>
        </p:nvSpPr>
        <p:spPr>
          <a:xfrm>
            <a:off x="228600" y="533400"/>
            <a:ext cx="314510"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A</a:t>
            </a:r>
          </a:p>
        </p:txBody>
      </p:sp>
      <p:sp>
        <p:nvSpPr>
          <p:cNvPr id="189" name="TextBox 188">
            <a:extLst>
              <a:ext uri="{FF2B5EF4-FFF2-40B4-BE49-F238E27FC236}">
                <a16:creationId xmlns:a16="http://schemas.microsoft.com/office/drawing/2014/main" id="{98B8906A-2BC1-40A8-BE8A-B292DFF7ADAB}"/>
              </a:ext>
            </a:extLst>
          </p:cNvPr>
          <p:cNvSpPr txBox="1"/>
          <p:nvPr/>
        </p:nvSpPr>
        <p:spPr>
          <a:xfrm>
            <a:off x="218304" y="2963564"/>
            <a:ext cx="30489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B</a:t>
            </a:r>
          </a:p>
        </p:txBody>
      </p:sp>
      <p:grpSp>
        <p:nvGrpSpPr>
          <p:cNvPr id="37" name="Group 36">
            <a:extLst>
              <a:ext uri="{FF2B5EF4-FFF2-40B4-BE49-F238E27FC236}">
                <a16:creationId xmlns:a16="http://schemas.microsoft.com/office/drawing/2014/main" id="{461755FF-051F-466C-B8CC-61A4EF3AFB74}"/>
              </a:ext>
            </a:extLst>
          </p:cNvPr>
          <p:cNvGrpSpPr/>
          <p:nvPr/>
        </p:nvGrpSpPr>
        <p:grpSpPr>
          <a:xfrm>
            <a:off x="3665833" y="2551671"/>
            <a:ext cx="2602993" cy="1843215"/>
            <a:chOff x="4038600" y="2576385"/>
            <a:chExt cx="2602993" cy="1843215"/>
          </a:xfrm>
        </p:grpSpPr>
        <p:pic>
          <p:nvPicPr>
            <p:cNvPr id="26" name="Picture 25">
              <a:extLst>
                <a:ext uri="{FF2B5EF4-FFF2-40B4-BE49-F238E27FC236}">
                  <a16:creationId xmlns:a16="http://schemas.microsoft.com/office/drawing/2014/main" id="{03AE4FD7-F345-4F74-9E63-BE003FDA21C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H="1">
              <a:off x="4876800" y="3124200"/>
              <a:ext cx="1524000" cy="1295400"/>
            </a:xfrm>
            <a:prstGeom prst="rect">
              <a:avLst/>
            </a:prstGeom>
            <a:ln w="12700">
              <a:solidFill>
                <a:schemeClr val="tx1"/>
              </a:solidFill>
            </a:ln>
          </p:spPr>
        </p:pic>
        <p:grpSp>
          <p:nvGrpSpPr>
            <p:cNvPr id="154" name="Group 153">
              <a:extLst>
                <a:ext uri="{FF2B5EF4-FFF2-40B4-BE49-F238E27FC236}">
                  <a16:creationId xmlns:a16="http://schemas.microsoft.com/office/drawing/2014/main" id="{86A91345-DAC0-4FEB-9E37-08B2293C8F61}"/>
                </a:ext>
              </a:extLst>
            </p:cNvPr>
            <p:cNvGrpSpPr/>
            <p:nvPr/>
          </p:nvGrpSpPr>
          <p:grpSpPr>
            <a:xfrm>
              <a:off x="5220738" y="2767921"/>
              <a:ext cx="1180072" cy="417495"/>
              <a:chOff x="938659" y="4628543"/>
              <a:chExt cx="876216" cy="382074"/>
            </a:xfrm>
          </p:grpSpPr>
          <p:sp>
            <p:nvSpPr>
              <p:cNvPr id="158" name="TextBox 157">
                <a:extLst>
                  <a:ext uri="{FF2B5EF4-FFF2-40B4-BE49-F238E27FC236}">
                    <a16:creationId xmlns:a16="http://schemas.microsoft.com/office/drawing/2014/main" id="{131F9C3D-24EF-411F-AE26-9BAD603476E3}"/>
                  </a:ext>
                </a:extLst>
              </p:cNvPr>
              <p:cNvSpPr txBox="1"/>
              <p:nvPr/>
            </p:nvSpPr>
            <p:spPr>
              <a:xfrm rot="5400000">
                <a:off x="975357" y="4742626"/>
                <a:ext cx="227029" cy="300425"/>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159" name="TextBox 158">
                <a:extLst>
                  <a:ext uri="{FF2B5EF4-FFF2-40B4-BE49-F238E27FC236}">
                    <a16:creationId xmlns:a16="http://schemas.microsoft.com/office/drawing/2014/main" id="{CC296463-C16C-4D39-B450-B5816D6AAEF9}"/>
                  </a:ext>
                </a:extLst>
              </p:cNvPr>
              <p:cNvSpPr txBox="1"/>
              <p:nvPr/>
            </p:nvSpPr>
            <p:spPr>
              <a:xfrm rot="16200000">
                <a:off x="1230516" y="4688775"/>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166" name="TextBox 165">
                <a:extLst>
                  <a:ext uri="{FF2B5EF4-FFF2-40B4-BE49-F238E27FC236}">
                    <a16:creationId xmlns:a16="http://schemas.microsoft.com/office/drawing/2014/main" id="{850327B1-3697-42FC-9257-4F1FEF2D24ED}"/>
                  </a:ext>
                </a:extLst>
              </p:cNvPr>
              <p:cNvSpPr txBox="1"/>
              <p:nvPr/>
            </p:nvSpPr>
            <p:spPr>
              <a:xfrm rot="16200000">
                <a:off x="1493034" y="4688774"/>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sp>
          <p:nvSpPr>
            <p:cNvPr id="174" name="TextBox 173">
              <a:extLst>
                <a:ext uri="{FF2B5EF4-FFF2-40B4-BE49-F238E27FC236}">
                  <a16:creationId xmlns:a16="http://schemas.microsoft.com/office/drawing/2014/main" id="{3A934497-6A35-485E-9CE7-B2AF391B0254}"/>
                </a:ext>
              </a:extLst>
            </p:cNvPr>
            <p:cNvSpPr txBox="1"/>
            <p:nvPr/>
          </p:nvSpPr>
          <p:spPr>
            <a:xfrm>
              <a:off x="4864443" y="2893542"/>
              <a:ext cx="309700"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M</a:t>
              </a:r>
            </a:p>
          </p:txBody>
        </p:sp>
        <p:sp>
          <p:nvSpPr>
            <p:cNvPr id="193" name="TextBox 192">
              <a:extLst>
                <a:ext uri="{FF2B5EF4-FFF2-40B4-BE49-F238E27FC236}">
                  <a16:creationId xmlns:a16="http://schemas.microsoft.com/office/drawing/2014/main" id="{9B3FB7AB-FD7D-465F-ADF7-4D6007DCA0E0}"/>
                </a:ext>
              </a:extLst>
            </p:cNvPr>
            <p:cNvSpPr txBox="1"/>
            <p:nvPr/>
          </p:nvSpPr>
          <p:spPr>
            <a:xfrm>
              <a:off x="6371967" y="3264244"/>
              <a:ext cx="269626"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S</a:t>
              </a:r>
            </a:p>
          </p:txBody>
        </p:sp>
        <p:sp>
          <p:nvSpPr>
            <p:cNvPr id="194" name="TextBox 193">
              <a:extLst>
                <a:ext uri="{FF2B5EF4-FFF2-40B4-BE49-F238E27FC236}">
                  <a16:creationId xmlns:a16="http://schemas.microsoft.com/office/drawing/2014/main" id="{304163F4-24AB-4C17-A6B8-2CBB3D93D726}"/>
                </a:ext>
              </a:extLst>
            </p:cNvPr>
            <p:cNvSpPr txBox="1"/>
            <p:nvPr/>
          </p:nvSpPr>
          <p:spPr>
            <a:xfrm>
              <a:off x="6371967" y="4063314"/>
              <a:ext cx="269626"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P</a:t>
              </a:r>
            </a:p>
          </p:txBody>
        </p:sp>
        <p:cxnSp>
          <p:nvCxnSpPr>
            <p:cNvPr id="195" name="Straight Connector 194">
              <a:extLst>
                <a:ext uri="{FF2B5EF4-FFF2-40B4-BE49-F238E27FC236}">
                  <a16:creationId xmlns:a16="http://schemas.microsoft.com/office/drawing/2014/main" id="{58480F6A-3548-4B0A-BEA7-ACDA5693BAD3}"/>
                </a:ext>
              </a:extLst>
            </p:cNvPr>
            <p:cNvCxnSpPr>
              <a:cxnSpLocks/>
            </p:cNvCxnSpPr>
            <p:nvPr/>
          </p:nvCxnSpPr>
          <p:spPr>
            <a:xfrm>
              <a:off x="5385486" y="2844120"/>
              <a:ext cx="926757" cy="0"/>
            </a:xfrm>
            <a:prstGeom prst="line">
              <a:avLst/>
            </a:prstGeom>
          </p:spPr>
          <p:style>
            <a:lnRef idx="1">
              <a:schemeClr val="dk1"/>
            </a:lnRef>
            <a:fillRef idx="0">
              <a:schemeClr val="dk1"/>
            </a:fillRef>
            <a:effectRef idx="0">
              <a:schemeClr val="dk1"/>
            </a:effectRef>
            <a:fontRef idx="minor">
              <a:schemeClr val="tx1"/>
            </a:fontRef>
          </p:style>
        </p:cxnSp>
        <p:sp>
          <p:nvSpPr>
            <p:cNvPr id="196" name="TextBox 195">
              <a:extLst>
                <a:ext uri="{FF2B5EF4-FFF2-40B4-BE49-F238E27FC236}">
                  <a16:creationId xmlns:a16="http://schemas.microsoft.com/office/drawing/2014/main" id="{B424C2E1-F049-4F5D-A4BB-9466C13FF6F6}"/>
                </a:ext>
              </a:extLst>
            </p:cNvPr>
            <p:cNvSpPr txBox="1"/>
            <p:nvPr/>
          </p:nvSpPr>
          <p:spPr>
            <a:xfrm>
              <a:off x="5523471" y="2576385"/>
              <a:ext cx="562975"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*G/T</a:t>
              </a:r>
            </a:p>
          </p:txBody>
        </p:sp>
        <p:sp>
          <p:nvSpPr>
            <p:cNvPr id="35" name="TextBox 34">
              <a:extLst>
                <a:ext uri="{FF2B5EF4-FFF2-40B4-BE49-F238E27FC236}">
                  <a16:creationId xmlns:a16="http://schemas.microsoft.com/office/drawing/2014/main" id="{4E4F5FE3-E837-4C49-9FD3-B610C8969231}"/>
                </a:ext>
              </a:extLst>
            </p:cNvPr>
            <p:cNvSpPr txBox="1"/>
            <p:nvPr/>
          </p:nvSpPr>
          <p:spPr>
            <a:xfrm>
              <a:off x="4038600" y="2895600"/>
              <a:ext cx="857518" cy="430887"/>
            </a:xfrm>
            <a:prstGeom prst="rect">
              <a:avLst/>
            </a:prstGeom>
            <a:noFill/>
          </p:spPr>
          <p:txBody>
            <a:bodyPr wrap="square" rtlCol="0">
              <a:spAutoFit/>
            </a:bodyPr>
            <a:lstStyle/>
            <a:p>
              <a:r>
                <a:rPr lang="en-US" sz="1100" dirty="0" err="1">
                  <a:latin typeface="Times New Roman" panose="02020603050405020304" pitchFamily="18" charset="0"/>
                  <a:cs typeface="Times New Roman" panose="02020603050405020304" pitchFamily="18" charset="0"/>
                </a:rPr>
                <a:t>SisEndoMS</a:t>
              </a:r>
              <a:r>
                <a:rPr lang="en-US" sz="1100" dirty="0">
                  <a:latin typeface="Times New Roman" panose="02020603050405020304" pitchFamily="18" charset="0"/>
                  <a:cs typeface="Times New Roman" panose="02020603050405020304" pitchFamily="18" charset="0"/>
                </a:rPr>
                <a:t>  </a:t>
              </a:r>
            </a:p>
            <a:p>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μM</a:t>
              </a:r>
              <a:r>
                <a:rPr lang="en-US" sz="1100" dirty="0">
                  <a:latin typeface="Times New Roman" panose="02020603050405020304" pitchFamily="18" charset="0"/>
                  <a:cs typeface="Times New Roman" panose="02020603050405020304" pitchFamily="18" charset="0"/>
                </a:rPr>
                <a:t>)</a:t>
              </a:r>
            </a:p>
          </p:txBody>
        </p:sp>
      </p:grpSp>
      <p:grpSp>
        <p:nvGrpSpPr>
          <p:cNvPr id="45" name="Group 44">
            <a:extLst>
              <a:ext uri="{FF2B5EF4-FFF2-40B4-BE49-F238E27FC236}">
                <a16:creationId xmlns:a16="http://schemas.microsoft.com/office/drawing/2014/main" id="{CD1D9991-13A4-41EA-8EFE-52486319D996}"/>
              </a:ext>
            </a:extLst>
          </p:cNvPr>
          <p:cNvGrpSpPr/>
          <p:nvPr/>
        </p:nvGrpSpPr>
        <p:grpSpPr>
          <a:xfrm>
            <a:off x="846433" y="2362200"/>
            <a:ext cx="2411463" cy="2094624"/>
            <a:chOff x="846433" y="2362200"/>
            <a:chExt cx="2411463" cy="2094624"/>
          </a:xfrm>
        </p:grpSpPr>
        <p:grpSp>
          <p:nvGrpSpPr>
            <p:cNvPr id="38" name="Group 37">
              <a:extLst>
                <a:ext uri="{FF2B5EF4-FFF2-40B4-BE49-F238E27FC236}">
                  <a16:creationId xmlns:a16="http://schemas.microsoft.com/office/drawing/2014/main" id="{B0F1107C-64AE-4D9B-8115-7C721F71E52E}"/>
                </a:ext>
              </a:extLst>
            </p:cNvPr>
            <p:cNvGrpSpPr/>
            <p:nvPr/>
          </p:nvGrpSpPr>
          <p:grpSpPr>
            <a:xfrm>
              <a:off x="846433" y="2362200"/>
              <a:ext cx="2411463" cy="2002822"/>
              <a:chOff x="663147" y="2498131"/>
              <a:chExt cx="2411463" cy="2002822"/>
            </a:xfrm>
          </p:grpSpPr>
          <p:grpSp>
            <p:nvGrpSpPr>
              <p:cNvPr id="102" name="Group 101">
                <a:extLst>
                  <a:ext uri="{FF2B5EF4-FFF2-40B4-BE49-F238E27FC236}">
                    <a16:creationId xmlns:a16="http://schemas.microsoft.com/office/drawing/2014/main" id="{6FA12566-D9E3-426B-98F9-4084B28108C6}"/>
                  </a:ext>
                </a:extLst>
              </p:cNvPr>
              <p:cNvGrpSpPr/>
              <p:nvPr/>
            </p:nvGrpSpPr>
            <p:grpSpPr>
              <a:xfrm>
                <a:off x="1171833" y="2912078"/>
                <a:ext cx="838200" cy="417495"/>
                <a:chOff x="1006209" y="4571998"/>
                <a:chExt cx="820766" cy="382074"/>
              </a:xfrm>
            </p:grpSpPr>
            <p:sp>
              <p:nvSpPr>
                <p:cNvPr id="103" name="TextBox 102">
                  <a:extLst>
                    <a:ext uri="{FF2B5EF4-FFF2-40B4-BE49-F238E27FC236}">
                      <a16:creationId xmlns:a16="http://schemas.microsoft.com/office/drawing/2014/main" id="{C99977A3-0B67-4355-9522-D8B526E9DAA1}"/>
                    </a:ext>
                  </a:extLst>
                </p:cNvPr>
                <p:cNvSpPr txBox="1"/>
                <p:nvPr/>
              </p:nvSpPr>
              <p:spPr>
                <a:xfrm rot="5400000">
                  <a:off x="1042907" y="4686081"/>
                  <a:ext cx="227029" cy="300425"/>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104" name="TextBox 103">
                  <a:extLst>
                    <a:ext uri="{FF2B5EF4-FFF2-40B4-BE49-F238E27FC236}">
                      <a16:creationId xmlns:a16="http://schemas.microsoft.com/office/drawing/2014/main" id="{77DF0B48-7EE5-4442-9F1B-D0002F6E404A}"/>
                    </a:ext>
                  </a:extLst>
                </p:cNvPr>
                <p:cNvSpPr txBox="1"/>
                <p:nvPr/>
              </p:nvSpPr>
              <p:spPr>
                <a:xfrm rot="16200000">
                  <a:off x="1242616"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105" name="TextBox 104">
                  <a:extLst>
                    <a:ext uri="{FF2B5EF4-FFF2-40B4-BE49-F238E27FC236}">
                      <a16:creationId xmlns:a16="http://schemas.microsoft.com/office/drawing/2014/main" id="{342D79EF-3F0E-498F-AEE1-A4C71330C276}"/>
                    </a:ext>
                  </a:extLst>
                </p:cNvPr>
                <p:cNvSpPr txBox="1"/>
                <p:nvPr/>
              </p:nvSpPr>
              <p:spPr>
                <a:xfrm rot="16200000">
                  <a:off x="1505134" y="4632229"/>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grpSp>
            <p:nvGrpSpPr>
              <p:cNvPr id="139" name="Group 138">
                <a:extLst>
                  <a:ext uri="{FF2B5EF4-FFF2-40B4-BE49-F238E27FC236}">
                    <a16:creationId xmlns:a16="http://schemas.microsoft.com/office/drawing/2014/main" id="{7D200200-E2A0-469A-AB28-508FA903123C}"/>
                  </a:ext>
                </a:extLst>
              </p:cNvPr>
              <p:cNvGrpSpPr/>
              <p:nvPr/>
            </p:nvGrpSpPr>
            <p:grpSpPr>
              <a:xfrm>
                <a:off x="1925596" y="2912078"/>
                <a:ext cx="850557" cy="417495"/>
                <a:chOff x="1042509" y="4571998"/>
                <a:chExt cx="832866" cy="382074"/>
              </a:xfrm>
            </p:grpSpPr>
            <p:sp>
              <p:nvSpPr>
                <p:cNvPr id="140" name="TextBox 139">
                  <a:extLst>
                    <a:ext uri="{FF2B5EF4-FFF2-40B4-BE49-F238E27FC236}">
                      <a16:creationId xmlns:a16="http://schemas.microsoft.com/office/drawing/2014/main" id="{CF78F9E6-FA44-4FB7-9C36-46C2BD40D79F}"/>
                    </a:ext>
                  </a:extLst>
                </p:cNvPr>
                <p:cNvSpPr txBox="1"/>
                <p:nvPr/>
              </p:nvSpPr>
              <p:spPr>
                <a:xfrm rot="5400000">
                  <a:off x="1079207" y="4686081"/>
                  <a:ext cx="227029" cy="300425"/>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a:t>
                  </a:r>
                </a:p>
              </p:txBody>
            </p:sp>
            <p:sp>
              <p:nvSpPr>
                <p:cNvPr id="141" name="TextBox 140">
                  <a:extLst>
                    <a:ext uri="{FF2B5EF4-FFF2-40B4-BE49-F238E27FC236}">
                      <a16:creationId xmlns:a16="http://schemas.microsoft.com/office/drawing/2014/main" id="{B50B3E92-9113-4112-ABE9-2FFB3AB531B0}"/>
                    </a:ext>
                  </a:extLst>
                </p:cNvPr>
                <p:cNvSpPr txBox="1"/>
                <p:nvPr/>
              </p:nvSpPr>
              <p:spPr>
                <a:xfrm rot="16200000">
                  <a:off x="1278916" y="4632230"/>
                  <a:ext cx="382072" cy="26161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0.1</a:t>
                  </a:r>
                </a:p>
              </p:txBody>
            </p:sp>
            <p:sp>
              <p:nvSpPr>
                <p:cNvPr id="142" name="TextBox 141">
                  <a:extLst>
                    <a:ext uri="{FF2B5EF4-FFF2-40B4-BE49-F238E27FC236}">
                      <a16:creationId xmlns:a16="http://schemas.microsoft.com/office/drawing/2014/main" id="{CB86565C-B7E4-44D6-A663-F6E09D972B32}"/>
                    </a:ext>
                  </a:extLst>
                </p:cNvPr>
                <p:cNvSpPr txBox="1"/>
                <p:nvPr/>
              </p:nvSpPr>
              <p:spPr>
                <a:xfrm rot="16200000">
                  <a:off x="1553534" y="4632229"/>
                  <a:ext cx="382072"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0.2</a:t>
                  </a:r>
                </a:p>
              </p:txBody>
            </p:sp>
          </p:grpSp>
          <p:cxnSp>
            <p:nvCxnSpPr>
              <p:cNvPr id="143" name="Straight Connector 142">
                <a:extLst>
                  <a:ext uri="{FF2B5EF4-FFF2-40B4-BE49-F238E27FC236}">
                    <a16:creationId xmlns:a16="http://schemas.microsoft.com/office/drawing/2014/main" id="{AFA0C103-07BF-4CAB-A6A8-C42C8D5E1291}"/>
                  </a:ext>
                </a:extLst>
              </p:cNvPr>
              <p:cNvCxnSpPr>
                <a:cxnSpLocks/>
              </p:cNvCxnSpPr>
              <p:nvPr/>
            </p:nvCxnSpPr>
            <p:spPr>
              <a:xfrm>
                <a:off x="1311876" y="3000635"/>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71E623BB-61C8-4B43-ADC0-150194D91497}"/>
                  </a:ext>
                </a:extLst>
              </p:cNvPr>
              <p:cNvCxnSpPr>
                <a:cxnSpLocks/>
              </p:cNvCxnSpPr>
              <p:nvPr/>
            </p:nvCxnSpPr>
            <p:spPr>
              <a:xfrm>
                <a:off x="2016211" y="3000634"/>
                <a:ext cx="609600"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50FDE80C-BAE8-46D6-B3AD-0C9BD3B66D88}"/>
                  </a:ext>
                </a:extLst>
              </p:cNvPr>
              <p:cNvSpPr txBox="1"/>
              <p:nvPr/>
            </p:nvSpPr>
            <p:spPr>
              <a:xfrm>
                <a:off x="1285104" y="2759678"/>
                <a:ext cx="718466" cy="261610"/>
              </a:xfrm>
              <a:prstGeom prst="rect">
                <a:avLst/>
              </a:prstGeom>
              <a:noFill/>
            </p:spPr>
            <p:txBody>
              <a:bodyPr wrap="none" rtlCol="0">
                <a:spAutoFit/>
              </a:bodyPr>
              <a:lstStyle/>
              <a:p>
                <a:r>
                  <a:rPr lang="en-US" sz="1050" dirty="0" err="1">
                    <a:latin typeface="Times New Roman" panose="02020603050405020304" pitchFamily="18" charset="0"/>
                    <a:cs typeface="Times New Roman" panose="02020603050405020304" pitchFamily="18" charset="0"/>
                  </a:rPr>
                  <a:t>TgaNucS</a:t>
                </a:r>
                <a:endParaRPr lang="en-US" sz="1050" dirty="0">
                  <a:latin typeface="Times New Roman" panose="02020603050405020304" pitchFamily="18"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D691E062-4257-464E-8493-E67D4DF6AC2B}"/>
                  </a:ext>
                </a:extLst>
              </p:cNvPr>
              <p:cNvCxnSpPr>
                <a:cxnSpLocks/>
              </p:cNvCxnSpPr>
              <p:nvPr/>
            </p:nvCxnSpPr>
            <p:spPr>
              <a:xfrm>
                <a:off x="1324233" y="2753504"/>
                <a:ext cx="1295400" cy="0"/>
              </a:xfrm>
              <a:prstGeom prst="line">
                <a:avLst/>
              </a:prstGeom>
            </p:spPr>
            <p:style>
              <a:lnRef idx="1">
                <a:schemeClr val="dk1"/>
              </a:lnRef>
              <a:fillRef idx="0">
                <a:schemeClr val="dk1"/>
              </a:fillRef>
              <a:effectRef idx="0">
                <a:schemeClr val="dk1"/>
              </a:effectRef>
              <a:fontRef idx="minor">
                <a:schemeClr val="tx1"/>
              </a:fontRef>
            </p:style>
          </p:cxnSp>
          <p:sp>
            <p:nvSpPr>
              <p:cNvPr id="152" name="TextBox 151">
                <a:extLst>
                  <a:ext uri="{FF2B5EF4-FFF2-40B4-BE49-F238E27FC236}">
                    <a16:creationId xmlns:a16="http://schemas.microsoft.com/office/drawing/2014/main" id="{A60AB994-DE9A-4201-9130-915402C4F555}"/>
                  </a:ext>
                </a:extLst>
              </p:cNvPr>
              <p:cNvSpPr txBox="1"/>
              <p:nvPr/>
            </p:nvSpPr>
            <p:spPr>
              <a:xfrm>
                <a:off x="1633152" y="2498131"/>
                <a:ext cx="58381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*U/G</a:t>
                </a:r>
              </a:p>
            </p:txBody>
          </p:sp>
          <p:sp>
            <p:nvSpPr>
              <p:cNvPr id="153" name="TextBox 152">
                <a:extLst>
                  <a:ext uri="{FF2B5EF4-FFF2-40B4-BE49-F238E27FC236}">
                    <a16:creationId xmlns:a16="http://schemas.microsoft.com/office/drawing/2014/main" id="{8B4F4496-C342-4B0F-9AFF-99B94375A898}"/>
                  </a:ext>
                </a:extLst>
              </p:cNvPr>
              <p:cNvSpPr txBox="1"/>
              <p:nvPr/>
            </p:nvSpPr>
            <p:spPr>
              <a:xfrm>
                <a:off x="1921476" y="2759678"/>
                <a:ext cx="857927" cy="261610"/>
              </a:xfrm>
              <a:prstGeom prst="rect">
                <a:avLst/>
              </a:prstGeom>
              <a:noFill/>
            </p:spPr>
            <p:txBody>
              <a:bodyPr wrap="none" rtlCol="0">
                <a:spAutoFit/>
              </a:bodyPr>
              <a:lstStyle/>
              <a:p>
                <a:r>
                  <a:rPr lang="en-US" sz="1050" dirty="0" err="1">
                    <a:latin typeface="Times New Roman" panose="02020603050405020304" pitchFamily="18" charset="0"/>
                    <a:cs typeface="Times New Roman" panose="02020603050405020304" pitchFamily="18" charset="0"/>
                  </a:rPr>
                  <a:t>SisEndoMS</a:t>
                </a:r>
                <a:endParaRPr lang="en-US" sz="1050" dirty="0">
                  <a:latin typeface="Times New Roman" panose="02020603050405020304" pitchFamily="18" charset="0"/>
                  <a:cs typeface="Times New Roman" panose="02020603050405020304" pitchFamily="18" charset="0"/>
                </a:endParaRPr>
              </a:p>
            </p:txBody>
          </p:sp>
          <p:sp>
            <p:nvSpPr>
              <p:cNvPr id="183" name="TextBox 182">
                <a:extLst>
                  <a:ext uri="{FF2B5EF4-FFF2-40B4-BE49-F238E27FC236}">
                    <a16:creationId xmlns:a16="http://schemas.microsoft.com/office/drawing/2014/main" id="{7BCBF0E3-09C2-4060-8B14-448718EBDA24}"/>
                  </a:ext>
                </a:extLst>
              </p:cNvPr>
              <p:cNvSpPr txBox="1"/>
              <p:nvPr/>
            </p:nvSpPr>
            <p:spPr>
              <a:xfrm>
                <a:off x="2804984" y="3408407"/>
                <a:ext cx="269626"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S</a:t>
                </a:r>
              </a:p>
            </p:txBody>
          </p:sp>
          <p:sp>
            <p:nvSpPr>
              <p:cNvPr id="191" name="TextBox 190">
                <a:extLst>
                  <a:ext uri="{FF2B5EF4-FFF2-40B4-BE49-F238E27FC236}">
                    <a16:creationId xmlns:a16="http://schemas.microsoft.com/office/drawing/2014/main" id="{C62AAE8F-F4A8-4BDC-92C7-7BC5C6EC2418}"/>
                  </a:ext>
                </a:extLst>
              </p:cNvPr>
              <p:cNvSpPr txBox="1"/>
              <p:nvPr/>
            </p:nvSpPr>
            <p:spPr>
              <a:xfrm>
                <a:off x="2804984" y="4223954"/>
                <a:ext cx="269626"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P</a:t>
                </a:r>
              </a:p>
            </p:txBody>
          </p:sp>
          <p:sp>
            <p:nvSpPr>
              <p:cNvPr id="198" name="TextBox 197">
                <a:extLst>
                  <a:ext uri="{FF2B5EF4-FFF2-40B4-BE49-F238E27FC236}">
                    <a16:creationId xmlns:a16="http://schemas.microsoft.com/office/drawing/2014/main" id="{BC505650-86F2-4D45-AC75-D4FA854385A0}"/>
                  </a:ext>
                </a:extLst>
              </p:cNvPr>
              <p:cNvSpPr txBox="1"/>
              <p:nvPr/>
            </p:nvSpPr>
            <p:spPr>
              <a:xfrm>
                <a:off x="663147" y="3015051"/>
                <a:ext cx="533400"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a:t>
                </a:r>
                <a:r>
                  <a:rPr lang="en-US" sz="1200" dirty="0" err="1">
                    <a:latin typeface="Times New Roman" panose="02020603050405020304" pitchFamily="18" charset="0"/>
                    <a:cs typeface="Times New Roman" panose="02020603050405020304" pitchFamily="18" charset="0"/>
                  </a:rPr>
                  <a:t>μM</a:t>
                </a:r>
                <a:r>
                  <a:rPr lang="en-US" sz="1200" dirty="0">
                    <a:latin typeface="Times New Roman" panose="02020603050405020304" pitchFamily="18" charset="0"/>
                    <a:cs typeface="Times New Roman" panose="02020603050405020304" pitchFamily="18" charset="0"/>
                  </a:rPr>
                  <a:t>)</a:t>
                </a:r>
                <a:endParaRPr lang="en-US" sz="1200" dirty="0"/>
              </a:p>
            </p:txBody>
          </p:sp>
        </p:grpSp>
        <p:pic>
          <p:nvPicPr>
            <p:cNvPr id="44" name="Picture 43">
              <a:extLst>
                <a:ext uri="{FF2B5EF4-FFF2-40B4-BE49-F238E27FC236}">
                  <a16:creationId xmlns:a16="http://schemas.microsoft.com/office/drawing/2014/main" id="{CC48BC32-9FF0-4E00-B25A-0450B66228DA}"/>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H="1">
              <a:off x="1268628" y="3148914"/>
              <a:ext cx="1752600" cy="1307910"/>
            </a:xfrm>
            <a:prstGeom prst="rect">
              <a:avLst/>
            </a:prstGeom>
            <a:ln w="12700">
              <a:solidFill>
                <a:schemeClr val="tx1"/>
              </a:solidFill>
            </a:ln>
          </p:spPr>
        </p:pic>
      </p:grpSp>
    </p:spTree>
    <p:extLst>
      <p:ext uri="{BB962C8B-B14F-4D97-AF65-F5344CB8AC3E}">
        <p14:creationId xmlns:p14="http://schemas.microsoft.com/office/powerpoint/2010/main" val="665358154"/>
      </p:ext>
    </p:extLst>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35423</TotalTime>
  <Words>1794</Words>
  <Application>Microsoft Macintosh PowerPoint</Application>
  <PresentationFormat>全屏显示(4:3)</PresentationFormat>
  <Paragraphs>280</Paragraphs>
  <Slides>10</Slides>
  <Notes>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vt:i4>
      </vt:variant>
    </vt:vector>
  </HeadingPairs>
  <TitlesOfParts>
    <vt:vector size="15" baseType="lpstr">
      <vt:lpstr>宋体</vt:lpstr>
      <vt:lpstr>Arial</vt:lpstr>
      <vt:lpstr>Calibri</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Figure S9. Overexpression of the Holliday junction resolvases Hjc and Hje inhibited the growth of S. islandicus. (A) The growth curves of E233S harboring the empty vector pSeSD, pSeSD-Hjc (C-His), and pSeSD-Hje (C-His) in the presence of arabinose was monitored. The growth curves were drawn based on data from at least three biological and three technical repeats. (B) Western blot analysis for the protein expression of the strains harboring pSeSD, pSeSD-Hjc (C-His) and pSeSD-Hje (C-His). M, Marker. (C) Scanning electron microscopy of the cells strains harboring pSeSD, pSeSD-Hjc (C-His) and pSeSD-Hje (C-His). Representative photos are shown. Scale bars 4 μm.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Screening Of Some New Schiff Bases And Their Coordination Complexes</dc:title>
  <dc:creator>Ayub Khan</dc:creator>
  <cp:lastModifiedBy>申 玉龙</cp:lastModifiedBy>
  <cp:revision>2272</cp:revision>
  <dcterms:created xsi:type="dcterms:W3CDTF">2011-01-07T09:41:02Z</dcterms:created>
  <dcterms:modified xsi:type="dcterms:W3CDTF">2020-10-27T08:21:20Z</dcterms:modified>
</cp:coreProperties>
</file>