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2" r:id="rId2"/>
    <p:sldId id="297" r:id="rId3"/>
    <p:sldId id="304" r:id="rId4"/>
    <p:sldId id="305" r:id="rId5"/>
    <p:sldId id="303" r:id="rId6"/>
    <p:sldId id="306" r:id="rId7"/>
    <p:sldId id="299" r:id="rId8"/>
    <p:sldId id="298" r:id="rId9"/>
    <p:sldId id="288" r:id="rId10"/>
    <p:sldId id="277" r:id="rId11"/>
  </p:sldIdLst>
  <p:sldSz cx="6858000" cy="9144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ksma, A.C." initials="LA" lastIdx="10" clrIdx="0">
    <p:extLst>
      <p:ext uri="{19B8F6BF-5375-455C-9EA6-DF929625EA0E}">
        <p15:presenceInfo xmlns:p15="http://schemas.microsoft.com/office/powerpoint/2012/main" userId="S-1-5-21-2169066342-2480738168-2466311071-965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6" autoAdjust="0"/>
    <p:restoredTop sz="94631"/>
  </p:normalViewPr>
  <p:slideViewPr>
    <p:cSldViewPr snapToGrid="0">
      <p:cViewPr>
        <p:scale>
          <a:sx n="90" d="100"/>
          <a:sy n="90" d="100"/>
        </p:scale>
        <p:origin x="1560" y="-1531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4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14764-1CA6-4F20-991D-236D693EDA9E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078FC-A4AC-4BE8-838F-0AFD171D9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31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CEB5-A3C6-44DC-B203-D1AD4B96C787}" type="datetimeFigureOut">
              <a:rPr lang="nl-NL" smtClean="0"/>
              <a:t>23-12-2020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9186-1045-4D5F-87C3-16179962909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1048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CEB5-A3C6-44DC-B203-D1AD4B96C787}" type="datetimeFigureOut">
              <a:rPr lang="nl-NL" smtClean="0"/>
              <a:t>23-12-2020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9186-1045-4D5F-87C3-16179962909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5479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CEB5-A3C6-44DC-B203-D1AD4B96C787}" type="datetimeFigureOut">
              <a:rPr lang="nl-NL" smtClean="0"/>
              <a:t>23-12-2020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9186-1045-4D5F-87C3-16179962909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935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CEB5-A3C6-44DC-B203-D1AD4B96C787}" type="datetimeFigureOut">
              <a:rPr lang="nl-NL" smtClean="0"/>
              <a:t>23-12-2020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9186-1045-4D5F-87C3-16179962909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055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CEB5-A3C6-44DC-B203-D1AD4B96C787}" type="datetimeFigureOut">
              <a:rPr lang="nl-NL" smtClean="0"/>
              <a:t>23-12-2020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9186-1045-4D5F-87C3-16179962909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8520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CEB5-A3C6-44DC-B203-D1AD4B96C787}" type="datetimeFigureOut">
              <a:rPr lang="nl-NL" smtClean="0"/>
              <a:t>23-12-2020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9186-1045-4D5F-87C3-16179962909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349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CEB5-A3C6-44DC-B203-D1AD4B96C787}" type="datetimeFigureOut">
              <a:rPr lang="nl-NL" smtClean="0"/>
              <a:t>23-12-2020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9186-1045-4D5F-87C3-16179962909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540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CEB5-A3C6-44DC-B203-D1AD4B96C787}" type="datetimeFigureOut">
              <a:rPr lang="nl-NL" smtClean="0"/>
              <a:t>23-12-2020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9186-1045-4D5F-87C3-16179962909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1573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CEB5-A3C6-44DC-B203-D1AD4B96C787}" type="datetimeFigureOut">
              <a:rPr lang="nl-NL" smtClean="0"/>
              <a:t>23-12-2020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9186-1045-4D5F-87C3-16179962909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6366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CEB5-A3C6-44DC-B203-D1AD4B96C787}" type="datetimeFigureOut">
              <a:rPr lang="nl-NL" smtClean="0"/>
              <a:t>23-12-2020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9186-1045-4D5F-87C3-16179962909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821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CEB5-A3C6-44DC-B203-D1AD4B96C787}" type="datetimeFigureOut">
              <a:rPr lang="nl-NL" smtClean="0"/>
              <a:t>23-12-2020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9186-1045-4D5F-87C3-16179962909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0657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ACEB5-A3C6-44DC-B203-D1AD4B96C787}" type="datetimeFigureOut">
              <a:rPr lang="nl-NL" smtClean="0"/>
              <a:t>23-12-2020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19186-1045-4D5F-87C3-16179962909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813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3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06" y="12432"/>
            <a:ext cx="6681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Table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S1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Primer sequences for quantitative real-time polymerase chain reaction (qPCR). Presented are the primer sequences of wild type (WT) and alternative transcripts (ALT) used for qPCR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187014"/>
              </p:ext>
            </p:extLst>
          </p:nvPr>
        </p:nvGraphicFramePr>
        <p:xfrm>
          <a:off x="156471" y="763272"/>
          <a:ext cx="4755500" cy="5441455"/>
        </p:xfrm>
        <a:graphic>
          <a:graphicData uri="http://schemas.openxmlformats.org/drawingml/2006/table">
            <a:tbl>
              <a:tblPr/>
              <a:tblGrid>
                <a:gridCol w="1748447">
                  <a:extLst>
                    <a:ext uri="{9D8B030D-6E8A-4147-A177-3AD203B41FA5}">
                      <a16:colId xmlns:a16="http://schemas.microsoft.com/office/drawing/2014/main" val="569659142"/>
                    </a:ext>
                  </a:extLst>
                </a:gridCol>
                <a:gridCol w="3007053">
                  <a:extLst>
                    <a:ext uri="{9D8B030D-6E8A-4147-A177-3AD203B41FA5}">
                      <a16:colId xmlns:a16="http://schemas.microsoft.com/office/drawing/2014/main" val="133454421"/>
                    </a:ext>
                  </a:extLst>
                </a:gridCol>
              </a:tblGrid>
              <a:tr h="2365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ATM_ALT_F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TGGCCAGAACTTT CAAGAACA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333413"/>
                  </a:ext>
                </a:extLst>
              </a:tr>
              <a:tr h="2365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ATM_ALT_R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GATTGTTCTGTATAAGAAAGGCAAAAT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5700079"/>
                  </a:ext>
                </a:extLst>
              </a:tr>
              <a:tr h="2365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ATM_WT_F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CCAGCTATTTGGTTTGAGAAGC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3155116"/>
                  </a:ext>
                </a:extLst>
              </a:tr>
              <a:tr h="2365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ATM-WT_R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GCCCTGTTCAAAAGCAACAC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617759"/>
                  </a:ext>
                </a:extLst>
              </a:tr>
              <a:tr h="2365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FOXP1_F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CCTCACTGCACACCTCTCAATGC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53995"/>
                  </a:ext>
                </a:extLst>
              </a:tr>
              <a:tr h="2365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FOXP1_ALT_R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CTGGTACCATTGGTGATGTAACAAG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2002057"/>
                  </a:ext>
                </a:extLst>
              </a:tr>
              <a:tr h="2365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FOXP1_WT_R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CATGGAAGCGGTAGTGTATAGAGGT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476738"/>
                  </a:ext>
                </a:extLst>
              </a:tr>
              <a:tr h="2365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ANKHD1_F_e2_e3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CTAGAAGCAGCAGGAATTGG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796966"/>
                  </a:ext>
                </a:extLst>
              </a:tr>
              <a:tr h="2365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ANKHD1_F_e2_ae3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GAAGCAGCAGCTTTTGCAGAT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0782471"/>
                  </a:ext>
                </a:extLst>
              </a:tr>
              <a:tr h="2365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ANKHD1_R_e3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GTGTCCACTTGTCCTGCATT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522322"/>
                  </a:ext>
                </a:extLst>
              </a:tr>
              <a:tr h="2365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hTTi1_WT_F3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TGAGAAGAGCACCACCACAG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285453"/>
                  </a:ext>
                </a:extLst>
              </a:tr>
              <a:tr h="2365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hTTi1_WT_R3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CACATCTGGACGGGTGTCAT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14049"/>
                  </a:ext>
                </a:extLst>
              </a:tr>
              <a:tr h="2365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hTTi1_ALT_F3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CTCTTGAGAAGAGCACCACCA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880695"/>
                  </a:ext>
                </a:extLst>
              </a:tr>
              <a:tr h="2365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hTTi1_ALT_R3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GGAAAAAGAGCACACTTCTTCATT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040722"/>
                  </a:ext>
                </a:extLst>
              </a:tr>
              <a:tr h="2365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hMAP3K7_WT_F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TGGAATATGCTGAAGGGGGC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0046401"/>
                  </a:ext>
                </a:extLst>
              </a:tr>
              <a:tr h="2365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hMAP3K7_WT_R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TTGCGTGGGCAGCAGTATAA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7327029"/>
                  </a:ext>
                </a:extLst>
              </a:tr>
              <a:tr h="236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hMAP3K7_ALT_F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CGGCAGTTATCCCGTGTGAA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9253382"/>
                  </a:ext>
                </a:extLst>
              </a:tr>
              <a:tr h="2365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hMAP3K7_ALT_R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CAGCACTGCGAAAGAAAGGC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894752"/>
                  </a:ext>
                </a:extLst>
              </a:tr>
              <a:tr h="2365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hSRSF3_F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TGGAACTGTCGAATGGTGAA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929507"/>
                  </a:ext>
                </a:extLst>
              </a:tr>
              <a:tr h="2365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hSRSF3_ALT_R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GGGTGGTGAGAAGAGACATGA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043031"/>
                  </a:ext>
                </a:extLst>
              </a:tr>
              <a:tr h="2365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hSRSF3_WT_R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TCTTGGAGATCTGCGACGAG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54142"/>
                  </a:ext>
                </a:extLst>
              </a:tr>
              <a:tr h="2365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GAPDH_F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GCATCTTCTTTTGCGTCGCC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124736"/>
                  </a:ext>
                </a:extLst>
              </a:tr>
              <a:tr h="2365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GAPDH_R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nl-N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GACCAAATCCGTTGACTCCG 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565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54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kstvak 23"/>
          <p:cNvSpPr txBox="1"/>
          <p:nvPr/>
        </p:nvSpPr>
        <p:spPr>
          <a:xfrm>
            <a:off x="1430392" y="707552"/>
            <a:ext cx="5538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NALM-6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isogenic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lines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-/+ </a:t>
            </a:r>
            <a:r>
              <a:rPr lang="nl-NL" sz="1400" i="1" dirty="0">
                <a:latin typeface="Arial" panose="020B0604020202020204" pitchFamily="34" charset="0"/>
                <a:cs typeface="Arial" panose="020B0604020202020204" pitchFamily="34" charset="0"/>
              </a:rPr>
              <a:t>SF3B1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mut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808" y="1016627"/>
            <a:ext cx="7122115" cy="3637545"/>
            <a:chOff x="-20707" y="748161"/>
            <a:chExt cx="7122115" cy="3637545"/>
          </a:xfrm>
        </p:grpSpPr>
        <p:sp>
          <p:nvSpPr>
            <p:cNvPr id="25" name="Tekstvak 24"/>
            <p:cNvSpPr txBox="1"/>
            <p:nvPr/>
          </p:nvSpPr>
          <p:spPr>
            <a:xfrm>
              <a:off x="3930697" y="3924041"/>
              <a:ext cx="3035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DMSO</a:t>
              </a:r>
            </a:p>
            <a:p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+  </a:t>
              </a:r>
              <a:r>
                <a:rPr lang="nl-NL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CDKi</a:t>
              </a: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 0.5uM (</a:t>
              </a:r>
              <a:r>
                <a:rPr lang="nl-NL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palbociclib</a:t>
              </a: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-20707" y="748161"/>
              <a:ext cx="7122115" cy="3164072"/>
              <a:chOff x="-20707" y="748161"/>
              <a:chExt cx="7122115" cy="3164072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612694" y="748161"/>
                <a:ext cx="6488714" cy="3164072"/>
                <a:chOff x="612694" y="748161"/>
                <a:chExt cx="6488714" cy="3164072"/>
              </a:xfrm>
            </p:grpSpPr>
            <p:cxnSp>
              <p:nvCxnSpPr>
                <p:cNvPr id="20" name="Rechte verbindingslijn 19"/>
                <p:cNvCxnSpPr/>
                <p:nvPr/>
              </p:nvCxnSpPr>
              <p:spPr>
                <a:xfrm>
                  <a:off x="620688" y="1126162"/>
                  <a:ext cx="254365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1" name="Groep 30"/>
                <p:cNvGrpSpPr/>
                <p:nvPr/>
              </p:nvGrpSpPr>
              <p:grpSpPr>
                <a:xfrm>
                  <a:off x="612694" y="748161"/>
                  <a:ext cx="6488714" cy="3164072"/>
                  <a:chOff x="462425" y="748161"/>
                  <a:chExt cx="6488714" cy="3164072"/>
                </a:xfrm>
              </p:grpSpPr>
              <p:sp>
                <p:nvSpPr>
                  <p:cNvPr id="16" name="Tekstvak 15"/>
                  <p:cNvSpPr txBox="1"/>
                  <p:nvPr/>
                </p:nvSpPr>
                <p:spPr>
                  <a:xfrm>
                    <a:off x="3963098" y="1228996"/>
                    <a:ext cx="79208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14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K700E</a:t>
                    </a:r>
                  </a:p>
                </p:txBody>
              </p:sp>
              <p:sp>
                <p:nvSpPr>
                  <p:cNvPr id="17" name="Tekstvak 16"/>
                  <p:cNvSpPr txBox="1"/>
                  <p:nvPr/>
                </p:nvSpPr>
                <p:spPr>
                  <a:xfrm>
                    <a:off x="4745210" y="1228995"/>
                    <a:ext cx="85879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14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K666N</a:t>
                    </a:r>
                  </a:p>
                </p:txBody>
              </p:sp>
              <p:grpSp>
                <p:nvGrpSpPr>
                  <p:cNvPr id="30" name="Groep 29"/>
                  <p:cNvGrpSpPr/>
                  <p:nvPr/>
                </p:nvGrpSpPr>
                <p:grpSpPr>
                  <a:xfrm>
                    <a:off x="462425" y="748161"/>
                    <a:ext cx="6488714" cy="3164072"/>
                    <a:chOff x="462425" y="748161"/>
                    <a:chExt cx="6488714" cy="3164072"/>
                  </a:xfrm>
                </p:grpSpPr>
                <p:sp>
                  <p:nvSpPr>
                    <p:cNvPr id="12" name="Tekstvak 11"/>
                    <p:cNvSpPr txBox="1"/>
                    <p:nvPr/>
                  </p:nvSpPr>
                  <p:spPr>
                    <a:xfrm>
                      <a:off x="620688" y="1239887"/>
                      <a:ext cx="576064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nl-N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</a:t>
                      </a:r>
                    </a:p>
                  </p:txBody>
                </p:sp>
                <p:sp>
                  <p:nvSpPr>
                    <p:cNvPr id="13" name="Tekstvak 12"/>
                    <p:cNvSpPr txBox="1"/>
                    <p:nvPr/>
                  </p:nvSpPr>
                  <p:spPr>
                    <a:xfrm>
                      <a:off x="1379422" y="1235936"/>
                      <a:ext cx="792088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nl-N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K700E</a:t>
                      </a:r>
                    </a:p>
                  </p:txBody>
                </p:sp>
                <p:sp>
                  <p:nvSpPr>
                    <p:cNvPr id="15" name="Tekstvak 14"/>
                    <p:cNvSpPr txBox="1"/>
                    <p:nvPr/>
                  </p:nvSpPr>
                  <p:spPr>
                    <a:xfrm>
                      <a:off x="3204364" y="1232947"/>
                      <a:ext cx="576064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nl-N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</a:t>
                      </a:r>
                    </a:p>
                  </p:txBody>
                </p:sp>
                <p:grpSp>
                  <p:nvGrpSpPr>
                    <p:cNvPr id="29" name="Groep 28"/>
                    <p:cNvGrpSpPr/>
                    <p:nvPr/>
                  </p:nvGrpSpPr>
                  <p:grpSpPr>
                    <a:xfrm>
                      <a:off x="462425" y="748161"/>
                      <a:ext cx="6488714" cy="3164072"/>
                      <a:chOff x="462425" y="748161"/>
                      <a:chExt cx="6488714" cy="3164072"/>
                    </a:xfrm>
                  </p:grpSpPr>
                  <p:pic>
                    <p:nvPicPr>
                      <p:cNvPr id="3" name="Afbeelding 2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/>
                      <a:srcRect t="30768" b="7693"/>
                      <a:stretch/>
                    </p:blipFill>
                    <p:spPr>
                      <a:xfrm>
                        <a:off x="462426" y="3480185"/>
                        <a:ext cx="5250331" cy="432048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4" name="Afbeelding 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2427" y="2323337"/>
                        <a:ext cx="5250330" cy="419303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5" name="Afbeelding 4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6672" y="1835696"/>
                        <a:ext cx="5226032" cy="34692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6" name="Afbeelding 5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6672" y="2861800"/>
                        <a:ext cx="5250331" cy="499225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sp>
                    <p:nvSpPr>
                      <p:cNvPr id="8" name="Tekstvak 7"/>
                      <p:cNvSpPr txBox="1"/>
                      <p:nvPr/>
                    </p:nvSpPr>
                    <p:spPr>
                      <a:xfrm>
                        <a:off x="462425" y="1475656"/>
                        <a:ext cx="6488714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nl-NL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-        +        -       +      -      +       -        +       -      +        -        +</a:t>
                        </a:r>
                      </a:p>
                    </p:txBody>
                  </p:sp>
                  <p:sp>
                    <p:nvSpPr>
                      <p:cNvPr id="14" name="Tekstvak 13"/>
                      <p:cNvSpPr txBox="1"/>
                      <p:nvPr/>
                    </p:nvSpPr>
                    <p:spPr>
                      <a:xfrm>
                        <a:off x="2161534" y="1235935"/>
                        <a:ext cx="858796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nl-NL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K666N</a:t>
                        </a:r>
                      </a:p>
                    </p:txBody>
                  </p:sp>
                  <p:cxnSp>
                    <p:nvCxnSpPr>
                      <p:cNvPr id="19" name="Rechte verbindingslijn 18"/>
                      <p:cNvCxnSpPr/>
                      <p:nvPr/>
                    </p:nvCxnSpPr>
                    <p:spPr>
                      <a:xfrm>
                        <a:off x="3284984" y="1126162"/>
                        <a:ext cx="241772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2" name="Tekstvak 21"/>
                      <p:cNvSpPr txBox="1"/>
                      <p:nvPr/>
                    </p:nvSpPr>
                    <p:spPr>
                      <a:xfrm>
                        <a:off x="3780428" y="766122"/>
                        <a:ext cx="1448772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nl-NL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IR 1Gy 16hr </a:t>
                        </a:r>
                      </a:p>
                    </p:txBody>
                  </p:sp>
                  <p:sp>
                    <p:nvSpPr>
                      <p:cNvPr id="23" name="Tekstvak 22"/>
                      <p:cNvSpPr txBox="1"/>
                      <p:nvPr/>
                    </p:nvSpPr>
                    <p:spPr>
                      <a:xfrm>
                        <a:off x="1379422" y="748161"/>
                        <a:ext cx="1448772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nl-NL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IR-</a:t>
                        </a:r>
                      </a:p>
                    </p:txBody>
                  </p:sp>
                </p:grpSp>
              </p:grpSp>
            </p:grpSp>
          </p:grpSp>
          <p:sp>
            <p:nvSpPr>
              <p:cNvPr id="27" name="Tekstvak 26"/>
              <p:cNvSpPr txBox="1"/>
              <p:nvPr/>
            </p:nvSpPr>
            <p:spPr>
              <a:xfrm>
                <a:off x="-20707" y="1880702"/>
                <a:ext cx="136207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p-KAP </a:t>
                </a:r>
              </a:p>
            </p:txBody>
          </p:sp>
          <p:sp>
            <p:nvSpPr>
              <p:cNvPr id="28" name="Tekstvak 27"/>
              <p:cNvSpPr txBox="1"/>
              <p:nvPr/>
            </p:nvSpPr>
            <p:spPr>
              <a:xfrm>
                <a:off x="89919" y="2356450"/>
                <a:ext cx="136207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KAP </a:t>
                </a:r>
              </a:p>
            </p:txBody>
          </p:sp>
          <p:sp>
            <p:nvSpPr>
              <p:cNvPr id="32" name="Tekstvak 31"/>
              <p:cNvSpPr txBox="1"/>
              <p:nvPr/>
            </p:nvSpPr>
            <p:spPr>
              <a:xfrm>
                <a:off x="-20707" y="2918104"/>
                <a:ext cx="136207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p-p53 </a:t>
                </a:r>
              </a:p>
            </p:txBody>
          </p:sp>
          <p:sp>
            <p:nvSpPr>
              <p:cNvPr id="33" name="Tekstvak 32"/>
              <p:cNvSpPr txBox="1"/>
              <p:nvPr/>
            </p:nvSpPr>
            <p:spPr>
              <a:xfrm>
                <a:off x="17802" y="3536489"/>
                <a:ext cx="136207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p53 </a:t>
                </a:r>
              </a:p>
            </p:txBody>
          </p:sp>
        </p:grpSp>
      </p:grpSp>
      <p:sp>
        <p:nvSpPr>
          <p:cNvPr id="26" name="Tekstvak 25"/>
          <p:cNvSpPr txBox="1"/>
          <p:nvPr/>
        </p:nvSpPr>
        <p:spPr>
          <a:xfrm>
            <a:off x="29808" y="130258"/>
            <a:ext cx="6768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Figure</a:t>
            </a: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 S5. 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Effect of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cyclin-dependent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kinase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inhibition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on ATM/p53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response in NALM-6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-/+ </a:t>
            </a:r>
            <a:r>
              <a:rPr lang="nl-NL" sz="1200" i="1" dirty="0">
                <a:latin typeface="Arial" panose="020B0604020202020204" pitchFamily="34" charset="0"/>
                <a:cs typeface="Arial" panose="020B0604020202020204" pitchFamily="34" charset="0"/>
              </a:rPr>
              <a:t>SF3B1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mutation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nl-N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277661"/>
              </p:ext>
            </p:extLst>
          </p:nvPr>
        </p:nvGraphicFramePr>
        <p:xfrm>
          <a:off x="127824" y="4415692"/>
          <a:ext cx="3716338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8" name="Prism 7" r:id="rId7" imgW="3896668" imgH="3137662" progId="Prism7.Document">
                  <p:embed/>
                </p:oleObj>
              </mc:Choice>
              <mc:Fallback>
                <p:oleObj name="Prism 7" r:id="rId7" imgW="3896668" imgH="3137662" progId="Prism7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7824" y="4415692"/>
                        <a:ext cx="3716338" cy="299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7023" y="632828"/>
            <a:ext cx="269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022" y="4415692"/>
            <a:ext cx="269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027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658428"/>
              </p:ext>
            </p:extLst>
          </p:nvPr>
        </p:nvGraphicFramePr>
        <p:xfrm>
          <a:off x="603739" y="485775"/>
          <a:ext cx="5691553" cy="6758275"/>
        </p:xfrm>
        <a:graphic>
          <a:graphicData uri="http://schemas.openxmlformats.org/drawingml/2006/table">
            <a:tbl>
              <a:tblPr/>
              <a:tblGrid>
                <a:gridCol w="674250">
                  <a:extLst>
                    <a:ext uri="{9D8B030D-6E8A-4147-A177-3AD203B41FA5}">
                      <a16:colId xmlns:a16="http://schemas.microsoft.com/office/drawing/2014/main" val="3536561144"/>
                    </a:ext>
                  </a:extLst>
                </a:gridCol>
                <a:gridCol w="557126">
                  <a:extLst>
                    <a:ext uri="{9D8B030D-6E8A-4147-A177-3AD203B41FA5}">
                      <a16:colId xmlns:a16="http://schemas.microsoft.com/office/drawing/2014/main" val="1061882817"/>
                    </a:ext>
                  </a:extLst>
                </a:gridCol>
                <a:gridCol w="468492">
                  <a:extLst>
                    <a:ext uri="{9D8B030D-6E8A-4147-A177-3AD203B41FA5}">
                      <a16:colId xmlns:a16="http://schemas.microsoft.com/office/drawing/2014/main" val="3060357557"/>
                    </a:ext>
                  </a:extLst>
                </a:gridCol>
                <a:gridCol w="1126915">
                  <a:extLst>
                    <a:ext uri="{9D8B030D-6E8A-4147-A177-3AD203B41FA5}">
                      <a16:colId xmlns:a16="http://schemas.microsoft.com/office/drawing/2014/main" val="2269924645"/>
                    </a:ext>
                  </a:extLst>
                </a:gridCol>
                <a:gridCol w="598278">
                  <a:extLst>
                    <a:ext uri="{9D8B030D-6E8A-4147-A177-3AD203B41FA5}">
                      <a16:colId xmlns:a16="http://schemas.microsoft.com/office/drawing/2014/main" val="908565508"/>
                    </a:ext>
                  </a:extLst>
                </a:gridCol>
                <a:gridCol w="861013">
                  <a:extLst>
                    <a:ext uri="{9D8B030D-6E8A-4147-A177-3AD203B41FA5}">
                      <a16:colId xmlns:a16="http://schemas.microsoft.com/office/drawing/2014/main" val="1032703549"/>
                    </a:ext>
                  </a:extLst>
                </a:gridCol>
                <a:gridCol w="911662">
                  <a:extLst>
                    <a:ext uri="{9D8B030D-6E8A-4147-A177-3AD203B41FA5}">
                      <a16:colId xmlns:a16="http://schemas.microsoft.com/office/drawing/2014/main" val="1938788629"/>
                    </a:ext>
                  </a:extLst>
                </a:gridCol>
                <a:gridCol w="493817">
                  <a:extLst>
                    <a:ext uri="{9D8B030D-6E8A-4147-A177-3AD203B41FA5}">
                      <a16:colId xmlns:a16="http://schemas.microsoft.com/office/drawing/2014/main" val="2151920909"/>
                    </a:ext>
                  </a:extLst>
                </a:gridCol>
              </a:tblGrid>
              <a:tr h="4990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 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RAI/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Binet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IGHV 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17p, 11q or tris12 (%)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Category functional analysis* 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Mutation (%)**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Amino acid change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Therapy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061903"/>
                  </a:ext>
                </a:extLst>
              </a:tr>
              <a:tr h="21388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B0309 (1)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I/A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del13q (95)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 (30)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G742D (30)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7982496"/>
                  </a:ext>
                </a:extLst>
              </a:tr>
              <a:tr h="21388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B1536 (2)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III/C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normal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 (50)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G742D (50)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942450"/>
                  </a:ext>
                </a:extLst>
              </a:tr>
              <a:tr h="21388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B1596 (3)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II/B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13q (32), tris12 (65)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 (38)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T2111G: I704S 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744643"/>
                  </a:ext>
                </a:extLst>
              </a:tr>
              <a:tr h="21388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B0679 (4)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13q (96)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 (20)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K700E 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888519"/>
                  </a:ext>
                </a:extLst>
              </a:tr>
              <a:tr h="2037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B1416 (5)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I/A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tris12 (80)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 (100)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K700E 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942484"/>
                  </a:ext>
                </a:extLst>
              </a:tr>
              <a:tr h="21388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5115 (6)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normal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 (51.5)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H662D 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840095"/>
                  </a:ext>
                </a:extLst>
              </a:tr>
              <a:tr h="21388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6215 (7)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 (34.5)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K700E 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372803"/>
                  </a:ext>
                </a:extLst>
              </a:tr>
              <a:tr h="21388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5787 (8)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III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border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13q (90)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 (60.4)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K666E 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27639"/>
                  </a:ext>
                </a:extLst>
              </a:tr>
              <a:tr h="21388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8460 (9)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normal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 (41.8)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K666E 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0594950"/>
                  </a:ext>
                </a:extLst>
              </a:tr>
              <a:tr h="2138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P1046 (10)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normal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 (43)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G742D 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6407352"/>
                  </a:ext>
                </a:extLst>
              </a:tr>
              <a:tr h="2138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A162 (11)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III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normal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 (±35)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K700E 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490956"/>
                  </a:ext>
                </a:extLst>
              </a:tr>
              <a:tr h="2138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P0047 (12)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normal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WT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355314"/>
                  </a:ext>
                </a:extLst>
              </a:tr>
              <a:tr h="2749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P0708 (13)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13q (24)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WT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961211"/>
                  </a:ext>
                </a:extLst>
              </a:tr>
              <a:tr h="2138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P0982 (14)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13q (19)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WT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865037"/>
                  </a:ext>
                </a:extLst>
              </a:tr>
              <a:tr h="2138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A154 (15)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III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normal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WT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6233730"/>
                  </a:ext>
                </a:extLst>
              </a:tr>
              <a:tr h="2138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A227 (16)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normal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WT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Chl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1675014"/>
                  </a:ext>
                </a:extLst>
              </a:tr>
              <a:tr h="2138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A647 (17)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III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normal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WT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420965"/>
                  </a:ext>
                </a:extLst>
              </a:tr>
              <a:tr h="2138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A156 (18)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normal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WT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5937392"/>
                  </a:ext>
                </a:extLst>
              </a:tr>
              <a:tr h="2138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A160 (19)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normal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WT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575708"/>
                  </a:ext>
                </a:extLst>
              </a:tr>
              <a:tr h="2138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A636 (20)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normal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WT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138689"/>
                  </a:ext>
                </a:extLst>
              </a:tr>
              <a:tr h="2138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A854 (21)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?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normal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WT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441651"/>
                  </a:ext>
                </a:extLst>
              </a:tr>
              <a:tr h="2138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A532 (22)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normal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WT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1900457"/>
                  </a:ext>
                </a:extLst>
              </a:tr>
              <a:tr h="2138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A534 (23)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normal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WT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651857"/>
                  </a:ext>
                </a:extLst>
              </a:tr>
              <a:tr h="1190478">
                <a:tc gridSpan="8"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Table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Patient characteristics and type of </a:t>
                      </a: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mutations (VAF≥20%) from patients used for functional experiments. Rai-stage and/or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Binet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stage were determined at time of performance of functional analyses. FISH, mutational and functional analyses were performed at same time point in most patients, but at least within one year.*This column shows in which group patients were included for functional experiments.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**% of mutant allele burden is mentioned. Abbreviations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UM=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unmutated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M=mutated, NA=unknown,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=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chlorambucil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034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96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810509"/>
              </p:ext>
            </p:extLst>
          </p:nvPr>
        </p:nvGraphicFramePr>
        <p:xfrm>
          <a:off x="603739" y="485775"/>
          <a:ext cx="5691553" cy="7520799"/>
        </p:xfrm>
        <a:graphic>
          <a:graphicData uri="http://schemas.openxmlformats.org/drawingml/2006/table">
            <a:tbl>
              <a:tblPr/>
              <a:tblGrid>
                <a:gridCol w="674250">
                  <a:extLst>
                    <a:ext uri="{9D8B030D-6E8A-4147-A177-3AD203B41FA5}">
                      <a16:colId xmlns:a16="http://schemas.microsoft.com/office/drawing/2014/main" val="3536561144"/>
                    </a:ext>
                  </a:extLst>
                </a:gridCol>
                <a:gridCol w="557126">
                  <a:extLst>
                    <a:ext uri="{9D8B030D-6E8A-4147-A177-3AD203B41FA5}">
                      <a16:colId xmlns:a16="http://schemas.microsoft.com/office/drawing/2014/main" val="1061882817"/>
                    </a:ext>
                  </a:extLst>
                </a:gridCol>
                <a:gridCol w="468492">
                  <a:extLst>
                    <a:ext uri="{9D8B030D-6E8A-4147-A177-3AD203B41FA5}">
                      <a16:colId xmlns:a16="http://schemas.microsoft.com/office/drawing/2014/main" val="3060357557"/>
                    </a:ext>
                  </a:extLst>
                </a:gridCol>
                <a:gridCol w="1126915">
                  <a:extLst>
                    <a:ext uri="{9D8B030D-6E8A-4147-A177-3AD203B41FA5}">
                      <a16:colId xmlns:a16="http://schemas.microsoft.com/office/drawing/2014/main" val="2269924645"/>
                    </a:ext>
                  </a:extLst>
                </a:gridCol>
                <a:gridCol w="598278">
                  <a:extLst>
                    <a:ext uri="{9D8B030D-6E8A-4147-A177-3AD203B41FA5}">
                      <a16:colId xmlns:a16="http://schemas.microsoft.com/office/drawing/2014/main" val="908565508"/>
                    </a:ext>
                  </a:extLst>
                </a:gridCol>
                <a:gridCol w="861013">
                  <a:extLst>
                    <a:ext uri="{9D8B030D-6E8A-4147-A177-3AD203B41FA5}">
                      <a16:colId xmlns:a16="http://schemas.microsoft.com/office/drawing/2014/main" val="1032703549"/>
                    </a:ext>
                  </a:extLst>
                </a:gridCol>
                <a:gridCol w="911662">
                  <a:extLst>
                    <a:ext uri="{9D8B030D-6E8A-4147-A177-3AD203B41FA5}">
                      <a16:colId xmlns:a16="http://schemas.microsoft.com/office/drawing/2014/main" val="1938788629"/>
                    </a:ext>
                  </a:extLst>
                </a:gridCol>
                <a:gridCol w="493817">
                  <a:extLst>
                    <a:ext uri="{9D8B030D-6E8A-4147-A177-3AD203B41FA5}">
                      <a16:colId xmlns:a16="http://schemas.microsoft.com/office/drawing/2014/main" val="2151920909"/>
                    </a:ext>
                  </a:extLst>
                </a:gridCol>
              </a:tblGrid>
              <a:tr h="4990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 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RAI/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Binet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IGHV 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17p, 11q or tris12 (%)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Category functional analysis* 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Mutation (%)**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Amino acid change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Therapy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061903"/>
                  </a:ext>
                </a:extLst>
              </a:tr>
              <a:tr h="21388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B0309 (1)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I/A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del13q (95)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 (30)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G742D (30)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7982496"/>
                  </a:ext>
                </a:extLst>
              </a:tr>
              <a:tr h="21388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B1536 (2)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III/C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normal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 (50)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G742D (50)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942450"/>
                  </a:ext>
                </a:extLst>
              </a:tr>
              <a:tr h="21388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B1596 (3)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II/B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13q (32), tris12 (65)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 (38)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T2111G: I704S 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744643"/>
                  </a:ext>
                </a:extLst>
              </a:tr>
              <a:tr h="21388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B0679 (4)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13q (96)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 (20)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K700E 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888519"/>
                  </a:ext>
                </a:extLst>
              </a:tr>
              <a:tr h="2037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B1416 (5)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I/A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tris12 (80)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 (100)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K700E 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942484"/>
                  </a:ext>
                </a:extLst>
              </a:tr>
              <a:tr h="21388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I/A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TP53 (1%)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c.673-1_688del 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83199"/>
                  </a:ext>
                </a:extLst>
              </a:tr>
              <a:tr h="21388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5115 (6)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normal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 (51.5)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H662D 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840095"/>
                  </a:ext>
                </a:extLst>
              </a:tr>
              <a:tr h="21388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6215 (7)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 (34.5)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K700E 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372803"/>
                  </a:ext>
                </a:extLst>
              </a:tr>
              <a:tr h="21388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5787 (8)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III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border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13q (90)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 (60.4)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K666E 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27639"/>
                  </a:ext>
                </a:extLst>
              </a:tr>
              <a:tr h="21388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8460 (9)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normal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 (41.8)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K666E 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0594950"/>
                  </a:ext>
                </a:extLst>
              </a:tr>
              <a:tr h="2138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P1046 (10)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normal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 (43)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G742D 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6407352"/>
                  </a:ext>
                </a:extLst>
              </a:tr>
              <a:tr h="2138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A162 (11)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III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normal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 (±35)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K700E 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490956"/>
                  </a:ext>
                </a:extLst>
              </a:tr>
              <a:tr h="2138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P0047 (12)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normal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WT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 (3)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K700E 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355314"/>
                  </a:ext>
                </a:extLst>
              </a:tr>
              <a:tr h="2749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P0708 (13)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13q (24)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WT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 (11.5)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K700E 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961211"/>
                  </a:ext>
                </a:extLst>
              </a:tr>
              <a:tr h="2138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P0982 (14)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13q (19)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WT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865037"/>
                  </a:ext>
                </a:extLst>
              </a:tr>
              <a:tr h="2138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A154 (15)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III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normal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WT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6233730"/>
                  </a:ext>
                </a:extLst>
              </a:tr>
              <a:tr h="2138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A227 (16)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normal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WT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Chl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1675014"/>
                  </a:ext>
                </a:extLst>
              </a:tr>
              <a:tr h="2138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A647 (17)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III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normal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WT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420965"/>
                  </a:ext>
                </a:extLst>
              </a:tr>
              <a:tr h="2138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A156 (18)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normal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WT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5937392"/>
                  </a:ext>
                </a:extLst>
              </a:tr>
              <a:tr h="2138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A160 (19)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normal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WT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575708"/>
                  </a:ext>
                </a:extLst>
              </a:tr>
              <a:tr h="2138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A636 (20)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normal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WT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138689"/>
                  </a:ext>
                </a:extLst>
              </a:tr>
              <a:tr h="2138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A854 (21)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normal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WT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441651"/>
                  </a:ext>
                </a:extLst>
              </a:tr>
              <a:tr h="2138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A532 (22)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normal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WT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1900457"/>
                  </a:ext>
                </a:extLst>
              </a:tr>
              <a:tr h="2138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A534 (23)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normal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WT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651857"/>
                  </a:ext>
                </a:extLst>
              </a:tr>
              <a:tr h="1190478">
                <a:tc gridSpan="8"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Table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S3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CLL patient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characteristics and type of mutations from patients used for functional experiments. Rai and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Binet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stage were determined at time of performance of functional analyses. FISH, mutational and functional analyses were performed at same time point in most patients, but at least within one year. *This column shows in which group patients were included for functional experiments,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**%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 mutant allele burden is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mentioned.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Abbreviations: UM=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unmutated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M=mutated, NA=unknown, fs=frame shift,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=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chlorambucil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FCR=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fludarabine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cyclophosphamide and rituximab, Al=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alemtuzumab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R-CHOP=rituximab, cyclophosphamide, doxorubicin, vincristine and prednisone, R-CVP= rituximab, cyclophosphamide,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vincristin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and prednisone, R-DHAP= rituximab,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dexamethason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cytarabine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and cisplatin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034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857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182390"/>
              </p:ext>
            </p:extLst>
          </p:nvPr>
        </p:nvGraphicFramePr>
        <p:xfrm>
          <a:off x="410308" y="79126"/>
          <a:ext cx="6002215" cy="8831845"/>
        </p:xfrm>
        <a:graphic>
          <a:graphicData uri="http://schemas.openxmlformats.org/drawingml/2006/table">
            <a:tbl>
              <a:tblPr/>
              <a:tblGrid>
                <a:gridCol w="546074">
                  <a:extLst>
                    <a:ext uri="{9D8B030D-6E8A-4147-A177-3AD203B41FA5}">
                      <a16:colId xmlns:a16="http://schemas.microsoft.com/office/drawing/2014/main" val="1392019251"/>
                    </a:ext>
                  </a:extLst>
                </a:gridCol>
                <a:gridCol w="640227">
                  <a:extLst>
                    <a:ext uri="{9D8B030D-6E8A-4147-A177-3AD203B41FA5}">
                      <a16:colId xmlns:a16="http://schemas.microsoft.com/office/drawing/2014/main" val="747910333"/>
                    </a:ext>
                  </a:extLst>
                </a:gridCol>
                <a:gridCol w="451925">
                  <a:extLst>
                    <a:ext uri="{9D8B030D-6E8A-4147-A177-3AD203B41FA5}">
                      <a16:colId xmlns:a16="http://schemas.microsoft.com/office/drawing/2014/main" val="1836864345"/>
                    </a:ext>
                  </a:extLst>
                </a:gridCol>
                <a:gridCol w="696717">
                  <a:extLst>
                    <a:ext uri="{9D8B030D-6E8A-4147-A177-3AD203B41FA5}">
                      <a16:colId xmlns:a16="http://schemas.microsoft.com/office/drawing/2014/main" val="163513098"/>
                    </a:ext>
                  </a:extLst>
                </a:gridCol>
                <a:gridCol w="790868">
                  <a:extLst>
                    <a:ext uri="{9D8B030D-6E8A-4147-A177-3AD203B41FA5}">
                      <a16:colId xmlns:a16="http://schemas.microsoft.com/office/drawing/2014/main" val="2047359372"/>
                    </a:ext>
                  </a:extLst>
                </a:gridCol>
                <a:gridCol w="527246">
                  <a:extLst>
                    <a:ext uri="{9D8B030D-6E8A-4147-A177-3AD203B41FA5}">
                      <a16:colId xmlns:a16="http://schemas.microsoft.com/office/drawing/2014/main" val="2181027385"/>
                    </a:ext>
                  </a:extLst>
                </a:gridCol>
                <a:gridCol w="954112">
                  <a:extLst>
                    <a:ext uri="{9D8B030D-6E8A-4147-A177-3AD203B41FA5}">
                      <a16:colId xmlns:a16="http://schemas.microsoft.com/office/drawing/2014/main" val="2779519606"/>
                    </a:ext>
                  </a:extLst>
                </a:gridCol>
                <a:gridCol w="1395046">
                  <a:extLst>
                    <a:ext uri="{9D8B030D-6E8A-4147-A177-3AD203B41FA5}">
                      <a16:colId xmlns:a16="http://schemas.microsoft.com/office/drawing/2014/main" val="2699015487"/>
                    </a:ext>
                  </a:extLst>
                </a:gridCol>
              </a:tblGrid>
              <a:tr h="3855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RAI/Binet 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IGHV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17p, 11q or tris12 (%)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Category; functional analyses*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Mutation (%)**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Amino acid change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Therapy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1392175"/>
                  </a:ext>
                </a:extLst>
              </a:tr>
              <a:tr h="14653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719 (24)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IV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ATM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Y729STOP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F, R-CVP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470405"/>
                  </a:ext>
                </a:extLst>
              </a:tr>
              <a:tr h="1465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E2423K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191228"/>
                  </a:ext>
                </a:extLst>
              </a:tr>
              <a:tr h="1465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5" marR="5735" marT="57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G740V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843725"/>
                  </a:ext>
                </a:extLst>
              </a:tr>
              <a:tr h="1465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812 (25)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WT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NOTCH1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P2514fs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Chl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0291194"/>
                  </a:ext>
                </a:extLst>
              </a:tr>
              <a:tr h="1465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1075 (26)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11q (98) 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WT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ATM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skipp.ex50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394689"/>
                  </a:ext>
                </a:extLst>
              </a:tr>
              <a:tr h="1395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452 (27)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IV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17p (53)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WT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TP53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R273C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Chl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741262"/>
                  </a:ext>
                </a:extLst>
              </a:tr>
              <a:tr h="1465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406 (28)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17p (67)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WT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TP53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C135R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34531"/>
                  </a:ext>
                </a:extLst>
              </a:tr>
              <a:tr h="3150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605 (29)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III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17p (87)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WT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TP53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Q317STOP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Chl, CVP, FCR, Al, R-CHOP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0072611"/>
                  </a:ext>
                </a:extLst>
              </a:tr>
              <a:tr h="2123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1028 (30)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17p (94)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WT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TP53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H178P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Chl, FCR, RDHAP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419782"/>
                  </a:ext>
                </a:extLst>
              </a:tr>
              <a:tr h="1395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854 (31)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WT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1492511"/>
                  </a:ext>
                </a:extLst>
              </a:tr>
              <a:tr h="2589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717 (32)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SF3B1(±30.0) 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G742D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073708"/>
                  </a:ext>
                </a:extLst>
              </a:tr>
              <a:tr h="1395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743 (33)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IV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11q (80)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WT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ATM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R2973W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Chl, FCR, Al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5876284"/>
                  </a:ext>
                </a:extLst>
              </a:tr>
              <a:tr h="14653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(34)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11q (NA)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WT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ATM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C2624fs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698649"/>
                  </a:ext>
                </a:extLst>
              </a:tr>
              <a:tr h="1395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L2953Q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607621"/>
                  </a:ext>
                </a:extLst>
              </a:tr>
              <a:tr h="1465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L55STOP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107552"/>
                  </a:ext>
                </a:extLst>
              </a:tr>
              <a:tr h="25895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270 (35)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IV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11q (18)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 (34.5)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H662D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9949191"/>
                  </a:ext>
                </a:extLst>
              </a:tr>
              <a:tr h="2589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NOTCH1 (12.7)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P2515fs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925617"/>
                  </a:ext>
                </a:extLst>
              </a:tr>
              <a:tr h="1323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508 (36)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IV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11q (75)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WT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ATM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E343fs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Chl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9464315"/>
                  </a:ext>
                </a:extLst>
              </a:tr>
              <a:tr h="1814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534 (37)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WT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25237"/>
                  </a:ext>
                </a:extLst>
              </a:tr>
              <a:tr h="1465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532 (38)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WT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695562"/>
                  </a:ext>
                </a:extLst>
              </a:tr>
              <a:tr h="2589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190 (39)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IV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 (37.5)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K700E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9702918"/>
                  </a:ext>
                </a:extLst>
              </a:tr>
              <a:tr h="2589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212 (40)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 (46.0)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K666T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713525"/>
                  </a:ext>
                </a:extLst>
              </a:tr>
              <a:tr h="2589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B679 (41)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 (20)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K700E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647484"/>
                  </a:ext>
                </a:extLst>
              </a:tr>
              <a:tr h="3279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B831 (42)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IV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K700E (40%)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FC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5114174"/>
                  </a:ext>
                </a:extLst>
              </a:tr>
              <a:tr h="1395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 (43)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WT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844050"/>
                  </a:ext>
                </a:extLst>
              </a:tr>
              <a:tr h="1395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636 (44)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WT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826712"/>
                  </a:ext>
                </a:extLst>
              </a:tr>
              <a:tr h="307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647 (45)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III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WT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1501382"/>
                  </a:ext>
                </a:extLst>
              </a:tr>
              <a:tr h="1465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912 (46)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WT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259772"/>
                  </a:ext>
                </a:extLst>
              </a:tr>
              <a:tr h="13955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197 (47)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|V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 (40.2)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K700E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443596"/>
                  </a:ext>
                </a:extLst>
              </a:tr>
              <a:tr h="1323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419085"/>
                  </a:ext>
                </a:extLst>
              </a:tr>
              <a:tr h="25895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914 (48)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IV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 (±45.0)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K700E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Chl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FCR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08316"/>
                  </a:ext>
                </a:extLst>
              </a:tr>
              <a:tr h="202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R-CHOP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615106"/>
                  </a:ext>
                </a:extLst>
              </a:tr>
              <a:tr h="2589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1235 (49)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11q (11)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 (&lt;50)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I704F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Chl, R-CVP, FR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911564"/>
                  </a:ext>
                </a:extLst>
              </a:tr>
              <a:tr h="2589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B479 (50)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 (50.0)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E776D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FCR</a:t>
                      </a:r>
                    </a:p>
                  </a:txBody>
                  <a:tcPr marL="5735" marR="5735" marT="5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7092945"/>
                  </a:ext>
                </a:extLst>
              </a:tr>
              <a:tr h="1862670">
                <a:tc gridSpan="8"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Table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S3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(continued)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CLL patient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characteristics and type of mutations from patients used for functional experiments. Rai and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Binet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stage were determined at time of performance of functional analyses. FISH, mutational and functional analyses were performed at same time point in most patients, but at least within one year. *This column shows in which group patients were included for functional experiments,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**%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 mutant allele burden is mentioned if available. Abbreviations: UM=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unmutated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M=mutated, NA=unknown, fs=frame shift,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=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chlorambucil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FCR=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fludarabine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cyclophosphamide and rituximab, Al=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alemtuzumab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R-CHOP=rituximab, cyclophosphamide, doxorubicin, vincristine and prednisone, R-CVP= rituximab, cyclophosphamide,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vincristin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and prednisone, R-DHAP= rituximab,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dexamethason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cytarabine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and cisplatin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735" marR="5735" marT="573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331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937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1869" y="6444255"/>
            <a:ext cx="555139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S4</a:t>
            </a:r>
            <a:r>
              <a: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Patient 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characteristics and type of mutations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MDS patients used for functional experiments.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*This column shows in which group patients were included for functional experiments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**% of mutant allele burden is mentioned if available </a:t>
            </a:r>
            <a:endParaRPr kumimoji="0" lang="en-US" alt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25288"/>
              </p:ext>
            </p:extLst>
          </p:nvPr>
        </p:nvGraphicFramePr>
        <p:xfrm>
          <a:off x="418624" y="410306"/>
          <a:ext cx="4083038" cy="6034093"/>
        </p:xfrm>
        <a:graphic>
          <a:graphicData uri="http://schemas.openxmlformats.org/drawingml/2006/table">
            <a:tbl>
              <a:tblPr/>
              <a:tblGrid>
                <a:gridCol w="521151">
                  <a:extLst>
                    <a:ext uri="{9D8B030D-6E8A-4147-A177-3AD203B41FA5}">
                      <a16:colId xmlns:a16="http://schemas.microsoft.com/office/drawing/2014/main" val="1174455492"/>
                    </a:ext>
                  </a:extLst>
                </a:gridCol>
                <a:gridCol w="825156">
                  <a:extLst>
                    <a:ext uri="{9D8B030D-6E8A-4147-A177-3AD203B41FA5}">
                      <a16:colId xmlns:a16="http://schemas.microsoft.com/office/drawing/2014/main" val="3366000926"/>
                    </a:ext>
                  </a:extLst>
                </a:gridCol>
                <a:gridCol w="638300">
                  <a:extLst>
                    <a:ext uri="{9D8B030D-6E8A-4147-A177-3AD203B41FA5}">
                      <a16:colId xmlns:a16="http://schemas.microsoft.com/office/drawing/2014/main" val="1776854650"/>
                    </a:ext>
                  </a:extLst>
                </a:gridCol>
                <a:gridCol w="679938">
                  <a:extLst>
                    <a:ext uri="{9D8B030D-6E8A-4147-A177-3AD203B41FA5}">
                      <a16:colId xmlns:a16="http://schemas.microsoft.com/office/drawing/2014/main" val="2279167772"/>
                    </a:ext>
                  </a:extLst>
                </a:gridCol>
                <a:gridCol w="679939">
                  <a:extLst>
                    <a:ext uri="{9D8B030D-6E8A-4147-A177-3AD203B41FA5}">
                      <a16:colId xmlns:a16="http://schemas.microsoft.com/office/drawing/2014/main" val="260142658"/>
                    </a:ext>
                  </a:extLst>
                </a:gridCol>
                <a:gridCol w="738554">
                  <a:extLst>
                    <a:ext uri="{9D8B030D-6E8A-4147-A177-3AD203B41FA5}">
                      <a16:colId xmlns:a16="http://schemas.microsoft.com/office/drawing/2014/main" val="4091400449"/>
                    </a:ext>
                  </a:extLst>
                </a:gridCol>
              </a:tblGrid>
              <a:tr h="3995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Cohort 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Category; functional analyses*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Mutation 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(%)**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Amino acid change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Nucleotide change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488260"/>
                  </a:ext>
                </a:extLst>
              </a:tr>
              <a:tr h="2527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HOVON 89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WT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4" marR="8154" marT="8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4" marR="8154" marT="8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479195"/>
                  </a:ext>
                </a:extLst>
              </a:tr>
              <a:tr h="2609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HOVON 89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WT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DNMT3A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4" marR="8154" marT="8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4" marR="8154" marT="8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1788482"/>
                  </a:ext>
                </a:extLst>
              </a:tr>
              <a:tr h="2609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HOVON 89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WT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4" marR="8154" marT="8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4" marR="8154" marT="8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4" marR="8154" marT="8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6780761"/>
                  </a:ext>
                </a:extLst>
              </a:tr>
              <a:tr h="2690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HOVON 89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WT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4" marR="8154" marT="8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4" marR="8154" marT="8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4" marR="8154" marT="8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848610"/>
                  </a:ext>
                </a:extLst>
              </a:tr>
              <a:tr h="2690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HOVON 89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WT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4" marR="8154" marT="8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4" marR="8154" marT="8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4" marR="8154" marT="8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8027563"/>
                  </a:ext>
                </a:extLst>
              </a:tr>
              <a:tr h="2690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HOVON 89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WT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4" marR="8154" marT="8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4" marR="8154" marT="8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4" marR="8154" marT="8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196602"/>
                  </a:ext>
                </a:extLst>
              </a:tr>
              <a:tr h="2690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HOVON 89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WT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4" marR="8154" marT="8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4" marR="8154" marT="8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4" marR="8154" marT="8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9522206"/>
                  </a:ext>
                </a:extLst>
              </a:tr>
              <a:tr h="2690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HOVON 89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WT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TET2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4" marR="8154" marT="8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4" marR="8154" marT="8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087782"/>
                  </a:ext>
                </a:extLst>
              </a:tr>
              <a:tr h="2364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HOVON 89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WT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4" marR="8154" marT="8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4" marR="8154" marT="8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4" marR="8154" marT="8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338061"/>
                  </a:ext>
                </a:extLst>
              </a:tr>
              <a:tr h="2609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HOVON 89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WT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4" marR="8154" marT="8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4" marR="8154" marT="8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54" marR="8154" marT="8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2849435"/>
                  </a:ext>
                </a:extLst>
              </a:tr>
              <a:tr h="2609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HOVON 89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 (22)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K333E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c.997A&gt;G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0708169"/>
                  </a:ext>
                </a:extLst>
              </a:tr>
              <a:tr h="2690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HOVON 89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 (34)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E622D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c.1866G&gt;C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254021"/>
                  </a:ext>
                </a:extLst>
              </a:tr>
              <a:tr h="2690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HOVON 89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 (29)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E622D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c.1866G&gt;T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7227822"/>
                  </a:ext>
                </a:extLst>
              </a:tr>
              <a:tr h="2690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HOVON 89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 (28)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R625H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c.1873C&gt;T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564204"/>
                  </a:ext>
                </a:extLst>
              </a:tr>
              <a:tr h="2690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HOVON 89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 (30)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H662Q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c.1986C&gt;G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4655666"/>
                  </a:ext>
                </a:extLst>
              </a:tr>
              <a:tr h="2690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HOVON 89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 (36)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H662Q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c.1986C&gt;G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478691"/>
                  </a:ext>
                </a:extLst>
              </a:tr>
              <a:tr h="2690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HOVON 89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 (35)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H662Q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c.1986C&gt;G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4813844"/>
                  </a:ext>
                </a:extLst>
              </a:tr>
              <a:tr h="3343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HOVON 89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 (35)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K666R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c.1997A&gt;G1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0164532"/>
                  </a:ext>
                </a:extLst>
              </a:tr>
              <a:tr h="2690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HOVON 89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 (26)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K666R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c.1997A&gt;G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3351605"/>
                  </a:ext>
                </a:extLst>
              </a:tr>
              <a:tr h="2690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HOVON 89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 (31)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K666N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c.1998G&gt;T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6940500"/>
                  </a:ext>
                </a:extLst>
              </a:tr>
              <a:tr h="2690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HOVON 89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SF3B1 (25)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G742D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c.2225G&gt;A</a:t>
                      </a:r>
                    </a:p>
                  </a:txBody>
                  <a:tcPr marL="8154" marR="8154" marT="8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116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637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645040"/>
              </p:ext>
            </p:extLst>
          </p:nvPr>
        </p:nvGraphicFramePr>
        <p:xfrm>
          <a:off x="442468" y="592770"/>
          <a:ext cx="6070600" cy="5555683"/>
        </p:xfrm>
        <a:graphic>
          <a:graphicData uri="http://schemas.openxmlformats.org/drawingml/2006/table">
            <a:tbl>
              <a:tblPr/>
              <a:tblGrid>
                <a:gridCol w="443230">
                  <a:extLst>
                    <a:ext uri="{9D8B030D-6E8A-4147-A177-3AD203B41FA5}">
                      <a16:colId xmlns:a16="http://schemas.microsoft.com/office/drawing/2014/main" val="580030195"/>
                    </a:ext>
                  </a:extLst>
                </a:gridCol>
                <a:gridCol w="697865">
                  <a:extLst>
                    <a:ext uri="{9D8B030D-6E8A-4147-A177-3AD203B41FA5}">
                      <a16:colId xmlns:a16="http://schemas.microsoft.com/office/drawing/2014/main" val="416261919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464454543"/>
                    </a:ext>
                  </a:extLst>
                </a:gridCol>
                <a:gridCol w="1405255">
                  <a:extLst>
                    <a:ext uri="{9D8B030D-6E8A-4147-A177-3AD203B41FA5}">
                      <a16:colId xmlns:a16="http://schemas.microsoft.com/office/drawing/2014/main" val="625670670"/>
                    </a:ext>
                  </a:extLst>
                </a:gridCol>
                <a:gridCol w="608965">
                  <a:extLst>
                    <a:ext uri="{9D8B030D-6E8A-4147-A177-3AD203B41FA5}">
                      <a16:colId xmlns:a16="http://schemas.microsoft.com/office/drawing/2014/main" val="1119891055"/>
                    </a:ext>
                  </a:extLst>
                </a:gridCol>
                <a:gridCol w="583565">
                  <a:extLst>
                    <a:ext uri="{9D8B030D-6E8A-4147-A177-3AD203B41FA5}">
                      <a16:colId xmlns:a16="http://schemas.microsoft.com/office/drawing/2014/main" val="3260067533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298772285"/>
                    </a:ext>
                  </a:extLst>
                </a:gridCol>
                <a:gridCol w="468630">
                  <a:extLst>
                    <a:ext uri="{9D8B030D-6E8A-4147-A177-3AD203B41FA5}">
                      <a16:colId xmlns:a16="http://schemas.microsoft.com/office/drawing/2014/main" val="206924756"/>
                    </a:ext>
                  </a:extLst>
                </a:gridCol>
                <a:gridCol w="176530">
                  <a:extLst>
                    <a:ext uri="{9D8B030D-6E8A-4147-A177-3AD203B41FA5}">
                      <a16:colId xmlns:a16="http://schemas.microsoft.com/office/drawing/2014/main" val="1151252011"/>
                    </a:ext>
                  </a:extLst>
                </a:gridCol>
              </a:tblGrid>
              <a:tr h="426085"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b="1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b="1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 (diagnosis)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b="1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TNM classification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b="1" kern="1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Chromosomal aberrations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b="1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Category;  Functional analysis*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b="1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Mutation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b="1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Amino acid change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b="1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MFS (m)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1610569"/>
                  </a:ext>
                </a:extLst>
              </a:tr>
              <a:tr h="357505">
                <a:tc>
                  <a:txBody>
                    <a:bodyPr/>
                    <a:lstStyle/>
                    <a:p>
                      <a:pPr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138 (1)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+1p,+6p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EIF1AX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179,7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5092696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 (2)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EIF1AX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175,7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2515983"/>
                  </a:ext>
                </a:extLst>
              </a:tr>
              <a:tr h="366395">
                <a:tc>
                  <a:txBody>
                    <a:bodyPr/>
                    <a:lstStyle/>
                    <a:p>
                      <a:pPr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256 (3)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Normal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EIF1AX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135,3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345923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159 (4)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+6p,-6q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SF3B1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SF3B1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p.Arg625Cys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129,6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729708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 (5)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+6p,-6q, -8p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SF3B1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SF3B1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p.Arg625His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3098477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274 (6)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+6p,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SF3B1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SF3B1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p.Arg625Cys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0109228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147 (7)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-1p, +6p,-6q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SF3B1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SF3B1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p.Arg625Cys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672774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 (8)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-3,-8p,+8q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BAP1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001836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166 (9)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-3,-8p,+8q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BAP1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85,3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7841708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174 (10)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-3,+6p,+8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BAP1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026370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 (11)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-3,-8p,+8q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BAP1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5402645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187 (12)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-3,-6q,-8p,+8q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BAP1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2702127"/>
                  </a:ext>
                </a:extLst>
              </a:tr>
              <a:tr h="1345565">
                <a:tc gridSpan="9">
                  <a:txBody>
                    <a:bodyPr/>
                    <a:lstStyle/>
                    <a:p>
                      <a:pPr fontAlgn="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Table S5</a:t>
                      </a:r>
                      <a:r>
                        <a:rPr lang="en-US" sz="1200" kern="1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Patient characteristics and type of mutations from uveal melanoma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(UM) patients used for functional experiments. Age and TNM classification were determined at diagnosis. FISH, mutational and functional analyses were performed directly after enucleation. *This column shows in which group patients were included for functional experiments. MFS= metastasis free survival after enucleation in months (m).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745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523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3806" y="2536208"/>
          <a:ext cx="6584950" cy="369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6" name="Prism 7" r:id="rId3" imgW="6261320" imgH="3515824" progId="Prism7.Document">
                  <p:embed/>
                </p:oleObj>
              </mc:Choice>
              <mc:Fallback>
                <p:oleObj name="Prism 7" r:id="rId3" imgW="6261320" imgH="3515824" progId="Prism7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06" y="2536208"/>
                        <a:ext cx="6584950" cy="3697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806" y="12432"/>
            <a:ext cx="620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Figure</a:t>
            </a: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 S1.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Analysis of alternatively spliced transcripts and DDR target RNAs and proteins in isogenic NALM-6 cells -/+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SF3B1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mutation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3805" y="443020"/>
          <a:ext cx="3879818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7" name="Prism 7" r:id="rId5" imgW="5072151" imgH="3224819" progId="Prism7.Document">
                  <p:embed/>
                </p:oleObj>
              </mc:Choice>
              <mc:Fallback>
                <p:oleObj name="Prism 7" r:id="rId5" imgW="5072151" imgH="3224819" progId="Prism7.Document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805" y="443020"/>
                        <a:ext cx="3879818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kstvak 22"/>
          <p:cNvSpPr txBox="1"/>
          <p:nvPr/>
        </p:nvSpPr>
        <p:spPr>
          <a:xfrm>
            <a:off x="14762" y="499790"/>
            <a:ext cx="422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" name="Tekstvak 22"/>
          <p:cNvSpPr txBox="1"/>
          <p:nvPr/>
        </p:nvSpPr>
        <p:spPr>
          <a:xfrm>
            <a:off x="23807" y="2711620"/>
            <a:ext cx="422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21047" y="6002663"/>
            <a:ext cx="1788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b="1" dirty="0">
                <a:latin typeface="Arial" panose="020B0604020202020204" pitchFamily="34" charset="0"/>
                <a:cs typeface="Arial" panose="020B0604020202020204" pitchFamily="34" charset="0"/>
              </a:rPr>
              <a:t>-   </a:t>
            </a:r>
            <a:r>
              <a:rPr lang="nl-NL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untreated</a:t>
            </a:r>
            <a:endParaRPr lang="nl-NL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800" b="1" dirty="0">
                <a:latin typeface="Arial" panose="020B0604020202020204" pitchFamily="34" charset="0"/>
                <a:cs typeface="Arial" panose="020B0604020202020204" pitchFamily="34" charset="0"/>
              </a:rPr>
              <a:t>+  IR 5Gy 16 </a:t>
            </a:r>
            <a:r>
              <a:rPr lang="nl-NL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  <a:endParaRPr lang="nl-NL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83" y="6002663"/>
            <a:ext cx="4004779" cy="3164269"/>
          </a:xfrm>
          <a:prstGeom prst="rect">
            <a:avLst/>
          </a:prstGeom>
        </p:spPr>
      </p:pic>
      <p:sp>
        <p:nvSpPr>
          <p:cNvPr id="22" name="Tekstvak 22"/>
          <p:cNvSpPr txBox="1"/>
          <p:nvPr/>
        </p:nvSpPr>
        <p:spPr>
          <a:xfrm>
            <a:off x="23807" y="5986306"/>
            <a:ext cx="422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39462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25"/>
          <p:cNvSpPr txBox="1"/>
          <p:nvPr/>
        </p:nvSpPr>
        <p:spPr>
          <a:xfrm>
            <a:off x="35980" y="644279"/>
            <a:ext cx="6768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Figure</a:t>
            </a: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 S2.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Analysis of DDR response in treatment naïve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SF3B1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mutated CLL cells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isogenic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NALM-6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-/+ </a:t>
            </a:r>
            <a:r>
              <a:rPr lang="nl-NL" sz="1200" i="1" dirty="0">
                <a:latin typeface="Arial" panose="020B0604020202020204" pitchFamily="34" charset="0"/>
                <a:cs typeface="Arial" panose="020B0604020202020204" pitchFamily="34" charset="0"/>
              </a:rPr>
              <a:t>SF3B1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mutation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5" name="Tekstvak 23"/>
          <p:cNvSpPr txBox="1"/>
          <p:nvPr/>
        </p:nvSpPr>
        <p:spPr>
          <a:xfrm>
            <a:off x="89919" y="1126373"/>
            <a:ext cx="533082" cy="3113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080907"/>
              </p:ext>
            </p:extLst>
          </p:nvPr>
        </p:nvGraphicFramePr>
        <p:xfrm>
          <a:off x="150565" y="1085516"/>
          <a:ext cx="6538913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3" name="Prism 7" r:id="rId3" imgW="6215582" imgH="3514383" progId="Prism7.Document">
                  <p:embed/>
                </p:oleObj>
              </mc:Choice>
              <mc:Fallback>
                <p:oleObj name="Prism 7" r:id="rId3" imgW="6215582" imgH="3514383" progId="Prism7.Document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0565" y="1085516"/>
                        <a:ext cx="6538913" cy="369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69094" y="4475251"/>
            <a:ext cx="1788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b="1" dirty="0">
                <a:latin typeface="Arial" panose="020B0604020202020204" pitchFamily="34" charset="0"/>
                <a:cs typeface="Arial" panose="020B0604020202020204" pitchFamily="34" charset="0"/>
              </a:rPr>
              <a:t>-   </a:t>
            </a:r>
            <a:r>
              <a:rPr lang="nl-NL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untreated</a:t>
            </a:r>
            <a:endParaRPr lang="nl-NL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800" b="1" dirty="0">
                <a:latin typeface="Arial" panose="020B0604020202020204" pitchFamily="34" charset="0"/>
                <a:cs typeface="Arial" panose="020B0604020202020204" pitchFamily="34" charset="0"/>
              </a:rPr>
              <a:t>+  IR 1Gy 16 </a:t>
            </a:r>
            <a:r>
              <a:rPr lang="nl-NL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  <a:endParaRPr lang="nl-NL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01" y="7065598"/>
            <a:ext cx="1731047" cy="1848932"/>
          </a:xfrm>
          <a:prstGeom prst="rect">
            <a:avLst/>
          </a:prstGeom>
        </p:spPr>
      </p:pic>
      <p:sp>
        <p:nvSpPr>
          <p:cNvPr id="16" name="Tekstvak 23"/>
          <p:cNvSpPr txBox="1"/>
          <p:nvPr/>
        </p:nvSpPr>
        <p:spPr>
          <a:xfrm>
            <a:off x="150565" y="4657391"/>
            <a:ext cx="533082" cy="3113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65" y="4813090"/>
            <a:ext cx="3475829" cy="23624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871" y="4839283"/>
            <a:ext cx="3376842" cy="2020856"/>
          </a:xfrm>
          <a:prstGeom prst="rect">
            <a:avLst/>
          </a:prstGeom>
        </p:spPr>
      </p:pic>
      <p:sp>
        <p:nvSpPr>
          <p:cNvPr id="11" name="Tekstvak 23"/>
          <p:cNvSpPr txBox="1"/>
          <p:nvPr/>
        </p:nvSpPr>
        <p:spPr>
          <a:xfrm>
            <a:off x="3499013" y="4658850"/>
            <a:ext cx="533082" cy="3113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3" name="Tekstvak 23"/>
          <p:cNvSpPr txBox="1"/>
          <p:nvPr/>
        </p:nvSpPr>
        <p:spPr>
          <a:xfrm>
            <a:off x="150565" y="7139368"/>
            <a:ext cx="533082" cy="3113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715285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3807" y="12432"/>
            <a:ext cx="6653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Figure</a:t>
            </a: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 S3. 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Serine 139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phosphorylation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of H2AX in response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IR in NALM-6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-/+ </a:t>
            </a:r>
            <a:r>
              <a:rPr lang="nl-NL" sz="1200" i="1" dirty="0">
                <a:latin typeface="Arial" panose="020B0604020202020204" pitchFamily="34" charset="0"/>
                <a:cs typeface="Arial" panose="020B0604020202020204" pitchFamily="34" charset="0"/>
              </a:rPr>
              <a:t>SF3B1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mutation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vak 25"/>
          <p:cNvSpPr txBox="1"/>
          <p:nvPr/>
        </p:nvSpPr>
        <p:spPr>
          <a:xfrm>
            <a:off x="89919" y="3612335"/>
            <a:ext cx="6768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Figure</a:t>
            </a: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 S4. 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Effect </a:t>
            </a:r>
            <a:r>
              <a:rPr lang="nl-NL" sz="1200" i="1" dirty="0">
                <a:latin typeface="Arial" panose="020B0604020202020204" pitchFamily="34" charset="0"/>
                <a:cs typeface="Arial" panose="020B0604020202020204" pitchFamily="34" charset="0"/>
              </a:rPr>
              <a:t>SF3B1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mutation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status on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resistance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fludarabine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) or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doxorubine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(right) in NALM-6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899249"/>
              </p:ext>
            </p:extLst>
          </p:nvPr>
        </p:nvGraphicFramePr>
        <p:xfrm>
          <a:off x="2968625" y="4100513"/>
          <a:ext cx="2833688" cy="285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21" name="Prism 8" r:id="rId3" imgW="2518429" imgH="2543048" progId="Prism8.Document">
                  <p:embed/>
                </p:oleObj>
              </mc:Choice>
              <mc:Fallback>
                <p:oleObj name="Prism 8" r:id="rId3" imgW="2518429" imgH="2543048" progId="Prism8.Document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68625" y="4100513"/>
                        <a:ext cx="2833688" cy="2859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144118"/>
              </p:ext>
            </p:extLst>
          </p:nvPr>
        </p:nvGraphicFramePr>
        <p:xfrm>
          <a:off x="184150" y="4110038"/>
          <a:ext cx="2822575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22" name="Prism 8" r:id="rId5" imgW="2518429" imgH="2543048" progId="Prism8.Document">
                  <p:embed/>
                </p:oleObj>
              </mc:Choice>
              <mc:Fallback>
                <p:oleObj name="Prism 8" r:id="rId5" imgW="2518429" imgH="2543048" progId="Prism8.Document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150" y="4110038"/>
                        <a:ext cx="2822575" cy="284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795963"/>
              </p:ext>
            </p:extLst>
          </p:nvPr>
        </p:nvGraphicFramePr>
        <p:xfrm>
          <a:off x="206375" y="552450"/>
          <a:ext cx="2922588" cy="300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23" name="Prism 8" r:id="rId7" imgW="2922501" imgH="3003685" progId="Prism8.Document">
                  <p:embed/>
                </p:oleObj>
              </mc:Choice>
              <mc:Fallback>
                <p:oleObj name="Prism 8" r:id="rId7" imgW="2922501" imgH="3003685" progId="Prism8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6375" y="552450"/>
                        <a:ext cx="2922588" cy="300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619307"/>
              </p:ext>
            </p:extLst>
          </p:nvPr>
        </p:nvGraphicFramePr>
        <p:xfrm>
          <a:off x="3014663" y="549275"/>
          <a:ext cx="3530600" cy="320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24" name="Prism 8" r:id="rId9" imgW="3530771" imgH="3201769" progId="Prism8.Document">
                  <p:embed/>
                </p:oleObj>
              </mc:Choice>
              <mc:Fallback>
                <p:oleObj name="Prism 8" r:id="rId9" imgW="3530771" imgH="3201769" progId="Prism8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14663" y="549275"/>
                        <a:ext cx="3530600" cy="3201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029201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4183</TotalTime>
  <Words>2222</Words>
  <Application>Microsoft Office PowerPoint</Application>
  <PresentationFormat>On-screen Show (4:3)</PresentationFormat>
  <Paragraphs>961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Kantoorthema</vt:lpstr>
      <vt:lpstr>Prism 7</vt:lpstr>
      <vt:lpstr>Prism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A.C. Leeksma</dc:creator>
  <cp:lastModifiedBy>Leeksma, A.C.</cp:lastModifiedBy>
  <cp:revision>258</cp:revision>
  <dcterms:created xsi:type="dcterms:W3CDTF">2018-05-25T15:10:15Z</dcterms:created>
  <dcterms:modified xsi:type="dcterms:W3CDTF">2020-12-23T10:55:51Z</dcterms:modified>
</cp:coreProperties>
</file>