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Otthoni%20ment&#233;sek\T&#252;nettan%20&#225;br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23184591686922"/>
          <c:y val="0.17600082781379606"/>
          <c:w val="0.80608057148648693"/>
          <c:h val="0.5086525529955193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'EEG ábra+százalék'!$A$2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'EEG ábra+százalék'!$B$1:$F$1</c:f>
              <c:strCache>
                <c:ptCount val="5"/>
                <c:pt idx="0">
                  <c:v>AE (n=30)</c:v>
                </c:pt>
                <c:pt idx="1">
                  <c:v>anti-NMDAR (n=19)</c:v>
                </c:pt>
                <c:pt idx="2">
                  <c:v>anti-LGI1 (n=6)</c:v>
                </c:pt>
                <c:pt idx="3">
                  <c:v>anti-GABABR (n=3)</c:v>
                </c:pt>
                <c:pt idx="4">
                  <c:v>anti-Caspr2 (n=3)</c:v>
                </c:pt>
              </c:strCache>
            </c:strRef>
          </c:cat>
          <c:val>
            <c:numRef>
              <c:f>'EEG ábra+százalék'!$B$2:$F$2</c:f>
              <c:numCache>
                <c:formatCode>0%</c:formatCode>
                <c:ptCount val="5"/>
                <c:pt idx="0">
                  <c:v>0.5</c:v>
                </c:pt>
                <c:pt idx="1">
                  <c:v>0.47399999999999998</c:v>
                </c:pt>
                <c:pt idx="2">
                  <c:v>0.5</c:v>
                </c:pt>
                <c:pt idx="3">
                  <c:v>0.33300000000000002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6-4C97-92D3-19BCF1DB73D2}"/>
            </c:ext>
          </c:extLst>
        </c:ser>
        <c:ser>
          <c:idx val="1"/>
          <c:order val="1"/>
          <c:tx>
            <c:strRef>
              <c:f>'EEG ábra+százalék'!$A$3</c:f>
              <c:strCache>
                <c:ptCount val="1"/>
                <c:pt idx="0">
                  <c:v>Focal slowing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'EEG ábra+százalék'!$B$1:$F$1</c:f>
              <c:strCache>
                <c:ptCount val="5"/>
                <c:pt idx="0">
                  <c:v>AE (n=30)</c:v>
                </c:pt>
                <c:pt idx="1">
                  <c:v>anti-NMDAR (n=19)</c:v>
                </c:pt>
                <c:pt idx="2">
                  <c:v>anti-LGI1 (n=6)</c:v>
                </c:pt>
                <c:pt idx="3">
                  <c:v>anti-GABABR (n=3)</c:v>
                </c:pt>
                <c:pt idx="4">
                  <c:v>anti-Caspr2 (n=3)</c:v>
                </c:pt>
              </c:strCache>
            </c:strRef>
          </c:cat>
          <c:val>
            <c:numRef>
              <c:f>'EEG ábra+százalék'!$B$3:$F$3</c:f>
              <c:numCache>
                <c:formatCode>0%</c:formatCode>
                <c:ptCount val="5"/>
                <c:pt idx="0">
                  <c:v>0.2</c:v>
                </c:pt>
                <c:pt idx="1">
                  <c:v>0.21099999999999999</c:v>
                </c:pt>
                <c:pt idx="2">
                  <c:v>0.16700000000000001</c:v>
                </c:pt>
                <c:pt idx="3">
                  <c:v>0.33300000000000002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6-4C97-92D3-19BCF1DB73D2}"/>
            </c:ext>
          </c:extLst>
        </c:ser>
        <c:ser>
          <c:idx val="2"/>
          <c:order val="2"/>
          <c:tx>
            <c:strRef>
              <c:f>'EEG ábra+százalék'!$A$4</c:f>
              <c:strCache>
                <c:ptCount val="1"/>
                <c:pt idx="0">
                  <c:v>Diffuse slowing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'EEG ábra+százalék'!$B$1:$F$1</c:f>
              <c:strCache>
                <c:ptCount val="5"/>
                <c:pt idx="0">
                  <c:v>AE (n=30)</c:v>
                </c:pt>
                <c:pt idx="1">
                  <c:v>anti-NMDAR (n=19)</c:v>
                </c:pt>
                <c:pt idx="2">
                  <c:v>anti-LGI1 (n=6)</c:v>
                </c:pt>
                <c:pt idx="3">
                  <c:v>anti-GABABR (n=3)</c:v>
                </c:pt>
                <c:pt idx="4">
                  <c:v>anti-Caspr2 (n=3)</c:v>
                </c:pt>
              </c:strCache>
            </c:strRef>
          </c:cat>
          <c:val>
            <c:numRef>
              <c:f>'EEG ábra+százalék'!$B$4:$F$4</c:f>
              <c:numCache>
                <c:formatCode>0%</c:formatCode>
                <c:ptCount val="5"/>
                <c:pt idx="0">
                  <c:v>6.7000000000000004E-2</c:v>
                </c:pt>
                <c:pt idx="1">
                  <c:v>0.105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A6-4C97-92D3-19BCF1DB73D2}"/>
            </c:ext>
          </c:extLst>
        </c:ser>
        <c:ser>
          <c:idx val="3"/>
          <c:order val="3"/>
          <c:tx>
            <c:strRef>
              <c:f>'EEG ábra+százalék'!$A$5</c:f>
              <c:strCache>
                <c:ptCount val="1"/>
                <c:pt idx="0">
                  <c:v>Interictal epileptiform discharges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'EEG ábra+százalék'!$B$1:$F$1</c:f>
              <c:strCache>
                <c:ptCount val="5"/>
                <c:pt idx="0">
                  <c:v>AE (n=30)</c:v>
                </c:pt>
                <c:pt idx="1">
                  <c:v>anti-NMDAR (n=19)</c:v>
                </c:pt>
                <c:pt idx="2">
                  <c:v>anti-LGI1 (n=6)</c:v>
                </c:pt>
                <c:pt idx="3">
                  <c:v>anti-GABABR (n=3)</c:v>
                </c:pt>
                <c:pt idx="4">
                  <c:v>anti-Caspr2 (n=3)</c:v>
                </c:pt>
              </c:strCache>
            </c:strRef>
          </c:cat>
          <c:val>
            <c:numRef>
              <c:f>'EEG ábra+százalék'!$B$5:$F$5</c:f>
              <c:numCache>
                <c:formatCode>0%</c:formatCode>
                <c:ptCount val="5"/>
                <c:pt idx="0">
                  <c:v>0.13300000000000001</c:v>
                </c:pt>
                <c:pt idx="1">
                  <c:v>0.21099999999999999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A6-4C97-92D3-19BCF1DB73D2}"/>
            </c:ext>
          </c:extLst>
        </c:ser>
        <c:ser>
          <c:idx val="4"/>
          <c:order val="4"/>
          <c:tx>
            <c:strRef>
              <c:f>'EEG ábra+százalék'!$A$6</c:f>
              <c:strCache>
                <c:ptCount val="1"/>
                <c:pt idx="0">
                  <c:v>Ictal epileptiform discharges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'EEG ábra+százalék'!$B$1:$F$1</c:f>
              <c:strCache>
                <c:ptCount val="5"/>
                <c:pt idx="0">
                  <c:v>AE (n=30)</c:v>
                </c:pt>
                <c:pt idx="1">
                  <c:v>anti-NMDAR (n=19)</c:v>
                </c:pt>
                <c:pt idx="2">
                  <c:v>anti-LGI1 (n=6)</c:v>
                </c:pt>
                <c:pt idx="3">
                  <c:v>anti-GABABR (n=3)</c:v>
                </c:pt>
                <c:pt idx="4">
                  <c:v>anti-Caspr2 (n=3)</c:v>
                </c:pt>
              </c:strCache>
            </c:strRef>
          </c:cat>
          <c:val>
            <c:numRef>
              <c:f>'EEG ábra+százalék'!$B$6:$F$6</c:f>
              <c:numCache>
                <c:formatCode>0%</c:formatCode>
                <c:ptCount val="5"/>
                <c:pt idx="0">
                  <c:v>6.7000000000000004E-2</c:v>
                </c:pt>
                <c:pt idx="1">
                  <c:v>0</c:v>
                </c:pt>
                <c:pt idx="2">
                  <c:v>0.33300000000000002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A6-4C97-92D3-19BCF1DB73D2}"/>
            </c:ext>
          </c:extLst>
        </c:ser>
        <c:ser>
          <c:idx val="5"/>
          <c:order val="5"/>
          <c:tx>
            <c:strRef>
              <c:f>'EEG ábra+százalék'!$A$7</c:f>
              <c:strCache>
                <c:ptCount val="1"/>
                <c:pt idx="0">
                  <c:v>Data not available</c:v>
                </c:pt>
              </c:strCache>
            </c:strRef>
          </c:tx>
          <c:spPr>
            <a:noFill/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'EEG ábra+százalék'!$B$1:$F$1</c:f>
              <c:strCache>
                <c:ptCount val="5"/>
                <c:pt idx="0">
                  <c:v>AE (n=30)</c:v>
                </c:pt>
                <c:pt idx="1">
                  <c:v>anti-NMDAR (n=19)</c:v>
                </c:pt>
                <c:pt idx="2">
                  <c:v>anti-LGI1 (n=6)</c:v>
                </c:pt>
                <c:pt idx="3">
                  <c:v>anti-GABABR (n=3)</c:v>
                </c:pt>
                <c:pt idx="4">
                  <c:v>anti-Caspr2 (n=3)</c:v>
                </c:pt>
              </c:strCache>
            </c:strRef>
          </c:cat>
          <c:val>
            <c:numRef>
              <c:f>'EEG ábra+százalék'!$B$7:$F$7</c:f>
              <c:numCache>
                <c:formatCode>0%</c:formatCode>
                <c:ptCount val="5"/>
                <c:pt idx="0">
                  <c:v>0.03</c:v>
                </c:pt>
                <c:pt idx="1">
                  <c:v>0</c:v>
                </c:pt>
                <c:pt idx="2">
                  <c:v>0</c:v>
                </c:pt>
                <c:pt idx="3">
                  <c:v>0.03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A6-4C97-92D3-19BCF1DB7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040808"/>
        <c:axId val="499041136"/>
      </c:barChart>
      <c:catAx>
        <c:axId val="49904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499041136"/>
        <c:crosses val="autoZero"/>
        <c:auto val="1"/>
        <c:lblAlgn val="ctr"/>
        <c:lblOffset val="100"/>
        <c:noMultiLvlLbl val="0"/>
      </c:catAx>
      <c:valAx>
        <c:axId val="49904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499040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49545409183643E-2"/>
          <c:y val="0.78312960331275006"/>
          <c:w val="0.8494792088135672"/>
          <c:h val="0.178306046310856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171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746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9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449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505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843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050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957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643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343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18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3752-1A01-4C5E-A181-C07F35A89E20}" type="datetimeFigureOut">
              <a:rPr lang="hu-HU" smtClean="0"/>
              <a:t>2020. 09. 22.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B6E70-3D4F-4F28-9F25-1D9452983BF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788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20026" y="66975"/>
            <a:ext cx="745932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Supplementary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en-US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igure</a:t>
            </a:r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Characteristric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EEG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autoimmune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encephalitis</a:t>
            </a:r>
            <a:r>
              <a:rPr lang="hu-H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The diagram shows </a:t>
            </a:r>
            <a:r>
              <a:rPr lang="hu-H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EEG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result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05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AE patients from our cohort. In 14 AE patients, abnormalities were found, mainly focal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slowing</a:t>
            </a:r>
            <a:r>
              <a:rPr lang="hu-H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hu-H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dirty="0" err="1">
                <a:latin typeface="Arial" panose="020B0604020202020204" pitchFamily="34" charset="0"/>
                <a:cs typeface="Arial" panose="020B0604020202020204" pitchFamily="34" charset="0"/>
              </a:rPr>
              <a:t>interictal</a:t>
            </a:r>
            <a:r>
              <a:rPr lang="hu-H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dirty="0" err="1">
                <a:latin typeface="Arial" panose="020B0604020202020204" pitchFamily="34" charset="0"/>
                <a:cs typeface="Arial" panose="020B0604020202020204" pitchFamily="34" charset="0"/>
              </a:rPr>
              <a:t>epileptiform</a:t>
            </a:r>
            <a:r>
              <a:rPr lang="hu-H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discharges</a:t>
            </a:r>
            <a:r>
              <a:rPr lang="hu-H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863975"/>
              </p:ext>
            </p:extLst>
          </p:nvPr>
        </p:nvGraphicFramePr>
        <p:xfrm>
          <a:off x="1350518" y="763326"/>
          <a:ext cx="8477294" cy="4281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597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48</Words>
  <Application>Microsoft Office PowerPoint</Application>
  <PresentationFormat>Szélesvásznú</PresentationFormat>
  <Paragraphs>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dr. Hayden Zsófia</dc:creator>
  <cp:lastModifiedBy>dr. Hayden Zsófia</cp:lastModifiedBy>
  <cp:revision>5</cp:revision>
  <dcterms:created xsi:type="dcterms:W3CDTF">2020-09-10T10:15:20Z</dcterms:created>
  <dcterms:modified xsi:type="dcterms:W3CDTF">2020-09-22T11:10:41Z</dcterms:modified>
</cp:coreProperties>
</file>