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2" descr="Supplementary Figure 1"/>
          <p:cNvPicPr>
            <a:picLocks noChangeAspect="1"/>
          </p:cNvPicPr>
          <p:nvPr/>
        </p:nvPicPr>
        <p:blipFill>
          <a:blip r:embed="rId1"/>
          <a:srcRect l="6175" t="6398" r="5879" b="7495"/>
          <a:stretch>
            <a:fillRect/>
          </a:stretch>
        </p:blipFill>
        <p:spPr>
          <a:xfrm>
            <a:off x="4329430" y="1337945"/>
            <a:ext cx="3533775" cy="265938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719705" y="4117340"/>
            <a:ext cx="662686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/>
            <a:r>
              <a:rPr lang="en-US" sz="1200" b="1">
                <a:latin typeface="Times New Roman" panose="02020603050405020304" charset="0"/>
                <a:cs typeface="Cambria" panose="02040503050406030204" charset="0"/>
              </a:rPr>
              <a:t>Supplementary Figure 1. </a:t>
            </a:r>
            <a:r>
              <a:rPr lang="en-US" sz="1200" b="0">
                <a:latin typeface="Times New Roman" panose="02020603050405020304" charset="0"/>
                <a:cs typeface="Cambria" panose="02040503050406030204" charset="0"/>
              </a:rPr>
              <a:t>rhaFGF135 expression SDS-PAGE analysis at the fermentation scale of 30-L (n=3). Lane 1, uninduced. Lane M, molecular weight marker. The fermentation was performed in a 2-L shake flask containing 300 mL fermentation medium (containing 10.0 g/L trytone, 10.0 g/L yeast extract, 4.0 g/L NaCl, 1.0 g/L KH2PO4, 3.0 g/L K2HPO4, 4.0 g/L NH4Cl and 5.0 g/L glucose. pH = 6.8–7.0) and additional carbon and nitrogen sources were not added.</a:t>
            </a:r>
            <a:endParaRPr lang="zh-CN" altLang="en-US" sz="1200"/>
          </a:p>
        </p:txBody>
      </p:sp>
      <p:sp>
        <p:nvSpPr>
          <p:cNvPr id="5" name="文本框 4"/>
          <p:cNvSpPr txBox="1"/>
          <p:nvPr/>
        </p:nvSpPr>
        <p:spPr>
          <a:xfrm>
            <a:off x="391160" y="266700"/>
            <a:ext cx="28543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60045" indent="-360045"/>
            <a:r>
              <a:rPr lang="en-US" b="1">
                <a:latin typeface="Times New Roman" panose="02020603050405020304" charset="0"/>
                <a:cs typeface="Cambria" panose="02040503050406030204" charset="0"/>
              </a:rPr>
              <a:t>Supplementary Figure 1</a:t>
            </a:r>
            <a:endParaRPr lang="en-US" altLang="en-US" b="1">
              <a:latin typeface="Times New Roman" panose="020206030504050203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5" descr="Supplementary Figure 2"/>
          <p:cNvPicPr>
            <a:picLocks noChangeAspect="1"/>
          </p:cNvPicPr>
          <p:nvPr/>
        </p:nvPicPr>
        <p:blipFill>
          <a:blip r:embed="rId1"/>
          <a:srcRect t="13047" b="10644"/>
          <a:stretch>
            <a:fillRect/>
          </a:stretch>
        </p:blipFill>
        <p:spPr>
          <a:xfrm>
            <a:off x="1804670" y="2092960"/>
            <a:ext cx="8582660" cy="15621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889760" y="3851275"/>
            <a:ext cx="84118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/>
            <a:r>
              <a:rPr lang="en-US" sz="1200" b="1">
                <a:latin typeface="Times New Roman" panose="02020603050405020304" charset="0"/>
                <a:cs typeface="Calibri" panose="020F0502020204030204" charset="0"/>
              </a:rPr>
              <a:t>Supplementary Figure 2.</a:t>
            </a:r>
            <a:r>
              <a:rPr lang="en-US" sz="1200" b="0">
                <a:latin typeface="Times New Roman" panose="02020603050405020304" charset="0"/>
                <a:cs typeface="Calibri" panose="020F0502020204030204" charset="0"/>
              </a:rPr>
              <a:t> Western blot analysis of purified rhaFGF</a:t>
            </a:r>
            <a:r>
              <a:rPr lang="en-US" sz="1200" b="0" baseline="-25000">
                <a:latin typeface="Times New Roman" panose="02020603050405020304" charset="0"/>
                <a:cs typeface="Calibri" panose="020F0502020204030204" charset="0"/>
              </a:rPr>
              <a:t>135</a:t>
            </a:r>
            <a:r>
              <a:rPr lang="en-US" sz="1200" b="0">
                <a:latin typeface="Times New Roman" panose="02020603050405020304" charset="0"/>
                <a:cs typeface="Calibri" panose="020F0502020204030204" charset="0"/>
              </a:rPr>
              <a:t> from three batches. Lane M,  molecular weight marker. Lane 1, rhaFGF</a:t>
            </a:r>
            <a:r>
              <a:rPr lang="en-US" sz="1200" b="0" baseline="-25000">
                <a:latin typeface="Times New Roman" panose="02020603050405020304" charset="0"/>
                <a:cs typeface="Calibri" panose="020F0502020204030204" charset="0"/>
              </a:rPr>
              <a:t>135 </a:t>
            </a:r>
            <a:r>
              <a:rPr lang="en-US" sz="1200" b="0">
                <a:latin typeface="Times New Roman" panose="02020603050405020304" charset="0"/>
                <a:cs typeface="Calibri" panose="020F0502020204030204" charset="0"/>
              </a:rPr>
              <a:t>sample 1. Lane 2, rhaFGF</a:t>
            </a:r>
            <a:r>
              <a:rPr lang="en-US" sz="1200" b="0" baseline="-25000">
                <a:latin typeface="Times New Roman" panose="02020603050405020304" charset="0"/>
                <a:cs typeface="Calibri" panose="020F0502020204030204" charset="0"/>
              </a:rPr>
              <a:t>135</a:t>
            </a:r>
            <a:r>
              <a:rPr lang="en-US" sz="1200" b="0">
                <a:latin typeface="Times New Roman" panose="02020603050405020304" charset="0"/>
                <a:cs typeface="Calibri" panose="020F0502020204030204" charset="0"/>
              </a:rPr>
              <a:t> sample 2. Lane 3, rhaFGF</a:t>
            </a:r>
            <a:r>
              <a:rPr lang="en-US" sz="1200" b="0" baseline="-25000"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1200" b="0">
                <a:latin typeface="Times New Roman" panose="02020603050405020304" charset="0"/>
                <a:cs typeface="Calibri" panose="020F0502020204030204" charset="0"/>
              </a:rPr>
              <a:t>standards.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1160" y="284480"/>
            <a:ext cx="28543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60045" indent="-360045"/>
            <a:r>
              <a:rPr lang="en-US" b="1">
                <a:latin typeface="Times New Roman" panose="02020603050405020304" charset="0"/>
                <a:cs typeface="Cambria" panose="02040503050406030204" charset="0"/>
              </a:rPr>
              <a:t> Supplementary Figure 2</a:t>
            </a:r>
            <a:endParaRPr lang="en-US" altLang="en-US" b="1">
              <a:latin typeface="Times New Roman" panose="020206030504050203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3027045" y="2357755"/>
          <a:ext cx="5156200" cy="46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775"/>
                <a:gridCol w="1414463"/>
                <a:gridCol w="1516062"/>
                <a:gridCol w="1612900"/>
              </a:tblGrid>
              <a:tr h="2286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Expression level (%)</a:t>
                      </a:r>
                      <a:endParaRPr lang="en-US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Bacterial density (g/L)</a:t>
                      </a:r>
                      <a:endParaRPr lang="en-US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Bacterial wet weight (g)</a:t>
                      </a:r>
                      <a:endParaRPr lang="en-US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-L</a:t>
                      </a:r>
                      <a:endParaRPr lang="en-US" altLang="en-US" sz="1200" b="0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33.3 ± 1.8</a:t>
                      </a:r>
                      <a:endParaRPr lang="en-US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7.1 ± 0.1</a:t>
                      </a:r>
                      <a:endParaRPr lang="en-US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17.9 ± 0.3</a:t>
                      </a:r>
                      <a:endParaRPr lang="en-US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3027045" y="193675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200" b="1">
                <a:latin typeface="Times New Roman" panose="02020603050405020304" charset="0"/>
                <a:cs typeface="Calibri" panose="020F0502020204030204" charset="0"/>
              </a:rPr>
              <a:t>Table 1</a:t>
            </a:r>
            <a:r>
              <a:rPr lang="en-US" sz="1200" b="1">
                <a:latin typeface="Times New Roman" panose="02020603050405020304" charset="0"/>
                <a:ea typeface="宋体" panose="02010600030101010101" pitchFamily="2" charset="-122"/>
              </a:rPr>
              <a:t>.</a:t>
            </a:r>
            <a:r>
              <a:rPr lang="en-US" sz="1200" b="1"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1200" b="0">
                <a:latin typeface="Times New Roman" panose="02020603050405020304" charset="0"/>
                <a:cs typeface="Calibri" panose="020F0502020204030204" charset="0"/>
              </a:rPr>
              <a:t>Summary of fermentation data of  rhaFGF</a:t>
            </a:r>
            <a:r>
              <a:rPr lang="en-US" sz="1200" b="0" baseline="-25000">
                <a:latin typeface="Times New Roman" panose="02020603050405020304" charset="0"/>
                <a:ea typeface="宋体" panose="02010600030101010101" pitchFamily="2" charset="-122"/>
              </a:rPr>
              <a:t>135</a:t>
            </a:r>
            <a:r>
              <a:rPr lang="en-US" sz="1200" b="0" baseline="-25000">
                <a:latin typeface="Times New Roman" panose="02020603050405020304" charset="0"/>
                <a:cs typeface="Calibri" panose="020F0502020204030204" charset="0"/>
              </a:rPr>
              <a:t> </a:t>
            </a:r>
            <a:r>
              <a:rPr lang="en-US" sz="1200" b="0">
                <a:latin typeface="Times New Roman" panose="02020603050405020304" charset="0"/>
                <a:cs typeface="Calibri" panose="020F0502020204030204" charset="0"/>
              </a:rPr>
              <a:t>at the scale of 2-L (n=3)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1825" y="566420"/>
            <a:ext cx="263652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60045" indent="-360045"/>
            <a:r>
              <a:rPr lang="en-US" b="1">
                <a:latin typeface="Times New Roman" panose="02020603050405020304" charset="0"/>
                <a:cs typeface="Cambria" panose="02040503050406030204" charset="0"/>
              </a:rPr>
              <a:t>Supplementary Table 1</a:t>
            </a:r>
            <a:endParaRPr lang="en-US" altLang="en-US" b="1">
              <a:latin typeface="Times New Roman" panose="020206030504050203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2ecf5432-b1ce-4d14-bbb9-3de24d2b0b97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900</Words>
  <Application>WPS 演示</Application>
  <PresentationFormat>宽屏</PresentationFormat>
  <Paragraphs>28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Arial Unicode MS</vt:lpstr>
      <vt:lpstr>Calibri</vt:lpstr>
      <vt:lpstr>微软雅黑</vt:lpstr>
      <vt:lpstr>Times New Roman</vt:lpstr>
      <vt:lpstr>Cambria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影</cp:lastModifiedBy>
  <cp:revision>3</cp:revision>
  <dcterms:created xsi:type="dcterms:W3CDTF">2021-03-18T06:35:00Z</dcterms:created>
  <dcterms:modified xsi:type="dcterms:W3CDTF">2021-03-18T06:42:10Z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