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301" r:id="rId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4344" userDrawn="1">
          <p15:clr>
            <a:srgbClr val="A4A3A4"/>
          </p15:clr>
        </p15:guide>
        <p15:guide id="4" pos="1080" userDrawn="1">
          <p15:clr>
            <a:srgbClr val="A4A3A4"/>
          </p15:clr>
        </p15:guide>
        <p15:guide id="5" orient="horz" pos="240" userDrawn="1">
          <p15:clr>
            <a:srgbClr val="A4A3A4"/>
          </p15:clr>
        </p15:guide>
        <p15:guide id="6" orient="horz" pos="3960" userDrawn="1">
          <p15:clr>
            <a:srgbClr val="A4A3A4"/>
          </p15:clr>
        </p15:guide>
        <p15:guide id="7" pos="1944" userDrawn="1">
          <p15:clr>
            <a:srgbClr val="A4A3A4"/>
          </p15:clr>
        </p15:guide>
        <p15:guide id="8" pos="25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4472C4"/>
    <a:srgbClr val="9933FF"/>
    <a:srgbClr val="FFCC99"/>
    <a:srgbClr val="878CF2"/>
    <a:srgbClr val="000000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07" autoAdjust="0"/>
    <p:restoredTop sz="92832" autoAdjust="0"/>
  </p:normalViewPr>
  <p:slideViewPr>
    <p:cSldViewPr snapToGrid="0" showGuides="1">
      <p:cViewPr varScale="1">
        <p:scale>
          <a:sx n="102" d="100"/>
          <a:sy n="102" d="100"/>
        </p:scale>
        <p:origin x="2226" y="108"/>
      </p:cViewPr>
      <p:guideLst>
        <p:guide orient="horz" pos="2160"/>
        <p:guide pos="2880"/>
        <p:guide pos="4344"/>
        <p:guide pos="1080"/>
        <p:guide orient="horz" pos="240"/>
        <p:guide orient="horz" pos="3960"/>
        <p:guide pos="1944"/>
        <p:guide pos="259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E9092-BF9A-4E04-9DF3-A23D388C3A12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24EF74-FDB4-4F8D-9F8A-0D6AAEF8E7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041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B2D-048B-4DE5-9662-A8AFCD993A68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2955-D0FE-4AAE-89A7-095605F77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328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B2D-048B-4DE5-9662-A8AFCD993A68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2955-D0FE-4AAE-89A7-095605F77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3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B2D-048B-4DE5-9662-A8AFCD993A68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2955-D0FE-4AAE-89A7-095605F77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272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B2D-048B-4DE5-9662-A8AFCD993A68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2955-D0FE-4AAE-89A7-095605F77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750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B2D-048B-4DE5-9662-A8AFCD993A68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2955-D0FE-4AAE-89A7-095605F77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243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B2D-048B-4DE5-9662-A8AFCD993A68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2955-D0FE-4AAE-89A7-095605F77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031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B2D-048B-4DE5-9662-A8AFCD993A68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2955-D0FE-4AAE-89A7-095605F77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1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B2D-048B-4DE5-9662-A8AFCD993A68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2955-D0FE-4AAE-89A7-095605F77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03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B2D-048B-4DE5-9662-A8AFCD993A68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2955-D0FE-4AAE-89A7-095605F77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3858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B2D-048B-4DE5-9662-A8AFCD993A68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2955-D0FE-4AAE-89A7-095605F77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011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CBB2D-048B-4DE5-9662-A8AFCD993A68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22955-D0FE-4AAE-89A7-095605F77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070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DCBB2D-048B-4DE5-9662-A8AFCD993A68}" type="datetimeFigureOut">
              <a:rPr lang="en-US" smtClean="0"/>
              <a:t>12/23/2020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F22955-D0FE-4AAE-89A7-095605F778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3107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F5C62063-CA8A-45AF-9FF8-48FE3E370C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151" y="88376"/>
            <a:ext cx="5973577" cy="619812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7A29881-2518-4A13-8663-DCCA08E94B44}"/>
              </a:ext>
            </a:extLst>
          </p:cNvPr>
          <p:cNvSpPr txBox="1"/>
          <p:nvPr/>
        </p:nvSpPr>
        <p:spPr>
          <a:xfrm>
            <a:off x="173760" y="6375619"/>
            <a:ext cx="88153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Supplementary Figure 1. </a:t>
            </a:r>
            <a:r>
              <a:rPr lang="en-US" sz="12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Maximum likelihood tree with branch lengths based on 79 protein-coding sequence matrix (</a:t>
            </a:r>
            <a:r>
              <a:rPr lang="en-US" sz="1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68,766 bp) </a:t>
            </a:r>
            <a:r>
              <a:rPr lang="en-US" sz="12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  <a:cs typeface="Times New Roman" panose="02020603050405020304" pitchFamily="18" charset="0"/>
              </a:rPr>
              <a:t>with model TVM+F+R2. The numbers on the node represent bootstrap support values from 10,000 bootstrap replicates.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D7E6072-2696-4E10-B4C5-33B01EB57D8A}"/>
              </a:ext>
            </a:extLst>
          </p:cNvPr>
          <p:cNvSpPr txBox="1"/>
          <p:nvPr/>
        </p:nvSpPr>
        <p:spPr>
          <a:xfrm>
            <a:off x="7025199" y="338158"/>
            <a:ext cx="1130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Nolinoideae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081BF61-BCF6-4B11-B3E9-05AAB88F6F63}"/>
              </a:ext>
            </a:extLst>
          </p:cNvPr>
          <p:cNvSpPr/>
          <p:nvPr/>
        </p:nvSpPr>
        <p:spPr>
          <a:xfrm>
            <a:off x="6898793" y="381767"/>
            <a:ext cx="125079" cy="245659"/>
          </a:xfrm>
          <a:prstGeom prst="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CAEF1B2-5827-49EB-97AD-1B8F96C4B471}"/>
              </a:ext>
            </a:extLst>
          </p:cNvPr>
          <p:cNvSpPr txBox="1"/>
          <p:nvPr/>
        </p:nvSpPr>
        <p:spPr>
          <a:xfrm>
            <a:off x="7025199" y="631191"/>
            <a:ext cx="138852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Asparagoideae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9DB70A9-2A70-45C0-AE72-14E27643B8CE}"/>
              </a:ext>
            </a:extLst>
          </p:cNvPr>
          <p:cNvSpPr/>
          <p:nvPr/>
        </p:nvSpPr>
        <p:spPr>
          <a:xfrm>
            <a:off x="6898793" y="663326"/>
            <a:ext cx="125079" cy="270225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B7CCD7F-5265-42B1-A7CC-783B83607D86}"/>
              </a:ext>
            </a:extLst>
          </p:cNvPr>
          <p:cNvSpPr txBox="1"/>
          <p:nvPr/>
        </p:nvSpPr>
        <p:spPr>
          <a:xfrm>
            <a:off x="7030128" y="945082"/>
            <a:ext cx="10518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Scilloideae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30D64BD-8D43-45FA-BACF-477D9AADA627}"/>
              </a:ext>
            </a:extLst>
          </p:cNvPr>
          <p:cNvSpPr/>
          <p:nvPr/>
        </p:nvSpPr>
        <p:spPr>
          <a:xfrm>
            <a:off x="6897971" y="962571"/>
            <a:ext cx="124247" cy="278786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3A83395-4E8B-43E4-9987-5ED1407E2178}"/>
              </a:ext>
            </a:extLst>
          </p:cNvPr>
          <p:cNvSpPr/>
          <p:nvPr/>
        </p:nvSpPr>
        <p:spPr>
          <a:xfrm>
            <a:off x="6898803" y="1276463"/>
            <a:ext cx="131325" cy="5007630"/>
          </a:xfrm>
          <a:prstGeom prst="rect">
            <a:avLst/>
          </a:prstGeom>
          <a:solidFill>
            <a:schemeClr val="accent6">
              <a:alpha val="47843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F9EED27-5831-4F75-B4FC-093EF4097F23}"/>
              </a:ext>
            </a:extLst>
          </p:cNvPr>
          <p:cNvSpPr txBox="1"/>
          <p:nvPr/>
        </p:nvSpPr>
        <p:spPr>
          <a:xfrm>
            <a:off x="7028801" y="3366949"/>
            <a:ext cx="11304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cs typeface="Arial" panose="020B0604020202020204" pitchFamily="34" charset="0"/>
              </a:rPr>
              <a:t>Agavoideae</a:t>
            </a:r>
            <a:endParaRPr lang="en-US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591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35308</TotalTime>
  <Words>46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Mi-Jeong Yoo</dc:creator>
  <cp:lastModifiedBy>Yoo, Michelle Mijeong</cp:lastModifiedBy>
  <cp:revision>127</cp:revision>
  <cp:lastPrinted>2020-07-02T14:19:46Z</cp:lastPrinted>
  <dcterms:created xsi:type="dcterms:W3CDTF">2020-06-03T15:35:50Z</dcterms:created>
  <dcterms:modified xsi:type="dcterms:W3CDTF">2020-12-23T19:44:19Z</dcterms:modified>
</cp:coreProperties>
</file>