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64" r:id="rId2"/>
    <p:sldId id="261" r:id="rId3"/>
    <p:sldId id="262" r:id="rId4"/>
    <p:sldId id="266" r:id="rId5"/>
    <p:sldId id="263" r:id="rId6"/>
  </p:sldIdLst>
  <p:sldSz cx="7561263" cy="10693400"/>
  <p:notesSz cx="6797675" cy="9926638"/>
  <p:defaultTextStyle>
    <a:defPPr>
      <a:defRPr lang="en-US"/>
    </a:defPPr>
    <a:lvl1pPr marL="0" algn="l" defTabSz="914329" rtl="0" eaLnBrk="1" latinLnBrk="0" hangingPunct="1">
      <a:defRPr sz="1900" kern="1200">
        <a:solidFill>
          <a:schemeClr val="tx1"/>
        </a:solidFill>
        <a:latin typeface="+mn-lt"/>
        <a:ea typeface="+mn-ea"/>
        <a:cs typeface="+mn-cs"/>
      </a:defRPr>
    </a:lvl1pPr>
    <a:lvl2pPr marL="457165" algn="l" defTabSz="914329" rtl="0" eaLnBrk="1" latinLnBrk="0" hangingPunct="1">
      <a:defRPr sz="1900" kern="1200">
        <a:solidFill>
          <a:schemeClr val="tx1"/>
        </a:solidFill>
        <a:latin typeface="+mn-lt"/>
        <a:ea typeface="+mn-ea"/>
        <a:cs typeface="+mn-cs"/>
      </a:defRPr>
    </a:lvl2pPr>
    <a:lvl3pPr marL="914329" algn="l" defTabSz="914329" rtl="0" eaLnBrk="1" latinLnBrk="0" hangingPunct="1">
      <a:defRPr sz="1900" kern="1200">
        <a:solidFill>
          <a:schemeClr val="tx1"/>
        </a:solidFill>
        <a:latin typeface="+mn-lt"/>
        <a:ea typeface="+mn-ea"/>
        <a:cs typeface="+mn-cs"/>
      </a:defRPr>
    </a:lvl3pPr>
    <a:lvl4pPr marL="1371495" algn="l" defTabSz="914329" rtl="0" eaLnBrk="1" latinLnBrk="0" hangingPunct="1">
      <a:defRPr sz="1900" kern="1200">
        <a:solidFill>
          <a:schemeClr val="tx1"/>
        </a:solidFill>
        <a:latin typeface="+mn-lt"/>
        <a:ea typeface="+mn-ea"/>
        <a:cs typeface="+mn-cs"/>
      </a:defRPr>
    </a:lvl4pPr>
    <a:lvl5pPr marL="1828659" algn="l" defTabSz="914329" rtl="0" eaLnBrk="1" latinLnBrk="0" hangingPunct="1">
      <a:defRPr sz="1900" kern="1200">
        <a:solidFill>
          <a:schemeClr val="tx1"/>
        </a:solidFill>
        <a:latin typeface="+mn-lt"/>
        <a:ea typeface="+mn-ea"/>
        <a:cs typeface="+mn-cs"/>
      </a:defRPr>
    </a:lvl5pPr>
    <a:lvl6pPr marL="2285824" algn="l" defTabSz="914329" rtl="0" eaLnBrk="1" latinLnBrk="0" hangingPunct="1">
      <a:defRPr sz="1900" kern="1200">
        <a:solidFill>
          <a:schemeClr val="tx1"/>
        </a:solidFill>
        <a:latin typeface="+mn-lt"/>
        <a:ea typeface="+mn-ea"/>
        <a:cs typeface="+mn-cs"/>
      </a:defRPr>
    </a:lvl6pPr>
    <a:lvl7pPr marL="2742988" algn="l" defTabSz="914329" rtl="0" eaLnBrk="1" latinLnBrk="0" hangingPunct="1">
      <a:defRPr sz="1900" kern="1200">
        <a:solidFill>
          <a:schemeClr val="tx1"/>
        </a:solidFill>
        <a:latin typeface="+mn-lt"/>
        <a:ea typeface="+mn-ea"/>
        <a:cs typeface="+mn-cs"/>
      </a:defRPr>
    </a:lvl7pPr>
    <a:lvl8pPr marL="3200153" algn="l" defTabSz="914329" rtl="0" eaLnBrk="1" latinLnBrk="0" hangingPunct="1">
      <a:defRPr sz="1900" kern="1200">
        <a:solidFill>
          <a:schemeClr val="tx1"/>
        </a:solidFill>
        <a:latin typeface="+mn-lt"/>
        <a:ea typeface="+mn-ea"/>
        <a:cs typeface="+mn-cs"/>
      </a:defRPr>
    </a:lvl8pPr>
    <a:lvl9pPr marL="3657317" algn="l" defTabSz="914329"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9">
          <p15:clr>
            <a:srgbClr val="A4A3A4"/>
          </p15:clr>
        </p15:guide>
        <p15:guide id="2" pos="238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8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338" autoAdjust="0"/>
    <p:restoredTop sz="93716" autoAdjust="0"/>
  </p:normalViewPr>
  <p:slideViewPr>
    <p:cSldViewPr>
      <p:cViewPr>
        <p:scale>
          <a:sx n="148" d="100"/>
          <a:sy n="148" d="100"/>
        </p:scale>
        <p:origin x="330" y="-6510"/>
      </p:cViewPr>
      <p:guideLst>
        <p:guide orient="horz" pos="3369"/>
        <p:guide pos="2382"/>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59" cy="496332"/>
          </a:xfrm>
          <a:prstGeom prst="rect">
            <a:avLst/>
          </a:prstGeom>
        </p:spPr>
        <p:txBody>
          <a:bodyPr vert="horz" lIns="95562" tIns="47781" rIns="95562" bIns="47781" rtlCol="0"/>
          <a:lstStyle>
            <a:lvl1pPr algn="l">
              <a:defRPr sz="1300"/>
            </a:lvl1pPr>
          </a:lstStyle>
          <a:p>
            <a:endParaRPr lang="en-GB"/>
          </a:p>
        </p:txBody>
      </p:sp>
      <p:sp>
        <p:nvSpPr>
          <p:cNvPr id="3" name="Date Placeholder 2"/>
          <p:cNvSpPr>
            <a:spLocks noGrp="1"/>
          </p:cNvSpPr>
          <p:nvPr>
            <p:ph type="dt" idx="1"/>
          </p:nvPr>
        </p:nvSpPr>
        <p:spPr>
          <a:xfrm>
            <a:off x="3850443" y="1"/>
            <a:ext cx="2945659" cy="496332"/>
          </a:xfrm>
          <a:prstGeom prst="rect">
            <a:avLst/>
          </a:prstGeom>
        </p:spPr>
        <p:txBody>
          <a:bodyPr vert="horz" lIns="95562" tIns="47781" rIns="95562" bIns="47781" rtlCol="0"/>
          <a:lstStyle>
            <a:lvl1pPr algn="r">
              <a:defRPr sz="1300"/>
            </a:lvl1pPr>
          </a:lstStyle>
          <a:p>
            <a:fld id="{1889AED3-FC1F-4F02-9559-D8E493B542DC}" type="datetimeFigureOut">
              <a:rPr lang="en-GB" smtClean="0"/>
              <a:t>06/09/2021</a:t>
            </a:fld>
            <a:endParaRPr lang="en-GB"/>
          </a:p>
        </p:txBody>
      </p:sp>
      <p:sp>
        <p:nvSpPr>
          <p:cNvPr id="4" name="Slide Image Placeholder 3"/>
          <p:cNvSpPr>
            <a:spLocks noGrp="1" noRot="1" noChangeAspect="1"/>
          </p:cNvSpPr>
          <p:nvPr>
            <p:ph type="sldImg" idx="2"/>
          </p:nvPr>
        </p:nvSpPr>
        <p:spPr>
          <a:xfrm>
            <a:off x="2082800" y="744538"/>
            <a:ext cx="2632075" cy="3722687"/>
          </a:xfrm>
          <a:prstGeom prst="rect">
            <a:avLst/>
          </a:prstGeom>
          <a:noFill/>
          <a:ln w="12700">
            <a:solidFill>
              <a:prstClr val="black"/>
            </a:solidFill>
          </a:ln>
        </p:spPr>
        <p:txBody>
          <a:bodyPr vert="horz" lIns="95562" tIns="47781" rIns="95562" bIns="47781"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5562" tIns="47781" rIns="95562" bIns="4778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4"/>
            <a:ext cx="2945659" cy="496332"/>
          </a:xfrm>
          <a:prstGeom prst="rect">
            <a:avLst/>
          </a:prstGeom>
        </p:spPr>
        <p:txBody>
          <a:bodyPr vert="horz" lIns="95562" tIns="47781" rIns="95562" bIns="47781" rtlCol="0" anchor="b"/>
          <a:lstStyle>
            <a:lvl1pPr algn="l">
              <a:defRPr sz="1300"/>
            </a:lvl1pPr>
          </a:lstStyle>
          <a:p>
            <a:endParaRPr lang="en-GB"/>
          </a:p>
        </p:txBody>
      </p:sp>
      <p:sp>
        <p:nvSpPr>
          <p:cNvPr id="7" name="Slide Number Placeholder 6"/>
          <p:cNvSpPr>
            <a:spLocks noGrp="1"/>
          </p:cNvSpPr>
          <p:nvPr>
            <p:ph type="sldNum" sz="quarter" idx="5"/>
          </p:nvPr>
        </p:nvSpPr>
        <p:spPr>
          <a:xfrm>
            <a:off x="3850443" y="9428584"/>
            <a:ext cx="2945659" cy="496332"/>
          </a:xfrm>
          <a:prstGeom prst="rect">
            <a:avLst/>
          </a:prstGeom>
        </p:spPr>
        <p:txBody>
          <a:bodyPr vert="horz" lIns="95562" tIns="47781" rIns="95562" bIns="47781" rtlCol="0" anchor="b"/>
          <a:lstStyle>
            <a:lvl1pPr algn="r">
              <a:defRPr sz="1300"/>
            </a:lvl1pPr>
          </a:lstStyle>
          <a:p>
            <a:fld id="{823F3283-0EE1-4A6B-8A83-05A938719FF2}" type="slidenum">
              <a:rPr lang="en-GB" smtClean="0"/>
              <a:t>‹#›</a:t>
            </a:fld>
            <a:endParaRPr lang="en-GB"/>
          </a:p>
        </p:txBody>
      </p:sp>
    </p:spTree>
    <p:extLst>
      <p:ext uri="{BB962C8B-B14F-4D97-AF65-F5344CB8AC3E}">
        <p14:creationId xmlns:p14="http://schemas.microsoft.com/office/powerpoint/2010/main" val="1732371563"/>
      </p:ext>
    </p:extLst>
  </p:cSld>
  <p:clrMap bg1="lt1" tx1="dk1" bg2="lt2" tx2="dk2" accent1="accent1" accent2="accent2" accent3="accent3" accent4="accent4" accent5="accent5" accent6="accent6" hlink="hlink" folHlink="folHlink"/>
  <p:notesStyle>
    <a:lvl1pPr marL="0" algn="l" defTabSz="914329" rtl="0" eaLnBrk="1" latinLnBrk="0" hangingPunct="1">
      <a:defRPr sz="1100" kern="1200">
        <a:solidFill>
          <a:schemeClr val="tx1"/>
        </a:solidFill>
        <a:latin typeface="+mn-lt"/>
        <a:ea typeface="+mn-ea"/>
        <a:cs typeface="+mn-cs"/>
      </a:defRPr>
    </a:lvl1pPr>
    <a:lvl2pPr marL="457165" algn="l" defTabSz="914329" rtl="0" eaLnBrk="1" latinLnBrk="0" hangingPunct="1">
      <a:defRPr sz="1100" kern="1200">
        <a:solidFill>
          <a:schemeClr val="tx1"/>
        </a:solidFill>
        <a:latin typeface="+mn-lt"/>
        <a:ea typeface="+mn-ea"/>
        <a:cs typeface="+mn-cs"/>
      </a:defRPr>
    </a:lvl2pPr>
    <a:lvl3pPr marL="914329" algn="l" defTabSz="914329" rtl="0" eaLnBrk="1" latinLnBrk="0" hangingPunct="1">
      <a:defRPr sz="1100" kern="1200">
        <a:solidFill>
          <a:schemeClr val="tx1"/>
        </a:solidFill>
        <a:latin typeface="+mn-lt"/>
        <a:ea typeface="+mn-ea"/>
        <a:cs typeface="+mn-cs"/>
      </a:defRPr>
    </a:lvl3pPr>
    <a:lvl4pPr marL="1371495" algn="l" defTabSz="914329" rtl="0" eaLnBrk="1" latinLnBrk="0" hangingPunct="1">
      <a:defRPr sz="1100" kern="1200">
        <a:solidFill>
          <a:schemeClr val="tx1"/>
        </a:solidFill>
        <a:latin typeface="+mn-lt"/>
        <a:ea typeface="+mn-ea"/>
        <a:cs typeface="+mn-cs"/>
      </a:defRPr>
    </a:lvl4pPr>
    <a:lvl5pPr marL="1828659" algn="l" defTabSz="914329" rtl="0" eaLnBrk="1" latinLnBrk="0" hangingPunct="1">
      <a:defRPr sz="1100" kern="1200">
        <a:solidFill>
          <a:schemeClr val="tx1"/>
        </a:solidFill>
        <a:latin typeface="+mn-lt"/>
        <a:ea typeface="+mn-ea"/>
        <a:cs typeface="+mn-cs"/>
      </a:defRPr>
    </a:lvl5pPr>
    <a:lvl6pPr marL="2285824" algn="l" defTabSz="914329" rtl="0" eaLnBrk="1" latinLnBrk="0" hangingPunct="1">
      <a:defRPr sz="1100" kern="1200">
        <a:solidFill>
          <a:schemeClr val="tx1"/>
        </a:solidFill>
        <a:latin typeface="+mn-lt"/>
        <a:ea typeface="+mn-ea"/>
        <a:cs typeface="+mn-cs"/>
      </a:defRPr>
    </a:lvl6pPr>
    <a:lvl7pPr marL="2742988" algn="l" defTabSz="914329" rtl="0" eaLnBrk="1" latinLnBrk="0" hangingPunct="1">
      <a:defRPr sz="1100" kern="1200">
        <a:solidFill>
          <a:schemeClr val="tx1"/>
        </a:solidFill>
        <a:latin typeface="+mn-lt"/>
        <a:ea typeface="+mn-ea"/>
        <a:cs typeface="+mn-cs"/>
      </a:defRPr>
    </a:lvl7pPr>
    <a:lvl8pPr marL="3200153" algn="l" defTabSz="914329" rtl="0" eaLnBrk="1" latinLnBrk="0" hangingPunct="1">
      <a:defRPr sz="1100" kern="1200">
        <a:solidFill>
          <a:schemeClr val="tx1"/>
        </a:solidFill>
        <a:latin typeface="+mn-lt"/>
        <a:ea typeface="+mn-ea"/>
        <a:cs typeface="+mn-cs"/>
      </a:defRPr>
    </a:lvl8pPr>
    <a:lvl9pPr marL="3657317" algn="l" defTabSz="914329"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3F3283-0EE1-4A6B-8A83-05A938719FF2}" type="slidenum">
              <a:rPr lang="en-GB" smtClean="0"/>
              <a:t>1</a:t>
            </a:fld>
            <a:endParaRPr lang="en-GB"/>
          </a:p>
        </p:txBody>
      </p:sp>
    </p:spTree>
    <p:extLst>
      <p:ext uri="{BB962C8B-B14F-4D97-AF65-F5344CB8AC3E}">
        <p14:creationId xmlns:p14="http://schemas.microsoft.com/office/powerpoint/2010/main" val="4128358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fld id="{823F3283-0EE1-4A6B-8A83-05A938719FF2}" type="slidenum">
              <a:rPr lang="en-GB" smtClean="0"/>
              <a:t>3</a:t>
            </a:fld>
            <a:endParaRPr lang="en-GB"/>
          </a:p>
        </p:txBody>
      </p:sp>
    </p:spTree>
    <p:extLst>
      <p:ext uri="{BB962C8B-B14F-4D97-AF65-F5344CB8AC3E}">
        <p14:creationId xmlns:p14="http://schemas.microsoft.com/office/powerpoint/2010/main" val="1681374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3F3283-0EE1-4A6B-8A83-05A938719FF2}" type="slidenum">
              <a:rPr lang="en-GB" smtClean="0"/>
              <a:t>5</a:t>
            </a:fld>
            <a:endParaRPr lang="en-GB"/>
          </a:p>
        </p:txBody>
      </p:sp>
    </p:spTree>
    <p:extLst>
      <p:ext uri="{BB962C8B-B14F-4D97-AF65-F5344CB8AC3E}">
        <p14:creationId xmlns:p14="http://schemas.microsoft.com/office/powerpoint/2010/main" val="4226692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67095" y="3321889"/>
            <a:ext cx="6427074" cy="2292149"/>
          </a:xfrm>
        </p:spPr>
        <p:txBody>
          <a:bodyPr/>
          <a:lstStyle/>
          <a:p>
            <a:r>
              <a:rPr lang="en-US" smtClean="0"/>
              <a:t>Click to edit Master title style</a:t>
            </a:r>
            <a:endParaRPr lang="en-GB"/>
          </a:p>
        </p:txBody>
      </p:sp>
      <p:sp>
        <p:nvSpPr>
          <p:cNvPr id="3" name="Subtitle 2"/>
          <p:cNvSpPr>
            <a:spLocks noGrp="1"/>
          </p:cNvSpPr>
          <p:nvPr>
            <p:ph type="subTitle" idx="1"/>
          </p:nvPr>
        </p:nvSpPr>
        <p:spPr>
          <a:xfrm>
            <a:off x="1134190" y="6059597"/>
            <a:ext cx="5292884" cy="2732757"/>
          </a:xfrm>
        </p:spPr>
        <p:txBody>
          <a:bodyPr/>
          <a:lstStyle>
            <a:lvl1pPr marL="0" indent="0" algn="ctr">
              <a:buNone/>
              <a:defRPr>
                <a:solidFill>
                  <a:schemeClr val="tx1">
                    <a:tint val="75000"/>
                  </a:schemeClr>
                </a:solidFill>
              </a:defRPr>
            </a:lvl1pPr>
            <a:lvl2pPr marL="457165" indent="0" algn="ctr">
              <a:buNone/>
              <a:defRPr>
                <a:solidFill>
                  <a:schemeClr val="tx1">
                    <a:tint val="75000"/>
                  </a:schemeClr>
                </a:solidFill>
              </a:defRPr>
            </a:lvl2pPr>
            <a:lvl3pPr marL="914329" indent="0" algn="ctr">
              <a:buNone/>
              <a:defRPr>
                <a:solidFill>
                  <a:schemeClr val="tx1">
                    <a:tint val="75000"/>
                  </a:schemeClr>
                </a:solidFill>
              </a:defRPr>
            </a:lvl3pPr>
            <a:lvl4pPr marL="1371495" indent="0" algn="ctr">
              <a:buNone/>
              <a:defRPr>
                <a:solidFill>
                  <a:schemeClr val="tx1">
                    <a:tint val="75000"/>
                  </a:schemeClr>
                </a:solidFill>
              </a:defRPr>
            </a:lvl4pPr>
            <a:lvl5pPr marL="1828659" indent="0" algn="ctr">
              <a:buNone/>
              <a:defRPr>
                <a:solidFill>
                  <a:schemeClr val="tx1">
                    <a:tint val="75000"/>
                  </a:schemeClr>
                </a:solidFill>
              </a:defRPr>
            </a:lvl5pPr>
            <a:lvl6pPr marL="2285824" indent="0" algn="ctr">
              <a:buNone/>
              <a:defRPr>
                <a:solidFill>
                  <a:schemeClr val="tx1">
                    <a:tint val="75000"/>
                  </a:schemeClr>
                </a:solidFill>
              </a:defRPr>
            </a:lvl6pPr>
            <a:lvl7pPr marL="2742988" indent="0" algn="ctr">
              <a:buNone/>
              <a:defRPr>
                <a:solidFill>
                  <a:schemeClr val="tx1">
                    <a:tint val="75000"/>
                  </a:schemeClr>
                </a:solidFill>
              </a:defRPr>
            </a:lvl7pPr>
            <a:lvl8pPr marL="3200153" indent="0" algn="ctr">
              <a:buNone/>
              <a:defRPr>
                <a:solidFill>
                  <a:schemeClr val="tx1">
                    <a:tint val="75000"/>
                  </a:schemeClr>
                </a:solidFill>
              </a:defRPr>
            </a:lvl8pPr>
            <a:lvl9pPr marL="3657317"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698CECA-E739-4414-BE9C-FE960CF27746}" type="datetimeFigureOut">
              <a:rPr lang="en-GB" smtClean="0"/>
              <a:t>06/09/2021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0B3D59-7ADC-4D5F-BB62-30FF9AC4561E}" type="slidenum">
              <a:rPr lang="en-GB" smtClean="0"/>
              <a:t>‹#›</a:t>
            </a:fld>
            <a:endParaRPr lang="en-GB"/>
          </a:p>
        </p:txBody>
      </p:sp>
    </p:spTree>
    <p:extLst>
      <p:ext uri="{BB962C8B-B14F-4D97-AF65-F5344CB8AC3E}">
        <p14:creationId xmlns:p14="http://schemas.microsoft.com/office/powerpoint/2010/main" val="2800471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698CECA-E739-4414-BE9C-FE960CF27746}" type="datetimeFigureOut">
              <a:rPr lang="en-GB" smtClean="0"/>
              <a:t>06/09/2021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0B3D59-7ADC-4D5F-BB62-30FF9AC4561E}" type="slidenum">
              <a:rPr lang="en-GB" smtClean="0"/>
              <a:t>‹#›</a:t>
            </a:fld>
            <a:endParaRPr lang="en-GB"/>
          </a:p>
        </p:txBody>
      </p:sp>
    </p:spTree>
    <p:extLst>
      <p:ext uri="{BB962C8B-B14F-4D97-AF65-F5344CB8AC3E}">
        <p14:creationId xmlns:p14="http://schemas.microsoft.com/office/powerpoint/2010/main" val="829992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11436" y="571804"/>
            <a:ext cx="1275964" cy="1216374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83555" y="571804"/>
            <a:ext cx="3701869" cy="1216374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698CECA-E739-4414-BE9C-FE960CF27746}" type="datetimeFigureOut">
              <a:rPr lang="en-GB" smtClean="0"/>
              <a:t>06/09/2021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0B3D59-7ADC-4D5F-BB62-30FF9AC4561E}" type="slidenum">
              <a:rPr lang="en-GB" smtClean="0"/>
              <a:t>‹#›</a:t>
            </a:fld>
            <a:endParaRPr lang="en-GB"/>
          </a:p>
        </p:txBody>
      </p:sp>
    </p:spTree>
    <p:extLst>
      <p:ext uri="{BB962C8B-B14F-4D97-AF65-F5344CB8AC3E}">
        <p14:creationId xmlns:p14="http://schemas.microsoft.com/office/powerpoint/2010/main" val="3931460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698CECA-E739-4414-BE9C-FE960CF27746}" type="datetimeFigureOut">
              <a:rPr lang="en-GB" smtClean="0"/>
              <a:t>06/09/2021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0B3D59-7ADC-4D5F-BB62-30FF9AC4561E}" type="slidenum">
              <a:rPr lang="en-GB" smtClean="0"/>
              <a:t>‹#›</a:t>
            </a:fld>
            <a:endParaRPr lang="en-GB"/>
          </a:p>
        </p:txBody>
      </p:sp>
    </p:spTree>
    <p:extLst>
      <p:ext uri="{BB962C8B-B14F-4D97-AF65-F5344CB8AC3E}">
        <p14:creationId xmlns:p14="http://schemas.microsoft.com/office/powerpoint/2010/main" val="4113296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97288" y="6871499"/>
            <a:ext cx="6427074" cy="2123828"/>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597288" y="4532321"/>
            <a:ext cx="6427074" cy="2339179"/>
          </a:xfrm>
        </p:spPr>
        <p:txBody>
          <a:bodyPr anchor="b"/>
          <a:lstStyle>
            <a:lvl1pPr marL="0" indent="0">
              <a:buNone/>
              <a:defRPr sz="2000">
                <a:solidFill>
                  <a:schemeClr val="tx1">
                    <a:tint val="75000"/>
                  </a:schemeClr>
                </a:solidFill>
              </a:defRPr>
            </a:lvl1pPr>
            <a:lvl2pPr marL="457165" indent="0">
              <a:buNone/>
              <a:defRPr sz="1900">
                <a:solidFill>
                  <a:schemeClr val="tx1">
                    <a:tint val="75000"/>
                  </a:schemeClr>
                </a:solidFill>
              </a:defRPr>
            </a:lvl2pPr>
            <a:lvl3pPr marL="914329" indent="0">
              <a:buNone/>
              <a:defRPr sz="1600">
                <a:solidFill>
                  <a:schemeClr val="tx1">
                    <a:tint val="75000"/>
                  </a:schemeClr>
                </a:solidFill>
              </a:defRPr>
            </a:lvl3pPr>
            <a:lvl4pPr marL="1371495" indent="0">
              <a:buNone/>
              <a:defRPr sz="1400">
                <a:solidFill>
                  <a:schemeClr val="tx1">
                    <a:tint val="75000"/>
                  </a:schemeClr>
                </a:solidFill>
              </a:defRPr>
            </a:lvl4pPr>
            <a:lvl5pPr marL="1828659" indent="0">
              <a:buNone/>
              <a:defRPr sz="1400">
                <a:solidFill>
                  <a:schemeClr val="tx1">
                    <a:tint val="75000"/>
                  </a:schemeClr>
                </a:solidFill>
              </a:defRPr>
            </a:lvl5pPr>
            <a:lvl6pPr marL="2285824" indent="0">
              <a:buNone/>
              <a:defRPr sz="1400">
                <a:solidFill>
                  <a:schemeClr val="tx1">
                    <a:tint val="75000"/>
                  </a:schemeClr>
                </a:solidFill>
              </a:defRPr>
            </a:lvl6pPr>
            <a:lvl7pPr marL="2742988" indent="0">
              <a:buNone/>
              <a:defRPr sz="1400">
                <a:solidFill>
                  <a:schemeClr val="tx1">
                    <a:tint val="75000"/>
                  </a:schemeClr>
                </a:solidFill>
              </a:defRPr>
            </a:lvl7pPr>
            <a:lvl8pPr marL="3200153" indent="0">
              <a:buNone/>
              <a:defRPr sz="1400">
                <a:solidFill>
                  <a:schemeClr val="tx1">
                    <a:tint val="75000"/>
                  </a:schemeClr>
                </a:solidFill>
              </a:defRPr>
            </a:lvl8pPr>
            <a:lvl9pPr marL="3657317"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98CECA-E739-4414-BE9C-FE960CF27746}" type="datetimeFigureOut">
              <a:rPr lang="en-GB" smtClean="0"/>
              <a:t>06/09/2021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0B3D59-7ADC-4D5F-BB62-30FF9AC4561E}" type="slidenum">
              <a:rPr lang="en-GB" smtClean="0"/>
              <a:t>‹#›</a:t>
            </a:fld>
            <a:endParaRPr lang="en-GB"/>
          </a:p>
        </p:txBody>
      </p:sp>
    </p:spTree>
    <p:extLst>
      <p:ext uri="{BB962C8B-B14F-4D97-AF65-F5344CB8AC3E}">
        <p14:creationId xmlns:p14="http://schemas.microsoft.com/office/powerpoint/2010/main" val="1684331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83549" y="3326837"/>
            <a:ext cx="2488916" cy="9408708"/>
          </a:xfrm>
        </p:spPr>
        <p:txBody>
          <a:bodyPr/>
          <a:lstStyle>
            <a:lvl1pPr>
              <a:defRPr sz="29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898486" y="3326837"/>
            <a:ext cx="2488916" cy="9408708"/>
          </a:xfrm>
        </p:spPr>
        <p:txBody>
          <a:bodyPr/>
          <a:lstStyle>
            <a:lvl1pPr>
              <a:defRPr sz="29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698CECA-E739-4414-BE9C-FE960CF27746}" type="datetimeFigureOut">
              <a:rPr lang="en-GB" smtClean="0"/>
              <a:t>06/09/2021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D0B3D59-7ADC-4D5F-BB62-30FF9AC4561E}" type="slidenum">
              <a:rPr lang="en-GB" smtClean="0"/>
              <a:t>‹#›</a:t>
            </a:fld>
            <a:endParaRPr lang="en-GB"/>
          </a:p>
        </p:txBody>
      </p:sp>
    </p:spTree>
    <p:extLst>
      <p:ext uri="{BB962C8B-B14F-4D97-AF65-F5344CB8AC3E}">
        <p14:creationId xmlns:p14="http://schemas.microsoft.com/office/powerpoint/2010/main" val="16478064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78068" y="428233"/>
            <a:ext cx="6805137" cy="1782235"/>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378068" y="2393641"/>
            <a:ext cx="3340871" cy="997554"/>
          </a:xfrm>
        </p:spPr>
        <p:txBody>
          <a:bodyPr anchor="b"/>
          <a:lstStyle>
            <a:lvl1pPr marL="0" indent="0">
              <a:buNone/>
              <a:defRPr sz="2400" b="1"/>
            </a:lvl1pPr>
            <a:lvl2pPr marL="457165" indent="0">
              <a:buNone/>
              <a:defRPr sz="2000" b="1"/>
            </a:lvl2pPr>
            <a:lvl3pPr marL="914329" indent="0">
              <a:buNone/>
              <a:defRPr sz="1900" b="1"/>
            </a:lvl3pPr>
            <a:lvl4pPr marL="1371495" indent="0">
              <a:buNone/>
              <a:defRPr sz="1600" b="1"/>
            </a:lvl4pPr>
            <a:lvl5pPr marL="1828659" indent="0">
              <a:buNone/>
              <a:defRPr sz="1600" b="1"/>
            </a:lvl5pPr>
            <a:lvl6pPr marL="2285824" indent="0">
              <a:buNone/>
              <a:defRPr sz="1600" b="1"/>
            </a:lvl6pPr>
            <a:lvl7pPr marL="2742988" indent="0">
              <a:buNone/>
              <a:defRPr sz="1600" b="1"/>
            </a:lvl7pPr>
            <a:lvl8pPr marL="3200153" indent="0">
              <a:buNone/>
              <a:defRPr sz="1600" b="1"/>
            </a:lvl8pPr>
            <a:lvl9pPr marL="365731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78068" y="3391197"/>
            <a:ext cx="3340871" cy="6161081"/>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3841023" y="2393641"/>
            <a:ext cx="3342183" cy="997554"/>
          </a:xfrm>
        </p:spPr>
        <p:txBody>
          <a:bodyPr anchor="b"/>
          <a:lstStyle>
            <a:lvl1pPr marL="0" indent="0">
              <a:buNone/>
              <a:defRPr sz="2400" b="1"/>
            </a:lvl1pPr>
            <a:lvl2pPr marL="457165" indent="0">
              <a:buNone/>
              <a:defRPr sz="2000" b="1"/>
            </a:lvl2pPr>
            <a:lvl3pPr marL="914329" indent="0">
              <a:buNone/>
              <a:defRPr sz="1900" b="1"/>
            </a:lvl3pPr>
            <a:lvl4pPr marL="1371495" indent="0">
              <a:buNone/>
              <a:defRPr sz="1600" b="1"/>
            </a:lvl4pPr>
            <a:lvl5pPr marL="1828659" indent="0">
              <a:buNone/>
              <a:defRPr sz="1600" b="1"/>
            </a:lvl5pPr>
            <a:lvl6pPr marL="2285824" indent="0">
              <a:buNone/>
              <a:defRPr sz="1600" b="1"/>
            </a:lvl6pPr>
            <a:lvl7pPr marL="2742988" indent="0">
              <a:buNone/>
              <a:defRPr sz="1600" b="1"/>
            </a:lvl7pPr>
            <a:lvl8pPr marL="3200153" indent="0">
              <a:buNone/>
              <a:defRPr sz="1600" b="1"/>
            </a:lvl8pPr>
            <a:lvl9pPr marL="365731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41023" y="3391197"/>
            <a:ext cx="3342183" cy="6161081"/>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698CECA-E739-4414-BE9C-FE960CF27746}" type="datetimeFigureOut">
              <a:rPr lang="en-GB" smtClean="0"/>
              <a:t>06/09/2021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D0B3D59-7ADC-4D5F-BB62-30FF9AC4561E}" type="slidenum">
              <a:rPr lang="en-GB" smtClean="0"/>
              <a:t>‹#›</a:t>
            </a:fld>
            <a:endParaRPr lang="en-GB"/>
          </a:p>
        </p:txBody>
      </p:sp>
    </p:spTree>
    <p:extLst>
      <p:ext uri="{BB962C8B-B14F-4D97-AF65-F5344CB8AC3E}">
        <p14:creationId xmlns:p14="http://schemas.microsoft.com/office/powerpoint/2010/main" val="457463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698CECA-E739-4414-BE9C-FE960CF27746}" type="datetimeFigureOut">
              <a:rPr lang="en-GB" smtClean="0"/>
              <a:t>06/09/2021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D0B3D59-7ADC-4D5F-BB62-30FF9AC4561E}" type="slidenum">
              <a:rPr lang="en-GB" smtClean="0"/>
              <a:t>‹#›</a:t>
            </a:fld>
            <a:endParaRPr lang="en-GB"/>
          </a:p>
        </p:txBody>
      </p:sp>
    </p:spTree>
    <p:extLst>
      <p:ext uri="{BB962C8B-B14F-4D97-AF65-F5344CB8AC3E}">
        <p14:creationId xmlns:p14="http://schemas.microsoft.com/office/powerpoint/2010/main" val="834647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98CECA-E739-4414-BE9C-FE960CF27746}" type="datetimeFigureOut">
              <a:rPr lang="en-GB" smtClean="0"/>
              <a:t>06/09/2021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D0B3D59-7ADC-4D5F-BB62-30FF9AC4561E}" type="slidenum">
              <a:rPr lang="en-GB" smtClean="0"/>
              <a:t>‹#›</a:t>
            </a:fld>
            <a:endParaRPr lang="en-GB"/>
          </a:p>
        </p:txBody>
      </p:sp>
    </p:spTree>
    <p:extLst>
      <p:ext uri="{BB962C8B-B14F-4D97-AF65-F5344CB8AC3E}">
        <p14:creationId xmlns:p14="http://schemas.microsoft.com/office/powerpoint/2010/main" val="623406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78066" y="425759"/>
            <a:ext cx="2487604" cy="1811938"/>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2956247" y="425756"/>
            <a:ext cx="4226956" cy="9126523"/>
          </a:xfrm>
        </p:spPr>
        <p:txBody>
          <a:bodyPr/>
          <a:lstStyle>
            <a:lvl1pPr>
              <a:defRPr sz="31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378066" y="2237696"/>
            <a:ext cx="2487604" cy="7314584"/>
          </a:xfrm>
        </p:spPr>
        <p:txBody>
          <a:bodyPr/>
          <a:lstStyle>
            <a:lvl1pPr marL="0" indent="0">
              <a:buNone/>
              <a:defRPr sz="1400"/>
            </a:lvl1pPr>
            <a:lvl2pPr marL="457165" indent="0">
              <a:buNone/>
              <a:defRPr sz="1100"/>
            </a:lvl2pPr>
            <a:lvl3pPr marL="914329" indent="0">
              <a:buNone/>
              <a:defRPr sz="1000"/>
            </a:lvl3pPr>
            <a:lvl4pPr marL="1371495" indent="0">
              <a:buNone/>
              <a:defRPr sz="900"/>
            </a:lvl4pPr>
            <a:lvl5pPr marL="1828659" indent="0">
              <a:buNone/>
              <a:defRPr sz="900"/>
            </a:lvl5pPr>
            <a:lvl6pPr marL="2285824" indent="0">
              <a:buNone/>
              <a:defRPr sz="900"/>
            </a:lvl6pPr>
            <a:lvl7pPr marL="2742988" indent="0">
              <a:buNone/>
              <a:defRPr sz="900"/>
            </a:lvl7pPr>
            <a:lvl8pPr marL="3200153" indent="0">
              <a:buNone/>
              <a:defRPr sz="900"/>
            </a:lvl8pPr>
            <a:lvl9pPr marL="3657317"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98CECA-E739-4414-BE9C-FE960CF27746}" type="datetimeFigureOut">
              <a:rPr lang="en-GB" smtClean="0"/>
              <a:t>06/09/2021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D0B3D59-7ADC-4D5F-BB62-30FF9AC4561E}" type="slidenum">
              <a:rPr lang="en-GB" smtClean="0"/>
              <a:t>‹#›</a:t>
            </a:fld>
            <a:endParaRPr lang="en-GB"/>
          </a:p>
        </p:txBody>
      </p:sp>
    </p:spTree>
    <p:extLst>
      <p:ext uri="{BB962C8B-B14F-4D97-AF65-F5344CB8AC3E}">
        <p14:creationId xmlns:p14="http://schemas.microsoft.com/office/powerpoint/2010/main" val="1192905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059" y="7485384"/>
            <a:ext cx="4536758" cy="883691"/>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482059" y="955477"/>
            <a:ext cx="4536758" cy="6416040"/>
          </a:xfrm>
        </p:spPr>
        <p:txBody>
          <a:bodyPr/>
          <a:lstStyle>
            <a:lvl1pPr marL="0" indent="0">
              <a:buNone/>
              <a:defRPr sz="3100"/>
            </a:lvl1pPr>
            <a:lvl2pPr marL="457165" indent="0">
              <a:buNone/>
              <a:defRPr sz="2900"/>
            </a:lvl2pPr>
            <a:lvl3pPr marL="914329" indent="0">
              <a:buNone/>
              <a:defRPr sz="2400"/>
            </a:lvl3pPr>
            <a:lvl4pPr marL="1371495" indent="0">
              <a:buNone/>
              <a:defRPr sz="2000"/>
            </a:lvl4pPr>
            <a:lvl5pPr marL="1828659" indent="0">
              <a:buNone/>
              <a:defRPr sz="2000"/>
            </a:lvl5pPr>
            <a:lvl6pPr marL="2285824" indent="0">
              <a:buNone/>
              <a:defRPr sz="2000"/>
            </a:lvl6pPr>
            <a:lvl7pPr marL="2742988" indent="0">
              <a:buNone/>
              <a:defRPr sz="2000"/>
            </a:lvl7pPr>
            <a:lvl8pPr marL="3200153" indent="0">
              <a:buNone/>
              <a:defRPr sz="2000"/>
            </a:lvl8pPr>
            <a:lvl9pPr marL="3657317" indent="0">
              <a:buNone/>
              <a:defRPr sz="2000"/>
            </a:lvl9pPr>
          </a:lstStyle>
          <a:p>
            <a:endParaRPr lang="en-GB"/>
          </a:p>
        </p:txBody>
      </p:sp>
      <p:sp>
        <p:nvSpPr>
          <p:cNvPr id="4" name="Text Placeholder 3"/>
          <p:cNvSpPr>
            <a:spLocks noGrp="1"/>
          </p:cNvSpPr>
          <p:nvPr>
            <p:ph type="body" sz="half" idx="2"/>
          </p:nvPr>
        </p:nvSpPr>
        <p:spPr>
          <a:xfrm>
            <a:off x="1482059" y="8369073"/>
            <a:ext cx="4536758" cy="1254989"/>
          </a:xfrm>
        </p:spPr>
        <p:txBody>
          <a:bodyPr/>
          <a:lstStyle>
            <a:lvl1pPr marL="0" indent="0">
              <a:buNone/>
              <a:defRPr sz="1400"/>
            </a:lvl1pPr>
            <a:lvl2pPr marL="457165" indent="0">
              <a:buNone/>
              <a:defRPr sz="1100"/>
            </a:lvl2pPr>
            <a:lvl3pPr marL="914329" indent="0">
              <a:buNone/>
              <a:defRPr sz="1000"/>
            </a:lvl3pPr>
            <a:lvl4pPr marL="1371495" indent="0">
              <a:buNone/>
              <a:defRPr sz="900"/>
            </a:lvl4pPr>
            <a:lvl5pPr marL="1828659" indent="0">
              <a:buNone/>
              <a:defRPr sz="900"/>
            </a:lvl5pPr>
            <a:lvl6pPr marL="2285824" indent="0">
              <a:buNone/>
              <a:defRPr sz="900"/>
            </a:lvl6pPr>
            <a:lvl7pPr marL="2742988" indent="0">
              <a:buNone/>
              <a:defRPr sz="900"/>
            </a:lvl7pPr>
            <a:lvl8pPr marL="3200153" indent="0">
              <a:buNone/>
              <a:defRPr sz="900"/>
            </a:lvl8pPr>
            <a:lvl9pPr marL="3657317"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98CECA-E739-4414-BE9C-FE960CF27746}" type="datetimeFigureOut">
              <a:rPr lang="en-GB" smtClean="0"/>
              <a:t>06/09/2021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D0B3D59-7ADC-4D5F-BB62-30FF9AC4561E}" type="slidenum">
              <a:rPr lang="en-GB" smtClean="0"/>
              <a:t>‹#›</a:t>
            </a:fld>
            <a:endParaRPr lang="en-GB"/>
          </a:p>
        </p:txBody>
      </p:sp>
    </p:spTree>
    <p:extLst>
      <p:ext uri="{BB962C8B-B14F-4D97-AF65-F5344CB8AC3E}">
        <p14:creationId xmlns:p14="http://schemas.microsoft.com/office/powerpoint/2010/main" val="3995333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78068" y="428233"/>
            <a:ext cx="6805137" cy="1782235"/>
          </a:xfrm>
          <a:prstGeom prst="rect">
            <a:avLst/>
          </a:prstGeom>
        </p:spPr>
        <p:txBody>
          <a:bodyPr vert="horz" lIns="91433" tIns="45717" rIns="91433" bIns="45717"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378068" y="2495128"/>
            <a:ext cx="6805137" cy="7057151"/>
          </a:xfrm>
          <a:prstGeom prst="rect">
            <a:avLst/>
          </a:prstGeom>
        </p:spPr>
        <p:txBody>
          <a:bodyPr vert="horz" lIns="91433" tIns="45717" rIns="91433" bIns="4571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378064" y="9911199"/>
            <a:ext cx="1764296" cy="569323"/>
          </a:xfrm>
          <a:prstGeom prst="rect">
            <a:avLst/>
          </a:prstGeom>
        </p:spPr>
        <p:txBody>
          <a:bodyPr vert="horz" lIns="91433" tIns="45717" rIns="91433" bIns="45717" rtlCol="0" anchor="ctr"/>
          <a:lstStyle>
            <a:lvl1pPr algn="l">
              <a:defRPr sz="1100">
                <a:solidFill>
                  <a:schemeClr val="tx1">
                    <a:tint val="75000"/>
                  </a:schemeClr>
                </a:solidFill>
              </a:defRPr>
            </a:lvl1pPr>
          </a:lstStyle>
          <a:p>
            <a:fld id="{F698CECA-E739-4414-BE9C-FE960CF27746}" type="datetimeFigureOut">
              <a:rPr lang="en-GB" smtClean="0"/>
              <a:t>06/09/2021</a:t>
            </a:fld>
            <a:endParaRPr lang="en-GB"/>
          </a:p>
        </p:txBody>
      </p:sp>
      <p:sp>
        <p:nvSpPr>
          <p:cNvPr id="5" name="Footer Placeholder 4"/>
          <p:cNvSpPr>
            <a:spLocks noGrp="1"/>
          </p:cNvSpPr>
          <p:nvPr>
            <p:ph type="ftr" sz="quarter" idx="3"/>
          </p:nvPr>
        </p:nvSpPr>
        <p:spPr>
          <a:xfrm>
            <a:off x="2583432" y="9911199"/>
            <a:ext cx="2394400" cy="569323"/>
          </a:xfrm>
          <a:prstGeom prst="rect">
            <a:avLst/>
          </a:prstGeom>
        </p:spPr>
        <p:txBody>
          <a:bodyPr vert="horz" lIns="91433" tIns="45717" rIns="91433" bIns="45717" rtlCol="0" anchor="ctr"/>
          <a:lstStyle>
            <a:lvl1pPr algn="ctr">
              <a:defRPr sz="11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5418906" y="9911199"/>
            <a:ext cx="1764296" cy="569323"/>
          </a:xfrm>
          <a:prstGeom prst="rect">
            <a:avLst/>
          </a:prstGeom>
        </p:spPr>
        <p:txBody>
          <a:bodyPr vert="horz" lIns="91433" tIns="45717" rIns="91433" bIns="45717" rtlCol="0" anchor="ctr"/>
          <a:lstStyle>
            <a:lvl1pPr algn="r">
              <a:defRPr sz="1100">
                <a:solidFill>
                  <a:schemeClr val="tx1">
                    <a:tint val="75000"/>
                  </a:schemeClr>
                </a:solidFill>
              </a:defRPr>
            </a:lvl1pPr>
          </a:lstStyle>
          <a:p>
            <a:fld id="{FD0B3D59-7ADC-4D5F-BB62-30FF9AC4561E}" type="slidenum">
              <a:rPr lang="en-GB" smtClean="0"/>
              <a:t>‹#›</a:t>
            </a:fld>
            <a:endParaRPr lang="en-GB"/>
          </a:p>
        </p:txBody>
      </p:sp>
    </p:spTree>
    <p:extLst>
      <p:ext uri="{BB962C8B-B14F-4D97-AF65-F5344CB8AC3E}">
        <p14:creationId xmlns:p14="http://schemas.microsoft.com/office/powerpoint/2010/main" val="36567908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329" rtl="0" eaLnBrk="1" latinLnBrk="0" hangingPunct="1">
        <a:spcBef>
          <a:spcPct val="0"/>
        </a:spcBef>
        <a:buNone/>
        <a:defRPr sz="4400" kern="1200">
          <a:solidFill>
            <a:schemeClr val="tx1"/>
          </a:solidFill>
          <a:latin typeface="+mj-lt"/>
          <a:ea typeface="+mj-ea"/>
          <a:cs typeface="+mj-cs"/>
        </a:defRPr>
      </a:lvl1pPr>
    </p:titleStyle>
    <p:bodyStyle>
      <a:lvl1pPr marL="342873" indent="-342873" algn="l" defTabSz="914329" rtl="0" eaLnBrk="1" latinLnBrk="0" hangingPunct="1">
        <a:spcBef>
          <a:spcPct val="20000"/>
        </a:spcBef>
        <a:buFont typeface="Arial" panose="020B0604020202020204" pitchFamily="34" charset="0"/>
        <a:buChar char="•"/>
        <a:defRPr sz="3100" kern="1200">
          <a:solidFill>
            <a:schemeClr val="tx1"/>
          </a:solidFill>
          <a:latin typeface="+mn-lt"/>
          <a:ea typeface="+mn-ea"/>
          <a:cs typeface="+mn-cs"/>
        </a:defRPr>
      </a:lvl1pPr>
      <a:lvl2pPr marL="742892" indent="-285728" algn="l" defTabSz="914329"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2pPr>
      <a:lvl3pPr marL="1142911" indent="-228582" algn="l" defTabSz="91432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077" indent="-228582" algn="l" defTabSz="91432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241" indent="-228582" algn="l" defTabSz="91432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406" indent="-228582" algn="l" defTabSz="91432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570" indent="-228582" algn="l" defTabSz="91432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735" indent="-228582" algn="l" defTabSz="91432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899" indent="-228582" algn="l" defTabSz="91432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29" rtl="0" eaLnBrk="1" latinLnBrk="0" hangingPunct="1">
        <a:defRPr sz="1900" kern="1200">
          <a:solidFill>
            <a:schemeClr val="tx1"/>
          </a:solidFill>
          <a:latin typeface="+mn-lt"/>
          <a:ea typeface="+mn-ea"/>
          <a:cs typeface="+mn-cs"/>
        </a:defRPr>
      </a:lvl1pPr>
      <a:lvl2pPr marL="457165" algn="l" defTabSz="914329" rtl="0" eaLnBrk="1" latinLnBrk="0" hangingPunct="1">
        <a:defRPr sz="1900" kern="1200">
          <a:solidFill>
            <a:schemeClr val="tx1"/>
          </a:solidFill>
          <a:latin typeface="+mn-lt"/>
          <a:ea typeface="+mn-ea"/>
          <a:cs typeface="+mn-cs"/>
        </a:defRPr>
      </a:lvl2pPr>
      <a:lvl3pPr marL="914329" algn="l" defTabSz="914329" rtl="0" eaLnBrk="1" latinLnBrk="0" hangingPunct="1">
        <a:defRPr sz="1900" kern="1200">
          <a:solidFill>
            <a:schemeClr val="tx1"/>
          </a:solidFill>
          <a:latin typeface="+mn-lt"/>
          <a:ea typeface="+mn-ea"/>
          <a:cs typeface="+mn-cs"/>
        </a:defRPr>
      </a:lvl3pPr>
      <a:lvl4pPr marL="1371495" algn="l" defTabSz="914329" rtl="0" eaLnBrk="1" latinLnBrk="0" hangingPunct="1">
        <a:defRPr sz="1900" kern="1200">
          <a:solidFill>
            <a:schemeClr val="tx1"/>
          </a:solidFill>
          <a:latin typeface="+mn-lt"/>
          <a:ea typeface="+mn-ea"/>
          <a:cs typeface="+mn-cs"/>
        </a:defRPr>
      </a:lvl4pPr>
      <a:lvl5pPr marL="1828659" algn="l" defTabSz="914329" rtl="0" eaLnBrk="1" latinLnBrk="0" hangingPunct="1">
        <a:defRPr sz="1900" kern="1200">
          <a:solidFill>
            <a:schemeClr val="tx1"/>
          </a:solidFill>
          <a:latin typeface="+mn-lt"/>
          <a:ea typeface="+mn-ea"/>
          <a:cs typeface="+mn-cs"/>
        </a:defRPr>
      </a:lvl5pPr>
      <a:lvl6pPr marL="2285824" algn="l" defTabSz="914329" rtl="0" eaLnBrk="1" latinLnBrk="0" hangingPunct="1">
        <a:defRPr sz="1900" kern="1200">
          <a:solidFill>
            <a:schemeClr val="tx1"/>
          </a:solidFill>
          <a:latin typeface="+mn-lt"/>
          <a:ea typeface="+mn-ea"/>
          <a:cs typeface="+mn-cs"/>
        </a:defRPr>
      </a:lvl6pPr>
      <a:lvl7pPr marL="2742988" algn="l" defTabSz="914329" rtl="0" eaLnBrk="1" latinLnBrk="0" hangingPunct="1">
        <a:defRPr sz="1900" kern="1200">
          <a:solidFill>
            <a:schemeClr val="tx1"/>
          </a:solidFill>
          <a:latin typeface="+mn-lt"/>
          <a:ea typeface="+mn-ea"/>
          <a:cs typeface="+mn-cs"/>
        </a:defRPr>
      </a:lvl7pPr>
      <a:lvl8pPr marL="3200153" algn="l" defTabSz="914329" rtl="0" eaLnBrk="1" latinLnBrk="0" hangingPunct="1">
        <a:defRPr sz="1900" kern="1200">
          <a:solidFill>
            <a:schemeClr val="tx1"/>
          </a:solidFill>
          <a:latin typeface="+mn-lt"/>
          <a:ea typeface="+mn-ea"/>
          <a:cs typeface="+mn-cs"/>
        </a:defRPr>
      </a:lvl8pPr>
      <a:lvl9pPr marL="3657317" algn="l" defTabSz="914329"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gif"/></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tiff"/><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13" Type="http://schemas.microsoft.com/office/2007/relationships/hdphoto" Target="../media/hdphoto8.wdp"/><Relationship Id="rId18" Type="http://schemas.openxmlformats.org/officeDocument/2006/relationships/image" Target="../media/image23.png"/><Relationship Id="rId3" Type="http://schemas.microsoft.com/office/2007/relationships/hdphoto" Target="../media/hdphoto3.wdp"/><Relationship Id="rId21" Type="http://schemas.openxmlformats.org/officeDocument/2006/relationships/image" Target="../media/image25.png"/><Relationship Id="rId7" Type="http://schemas.microsoft.com/office/2007/relationships/hdphoto" Target="../media/hdphoto5.wdp"/><Relationship Id="rId12" Type="http://schemas.openxmlformats.org/officeDocument/2006/relationships/image" Target="../media/image20.png"/><Relationship Id="rId17" Type="http://schemas.microsoft.com/office/2007/relationships/hdphoto" Target="../media/hdphoto10.wdp"/><Relationship Id="rId2" Type="http://schemas.openxmlformats.org/officeDocument/2006/relationships/image" Target="../media/image15.png"/><Relationship Id="rId16" Type="http://schemas.openxmlformats.org/officeDocument/2006/relationships/image" Target="../media/image22.png"/><Relationship Id="rId20"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17.png"/><Relationship Id="rId11" Type="http://schemas.microsoft.com/office/2007/relationships/hdphoto" Target="../media/hdphoto7.wdp"/><Relationship Id="rId24" Type="http://schemas.microsoft.com/office/2007/relationships/hdphoto" Target="../media/hdphoto13.wdp"/><Relationship Id="rId5" Type="http://schemas.microsoft.com/office/2007/relationships/hdphoto" Target="../media/hdphoto4.wdp"/><Relationship Id="rId15" Type="http://schemas.microsoft.com/office/2007/relationships/hdphoto" Target="../media/hdphoto9.wdp"/><Relationship Id="rId23" Type="http://schemas.openxmlformats.org/officeDocument/2006/relationships/image" Target="../media/image26.png"/><Relationship Id="rId10" Type="http://schemas.openxmlformats.org/officeDocument/2006/relationships/image" Target="../media/image19.png"/><Relationship Id="rId19" Type="http://schemas.microsoft.com/office/2007/relationships/hdphoto" Target="../media/hdphoto11.wdp"/><Relationship Id="rId4" Type="http://schemas.openxmlformats.org/officeDocument/2006/relationships/image" Target="../media/image16.png"/><Relationship Id="rId9" Type="http://schemas.microsoft.com/office/2007/relationships/hdphoto" Target="../media/hdphoto6.wdp"/><Relationship Id="rId14" Type="http://schemas.openxmlformats.org/officeDocument/2006/relationships/image" Target="../media/image21.png"/><Relationship Id="rId22" Type="http://schemas.microsoft.com/office/2007/relationships/hdphoto" Target="../media/hdphoto12.wdp"/></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137931" y="522164"/>
            <a:ext cx="7295574" cy="8967576"/>
            <a:chOff x="137931" y="522164"/>
            <a:chExt cx="7295574" cy="8967576"/>
          </a:xfrm>
        </p:grpSpPr>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14020"/>
            <a:stretch/>
          </p:blipFill>
          <p:spPr>
            <a:xfrm>
              <a:off x="5597089" y="924895"/>
              <a:ext cx="1836416" cy="203758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704" y="3749187"/>
              <a:ext cx="5905500" cy="4381500"/>
            </a:xfrm>
            <a:prstGeom prst="rect">
              <a:avLst/>
            </a:prstGeom>
            <a:ln w="12700">
              <a:solidFill>
                <a:schemeClr val="tx1"/>
              </a:solidFill>
            </a:ln>
          </p:spPr>
        </p:pic>
        <p:sp>
          <p:nvSpPr>
            <p:cNvPr id="5" name="Rectangle 4"/>
            <p:cNvSpPr/>
            <p:nvPr/>
          </p:nvSpPr>
          <p:spPr>
            <a:xfrm>
              <a:off x="172058" y="8551021"/>
              <a:ext cx="7128792" cy="938719"/>
            </a:xfrm>
            <a:prstGeom prst="rect">
              <a:avLst/>
            </a:prstGeom>
          </p:spPr>
          <p:txBody>
            <a:bodyPr wrap="square">
              <a:spAutoFit/>
            </a:bodyPr>
            <a:lstStyle/>
            <a:p>
              <a:pPr algn="just"/>
              <a:r>
                <a:rPr lang="en-US" sz="1100" b="1" dirty="0" smtClean="0">
                  <a:latin typeface="Times New Roman" panose="02020603050405020304" pitchFamily="18" charset="0"/>
                  <a:ea typeface="Calibri" panose="020F0502020204030204" pitchFamily="34" charset="0"/>
                </a:rPr>
                <a:t>Supplementary Figure 2</a:t>
              </a:r>
              <a:r>
                <a:rPr lang="en-US" sz="1100" b="1" dirty="0" smtClean="0">
                  <a:latin typeface="Times New Roman" panose="02020603050405020304" pitchFamily="18" charset="0"/>
                  <a:ea typeface="Calibri" panose="020F0502020204030204" pitchFamily="34" charset="0"/>
                </a:rPr>
                <a:t>. (A) </a:t>
              </a:r>
              <a:r>
                <a:rPr lang="en-US" sz="1100" dirty="0">
                  <a:latin typeface="Times New Roman" panose="02020603050405020304" pitchFamily="18" charset="0"/>
                  <a:ea typeface="Calibri" panose="020F0502020204030204" pitchFamily="34" charset="0"/>
                </a:rPr>
                <a:t>3D-structure of ScFET3 (Taylor et al., 2005) and 3D-predicted structure model of AtLAC12, respectively. The Cu binding sites (</a:t>
              </a:r>
              <a:r>
                <a:rPr lang="en-US" sz="1100" dirty="0" err="1">
                  <a:latin typeface="Times New Roman" panose="02020603050405020304" pitchFamily="18" charset="0"/>
                  <a:ea typeface="Calibri" panose="020F0502020204030204" pitchFamily="34" charset="0"/>
                </a:rPr>
                <a:t>trinuclear</a:t>
              </a:r>
              <a:r>
                <a:rPr lang="en-US" sz="1100" dirty="0">
                  <a:latin typeface="Times New Roman" panose="02020603050405020304" pitchFamily="18" charset="0"/>
                  <a:ea typeface="Calibri" panose="020F0502020204030204" pitchFamily="34" charset="0"/>
                </a:rPr>
                <a:t> T2/T3 Cu cluster) were predicted by 3DLiganSite (</a:t>
              </a:r>
              <a:r>
                <a:rPr lang="en-US" sz="1100" dirty="0" err="1">
                  <a:latin typeface="Times New Roman" panose="02020603050405020304" pitchFamily="18" charset="0"/>
                  <a:ea typeface="Calibri" panose="020F0502020204030204" pitchFamily="34" charset="0"/>
                </a:rPr>
                <a:t>Wass</a:t>
              </a:r>
              <a:r>
                <a:rPr lang="en-US" sz="1100" dirty="0">
                  <a:latin typeface="Times New Roman" panose="02020603050405020304" pitchFamily="18" charset="0"/>
                  <a:ea typeface="Calibri" panose="020F0502020204030204" pitchFamily="34" charset="0"/>
                </a:rPr>
                <a:t> et al., 2010) and are shown as light brown spheres</a:t>
              </a:r>
              <a:r>
                <a:rPr lang="en-US" sz="1100" dirty="0" smtClean="0">
                  <a:latin typeface="Times New Roman" panose="02020603050405020304" pitchFamily="18" charset="0"/>
                  <a:ea typeface="Calibri" panose="020F0502020204030204" pitchFamily="34" charset="0"/>
                </a:rPr>
                <a:t>. </a:t>
              </a:r>
              <a:r>
                <a:rPr lang="en-US" sz="1100" b="1" dirty="0" smtClean="0">
                  <a:latin typeface="Times New Roman" panose="02020603050405020304" pitchFamily="18" charset="0"/>
                  <a:ea typeface="Calibri" panose="020F0502020204030204" pitchFamily="34" charset="0"/>
                </a:rPr>
                <a:t>(B) </a:t>
              </a:r>
              <a:r>
                <a:rPr lang="en-US" sz="1100" dirty="0" smtClean="0">
                  <a:latin typeface="Times New Roman" panose="02020603050405020304" pitchFamily="18" charset="0"/>
                  <a:ea typeface="Calibri" panose="020F0502020204030204" pitchFamily="34" charset="0"/>
                </a:rPr>
                <a:t>Topology model</a:t>
              </a:r>
              <a:r>
                <a:rPr lang="en-US" sz="1100" i="1" dirty="0" smtClean="0">
                  <a:latin typeface="Times New Roman" panose="02020603050405020304" pitchFamily="18" charset="0"/>
                  <a:ea typeface="Calibri" panose="020F0502020204030204" pitchFamily="34" charset="0"/>
                </a:rPr>
                <a:t> </a:t>
              </a:r>
              <a:r>
                <a:rPr lang="en-US" sz="1100" dirty="0" smtClean="0">
                  <a:latin typeface="Times New Roman" panose="02020603050405020304" pitchFamily="18" charset="0"/>
                  <a:ea typeface="Calibri" panose="020F0502020204030204" pitchFamily="34" charset="0"/>
                </a:rPr>
                <a:t>of LAC12. Red boxes show the predicted TM domain, pink triangles show the predicted N-terminal cleavable signal peptide. </a:t>
              </a:r>
              <a:r>
                <a:rPr lang="en-US" sz="1100" dirty="0">
                  <a:latin typeface="Times New Roman" panose="02020603050405020304" pitchFamily="18" charset="0"/>
                  <a:ea typeface="Calibri" panose="020F0502020204030204" pitchFamily="34" charset="0"/>
                </a:rPr>
                <a:t>(</a:t>
              </a:r>
              <a:r>
                <a:rPr lang="en-US" sz="1100" dirty="0" smtClean="0">
                  <a:latin typeface="Times New Roman" panose="02020603050405020304" pitchFamily="18" charset="0"/>
                  <a:ea typeface="Calibri" panose="020F0502020204030204" pitchFamily="34" charset="0"/>
                </a:rPr>
                <a:t>N-in) or (N-out) show the cytoplasmic or non-cytoplasmic orientation of the N-terminus. This topology model was built using the </a:t>
              </a:r>
              <a:r>
                <a:rPr lang="en-US" sz="1100" dirty="0" err="1" smtClean="0">
                  <a:latin typeface="Times New Roman" panose="02020603050405020304" pitchFamily="18" charset="0"/>
                  <a:ea typeface="Calibri" panose="020F0502020204030204" pitchFamily="34" charset="0"/>
                </a:rPr>
                <a:t>Aramemnon</a:t>
              </a:r>
              <a:r>
                <a:rPr lang="en-US" sz="1100" dirty="0" smtClean="0">
                  <a:latin typeface="Times New Roman" panose="02020603050405020304" pitchFamily="18" charset="0"/>
                  <a:ea typeface="Calibri" panose="020F0502020204030204" pitchFamily="34" charset="0"/>
                </a:rPr>
                <a:t> database (</a:t>
              </a:r>
              <a:r>
                <a:rPr lang="en-US" sz="1100" dirty="0" err="1" smtClean="0">
                  <a:latin typeface="Times New Roman" panose="02020603050405020304" pitchFamily="18" charset="0"/>
                  <a:ea typeface="Calibri" panose="020F0502020204030204" pitchFamily="34" charset="0"/>
                </a:rPr>
                <a:t>Schwacke</a:t>
              </a:r>
              <a:r>
                <a:rPr lang="en-US" sz="1100" dirty="0" smtClean="0">
                  <a:latin typeface="Times New Roman" panose="02020603050405020304" pitchFamily="18" charset="0"/>
                  <a:ea typeface="Calibri" panose="020F0502020204030204" pitchFamily="34" charset="0"/>
                </a:rPr>
                <a:t> et al., 2003). </a:t>
              </a:r>
              <a:endParaRPr lang="de-DE" sz="1100" dirty="0"/>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0872" y="877827"/>
              <a:ext cx="1949120" cy="2128804"/>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1879666" y="934567"/>
              <a:ext cx="2183432" cy="1960698"/>
            </a:xfrm>
            <a:prstGeom prst="rect">
              <a:avLst/>
            </a:prstGeom>
          </p:spPr>
        </p:pic>
        <p:sp>
          <p:nvSpPr>
            <p:cNvPr id="6" name="TextBox 5"/>
            <p:cNvSpPr txBox="1"/>
            <p:nvPr/>
          </p:nvSpPr>
          <p:spPr>
            <a:xfrm>
              <a:off x="891634" y="754472"/>
              <a:ext cx="620683" cy="276999"/>
            </a:xfrm>
            <a:prstGeom prst="rect">
              <a:avLst/>
            </a:prstGeom>
            <a:noFill/>
          </p:spPr>
          <p:txBody>
            <a:bodyPr wrap="none" rtlCol="0">
              <a:spAutoFit/>
            </a:bodyPr>
            <a:lstStyle/>
            <a:p>
              <a:r>
                <a:rPr lang="es-ES" sz="1200" dirty="0" smtClean="0"/>
                <a:t>ScFET3</a:t>
              </a:r>
              <a:endParaRPr lang="en-US" sz="1200" dirty="0"/>
            </a:p>
          </p:txBody>
        </p:sp>
        <p:sp>
          <p:nvSpPr>
            <p:cNvPr id="7" name="TextBox 6"/>
            <p:cNvSpPr txBox="1"/>
            <p:nvPr/>
          </p:nvSpPr>
          <p:spPr>
            <a:xfrm>
              <a:off x="2490477" y="728176"/>
              <a:ext cx="713400" cy="276999"/>
            </a:xfrm>
            <a:prstGeom prst="rect">
              <a:avLst/>
            </a:prstGeom>
            <a:noFill/>
          </p:spPr>
          <p:txBody>
            <a:bodyPr wrap="none" rtlCol="0">
              <a:spAutoFit/>
            </a:bodyPr>
            <a:lstStyle/>
            <a:p>
              <a:r>
                <a:rPr lang="es-ES" sz="1200" dirty="0" smtClean="0"/>
                <a:t>AtLAC12</a:t>
              </a:r>
              <a:endParaRPr lang="en-US" sz="1200" dirty="0"/>
            </a:p>
          </p:txBody>
        </p:sp>
        <p:sp>
          <p:nvSpPr>
            <p:cNvPr id="8" name="TextBox 7"/>
            <p:cNvSpPr txBox="1"/>
            <p:nvPr/>
          </p:nvSpPr>
          <p:spPr>
            <a:xfrm>
              <a:off x="137931" y="522164"/>
              <a:ext cx="373820" cy="276999"/>
            </a:xfrm>
            <a:prstGeom prst="rect">
              <a:avLst/>
            </a:prstGeom>
            <a:noFill/>
          </p:spPr>
          <p:txBody>
            <a:bodyPr wrap="none" rtlCol="0">
              <a:spAutoFit/>
            </a:bodyPr>
            <a:lstStyle/>
            <a:p>
              <a:r>
                <a:rPr lang="es-ES" sz="1200" b="1" dirty="0" smtClean="0"/>
                <a:t>(A)</a:t>
              </a:r>
              <a:endParaRPr lang="de-DE" sz="1200" b="1" dirty="0"/>
            </a:p>
          </p:txBody>
        </p:sp>
        <p:sp>
          <p:nvSpPr>
            <p:cNvPr id="9" name="TextBox 8"/>
            <p:cNvSpPr txBox="1"/>
            <p:nvPr/>
          </p:nvSpPr>
          <p:spPr>
            <a:xfrm>
              <a:off x="152233" y="3413517"/>
              <a:ext cx="373820" cy="276999"/>
            </a:xfrm>
            <a:prstGeom prst="rect">
              <a:avLst/>
            </a:prstGeom>
            <a:noFill/>
          </p:spPr>
          <p:txBody>
            <a:bodyPr wrap="none" rtlCol="0">
              <a:spAutoFit/>
            </a:bodyPr>
            <a:lstStyle/>
            <a:p>
              <a:r>
                <a:rPr lang="es-ES" sz="1200" b="1" dirty="0" smtClean="0"/>
                <a:t>(B)</a:t>
              </a:r>
              <a:endParaRPr lang="de-DE" sz="1200" b="1" dirty="0"/>
            </a:p>
          </p:txBody>
        </p:sp>
        <p:pic>
          <p:nvPicPr>
            <p:cNvPr id="10" name="Picture 9"/>
            <p:cNvPicPr>
              <a:picLocks noChangeAspect="1"/>
            </p:cNvPicPr>
            <p:nvPr/>
          </p:nvPicPr>
          <p:blipFill rotWithShape="1">
            <a:blip r:embed="rId7" cstate="print">
              <a:extLst>
                <a:ext uri="{28A0092B-C50C-407E-A947-70E740481C1C}">
                  <a14:useLocalDpi xmlns:a14="http://schemas.microsoft.com/office/drawing/2010/main" val="0"/>
                </a:ext>
              </a:extLst>
            </a:blip>
            <a:srcRect t="3506" b="5352"/>
            <a:stretch/>
          </p:blipFill>
          <p:spPr>
            <a:xfrm rot="16200000">
              <a:off x="3594086" y="1043482"/>
              <a:ext cx="2300802" cy="1872208"/>
            </a:xfrm>
            <a:prstGeom prst="rect">
              <a:avLst/>
            </a:prstGeom>
          </p:spPr>
        </p:pic>
        <p:sp>
          <p:nvSpPr>
            <p:cNvPr id="12" name="TextBox 11"/>
            <p:cNvSpPr txBox="1"/>
            <p:nvPr/>
          </p:nvSpPr>
          <p:spPr>
            <a:xfrm>
              <a:off x="4351107" y="739327"/>
              <a:ext cx="713400" cy="276999"/>
            </a:xfrm>
            <a:prstGeom prst="rect">
              <a:avLst/>
            </a:prstGeom>
            <a:noFill/>
          </p:spPr>
          <p:txBody>
            <a:bodyPr wrap="none" rtlCol="0">
              <a:spAutoFit/>
            </a:bodyPr>
            <a:lstStyle/>
            <a:p>
              <a:r>
                <a:rPr lang="es-ES" sz="1200" dirty="0" smtClean="0"/>
                <a:t>AtLAC13</a:t>
              </a:r>
              <a:endParaRPr lang="en-US" sz="1200" dirty="0"/>
            </a:p>
          </p:txBody>
        </p:sp>
        <p:sp>
          <p:nvSpPr>
            <p:cNvPr id="13" name="TextBox 12"/>
            <p:cNvSpPr txBox="1"/>
            <p:nvPr/>
          </p:nvSpPr>
          <p:spPr>
            <a:xfrm>
              <a:off x="6083219" y="739327"/>
              <a:ext cx="512448" cy="276999"/>
            </a:xfrm>
            <a:prstGeom prst="rect">
              <a:avLst/>
            </a:prstGeom>
            <a:noFill/>
          </p:spPr>
          <p:txBody>
            <a:bodyPr wrap="none" rtlCol="0">
              <a:spAutoFit/>
            </a:bodyPr>
            <a:lstStyle/>
            <a:p>
              <a:r>
                <a:rPr lang="es-ES" sz="1200" dirty="0" err="1" smtClean="0"/>
                <a:t>AtAO</a:t>
              </a:r>
              <a:endParaRPr lang="en-US" sz="1200" dirty="0"/>
            </a:p>
          </p:txBody>
        </p:sp>
      </p:grpSp>
    </p:spTree>
    <p:extLst>
      <p:ext uri="{BB962C8B-B14F-4D97-AF65-F5344CB8AC3E}">
        <p14:creationId xmlns:p14="http://schemas.microsoft.com/office/powerpoint/2010/main" val="12431531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83248" y="178535"/>
            <a:ext cx="7353012" cy="10294674"/>
            <a:chOff x="83248" y="178535"/>
            <a:chExt cx="7353012" cy="10294674"/>
          </a:xfrm>
        </p:grpSpPr>
        <p:sp>
          <p:nvSpPr>
            <p:cNvPr id="26" name="TextBox 25"/>
            <p:cNvSpPr txBox="1"/>
            <p:nvPr/>
          </p:nvSpPr>
          <p:spPr>
            <a:xfrm>
              <a:off x="312297" y="4316052"/>
              <a:ext cx="572208" cy="276999"/>
            </a:xfrm>
            <a:prstGeom prst="rect">
              <a:avLst/>
            </a:prstGeom>
            <a:noFill/>
          </p:spPr>
          <p:txBody>
            <a:bodyPr wrap="none" rtlCol="0">
              <a:spAutoFit/>
            </a:bodyPr>
            <a:lstStyle/>
            <a:p>
              <a:r>
                <a:rPr lang="es-ES" sz="1200" b="1" i="1" dirty="0" smtClean="0"/>
                <a:t>LAC12</a:t>
              </a:r>
              <a:endParaRPr lang="de-DE" sz="1200" b="1" i="1" dirty="0"/>
            </a:p>
          </p:txBody>
        </p:sp>
        <p:sp>
          <p:nvSpPr>
            <p:cNvPr id="28" name="TextBox 27"/>
            <p:cNvSpPr txBox="1"/>
            <p:nvPr/>
          </p:nvSpPr>
          <p:spPr>
            <a:xfrm>
              <a:off x="106221" y="3834532"/>
              <a:ext cx="367408" cy="276999"/>
            </a:xfrm>
            <a:prstGeom prst="rect">
              <a:avLst/>
            </a:prstGeom>
            <a:noFill/>
          </p:spPr>
          <p:txBody>
            <a:bodyPr wrap="none" rtlCol="0">
              <a:spAutoFit/>
            </a:bodyPr>
            <a:lstStyle/>
            <a:p>
              <a:r>
                <a:rPr lang="es-ES" sz="1200" b="1" dirty="0" smtClean="0"/>
                <a:t>(B)</a:t>
              </a:r>
              <a:endParaRPr lang="de-DE" sz="1200" b="1" dirty="0"/>
            </a:p>
          </p:txBody>
        </p:sp>
        <p:sp>
          <p:nvSpPr>
            <p:cNvPr id="30" name="TextBox 29"/>
            <p:cNvSpPr txBox="1"/>
            <p:nvPr/>
          </p:nvSpPr>
          <p:spPr>
            <a:xfrm>
              <a:off x="341094" y="5164395"/>
              <a:ext cx="376193" cy="276999"/>
            </a:xfrm>
            <a:prstGeom prst="rect">
              <a:avLst/>
            </a:prstGeom>
            <a:noFill/>
          </p:spPr>
          <p:txBody>
            <a:bodyPr wrap="none" rtlCol="0">
              <a:spAutoFit/>
            </a:bodyPr>
            <a:lstStyle/>
            <a:p>
              <a:r>
                <a:rPr lang="es-ES" sz="1200" b="1" i="1" dirty="0" smtClean="0"/>
                <a:t>AO</a:t>
              </a:r>
              <a:endParaRPr lang="de-DE" sz="1200" b="1" i="1" dirty="0"/>
            </a:p>
          </p:txBody>
        </p:sp>
        <p:sp>
          <p:nvSpPr>
            <p:cNvPr id="31" name="TextBox 30"/>
            <p:cNvSpPr txBox="1"/>
            <p:nvPr/>
          </p:nvSpPr>
          <p:spPr>
            <a:xfrm>
              <a:off x="106221" y="297318"/>
              <a:ext cx="455285" cy="276999"/>
            </a:xfrm>
            <a:prstGeom prst="rect">
              <a:avLst/>
            </a:prstGeom>
            <a:noFill/>
          </p:spPr>
          <p:txBody>
            <a:bodyPr wrap="square" rtlCol="0">
              <a:spAutoFit/>
            </a:bodyPr>
            <a:lstStyle/>
            <a:p>
              <a:r>
                <a:rPr lang="es-ES" sz="1200" b="1" dirty="0" smtClean="0"/>
                <a:t>(A)</a:t>
              </a:r>
              <a:endParaRPr lang="de-DE" sz="1200" b="1" dirty="0"/>
            </a:p>
          </p:txBody>
        </p:sp>
        <p:sp>
          <p:nvSpPr>
            <p:cNvPr id="27" name="TextBox 26"/>
            <p:cNvSpPr txBox="1"/>
            <p:nvPr/>
          </p:nvSpPr>
          <p:spPr>
            <a:xfrm>
              <a:off x="3416817" y="5571586"/>
              <a:ext cx="356188" cy="276999"/>
            </a:xfrm>
            <a:prstGeom prst="rect">
              <a:avLst/>
            </a:prstGeom>
            <a:noFill/>
          </p:spPr>
          <p:txBody>
            <a:bodyPr wrap="none" rtlCol="0">
              <a:spAutoFit/>
            </a:bodyPr>
            <a:lstStyle/>
            <a:p>
              <a:r>
                <a:rPr lang="es-ES" sz="1200" b="1" dirty="0" smtClean="0"/>
                <a:t>(E)</a:t>
              </a:r>
              <a:endParaRPr lang="de-DE" sz="1200" b="1" dirty="0"/>
            </a:p>
          </p:txBody>
        </p:sp>
        <p:sp>
          <p:nvSpPr>
            <p:cNvPr id="29" name="TextBox 28"/>
            <p:cNvSpPr txBox="1"/>
            <p:nvPr/>
          </p:nvSpPr>
          <p:spPr>
            <a:xfrm>
              <a:off x="234479" y="5646800"/>
              <a:ext cx="367408" cy="276999"/>
            </a:xfrm>
            <a:prstGeom prst="rect">
              <a:avLst/>
            </a:prstGeom>
            <a:noFill/>
          </p:spPr>
          <p:txBody>
            <a:bodyPr wrap="none" rtlCol="0">
              <a:spAutoFit/>
            </a:bodyPr>
            <a:lstStyle/>
            <a:p>
              <a:r>
                <a:rPr lang="es-ES" sz="1200" b="1" dirty="0" smtClean="0"/>
                <a:t>(C)</a:t>
              </a:r>
              <a:endParaRPr lang="de-DE" sz="1200" b="1" dirty="0"/>
            </a:p>
          </p:txBody>
        </p:sp>
        <p:grpSp>
          <p:nvGrpSpPr>
            <p:cNvPr id="56" name="Group 55"/>
            <p:cNvGrpSpPr/>
            <p:nvPr/>
          </p:nvGrpSpPr>
          <p:grpSpPr>
            <a:xfrm>
              <a:off x="3421796" y="5845285"/>
              <a:ext cx="3477479" cy="1846163"/>
              <a:chOff x="3421796" y="7205663"/>
              <a:chExt cx="3477479" cy="1846163"/>
            </a:xfrm>
          </p:grpSpPr>
          <p:sp>
            <p:nvSpPr>
              <p:cNvPr id="12" name="Freeform 5"/>
              <p:cNvSpPr>
                <a:spLocks noEditPoints="1"/>
              </p:cNvSpPr>
              <p:nvPr/>
            </p:nvSpPr>
            <p:spPr bwMode="auto">
              <a:xfrm>
                <a:off x="4106863" y="7254876"/>
                <a:ext cx="2792412" cy="1597025"/>
              </a:xfrm>
              <a:custGeom>
                <a:avLst/>
                <a:gdLst>
                  <a:gd name="T0" fmla="*/ 0 w 3518"/>
                  <a:gd name="T1" fmla="*/ 4 h 2012"/>
                  <a:gd name="T2" fmla="*/ 0 w 3518"/>
                  <a:gd name="T3" fmla="*/ 0 h 2012"/>
                  <a:gd name="T4" fmla="*/ 4 w 3518"/>
                  <a:gd name="T5" fmla="*/ 0 h 2012"/>
                  <a:gd name="T6" fmla="*/ 3514 w 3518"/>
                  <a:gd name="T7" fmla="*/ 0 h 2012"/>
                  <a:gd name="T8" fmla="*/ 3516 w 3518"/>
                  <a:gd name="T9" fmla="*/ 0 h 2012"/>
                  <a:gd name="T10" fmla="*/ 3518 w 3518"/>
                  <a:gd name="T11" fmla="*/ 4 h 2012"/>
                  <a:gd name="T12" fmla="*/ 3518 w 3518"/>
                  <a:gd name="T13" fmla="*/ 2008 h 2012"/>
                  <a:gd name="T14" fmla="*/ 3516 w 3518"/>
                  <a:gd name="T15" fmla="*/ 2011 h 2012"/>
                  <a:gd name="T16" fmla="*/ 3514 w 3518"/>
                  <a:gd name="T17" fmla="*/ 2012 h 2012"/>
                  <a:gd name="T18" fmla="*/ 4 w 3518"/>
                  <a:gd name="T19" fmla="*/ 2012 h 2012"/>
                  <a:gd name="T20" fmla="*/ 0 w 3518"/>
                  <a:gd name="T21" fmla="*/ 2011 h 2012"/>
                  <a:gd name="T22" fmla="*/ 0 w 3518"/>
                  <a:gd name="T23" fmla="*/ 2008 h 2012"/>
                  <a:gd name="T24" fmla="*/ 0 w 3518"/>
                  <a:gd name="T25" fmla="*/ 4 h 2012"/>
                  <a:gd name="T26" fmla="*/ 8 w 3518"/>
                  <a:gd name="T27" fmla="*/ 2008 h 2012"/>
                  <a:gd name="T28" fmla="*/ 4 w 3518"/>
                  <a:gd name="T29" fmla="*/ 2004 h 2012"/>
                  <a:gd name="T30" fmla="*/ 3514 w 3518"/>
                  <a:gd name="T31" fmla="*/ 2004 h 2012"/>
                  <a:gd name="T32" fmla="*/ 3510 w 3518"/>
                  <a:gd name="T33" fmla="*/ 2008 h 2012"/>
                  <a:gd name="T34" fmla="*/ 3510 w 3518"/>
                  <a:gd name="T35" fmla="*/ 4 h 2012"/>
                  <a:gd name="T36" fmla="*/ 3514 w 3518"/>
                  <a:gd name="T37" fmla="*/ 8 h 2012"/>
                  <a:gd name="T38" fmla="*/ 4 w 3518"/>
                  <a:gd name="T39" fmla="*/ 8 h 2012"/>
                  <a:gd name="T40" fmla="*/ 8 w 3518"/>
                  <a:gd name="T41" fmla="*/ 4 h 2012"/>
                  <a:gd name="T42" fmla="*/ 8 w 3518"/>
                  <a:gd name="T43" fmla="*/ 2008 h 2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18" h="2012">
                    <a:moveTo>
                      <a:pt x="0" y="4"/>
                    </a:moveTo>
                    <a:lnTo>
                      <a:pt x="0" y="0"/>
                    </a:lnTo>
                    <a:lnTo>
                      <a:pt x="4" y="0"/>
                    </a:lnTo>
                    <a:lnTo>
                      <a:pt x="3514" y="0"/>
                    </a:lnTo>
                    <a:lnTo>
                      <a:pt x="3516" y="0"/>
                    </a:lnTo>
                    <a:lnTo>
                      <a:pt x="3518" y="4"/>
                    </a:lnTo>
                    <a:lnTo>
                      <a:pt x="3518" y="2008"/>
                    </a:lnTo>
                    <a:lnTo>
                      <a:pt x="3516" y="2011"/>
                    </a:lnTo>
                    <a:lnTo>
                      <a:pt x="3514" y="2012"/>
                    </a:lnTo>
                    <a:lnTo>
                      <a:pt x="4" y="2012"/>
                    </a:lnTo>
                    <a:lnTo>
                      <a:pt x="0" y="2011"/>
                    </a:lnTo>
                    <a:lnTo>
                      <a:pt x="0" y="2008"/>
                    </a:lnTo>
                    <a:lnTo>
                      <a:pt x="0" y="4"/>
                    </a:lnTo>
                    <a:close/>
                    <a:moveTo>
                      <a:pt x="8" y="2008"/>
                    </a:moveTo>
                    <a:lnTo>
                      <a:pt x="4" y="2004"/>
                    </a:lnTo>
                    <a:lnTo>
                      <a:pt x="3514" y="2004"/>
                    </a:lnTo>
                    <a:lnTo>
                      <a:pt x="3510" y="2008"/>
                    </a:lnTo>
                    <a:lnTo>
                      <a:pt x="3510" y="4"/>
                    </a:lnTo>
                    <a:lnTo>
                      <a:pt x="3514" y="8"/>
                    </a:lnTo>
                    <a:lnTo>
                      <a:pt x="4" y="8"/>
                    </a:lnTo>
                    <a:lnTo>
                      <a:pt x="8" y="4"/>
                    </a:lnTo>
                    <a:lnTo>
                      <a:pt x="8" y="2008"/>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13" name="Freeform 6"/>
              <p:cNvSpPr>
                <a:spLocks noEditPoints="1"/>
              </p:cNvSpPr>
              <p:nvPr/>
            </p:nvSpPr>
            <p:spPr bwMode="auto">
              <a:xfrm>
                <a:off x="4429125" y="7496176"/>
                <a:ext cx="2147887" cy="1352550"/>
              </a:xfrm>
              <a:custGeom>
                <a:avLst/>
                <a:gdLst>
                  <a:gd name="T0" fmla="*/ 0 w 2706"/>
                  <a:gd name="T1" fmla="*/ 0 h 1704"/>
                  <a:gd name="T2" fmla="*/ 367 w 2706"/>
                  <a:gd name="T3" fmla="*/ 0 h 1704"/>
                  <a:gd name="T4" fmla="*/ 367 w 2706"/>
                  <a:gd name="T5" fmla="*/ 1704 h 1704"/>
                  <a:gd name="T6" fmla="*/ 0 w 2706"/>
                  <a:gd name="T7" fmla="*/ 1704 h 1704"/>
                  <a:gd name="T8" fmla="*/ 0 w 2706"/>
                  <a:gd name="T9" fmla="*/ 0 h 1704"/>
                  <a:gd name="T10" fmla="*/ 1170 w 2706"/>
                  <a:gd name="T11" fmla="*/ 1253 h 1704"/>
                  <a:gd name="T12" fmla="*/ 1536 w 2706"/>
                  <a:gd name="T13" fmla="*/ 1253 h 1704"/>
                  <a:gd name="T14" fmla="*/ 1536 w 2706"/>
                  <a:gd name="T15" fmla="*/ 1704 h 1704"/>
                  <a:gd name="T16" fmla="*/ 1170 w 2706"/>
                  <a:gd name="T17" fmla="*/ 1704 h 1704"/>
                  <a:gd name="T18" fmla="*/ 1170 w 2706"/>
                  <a:gd name="T19" fmla="*/ 1253 h 1704"/>
                  <a:gd name="T20" fmla="*/ 2340 w 2706"/>
                  <a:gd name="T21" fmla="*/ 1152 h 1704"/>
                  <a:gd name="T22" fmla="*/ 2706 w 2706"/>
                  <a:gd name="T23" fmla="*/ 1152 h 1704"/>
                  <a:gd name="T24" fmla="*/ 2706 w 2706"/>
                  <a:gd name="T25" fmla="*/ 1704 h 1704"/>
                  <a:gd name="T26" fmla="*/ 2340 w 2706"/>
                  <a:gd name="T27" fmla="*/ 1704 h 1704"/>
                  <a:gd name="T28" fmla="*/ 2340 w 2706"/>
                  <a:gd name="T29" fmla="*/ 1152 h 1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06" h="1704">
                    <a:moveTo>
                      <a:pt x="0" y="0"/>
                    </a:moveTo>
                    <a:lnTo>
                      <a:pt x="367" y="0"/>
                    </a:lnTo>
                    <a:lnTo>
                      <a:pt x="367" y="1704"/>
                    </a:lnTo>
                    <a:lnTo>
                      <a:pt x="0" y="1704"/>
                    </a:lnTo>
                    <a:lnTo>
                      <a:pt x="0" y="0"/>
                    </a:lnTo>
                    <a:close/>
                    <a:moveTo>
                      <a:pt x="1170" y="1253"/>
                    </a:moveTo>
                    <a:lnTo>
                      <a:pt x="1536" y="1253"/>
                    </a:lnTo>
                    <a:lnTo>
                      <a:pt x="1536" y="1704"/>
                    </a:lnTo>
                    <a:lnTo>
                      <a:pt x="1170" y="1704"/>
                    </a:lnTo>
                    <a:lnTo>
                      <a:pt x="1170" y="1253"/>
                    </a:lnTo>
                    <a:close/>
                    <a:moveTo>
                      <a:pt x="2340" y="1152"/>
                    </a:moveTo>
                    <a:lnTo>
                      <a:pt x="2706" y="1152"/>
                    </a:lnTo>
                    <a:lnTo>
                      <a:pt x="2706" y="1704"/>
                    </a:lnTo>
                    <a:lnTo>
                      <a:pt x="2340" y="1704"/>
                    </a:lnTo>
                    <a:lnTo>
                      <a:pt x="2340" y="115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4" name="Freeform 7"/>
              <p:cNvSpPr>
                <a:spLocks noEditPoints="1"/>
              </p:cNvSpPr>
              <p:nvPr/>
            </p:nvSpPr>
            <p:spPr bwMode="auto">
              <a:xfrm>
                <a:off x="4554538" y="7477126"/>
                <a:ext cx="39687" cy="19050"/>
              </a:xfrm>
              <a:custGeom>
                <a:avLst/>
                <a:gdLst>
                  <a:gd name="T0" fmla="*/ 21 w 50"/>
                  <a:gd name="T1" fmla="*/ 24 h 24"/>
                  <a:gd name="T2" fmla="*/ 21 w 50"/>
                  <a:gd name="T3" fmla="*/ 4 h 24"/>
                  <a:gd name="T4" fmla="*/ 29 w 50"/>
                  <a:gd name="T5" fmla="*/ 4 h 24"/>
                  <a:gd name="T6" fmla="*/ 29 w 50"/>
                  <a:gd name="T7" fmla="*/ 24 h 24"/>
                  <a:gd name="T8" fmla="*/ 21 w 50"/>
                  <a:gd name="T9" fmla="*/ 24 h 24"/>
                  <a:gd name="T10" fmla="*/ 0 w 50"/>
                  <a:gd name="T11" fmla="*/ 0 h 24"/>
                  <a:gd name="T12" fmla="*/ 50 w 50"/>
                  <a:gd name="T13" fmla="*/ 0 h 24"/>
                  <a:gd name="T14" fmla="*/ 50 w 50"/>
                  <a:gd name="T15" fmla="*/ 8 h 24"/>
                  <a:gd name="T16" fmla="*/ 0 w 50"/>
                  <a:gd name="T17" fmla="*/ 8 h 24"/>
                  <a:gd name="T18" fmla="*/ 0 w 50"/>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24">
                    <a:moveTo>
                      <a:pt x="21" y="24"/>
                    </a:moveTo>
                    <a:lnTo>
                      <a:pt x="21" y="4"/>
                    </a:lnTo>
                    <a:lnTo>
                      <a:pt x="29" y="4"/>
                    </a:lnTo>
                    <a:lnTo>
                      <a:pt x="29" y="24"/>
                    </a:lnTo>
                    <a:lnTo>
                      <a:pt x="21" y="24"/>
                    </a:lnTo>
                    <a:close/>
                    <a:moveTo>
                      <a:pt x="0" y="0"/>
                    </a:moveTo>
                    <a:lnTo>
                      <a:pt x="50" y="0"/>
                    </a:lnTo>
                    <a:lnTo>
                      <a:pt x="50" y="8"/>
                    </a:lnTo>
                    <a:lnTo>
                      <a:pt x="0" y="8"/>
                    </a:lnTo>
                    <a:lnTo>
                      <a:pt x="0" y="0"/>
                    </a:lnTo>
                    <a:close/>
                  </a:path>
                </a:pathLst>
              </a:custGeom>
              <a:solidFill>
                <a:srgbClr val="595959"/>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5" name="Freeform 8"/>
              <p:cNvSpPr>
                <a:spLocks noEditPoints="1"/>
              </p:cNvSpPr>
              <p:nvPr/>
            </p:nvSpPr>
            <p:spPr bwMode="auto">
              <a:xfrm>
                <a:off x="5477193" y="8440891"/>
                <a:ext cx="45719" cy="49081"/>
              </a:xfrm>
              <a:custGeom>
                <a:avLst/>
                <a:gdLst>
                  <a:gd name="T0" fmla="*/ 21 w 50"/>
                  <a:gd name="T1" fmla="*/ 29 h 29"/>
                  <a:gd name="T2" fmla="*/ 21 w 50"/>
                  <a:gd name="T3" fmla="*/ 4 h 29"/>
                  <a:gd name="T4" fmla="*/ 29 w 50"/>
                  <a:gd name="T5" fmla="*/ 4 h 29"/>
                  <a:gd name="T6" fmla="*/ 29 w 50"/>
                  <a:gd name="T7" fmla="*/ 29 h 29"/>
                  <a:gd name="T8" fmla="*/ 21 w 50"/>
                  <a:gd name="T9" fmla="*/ 29 h 29"/>
                  <a:gd name="T10" fmla="*/ 0 w 50"/>
                  <a:gd name="T11" fmla="*/ 0 h 29"/>
                  <a:gd name="T12" fmla="*/ 50 w 50"/>
                  <a:gd name="T13" fmla="*/ 0 h 29"/>
                  <a:gd name="T14" fmla="*/ 50 w 50"/>
                  <a:gd name="T15" fmla="*/ 8 h 29"/>
                  <a:gd name="T16" fmla="*/ 0 w 50"/>
                  <a:gd name="T17" fmla="*/ 8 h 29"/>
                  <a:gd name="T18" fmla="*/ 0 w 50"/>
                  <a:gd name="T1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29">
                    <a:moveTo>
                      <a:pt x="21" y="29"/>
                    </a:moveTo>
                    <a:lnTo>
                      <a:pt x="21" y="4"/>
                    </a:lnTo>
                    <a:lnTo>
                      <a:pt x="29" y="4"/>
                    </a:lnTo>
                    <a:lnTo>
                      <a:pt x="29" y="29"/>
                    </a:lnTo>
                    <a:lnTo>
                      <a:pt x="21" y="29"/>
                    </a:lnTo>
                    <a:close/>
                    <a:moveTo>
                      <a:pt x="0" y="0"/>
                    </a:moveTo>
                    <a:lnTo>
                      <a:pt x="50" y="0"/>
                    </a:lnTo>
                    <a:lnTo>
                      <a:pt x="50" y="8"/>
                    </a:lnTo>
                    <a:lnTo>
                      <a:pt x="0" y="8"/>
                    </a:lnTo>
                    <a:lnTo>
                      <a:pt x="0" y="0"/>
                    </a:lnTo>
                    <a:close/>
                  </a:path>
                </a:pathLst>
              </a:custGeom>
              <a:solidFill>
                <a:srgbClr val="595959"/>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7" name="Freeform 9"/>
              <p:cNvSpPr>
                <a:spLocks noEditPoints="1"/>
              </p:cNvSpPr>
              <p:nvPr/>
            </p:nvSpPr>
            <p:spPr bwMode="auto">
              <a:xfrm>
                <a:off x="6411913" y="8383588"/>
                <a:ext cx="39687" cy="26988"/>
              </a:xfrm>
              <a:custGeom>
                <a:avLst/>
                <a:gdLst>
                  <a:gd name="T0" fmla="*/ 21 w 50"/>
                  <a:gd name="T1" fmla="*/ 34 h 34"/>
                  <a:gd name="T2" fmla="*/ 21 w 50"/>
                  <a:gd name="T3" fmla="*/ 4 h 34"/>
                  <a:gd name="T4" fmla="*/ 29 w 50"/>
                  <a:gd name="T5" fmla="*/ 4 h 34"/>
                  <a:gd name="T6" fmla="*/ 29 w 50"/>
                  <a:gd name="T7" fmla="*/ 34 h 34"/>
                  <a:gd name="T8" fmla="*/ 21 w 50"/>
                  <a:gd name="T9" fmla="*/ 34 h 34"/>
                  <a:gd name="T10" fmla="*/ 0 w 50"/>
                  <a:gd name="T11" fmla="*/ 0 h 34"/>
                  <a:gd name="T12" fmla="*/ 50 w 50"/>
                  <a:gd name="T13" fmla="*/ 0 h 34"/>
                  <a:gd name="T14" fmla="*/ 50 w 50"/>
                  <a:gd name="T15" fmla="*/ 8 h 34"/>
                  <a:gd name="T16" fmla="*/ 0 w 50"/>
                  <a:gd name="T17" fmla="*/ 8 h 34"/>
                  <a:gd name="T18" fmla="*/ 0 w 50"/>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34">
                    <a:moveTo>
                      <a:pt x="21" y="34"/>
                    </a:moveTo>
                    <a:lnTo>
                      <a:pt x="21" y="4"/>
                    </a:lnTo>
                    <a:lnTo>
                      <a:pt x="29" y="4"/>
                    </a:lnTo>
                    <a:lnTo>
                      <a:pt x="29" y="34"/>
                    </a:lnTo>
                    <a:lnTo>
                      <a:pt x="21" y="34"/>
                    </a:lnTo>
                    <a:close/>
                    <a:moveTo>
                      <a:pt x="0" y="0"/>
                    </a:moveTo>
                    <a:lnTo>
                      <a:pt x="50" y="0"/>
                    </a:lnTo>
                    <a:lnTo>
                      <a:pt x="50" y="8"/>
                    </a:lnTo>
                    <a:lnTo>
                      <a:pt x="0" y="8"/>
                    </a:lnTo>
                    <a:lnTo>
                      <a:pt x="0" y="0"/>
                    </a:lnTo>
                    <a:close/>
                  </a:path>
                </a:pathLst>
              </a:custGeom>
              <a:solidFill>
                <a:srgbClr val="595959"/>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36" name="Freeform 11"/>
              <p:cNvSpPr>
                <a:spLocks noEditPoints="1"/>
              </p:cNvSpPr>
              <p:nvPr/>
            </p:nvSpPr>
            <p:spPr bwMode="auto">
              <a:xfrm>
                <a:off x="4109924" y="7254876"/>
                <a:ext cx="25400" cy="1597025"/>
              </a:xfrm>
              <a:custGeom>
                <a:avLst/>
                <a:gdLst>
                  <a:gd name="T0" fmla="*/ 0 w 32"/>
                  <a:gd name="T1" fmla="*/ 2004 h 2012"/>
                  <a:gd name="T2" fmla="*/ 32 w 32"/>
                  <a:gd name="T3" fmla="*/ 2004 h 2012"/>
                  <a:gd name="T4" fmla="*/ 32 w 32"/>
                  <a:gd name="T5" fmla="*/ 2012 h 2012"/>
                  <a:gd name="T6" fmla="*/ 0 w 32"/>
                  <a:gd name="T7" fmla="*/ 2012 h 2012"/>
                  <a:gd name="T8" fmla="*/ 0 w 32"/>
                  <a:gd name="T9" fmla="*/ 2004 h 2012"/>
                  <a:gd name="T10" fmla="*/ 0 w 32"/>
                  <a:gd name="T11" fmla="*/ 1753 h 2012"/>
                  <a:gd name="T12" fmla="*/ 32 w 32"/>
                  <a:gd name="T13" fmla="*/ 1753 h 2012"/>
                  <a:gd name="T14" fmla="*/ 32 w 32"/>
                  <a:gd name="T15" fmla="*/ 1761 h 2012"/>
                  <a:gd name="T16" fmla="*/ 0 w 32"/>
                  <a:gd name="T17" fmla="*/ 1761 h 2012"/>
                  <a:gd name="T18" fmla="*/ 0 w 32"/>
                  <a:gd name="T19" fmla="*/ 1753 h 2012"/>
                  <a:gd name="T20" fmla="*/ 0 w 32"/>
                  <a:gd name="T21" fmla="*/ 1503 h 2012"/>
                  <a:gd name="T22" fmla="*/ 32 w 32"/>
                  <a:gd name="T23" fmla="*/ 1503 h 2012"/>
                  <a:gd name="T24" fmla="*/ 32 w 32"/>
                  <a:gd name="T25" fmla="*/ 1511 h 2012"/>
                  <a:gd name="T26" fmla="*/ 0 w 32"/>
                  <a:gd name="T27" fmla="*/ 1511 h 2012"/>
                  <a:gd name="T28" fmla="*/ 0 w 32"/>
                  <a:gd name="T29" fmla="*/ 1503 h 2012"/>
                  <a:gd name="T30" fmla="*/ 0 w 32"/>
                  <a:gd name="T31" fmla="*/ 1253 h 2012"/>
                  <a:gd name="T32" fmla="*/ 32 w 32"/>
                  <a:gd name="T33" fmla="*/ 1253 h 2012"/>
                  <a:gd name="T34" fmla="*/ 32 w 32"/>
                  <a:gd name="T35" fmla="*/ 1261 h 2012"/>
                  <a:gd name="T36" fmla="*/ 0 w 32"/>
                  <a:gd name="T37" fmla="*/ 1261 h 2012"/>
                  <a:gd name="T38" fmla="*/ 0 w 32"/>
                  <a:gd name="T39" fmla="*/ 1253 h 2012"/>
                  <a:gd name="T40" fmla="*/ 0 w 32"/>
                  <a:gd name="T41" fmla="*/ 1001 h 2012"/>
                  <a:gd name="T42" fmla="*/ 32 w 32"/>
                  <a:gd name="T43" fmla="*/ 1001 h 2012"/>
                  <a:gd name="T44" fmla="*/ 32 w 32"/>
                  <a:gd name="T45" fmla="*/ 1009 h 2012"/>
                  <a:gd name="T46" fmla="*/ 0 w 32"/>
                  <a:gd name="T47" fmla="*/ 1009 h 2012"/>
                  <a:gd name="T48" fmla="*/ 0 w 32"/>
                  <a:gd name="T49" fmla="*/ 1001 h 2012"/>
                  <a:gd name="T50" fmla="*/ 0 w 32"/>
                  <a:gd name="T51" fmla="*/ 751 h 2012"/>
                  <a:gd name="T52" fmla="*/ 32 w 32"/>
                  <a:gd name="T53" fmla="*/ 751 h 2012"/>
                  <a:gd name="T54" fmla="*/ 32 w 32"/>
                  <a:gd name="T55" fmla="*/ 759 h 2012"/>
                  <a:gd name="T56" fmla="*/ 0 w 32"/>
                  <a:gd name="T57" fmla="*/ 759 h 2012"/>
                  <a:gd name="T58" fmla="*/ 0 w 32"/>
                  <a:gd name="T59" fmla="*/ 751 h 2012"/>
                  <a:gd name="T60" fmla="*/ 0 w 32"/>
                  <a:gd name="T61" fmla="*/ 500 h 2012"/>
                  <a:gd name="T62" fmla="*/ 32 w 32"/>
                  <a:gd name="T63" fmla="*/ 500 h 2012"/>
                  <a:gd name="T64" fmla="*/ 32 w 32"/>
                  <a:gd name="T65" fmla="*/ 508 h 2012"/>
                  <a:gd name="T66" fmla="*/ 0 w 32"/>
                  <a:gd name="T67" fmla="*/ 508 h 2012"/>
                  <a:gd name="T68" fmla="*/ 0 w 32"/>
                  <a:gd name="T69" fmla="*/ 500 h 2012"/>
                  <a:gd name="T70" fmla="*/ 0 w 32"/>
                  <a:gd name="T71" fmla="*/ 250 h 2012"/>
                  <a:gd name="T72" fmla="*/ 32 w 32"/>
                  <a:gd name="T73" fmla="*/ 250 h 2012"/>
                  <a:gd name="T74" fmla="*/ 32 w 32"/>
                  <a:gd name="T75" fmla="*/ 258 h 2012"/>
                  <a:gd name="T76" fmla="*/ 0 w 32"/>
                  <a:gd name="T77" fmla="*/ 258 h 2012"/>
                  <a:gd name="T78" fmla="*/ 0 w 32"/>
                  <a:gd name="T79" fmla="*/ 250 h 2012"/>
                  <a:gd name="T80" fmla="*/ 0 w 32"/>
                  <a:gd name="T81" fmla="*/ 0 h 2012"/>
                  <a:gd name="T82" fmla="*/ 32 w 32"/>
                  <a:gd name="T83" fmla="*/ 0 h 2012"/>
                  <a:gd name="T84" fmla="*/ 32 w 32"/>
                  <a:gd name="T85" fmla="*/ 8 h 2012"/>
                  <a:gd name="T86" fmla="*/ 0 w 32"/>
                  <a:gd name="T87" fmla="*/ 8 h 2012"/>
                  <a:gd name="T88" fmla="*/ 0 w 32"/>
                  <a:gd name="T89" fmla="*/ 0 h 2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2012">
                    <a:moveTo>
                      <a:pt x="0" y="2004"/>
                    </a:moveTo>
                    <a:lnTo>
                      <a:pt x="32" y="2004"/>
                    </a:lnTo>
                    <a:lnTo>
                      <a:pt x="32" y="2012"/>
                    </a:lnTo>
                    <a:lnTo>
                      <a:pt x="0" y="2012"/>
                    </a:lnTo>
                    <a:lnTo>
                      <a:pt x="0" y="2004"/>
                    </a:lnTo>
                    <a:close/>
                    <a:moveTo>
                      <a:pt x="0" y="1753"/>
                    </a:moveTo>
                    <a:lnTo>
                      <a:pt x="32" y="1753"/>
                    </a:lnTo>
                    <a:lnTo>
                      <a:pt x="32" y="1761"/>
                    </a:lnTo>
                    <a:lnTo>
                      <a:pt x="0" y="1761"/>
                    </a:lnTo>
                    <a:lnTo>
                      <a:pt x="0" y="1753"/>
                    </a:lnTo>
                    <a:close/>
                    <a:moveTo>
                      <a:pt x="0" y="1503"/>
                    </a:moveTo>
                    <a:lnTo>
                      <a:pt x="32" y="1503"/>
                    </a:lnTo>
                    <a:lnTo>
                      <a:pt x="32" y="1511"/>
                    </a:lnTo>
                    <a:lnTo>
                      <a:pt x="0" y="1511"/>
                    </a:lnTo>
                    <a:lnTo>
                      <a:pt x="0" y="1503"/>
                    </a:lnTo>
                    <a:close/>
                    <a:moveTo>
                      <a:pt x="0" y="1253"/>
                    </a:moveTo>
                    <a:lnTo>
                      <a:pt x="32" y="1253"/>
                    </a:lnTo>
                    <a:lnTo>
                      <a:pt x="32" y="1261"/>
                    </a:lnTo>
                    <a:lnTo>
                      <a:pt x="0" y="1261"/>
                    </a:lnTo>
                    <a:lnTo>
                      <a:pt x="0" y="1253"/>
                    </a:lnTo>
                    <a:close/>
                    <a:moveTo>
                      <a:pt x="0" y="1001"/>
                    </a:moveTo>
                    <a:lnTo>
                      <a:pt x="32" y="1001"/>
                    </a:lnTo>
                    <a:lnTo>
                      <a:pt x="32" y="1009"/>
                    </a:lnTo>
                    <a:lnTo>
                      <a:pt x="0" y="1009"/>
                    </a:lnTo>
                    <a:lnTo>
                      <a:pt x="0" y="1001"/>
                    </a:lnTo>
                    <a:close/>
                    <a:moveTo>
                      <a:pt x="0" y="751"/>
                    </a:moveTo>
                    <a:lnTo>
                      <a:pt x="32" y="751"/>
                    </a:lnTo>
                    <a:lnTo>
                      <a:pt x="32" y="759"/>
                    </a:lnTo>
                    <a:lnTo>
                      <a:pt x="0" y="759"/>
                    </a:lnTo>
                    <a:lnTo>
                      <a:pt x="0" y="751"/>
                    </a:lnTo>
                    <a:close/>
                    <a:moveTo>
                      <a:pt x="0" y="500"/>
                    </a:moveTo>
                    <a:lnTo>
                      <a:pt x="32" y="500"/>
                    </a:lnTo>
                    <a:lnTo>
                      <a:pt x="32" y="508"/>
                    </a:lnTo>
                    <a:lnTo>
                      <a:pt x="0" y="508"/>
                    </a:lnTo>
                    <a:lnTo>
                      <a:pt x="0" y="500"/>
                    </a:lnTo>
                    <a:close/>
                    <a:moveTo>
                      <a:pt x="0" y="250"/>
                    </a:moveTo>
                    <a:lnTo>
                      <a:pt x="32" y="250"/>
                    </a:lnTo>
                    <a:lnTo>
                      <a:pt x="32" y="258"/>
                    </a:lnTo>
                    <a:lnTo>
                      <a:pt x="0" y="258"/>
                    </a:lnTo>
                    <a:lnTo>
                      <a:pt x="0" y="250"/>
                    </a:lnTo>
                    <a:close/>
                    <a:moveTo>
                      <a:pt x="0" y="0"/>
                    </a:moveTo>
                    <a:lnTo>
                      <a:pt x="32" y="0"/>
                    </a:lnTo>
                    <a:lnTo>
                      <a:pt x="32" y="8"/>
                    </a:lnTo>
                    <a:lnTo>
                      <a:pt x="0" y="8"/>
                    </a:lnTo>
                    <a:lnTo>
                      <a:pt x="0" y="0"/>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sz="1050"/>
              </a:p>
            </p:txBody>
          </p:sp>
          <p:sp>
            <p:nvSpPr>
              <p:cNvPr id="37" name="Rectangle 12"/>
              <p:cNvSpPr>
                <a:spLocks noChangeArrowheads="1"/>
              </p:cNvSpPr>
              <p:nvPr/>
            </p:nvSpPr>
            <p:spPr bwMode="auto">
              <a:xfrm>
                <a:off x="4110038" y="8845551"/>
                <a:ext cx="2786062" cy="6350"/>
              </a:xfrm>
              <a:prstGeom prst="rect">
                <a:avLst/>
              </a:prstGeom>
              <a:solidFill>
                <a:srgbClr val="000000"/>
              </a:solidFill>
              <a:ln w="1588">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38" name="Rectangle 13"/>
              <p:cNvSpPr>
                <a:spLocks noChangeArrowheads="1"/>
              </p:cNvSpPr>
              <p:nvPr/>
            </p:nvSpPr>
            <p:spPr bwMode="auto">
              <a:xfrm>
                <a:off x="4000233" y="8796338"/>
                <a:ext cx="6893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50" b="0" i="0" u="none" strike="noStrike" cap="none" normalizeH="0" baseline="0" smtClean="0">
                    <a:ln>
                      <a:noFill/>
                    </a:ln>
                    <a:effectLst/>
                    <a:latin typeface="Calibri" panose="020F0502020204030204" pitchFamily="34" charset="0"/>
                  </a:rPr>
                  <a:t>0</a:t>
                </a:r>
                <a:endParaRPr kumimoji="0" lang="de-DE" sz="1050" b="0" i="0" u="none" strike="noStrike" cap="none" normalizeH="0" baseline="0" smtClean="0">
                  <a:ln>
                    <a:noFill/>
                  </a:ln>
                  <a:effectLst/>
                </a:endParaRPr>
              </a:p>
            </p:txBody>
          </p:sp>
          <p:sp>
            <p:nvSpPr>
              <p:cNvPr id="39" name="Rectangle 14"/>
              <p:cNvSpPr>
                <a:spLocks noChangeArrowheads="1"/>
              </p:cNvSpPr>
              <p:nvPr/>
            </p:nvSpPr>
            <p:spPr bwMode="auto">
              <a:xfrm>
                <a:off x="3828213" y="8579060"/>
                <a:ext cx="24045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50" b="0" i="0" u="none" strike="noStrike" cap="none" normalizeH="0" baseline="0" dirty="0" smtClean="0">
                    <a:ln>
                      <a:noFill/>
                    </a:ln>
                    <a:effectLst/>
                    <a:latin typeface="Calibri" panose="020F0502020204030204" pitchFamily="34" charset="0"/>
                  </a:rPr>
                  <a:t>0.05</a:t>
                </a:r>
                <a:endParaRPr kumimoji="0" lang="de-DE" sz="1050" b="0" i="0" u="none" strike="noStrike" cap="none" normalizeH="0" baseline="0" dirty="0" smtClean="0">
                  <a:ln>
                    <a:noFill/>
                  </a:ln>
                  <a:effectLst/>
                </a:endParaRPr>
              </a:p>
            </p:txBody>
          </p:sp>
          <p:sp>
            <p:nvSpPr>
              <p:cNvPr id="40" name="Rectangle 15"/>
              <p:cNvSpPr>
                <a:spLocks noChangeArrowheads="1"/>
              </p:cNvSpPr>
              <p:nvPr/>
            </p:nvSpPr>
            <p:spPr bwMode="auto">
              <a:xfrm>
                <a:off x="3821906" y="8380623"/>
                <a:ext cx="24045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50" b="0" i="0" u="none" strike="noStrike" cap="none" normalizeH="0" baseline="0" dirty="0" smtClean="0">
                    <a:ln>
                      <a:noFill/>
                    </a:ln>
                    <a:effectLst/>
                    <a:latin typeface="Calibri" panose="020F0502020204030204" pitchFamily="34" charset="0"/>
                  </a:rPr>
                  <a:t>0.10</a:t>
                </a:r>
                <a:endParaRPr kumimoji="0" lang="de-DE" sz="1050" b="0" i="0" u="none" strike="noStrike" cap="none" normalizeH="0" baseline="0" dirty="0" smtClean="0">
                  <a:ln>
                    <a:noFill/>
                  </a:ln>
                  <a:effectLst/>
                </a:endParaRPr>
              </a:p>
            </p:txBody>
          </p:sp>
          <p:sp>
            <p:nvSpPr>
              <p:cNvPr id="41" name="Rectangle 16"/>
              <p:cNvSpPr>
                <a:spLocks noChangeArrowheads="1"/>
              </p:cNvSpPr>
              <p:nvPr/>
            </p:nvSpPr>
            <p:spPr bwMode="auto">
              <a:xfrm>
                <a:off x="3828213" y="8182185"/>
                <a:ext cx="24045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50" b="0" i="0" u="none" strike="noStrike" cap="none" normalizeH="0" baseline="0" dirty="0" smtClean="0">
                    <a:ln>
                      <a:noFill/>
                    </a:ln>
                    <a:effectLst/>
                    <a:latin typeface="Calibri" panose="020F0502020204030204" pitchFamily="34" charset="0"/>
                  </a:rPr>
                  <a:t>0.15</a:t>
                </a:r>
                <a:endParaRPr kumimoji="0" lang="de-DE" sz="1050" b="0" i="0" u="none" strike="noStrike" cap="none" normalizeH="0" baseline="0" dirty="0" smtClean="0">
                  <a:ln>
                    <a:noFill/>
                  </a:ln>
                  <a:effectLst/>
                </a:endParaRPr>
              </a:p>
            </p:txBody>
          </p:sp>
          <p:sp>
            <p:nvSpPr>
              <p:cNvPr id="42" name="Rectangle 17"/>
              <p:cNvSpPr>
                <a:spLocks noChangeArrowheads="1"/>
              </p:cNvSpPr>
              <p:nvPr/>
            </p:nvSpPr>
            <p:spPr bwMode="auto">
              <a:xfrm>
                <a:off x="3821906" y="7982160"/>
                <a:ext cx="24045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50" b="0" i="0" u="none" strike="noStrike" cap="none" normalizeH="0" baseline="0" dirty="0" smtClean="0">
                    <a:ln>
                      <a:noFill/>
                    </a:ln>
                    <a:effectLst/>
                    <a:latin typeface="Calibri" panose="020F0502020204030204" pitchFamily="34" charset="0"/>
                  </a:rPr>
                  <a:t>0.20</a:t>
                </a:r>
                <a:endParaRPr kumimoji="0" lang="de-DE" sz="1050" b="0" i="0" u="none" strike="noStrike" cap="none" normalizeH="0" baseline="0" dirty="0" smtClean="0">
                  <a:ln>
                    <a:noFill/>
                  </a:ln>
                  <a:effectLst/>
                </a:endParaRPr>
              </a:p>
            </p:txBody>
          </p:sp>
          <p:sp>
            <p:nvSpPr>
              <p:cNvPr id="43" name="Rectangle 18"/>
              <p:cNvSpPr>
                <a:spLocks noChangeArrowheads="1"/>
              </p:cNvSpPr>
              <p:nvPr/>
            </p:nvSpPr>
            <p:spPr bwMode="auto">
              <a:xfrm>
                <a:off x="3828213" y="7773433"/>
                <a:ext cx="24045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50" b="0" i="0" u="none" strike="noStrike" cap="none" normalizeH="0" baseline="0" dirty="0" smtClean="0">
                    <a:ln>
                      <a:noFill/>
                    </a:ln>
                    <a:effectLst/>
                    <a:latin typeface="Calibri" panose="020F0502020204030204" pitchFamily="34" charset="0"/>
                  </a:rPr>
                  <a:t>0.25</a:t>
                </a:r>
                <a:endParaRPr kumimoji="0" lang="de-DE" sz="1050" b="0" i="0" u="none" strike="noStrike" cap="none" normalizeH="0" baseline="0" dirty="0" smtClean="0">
                  <a:ln>
                    <a:noFill/>
                  </a:ln>
                  <a:effectLst/>
                </a:endParaRPr>
              </a:p>
            </p:txBody>
          </p:sp>
          <p:sp>
            <p:nvSpPr>
              <p:cNvPr id="44" name="Rectangle 19"/>
              <p:cNvSpPr>
                <a:spLocks noChangeArrowheads="1"/>
              </p:cNvSpPr>
              <p:nvPr/>
            </p:nvSpPr>
            <p:spPr bwMode="auto">
              <a:xfrm>
                <a:off x="3823366" y="7571833"/>
                <a:ext cx="24045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50" b="0" i="0" u="none" strike="noStrike" cap="none" normalizeH="0" baseline="0" dirty="0" smtClean="0">
                    <a:ln>
                      <a:noFill/>
                    </a:ln>
                    <a:effectLst/>
                    <a:latin typeface="Calibri" panose="020F0502020204030204" pitchFamily="34" charset="0"/>
                  </a:rPr>
                  <a:t>0.30</a:t>
                </a:r>
                <a:endParaRPr kumimoji="0" lang="de-DE" sz="1050" b="0" i="0" u="none" strike="noStrike" cap="none" normalizeH="0" baseline="0" dirty="0" smtClean="0">
                  <a:ln>
                    <a:noFill/>
                  </a:ln>
                  <a:effectLst/>
                </a:endParaRPr>
              </a:p>
            </p:txBody>
          </p:sp>
          <p:sp>
            <p:nvSpPr>
              <p:cNvPr id="45" name="Rectangle 20"/>
              <p:cNvSpPr>
                <a:spLocks noChangeArrowheads="1"/>
              </p:cNvSpPr>
              <p:nvPr/>
            </p:nvSpPr>
            <p:spPr bwMode="auto">
              <a:xfrm>
                <a:off x="3823408" y="7377366"/>
                <a:ext cx="24045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50" b="0" i="0" u="none" strike="noStrike" cap="none" normalizeH="0" baseline="0" dirty="0" smtClean="0">
                    <a:ln>
                      <a:noFill/>
                    </a:ln>
                    <a:effectLst/>
                    <a:latin typeface="Calibri" panose="020F0502020204030204" pitchFamily="34" charset="0"/>
                  </a:rPr>
                  <a:t>0.35</a:t>
                </a:r>
                <a:endParaRPr kumimoji="0" lang="de-DE" sz="1050" b="0" i="0" u="none" strike="noStrike" cap="none" normalizeH="0" baseline="0" dirty="0" smtClean="0">
                  <a:ln>
                    <a:noFill/>
                  </a:ln>
                  <a:effectLst/>
                </a:endParaRPr>
              </a:p>
            </p:txBody>
          </p:sp>
          <p:sp>
            <p:nvSpPr>
              <p:cNvPr id="46" name="Rectangle 21"/>
              <p:cNvSpPr>
                <a:spLocks noChangeArrowheads="1"/>
              </p:cNvSpPr>
              <p:nvPr/>
            </p:nvSpPr>
            <p:spPr bwMode="auto">
              <a:xfrm>
                <a:off x="3821906" y="7205663"/>
                <a:ext cx="24045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50" b="0" i="0" u="none" strike="noStrike" cap="none" normalizeH="0" baseline="0" dirty="0" smtClean="0">
                    <a:ln>
                      <a:noFill/>
                    </a:ln>
                    <a:effectLst/>
                    <a:latin typeface="Calibri" panose="020F0502020204030204" pitchFamily="34" charset="0"/>
                  </a:rPr>
                  <a:t>0.40</a:t>
                </a:r>
                <a:endParaRPr kumimoji="0" lang="de-DE" sz="1050" b="0" i="0" u="none" strike="noStrike" cap="none" normalizeH="0" baseline="0" dirty="0" smtClean="0">
                  <a:ln>
                    <a:noFill/>
                  </a:ln>
                  <a:effectLst/>
                </a:endParaRPr>
              </a:p>
            </p:txBody>
          </p:sp>
          <p:sp>
            <p:nvSpPr>
              <p:cNvPr id="47" name="Rectangle 22"/>
              <p:cNvSpPr>
                <a:spLocks noChangeArrowheads="1"/>
              </p:cNvSpPr>
              <p:nvPr/>
            </p:nvSpPr>
            <p:spPr bwMode="auto">
              <a:xfrm>
                <a:off x="4491038" y="8897938"/>
                <a:ext cx="26930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smtClean="0">
                    <a:ln>
                      <a:noFill/>
                    </a:ln>
                    <a:effectLst/>
                    <a:latin typeface="Calibri" panose="020F0502020204030204" pitchFamily="34" charset="0"/>
                  </a:rPr>
                  <a:t>Col-0</a:t>
                </a:r>
                <a:endParaRPr kumimoji="0" lang="de-DE" sz="1000" b="0" i="0" u="none" strike="noStrike" cap="none" normalizeH="0" baseline="0" smtClean="0">
                  <a:ln>
                    <a:noFill/>
                  </a:ln>
                  <a:effectLst/>
                </a:endParaRPr>
              </a:p>
            </p:txBody>
          </p:sp>
          <p:sp>
            <p:nvSpPr>
              <p:cNvPr id="48" name="Rectangle 23"/>
              <p:cNvSpPr>
                <a:spLocks noChangeArrowheads="1"/>
              </p:cNvSpPr>
              <p:nvPr/>
            </p:nvSpPr>
            <p:spPr bwMode="auto">
              <a:xfrm>
                <a:off x="5332956" y="8897938"/>
                <a:ext cx="37991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smtClean="0">
                    <a:ln>
                      <a:noFill/>
                    </a:ln>
                    <a:effectLst/>
                    <a:latin typeface="Calibri" panose="020F0502020204030204" pitchFamily="34" charset="0"/>
                  </a:rPr>
                  <a:t>lac12</a:t>
                </a:r>
                <a:r>
                  <a:rPr kumimoji="0" lang="de-DE" sz="1000" b="0" i="0" u="none" strike="noStrike" cap="none" normalizeH="0" baseline="0" dirty="0" smtClean="0">
                    <a:ln>
                      <a:noFill/>
                    </a:ln>
                    <a:effectLst/>
                    <a:latin typeface="Calibri" panose="020F0502020204030204" pitchFamily="34" charset="0"/>
                  </a:rPr>
                  <a:t>-1</a:t>
                </a:r>
                <a:endParaRPr kumimoji="0" lang="de-DE" sz="1000" b="0" i="0" u="none" strike="noStrike" cap="none" normalizeH="0" baseline="0" dirty="0" smtClean="0">
                  <a:ln>
                    <a:noFill/>
                  </a:ln>
                  <a:effectLst/>
                </a:endParaRPr>
              </a:p>
            </p:txBody>
          </p:sp>
          <p:sp>
            <p:nvSpPr>
              <p:cNvPr id="49" name="Rectangle 24"/>
              <p:cNvSpPr>
                <a:spLocks noChangeArrowheads="1"/>
              </p:cNvSpPr>
              <p:nvPr/>
            </p:nvSpPr>
            <p:spPr bwMode="auto">
              <a:xfrm>
                <a:off x="6241800" y="8897938"/>
                <a:ext cx="37991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smtClean="0">
                    <a:ln>
                      <a:noFill/>
                    </a:ln>
                    <a:effectLst/>
                    <a:latin typeface="Calibri" panose="020F0502020204030204" pitchFamily="34" charset="0"/>
                  </a:rPr>
                  <a:t>lac12</a:t>
                </a:r>
                <a:r>
                  <a:rPr kumimoji="0" lang="de-DE" sz="1000" b="0" i="0" u="none" strike="noStrike" cap="none" normalizeH="0" baseline="0" dirty="0" smtClean="0">
                    <a:ln>
                      <a:noFill/>
                    </a:ln>
                    <a:effectLst/>
                    <a:latin typeface="Calibri" panose="020F0502020204030204" pitchFamily="34" charset="0"/>
                  </a:rPr>
                  <a:t>-2</a:t>
                </a:r>
                <a:endParaRPr kumimoji="0" lang="de-DE" sz="1000" b="0" i="0" u="none" strike="noStrike" cap="none" normalizeH="0" baseline="0" dirty="0" smtClean="0">
                  <a:ln>
                    <a:noFill/>
                  </a:ln>
                  <a:effectLst/>
                </a:endParaRPr>
              </a:p>
            </p:txBody>
          </p:sp>
          <p:sp>
            <p:nvSpPr>
              <p:cNvPr id="51" name="Text Box 344"/>
              <p:cNvSpPr txBox="1">
                <a:spLocks noChangeArrowheads="1"/>
              </p:cNvSpPr>
              <p:nvPr/>
            </p:nvSpPr>
            <p:spPr bwMode="auto">
              <a:xfrm rot="16200000">
                <a:off x="2917972" y="7853333"/>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800">
                    <a:solidFill>
                      <a:schemeClr val="tx1"/>
                    </a:solidFill>
                    <a:latin typeface="Arial" panose="020B0604020202020204" pitchFamily="34" charset="0"/>
                    <a:ea typeface="MS PGothic" panose="020B0600070205080204" pitchFamily="34" charset="-128"/>
                  </a:defRPr>
                </a:lvl1pPr>
                <a:lvl2pPr marL="742950" indent="-285750" eaLnBrk="0" hangingPunct="0">
                  <a:defRPr sz="800">
                    <a:solidFill>
                      <a:schemeClr val="tx1"/>
                    </a:solidFill>
                    <a:latin typeface="Arial" panose="020B0604020202020204" pitchFamily="34" charset="0"/>
                    <a:ea typeface="MS PGothic" panose="020B0600070205080204" pitchFamily="34" charset="-128"/>
                  </a:defRPr>
                </a:lvl2pPr>
                <a:lvl3pPr marL="1143000" indent="-228600" eaLnBrk="0" hangingPunct="0">
                  <a:defRPr sz="800">
                    <a:solidFill>
                      <a:schemeClr val="tx1"/>
                    </a:solidFill>
                    <a:latin typeface="Arial" panose="020B0604020202020204" pitchFamily="34" charset="0"/>
                    <a:ea typeface="MS PGothic" panose="020B0600070205080204" pitchFamily="34" charset="-128"/>
                  </a:defRPr>
                </a:lvl3pPr>
                <a:lvl4pPr marL="1600200" indent="-228600" eaLnBrk="0" hangingPunct="0">
                  <a:defRPr sz="800">
                    <a:solidFill>
                      <a:schemeClr val="tx1"/>
                    </a:solidFill>
                    <a:latin typeface="Arial" panose="020B0604020202020204" pitchFamily="34" charset="0"/>
                    <a:ea typeface="MS PGothic" panose="020B0600070205080204" pitchFamily="34" charset="-128"/>
                  </a:defRPr>
                </a:lvl4pPr>
                <a:lvl5pPr marL="2057400" indent="-228600" eaLnBrk="0" hangingPunct="0">
                  <a:defRPr sz="8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8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8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8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800">
                    <a:solidFill>
                      <a:schemeClr val="tx1"/>
                    </a:solidFill>
                    <a:latin typeface="Arial" panose="020B0604020202020204" pitchFamily="34" charset="0"/>
                    <a:ea typeface="MS PGothic" panose="020B0600070205080204" pitchFamily="34" charset="-128"/>
                  </a:defRPr>
                </a:lvl9pPr>
              </a:lstStyle>
              <a:p>
                <a:pPr algn="ctr" eaLnBrk="1" hangingPunct="1"/>
                <a:r>
                  <a:rPr lang="es-ES" sz="1000" dirty="0" err="1">
                    <a:latin typeface="+mn-lt"/>
                  </a:rPr>
                  <a:t>Relative</a:t>
                </a:r>
                <a:r>
                  <a:rPr lang="es-ES" sz="1000" dirty="0">
                    <a:latin typeface="+mn-lt"/>
                  </a:rPr>
                  <a:t> </a:t>
                </a:r>
                <a:r>
                  <a:rPr lang="es-ES" sz="1000" dirty="0" err="1">
                    <a:latin typeface="+mn-lt"/>
                  </a:rPr>
                  <a:t>transcript</a:t>
                </a:r>
                <a:r>
                  <a:rPr lang="es-ES" sz="1000" dirty="0">
                    <a:latin typeface="+mn-lt"/>
                  </a:rPr>
                  <a:t> </a:t>
                </a:r>
                <a:r>
                  <a:rPr lang="es-ES" sz="1000" dirty="0" err="1" smtClean="0">
                    <a:latin typeface="+mn-lt"/>
                  </a:rPr>
                  <a:t>level</a:t>
                </a:r>
                <a:endParaRPr lang="es-ES" sz="1000" dirty="0" smtClean="0">
                  <a:latin typeface="+mn-lt"/>
                </a:endParaRPr>
              </a:p>
              <a:p>
                <a:pPr algn="ctr" eaLnBrk="1" hangingPunct="1"/>
                <a:r>
                  <a:rPr lang="es-ES" sz="1000" dirty="0" smtClean="0">
                    <a:latin typeface="+mn-lt"/>
                  </a:rPr>
                  <a:t> </a:t>
                </a:r>
                <a:r>
                  <a:rPr lang="es-ES" sz="1000" dirty="0">
                    <a:latin typeface="+mn-lt"/>
                  </a:rPr>
                  <a:t>(‰ of </a:t>
                </a:r>
                <a:r>
                  <a:rPr lang="de-DE" sz="1000" i="1" dirty="0" smtClean="0">
                    <a:latin typeface="+mn-lt"/>
                  </a:rPr>
                  <a:t>UBQ10</a:t>
                </a:r>
                <a:r>
                  <a:rPr lang="es-ES" sz="1000" dirty="0" smtClean="0">
                    <a:latin typeface="+mn-lt"/>
                  </a:rPr>
                  <a:t>)</a:t>
                </a:r>
                <a:endParaRPr lang="es-ES" sz="1000" dirty="0">
                  <a:latin typeface="+mn-lt"/>
                  <a:sym typeface="Symbol" panose="05050102010706020507" pitchFamily="18" charset="2"/>
                </a:endParaRPr>
              </a:p>
            </p:txBody>
          </p:sp>
          <p:sp>
            <p:nvSpPr>
              <p:cNvPr id="52" name="TextBox 51"/>
              <p:cNvSpPr txBox="1"/>
              <p:nvPr/>
            </p:nvSpPr>
            <p:spPr>
              <a:xfrm>
                <a:off x="6293274" y="7275289"/>
                <a:ext cx="543739" cy="261610"/>
              </a:xfrm>
              <a:prstGeom prst="rect">
                <a:avLst/>
              </a:prstGeom>
              <a:noFill/>
            </p:spPr>
            <p:txBody>
              <a:bodyPr wrap="none" rtlCol="0">
                <a:spAutoFit/>
              </a:bodyPr>
              <a:lstStyle/>
              <a:p>
                <a:r>
                  <a:rPr lang="de-DE" sz="1050" b="1" i="1" dirty="0" smtClean="0"/>
                  <a:t>LAC12</a:t>
                </a:r>
                <a:endParaRPr lang="de-DE" sz="1050" b="1" i="1" dirty="0"/>
              </a:p>
            </p:txBody>
          </p:sp>
          <p:sp>
            <p:nvSpPr>
              <p:cNvPr id="50" name="TextBox 49"/>
              <p:cNvSpPr txBox="1"/>
              <p:nvPr/>
            </p:nvSpPr>
            <p:spPr>
              <a:xfrm>
                <a:off x="4452102" y="7292031"/>
                <a:ext cx="245580" cy="246221"/>
              </a:xfrm>
              <a:prstGeom prst="rect">
                <a:avLst/>
              </a:prstGeom>
              <a:noFill/>
            </p:spPr>
            <p:txBody>
              <a:bodyPr wrap="none" rtlCol="0">
                <a:spAutoFit/>
              </a:bodyPr>
              <a:lstStyle/>
              <a:p>
                <a:r>
                  <a:rPr lang="es-ES" sz="1000" dirty="0" smtClean="0"/>
                  <a:t>a</a:t>
                </a:r>
                <a:endParaRPr lang="de-DE" sz="1000" dirty="0"/>
              </a:p>
            </p:txBody>
          </p:sp>
          <p:sp>
            <p:nvSpPr>
              <p:cNvPr id="54" name="TextBox 53"/>
              <p:cNvSpPr txBox="1"/>
              <p:nvPr/>
            </p:nvSpPr>
            <p:spPr>
              <a:xfrm>
                <a:off x="6308966" y="8194671"/>
                <a:ext cx="251992" cy="246221"/>
              </a:xfrm>
              <a:prstGeom prst="rect">
                <a:avLst/>
              </a:prstGeom>
              <a:noFill/>
            </p:spPr>
            <p:txBody>
              <a:bodyPr wrap="none" rtlCol="0">
                <a:spAutoFit/>
              </a:bodyPr>
              <a:lstStyle/>
              <a:p>
                <a:r>
                  <a:rPr lang="es-ES" sz="1000" dirty="0"/>
                  <a:t>b</a:t>
                </a:r>
                <a:endParaRPr lang="de-DE" sz="1000" dirty="0"/>
              </a:p>
            </p:txBody>
          </p:sp>
          <p:sp>
            <p:nvSpPr>
              <p:cNvPr id="55" name="TextBox 54"/>
              <p:cNvSpPr txBox="1"/>
              <p:nvPr/>
            </p:nvSpPr>
            <p:spPr>
              <a:xfrm>
                <a:off x="5374056" y="8248127"/>
                <a:ext cx="251992" cy="246221"/>
              </a:xfrm>
              <a:prstGeom prst="rect">
                <a:avLst/>
              </a:prstGeom>
              <a:noFill/>
            </p:spPr>
            <p:txBody>
              <a:bodyPr wrap="none" rtlCol="0">
                <a:spAutoFit/>
              </a:bodyPr>
              <a:lstStyle/>
              <a:p>
                <a:r>
                  <a:rPr lang="es-ES" sz="1000" dirty="0"/>
                  <a:t>b</a:t>
                </a:r>
                <a:endParaRPr lang="de-DE" sz="1000" dirty="0"/>
              </a:p>
            </p:txBody>
          </p:sp>
        </p:grpSp>
        <p:sp>
          <p:nvSpPr>
            <p:cNvPr id="57" name="TextBox 56"/>
            <p:cNvSpPr txBox="1"/>
            <p:nvPr/>
          </p:nvSpPr>
          <p:spPr>
            <a:xfrm>
              <a:off x="196100" y="6989926"/>
              <a:ext cx="378630" cy="276999"/>
            </a:xfrm>
            <a:prstGeom prst="rect">
              <a:avLst/>
            </a:prstGeom>
            <a:noFill/>
          </p:spPr>
          <p:txBody>
            <a:bodyPr wrap="none" rtlCol="0">
              <a:spAutoFit/>
            </a:bodyPr>
            <a:lstStyle/>
            <a:p>
              <a:r>
                <a:rPr lang="es-ES" sz="1200" b="1" dirty="0" smtClean="0"/>
                <a:t>(D)</a:t>
              </a:r>
              <a:endParaRPr lang="de-DE" sz="1200" b="1" dirty="0"/>
            </a:p>
          </p:txBody>
        </p:sp>
        <p:grpSp>
          <p:nvGrpSpPr>
            <p:cNvPr id="59" name="Group 58"/>
            <p:cNvGrpSpPr/>
            <p:nvPr/>
          </p:nvGrpSpPr>
          <p:grpSpPr>
            <a:xfrm>
              <a:off x="1075149" y="3954097"/>
              <a:ext cx="5380127" cy="1053097"/>
              <a:chOff x="1075149" y="4026105"/>
              <a:chExt cx="5380127" cy="1053097"/>
            </a:xfrm>
          </p:grpSpPr>
          <p:pic>
            <p:nvPicPr>
              <p:cNvPr id="24" name="Picture 23"/>
              <p:cNvPicPr>
                <a:picLocks noChangeAspect="1"/>
              </p:cNvPicPr>
              <p:nvPr/>
            </p:nvPicPr>
            <p:blipFill>
              <a:blip r:embed="rId2"/>
              <a:stretch>
                <a:fillRect/>
              </a:stretch>
            </p:blipFill>
            <p:spPr>
              <a:xfrm>
                <a:off x="1086651" y="4026105"/>
                <a:ext cx="5236282" cy="915042"/>
              </a:xfrm>
              <a:prstGeom prst="rect">
                <a:avLst/>
              </a:prstGeom>
            </p:spPr>
          </p:pic>
          <p:sp>
            <p:nvSpPr>
              <p:cNvPr id="32" name="TextBox 31"/>
              <p:cNvSpPr txBox="1"/>
              <p:nvPr/>
            </p:nvSpPr>
            <p:spPr>
              <a:xfrm>
                <a:off x="1075149" y="4226884"/>
                <a:ext cx="380232" cy="230832"/>
              </a:xfrm>
              <a:prstGeom prst="rect">
                <a:avLst/>
              </a:prstGeom>
              <a:noFill/>
            </p:spPr>
            <p:txBody>
              <a:bodyPr wrap="none" rtlCol="0">
                <a:spAutoFit/>
              </a:bodyPr>
              <a:lstStyle/>
              <a:p>
                <a:r>
                  <a:rPr lang="es-ES" sz="900" dirty="0" smtClean="0"/>
                  <a:t>ATG</a:t>
                </a:r>
                <a:endParaRPr lang="de-DE" sz="900" dirty="0"/>
              </a:p>
            </p:txBody>
          </p:sp>
          <p:sp>
            <p:nvSpPr>
              <p:cNvPr id="33" name="TextBox 32"/>
              <p:cNvSpPr txBox="1"/>
              <p:nvPr/>
            </p:nvSpPr>
            <p:spPr>
              <a:xfrm>
                <a:off x="6075044" y="4244797"/>
                <a:ext cx="380232" cy="230832"/>
              </a:xfrm>
              <a:prstGeom prst="rect">
                <a:avLst/>
              </a:prstGeom>
              <a:noFill/>
            </p:spPr>
            <p:txBody>
              <a:bodyPr wrap="none" rtlCol="0">
                <a:spAutoFit/>
              </a:bodyPr>
              <a:lstStyle/>
              <a:p>
                <a:r>
                  <a:rPr lang="es-ES" sz="900" dirty="0" smtClean="0"/>
                  <a:t>TAG</a:t>
                </a:r>
                <a:endParaRPr lang="de-DE" sz="900" dirty="0"/>
              </a:p>
            </p:txBody>
          </p:sp>
          <p:cxnSp>
            <p:nvCxnSpPr>
              <p:cNvPr id="60" name="Straight Arrow Connector 59"/>
              <p:cNvCxnSpPr/>
              <p:nvPr/>
            </p:nvCxnSpPr>
            <p:spPr>
              <a:xfrm>
                <a:off x="1199477" y="4244797"/>
                <a:ext cx="3958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1518581" y="5068433"/>
                <a:ext cx="3958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H="1">
                <a:off x="5927087" y="4244797"/>
                <a:ext cx="3958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H="1">
                <a:off x="5913120" y="5079202"/>
                <a:ext cx="3958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H="1">
                <a:off x="2495797" y="4051591"/>
                <a:ext cx="180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H="1">
                <a:off x="5004767" y="4029019"/>
                <a:ext cx="180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flipH="1">
                <a:off x="2767627" y="4857586"/>
                <a:ext cx="180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1245722" y="4048976"/>
                <a:ext cx="248786" cy="261610"/>
              </a:xfrm>
              <a:prstGeom prst="rect">
                <a:avLst/>
              </a:prstGeom>
              <a:noFill/>
            </p:spPr>
            <p:txBody>
              <a:bodyPr wrap="none" rtlCol="0">
                <a:spAutoFit/>
              </a:bodyPr>
              <a:lstStyle/>
              <a:p>
                <a:r>
                  <a:rPr lang="es-ES" sz="1050" dirty="0" smtClean="0"/>
                  <a:t>F</a:t>
                </a:r>
                <a:endParaRPr lang="de-DE" sz="1050" dirty="0"/>
              </a:p>
            </p:txBody>
          </p:sp>
          <p:sp>
            <p:nvSpPr>
              <p:cNvPr id="69" name="TextBox 68"/>
              <p:cNvSpPr txBox="1"/>
              <p:nvPr/>
            </p:nvSpPr>
            <p:spPr>
              <a:xfrm>
                <a:off x="6044488" y="4047245"/>
                <a:ext cx="258404" cy="253916"/>
              </a:xfrm>
              <a:prstGeom prst="rect">
                <a:avLst/>
              </a:prstGeom>
              <a:noFill/>
            </p:spPr>
            <p:txBody>
              <a:bodyPr wrap="none" rtlCol="0">
                <a:spAutoFit/>
              </a:bodyPr>
              <a:lstStyle/>
              <a:p>
                <a:r>
                  <a:rPr lang="es-ES" sz="1050" dirty="0" smtClean="0"/>
                  <a:t>R</a:t>
                </a:r>
                <a:endParaRPr lang="de-DE" sz="1050" dirty="0"/>
              </a:p>
            </p:txBody>
          </p:sp>
        </p:grpSp>
        <p:grpSp>
          <p:nvGrpSpPr>
            <p:cNvPr id="61" name="Group 60"/>
            <p:cNvGrpSpPr/>
            <p:nvPr/>
          </p:nvGrpSpPr>
          <p:grpSpPr>
            <a:xfrm>
              <a:off x="1086652" y="4785578"/>
              <a:ext cx="5580880" cy="883358"/>
              <a:chOff x="1086652" y="4857586"/>
              <a:chExt cx="5580880" cy="883358"/>
            </a:xfrm>
          </p:grpSpPr>
          <p:pic>
            <p:nvPicPr>
              <p:cNvPr id="53" name="Picture 52"/>
              <p:cNvPicPr>
                <a:picLocks noChangeAspect="1"/>
              </p:cNvPicPr>
              <p:nvPr/>
            </p:nvPicPr>
            <p:blipFill>
              <a:blip r:embed="rId3"/>
              <a:stretch>
                <a:fillRect/>
              </a:stretch>
            </p:blipFill>
            <p:spPr>
              <a:xfrm>
                <a:off x="1086652" y="4857586"/>
                <a:ext cx="5580880" cy="883358"/>
              </a:xfrm>
              <a:prstGeom prst="rect">
                <a:avLst/>
              </a:prstGeom>
            </p:spPr>
          </p:pic>
          <p:sp>
            <p:nvSpPr>
              <p:cNvPr id="34" name="TextBox 33"/>
              <p:cNvSpPr txBox="1"/>
              <p:nvPr/>
            </p:nvSpPr>
            <p:spPr>
              <a:xfrm>
                <a:off x="1405207" y="5068433"/>
                <a:ext cx="380232" cy="230832"/>
              </a:xfrm>
              <a:prstGeom prst="rect">
                <a:avLst/>
              </a:prstGeom>
              <a:noFill/>
            </p:spPr>
            <p:txBody>
              <a:bodyPr wrap="none" rtlCol="0">
                <a:spAutoFit/>
              </a:bodyPr>
              <a:lstStyle/>
              <a:p>
                <a:r>
                  <a:rPr lang="es-ES" sz="900" dirty="0" smtClean="0"/>
                  <a:t>ATG</a:t>
                </a:r>
                <a:endParaRPr lang="de-DE" sz="900" dirty="0"/>
              </a:p>
            </p:txBody>
          </p:sp>
          <p:sp>
            <p:nvSpPr>
              <p:cNvPr id="35" name="TextBox 34"/>
              <p:cNvSpPr txBox="1"/>
              <p:nvPr/>
            </p:nvSpPr>
            <p:spPr>
              <a:xfrm>
                <a:off x="6083975" y="5056629"/>
                <a:ext cx="380232" cy="230832"/>
              </a:xfrm>
              <a:prstGeom prst="rect">
                <a:avLst/>
              </a:prstGeom>
              <a:noFill/>
            </p:spPr>
            <p:txBody>
              <a:bodyPr wrap="none" rtlCol="0">
                <a:spAutoFit/>
              </a:bodyPr>
              <a:lstStyle/>
              <a:p>
                <a:r>
                  <a:rPr lang="es-ES" sz="900" dirty="0" smtClean="0"/>
                  <a:t>TGA</a:t>
                </a:r>
                <a:endParaRPr lang="de-DE" sz="900" dirty="0"/>
              </a:p>
            </p:txBody>
          </p:sp>
          <p:sp>
            <p:nvSpPr>
              <p:cNvPr id="70" name="TextBox 69"/>
              <p:cNvSpPr txBox="1"/>
              <p:nvPr/>
            </p:nvSpPr>
            <p:spPr>
              <a:xfrm>
                <a:off x="1573508" y="4868265"/>
                <a:ext cx="248786" cy="261610"/>
              </a:xfrm>
              <a:prstGeom prst="rect">
                <a:avLst/>
              </a:prstGeom>
              <a:noFill/>
            </p:spPr>
            <p:txBody>
              <a:bodyPr wrap="none" rtlCol="0">
                <a:spAutoFit/>
              </a:bodyPr>
              <a:lstStyle/>
              <a:p>
                <a:r>
                  <a:rPr lang="es-ES" sz="1050" dirty="0" smtClean="0"/>
                  <a:t>F</a:t>
                </a:r>
                <a:endParaRPr lang="de-DE" sz="1050" dirty="0"/>
              </a:p>
            </p:txBody>
          </p:sp>
          <p:sp>
            <p:nvSpPr>
              <p:cNvPr id="71" name="TextBox 70"/>
              <p:cNvSpPr txBox="1"/>
              <p:nvPr/>
            </p:nvSpPr>
            <p:spPr>
              <a:xfrm>
                <a:off x="6014846" y="4878188"/>
                <a:ext cx="258404" cy="253916"/>
              </a:xfrm>
              <a:prstGeom prst="rect">
                <a:avLst/>
              </a:prstGeom>
              <a:noFill/>
            </p:spPr>
            <p:txBody>
              <a:bodyPr wrap="none" rtlCol="0">
                <a:spAutoFit/>
              </a:bodyPr>
              <a:lstStyle/>
              <a:p>
                <a:r>
                  <a:rPr lang="es-ES" sz="1050" dirty="0" smtClean="0"/>
                  <a:t>R</a:t>
                </a:r>
                <a:endParaRPr lang="de-DE" sz="1050" dirty="0"/>
              </a:p>
            </p:txBody>
          </p:sp>
        </p:grpSp>
        <p:sp>
          <p:nvSpPr>
            <p:cNvPr id="19" name="Rectangle 18"/>
            <p:cNvSpPr/>
            <p:nvPr/>
          </p:nvSpPr>
          <p:spPr>
            <a:xfrm>
              <a:off x="83248" y="8010996"/>
              <a:ext cx="7353012" cy="2462213"/>
            </a:xfrm>
            <a:prstGeom prst="rect">
              <a:avLst/>
            </a:prstGeom>
          </p:spPr>
          <p:txBody>
            <a:bodyPr wrap="square">
              <a:spAutoFit/>
            </a:bodyPr>
            <a:lstStyle/>
            <a:p>
              <a:pPr algn="just"/>
              <a:r>
                <a:rPr lang="en-US" sz="1100" b="1" dirty="0">
                  <a:latin typeface="Times New Roman" panose="02020603050405020304" pitchFamily="18" charset="0"/>
                  <a:ea typeface="Calibri" panose="020F0502020204030204" pitchFamily="34" charset="0"/>
                </a:rPr>
                <a:t>Supplementary Figure </a:t>
              </a:r>
              <a:r>
                <a:rPr lang="en-US" sz="1100" b="1" dirty="0" smtClean="0">
                  <a:latin typeface="Times New Roman" panose="02020603050405020304" pitchFamily="18" charset="0"/>
                  <a:ea typeface="Calibri" panose="020F0502020204030204" pitchFamily="34" charset="0"/>
                </a:rPr>
                <a:t>3</a:t>
              </a:r>
              <a:r>
                <a:rPr lang="en-US" sz="1100" b="1" dirty="0" smtClean="0">
                  <a:latin typeface="Times New Roman" panose="02020603050405020304" pitchFamily="18" charset="0"/>
                  <a:ea typeface="Calibri" panose="020F0502020204030204" pitchFamily="34" charset="0"/>
                </a:rPr>
                <a:t>. </a:t>
              </a:r>
              <a:r>
                <a:rPr lang="en-US" sz="1100" b="1" dirty="0">
                  <a:latin typeface="Times New Roman" panose="02020603050405020304" pitchFamily="18" charset="0"/>
                  <a:ea typeface="Calibri" panose="020F0502020204030204" pitchFamily="34" charset="0"/>
                </a:rPr>
                <a:t>(A)</a:t>
              </a:r>
              <a:r>
                <a:rPr lang="en-US" sz="1100" dirty="0">
                  <a:latin typeface="Times New Roman" panose="02020603050405020304" pitchFamily="18" charset="0"/>
                  <a:ea typeface="Calibri" panose="020F0502020204030204" pitchFamily="34" charset="0"/>
                </a:rPr>
                <a:t> Localization of expression of </a:t>
              </a:r>
              <a:r>
                <a:rPr lang="en-US" sz="1100" i="1" dirty="0">
                  <a:latin typeface="Times New Roman" panose="02020603050405020304" pitchFamily="18" charset="0"/>
                  <a:ea typeface="Calibri" panose="020F0502020204030204" pitchFamily="34" charset="0"/>
                </a:rPr>
                <a:t>LAC12, LAC13</a:t>
              </a:r>
              <a:r>
                <a:rPr lang="en-US" sz="1100" dirty="0">
                  <a:latin typeface="Times New Roman" panose="02020603050405020304" pitchFamily="18" charset="0"/>
                  <a:ea typeface="Calibri" panose="020F0502020204030204" pitchFamily="34" charset="0"/>
                </a:rPr>
                <a:t>, </a:t>
              </a:r>
              <a:r>
                <a:rPr lang="en-US" sz="1100" i="1" dirty="0">
                  <a:latin typeface="Times New Roman" panose="02020603050405020304" pitchFamily="18" charset="0"/>
                  <a:ea typeface="Calibri" panose="020F0502020204030204" pitchFamily="34" charset="0"/>
                </a:rPr>
                <a:t>AO</a:t>
              </a:r>
              <a:r>
                <a:rPr lang="en-US" sz="1100" dirty="0">
                  <a:latin typeface="Times New Roman" panose="02020603050405020304" pitchFamily="18" charset="0"/>
                  <a:ea typeface="Calibri" panose="020F0502020204030204" pitchFamily="34" charset="0"/>
                </a:rPr>
                <a:t>,</a:t>
              </a:r>
              <a:r>
                <a:rPr lang="en-US" sz="1100" i="1" dirty="0">
                  <a:latin typeface="Times New Roman" panose="02020603050405020304" pitchFamily="18" charset="0"/>
                  <a:ea typeface="Calibri" panose="020F0502020204030204" pitchFamily="34" charset="0"/>
                </a:rPr>
                <a:t> LPR1 </a:t>
              </a:r>
              <a:r>
                <a:rPr lang="en-US" sz="1100" dirty="0">
                  <a:latin typeface="Times New Roman" panose="02020603050405020304" pitchFamily="18" charset="0"/>
                  <a:ea typeface="Calibri" panose="020F0502020204030204" pitchFamily="34" charset="0"/>
                </a:rPr>
                <a:t>and</a:t>
              </a:r>
              <a:r>
                <a:rPr lang="en-US" sz="1100" i="1" dirty="0">
                  <a:latin typeface="Times New Roman" panose="02020603050405020304" pitchFamily="18" charset="0"/>
                  <a:ea typeface="Calibri" panose="020F0502020204030204" pitchFamily="34" charset="0"/>
                </a:rPr>
                <a:t> LPR2</a:t>
              </a:r>
              <a:r>
                <a:rPr lang="en-US" sz="1100" dirty="0">
                  <a:latin typeface="Times New Roman" panose="02020603050405020304" pitchFamily="18" charset="0"/>
                  <a:ea typeface="Calibri" panose="020F0502020204030204" pitchFamily="34" charset="0"/>
                </a:rPr>
                <a:t> in roots of 7-day-old seedlings (Brady et al., 2007). </a:t>
              </a:r>
              <a:r>
                <a:rPr lang="en-US" sz="1100" b="1" dirty="0">
                  <a:latin typeface="Times New Roman" panose="02020603050405020304" pitchFamily="18" charset="0"/>
                  <a:ea typeface="Calibri" panose="020F0502020204030204" pitchFamily="34" charset="0"/>
                </a:rPr>
                <a:t>(B) </a:t>
              </a:r>
              <a:r>
                <a:rPr lang="en-US" sz="1100" dirty="0">
                  <a:latin typeface="Times New Roman" panose="02020603050405020304" pitchFamily="18" charset="0"/>
                  <a:ea typeface="Calibri" panose="020F0502020204030204" pitchFamily="34" charset="0"/>
                </a:rPr>
                <a:t>Schematic representation of the </a:t>
              </a:r>
              <a:r>
                <a:rPr lang="en-US" sz="1100" i="1" dirty="0">
                  <a:latin typeface="Times New Roman" panose="02020603050405020304" pitchFamily="18" charset="0"/>
                  <a:ea typeface="Calibri" panose="020F0502020204030204" pitchFamily="34" charset="0"/>
                </a:rPr>
                <a:t>LAC12 </a:t>
              </a:r>
              <a:r>
                <a:rPr lang="en-US" sz="1100" dirty="0">
                  <a:latin typeface="Times New Roman" panose="02020603050405020304" pitchFamily="18" charset="0"/>
                  <a:ea typeface="Calibri" panose="020F0502020204030204" pitchFamily="34" charset="0"/>
                </a:rPr>
                <a:t>and </a:t>
              </a:r>
              <a:r>
                <a:rPr lang="en-US" sz="1100" i="1" dirty="0">
                  <a:latin typeface="Times New Roman" panose="02020603050405020304" pitchFamily="18" charset="0"/>
                  <a:ea typeface="Calibri" panose="020F0502020204030204" pitchFamily="34" charset="0"/>
                </a:rPr>
                <a:t>AO </a:t>
              </a:r>
              <a:r>
                <a:rPr lang="en-US" sz="1100" dirty="0">
                  <a:latin typeface="Times New Roman" panose="02020603050405020304" pitchFamily="18" charset="0"/>
                  <a:ea typeface="Calibri" panose="020F0502020204030204" pitchFamily="34" charset="0"/>
                </a:rPr>
                <a:t>genomic loci. Boxes represent exons. Coding regions are shaded in black with the translational start and stop codons indicated; the 5'- and 3'-UTRs are left blank. The positions of the T-DNA </a:t>
              </a:r>
              <a:r>
                <a:rPr lang="en-US" sz="1100" dirty="0" smtClean="0">
                  <a:latin typeface="Times New Roman" panose="02020603050405020304" pitchFamily="18" charset="0"/>
                  <a:ea typeface="Calibri" panose="020F0502020204030204" pitchFamily="34" charset="0"/>
                </a:rPr>
                <a:t>insertions, according to NASC, are </a:t>
              </a:r>
              <a:r>
                <a:rPr lang="en-US" sz="1100" dirty="0">
                  <a:latin typeface="Times New Roman" panose="02020603050405020304" pitchFamily="18" charset="0"/>
                  <a:ea typeface="Calibri" panose="020F0502020204030204" pitchFamily="34" charset="0"/>
                </a:rPr>
                <a:t>indicated by open triangles and their orientations by marking their left border (LB) sequences. Primers used for the selection of homozygous lines are represented by arrows. The 3'-UTR of </a:t>
              </a:r>
              <a:r>
                <a:rPr lang="en-US" sz="1100" i="1" dirty="0">
                  <a:latin typeface="Times New Roman" panose="02020603050405020304" pitchFamily="18" charset="0"/>
                  <a:ea typeface="Calibri" panose="020F0502020204030204" pitchFamily="34" charset="0"/>
                </a:rPr>
                <a:t>LAC12</a:t>
              </a:r>
              <a:r>
                <a:rPr lang="en-US" sz="1100" dirty="0">
                  <a:latin typeface="Times New Roman" panose="02020603050405020304" pitchFamily="18" charset="0"/>
                  <a:ea typeface="Calibri" panose="020F0502020204030204" pitchFamily="34" charset="0"/>
                </a:rPr>
                <a:t> is not annotated in TAIR10. </a:t>
              </a:r>
              <a:r>
                <a:rPr lang="en-US" sz="1100" b="1" dirty="0">
                  <a:latin typeface="Times New Roman" panose="02020603050405020304" pitchFamily="18" charset="0"/>
                  <a:ea typeface="Calibri" panose="020F0502020204030204" pitchFamily="34" charset="0"/>
                </a:rPr>
                <a:t>(C) </a:t>
              </a:r>
              <a:r>
                <a:rPr lang="en-US" sz="1100" dirty="0">
                  <a:latin typeface="Times New Roman" panose="02020603050405020304" pitchFamily="18" charset="0"/>
                  <a:ea typeface="Calibri" panose="020F0502020204030204" pitchFamily="34" charset="0"/>
                </a:rPr>
                <a:t>Agarose gel picture </a:t>
              </a:r>
              <a:r>
                <a:rPr lang="en-US" sz="1100" dirty="0" smtClean="0">
                  <a:latin typeface="Times New Roman" panose="02020603050405020304" pitchFamily="18" charset="0"/>
                  <a:ea typeface="Calibri" panose="020F0502020204030204" pitchFamily="34" charset="0"/>
                </a:rPr>
                <a:t>shows </a:t>
              </a:r>
              <a:r>
                <a:rPr lang="en-US" sz="1100" dirty="0">
                  <a:latin typeface="Times New Roman" panose="02020603050405020304" pitchFamily="18" charset="0"/>
                  <a:ea typeface="Calibri" panose="020F0502020204030204" pitchFamily="34" charset="0"/>
                </a:rPr>
                <a:t>the identification of the homozygous lines of </a:t>
              </a:r>
              <a:r>
                <a:rPr lang="en-US" sz="1100" i="1" dirty="0">
                  <a:latin typeface="Times New Roman" panose="02020603050405020304" pitchFamily="18" charset="0"/>
                  <a:ea typeface="Calibri" panose="020F0502020204030204" pitchFamily="34" charset="0"/>
                </a:rPr>
                <a:t>lac12</a:t>
              </a:r>
              <a:r>
                <a:rPr lang="en-US" sz="1100" dirty="0">
                  <a:latin typeface="Times New Roman" panose="02020603050405020304" pitchFamily="18" charset="0"/>
                  <a:ea typeface="Calibri" panose="020F0502020204030204" pitchFamily="34" charset="0"/>
                </a:rPr>
                <a:t>-1 and </a:t>
              </a:r>
              <a:r>
                <a:rPr lang="en-US" sz="1100" i="1" dirty="0">
                  <a:latin typeface="Times New Roman" panose="02020603050405020304" pitchFamily="18" charset="0"/>
                  <a:ea typeface="Calibri" panose="020F0502020204030204" pitchFamily="34" charset="0"/>
                </a:rPr>
                <a:t>lac12</a:t>
              </a:r>
              <a:r>
                <a:rPr lang="en-US" sz="1100" dirty="0">
                  <a:latin typeface="Times New Roman" panose="02020603050405020304" pitchFamily="18" charset="0"/>
                  <a:ea typeface="Calibri" panose="020F0502020204030204" pitchFamily="34" charset="0"/>
                </a:rPr>
                <a:t>-2 mutants, respectively. Lanes 1-3: Col-0, </a:t>
              </a:r>
              <a:r>
                <a:rPr lang="en-US" sz="1100" i="1" dirty="0">
                  <a:latin typeface="Times New Roman" panose="02020603050405020304" pitchFamily="18" charset="0"/>
                  <a:ea typeface="Calibri" panose="020F0502020204030204" pitchFamily="34" charset="0"/>
                </a:rPr>
                <a:t>lac12</a:t>
              </a:r>
              <a:r>
                <a:rPr lang="en-US" sz="1100" dirty="0">
                  <a:latin typeface="Times New Roman" panose="02020603050405020304" pitchFamily="18" charset="0"/>
                  <a:ea typeface="Calibri" panose="020F0502020204030204" pitchFamily="34" charset="0"/>
                </a:rPr>
                <a:t>-2, </a:t>
              </a:r>
              <a:r>
                <a:rPr lang="en-US" sz="1100" i="1" dirty="0">
                  <a:latin typeface="Times New Roman" panose="02020603050405020304" pitchFamily="18" charset="0"/>
                  <a:ea typeface="Calibri" panose="020F0502020204030204" pitchFamily="34" charset="0"/>
                </a:rPr>
                <a:t>lac12</a:t>
              </a:r>
              <a:r>
                <a:rPr lang="en-US" sz="1100" dirty="0">
                  <a:latin typeface="Times New Roman" panose="02020603050405020304" pitchFamily="18" charset="0"/>
                  <a:ea typeface="Calibri" panose="020F0502020204030204" pitchFamily="34" charset="0"/>
                </a:rPr>
                <a:t>-1. Wild-type </a:t>
              </a:r>
              <a:r>
                <a:rPr lang="en-US" sz="1100" i="1" dirty="0">
                  <a:latin typeface="Times New Roman" panose="02020603050405020304" pitchFamily="18" charset="0"/>
                  <a:ea typeface="Calibri" panose="020F0502020204030204" pitchFamily="34" charset="0"/>
                </a:rPr>
                <a:t>LAC12</a:t>
              </a:r>
              <a:r>
                <a:rPr lang="en-US" sz="1100" dirty="0">
                  <a:latin typeface="Times New Roman" panose="02020603050405020304" pitchFamily="18" charset="0"/>
                  <a:ea typeface="Calibri" panose="020F0502020204030204" pitchFamily="34" charset="0"/>
                </a:rPr>
                <a:t> allele (2,290 </a:t>
              </a:r>
              <a:r>
                <a:rPr lang="en-US" sz="1100" dirty="0" err="1">
                  <a:latin typeface="Times New Roman" panose="02020603050405020304" pitchFamily="18" charset="0"/>
                  <a:ea typeface="Calibri" panose="020F0502020204030204" pitchFamily="34" charset="0"/>
                </a:rPr>
                <a:t>bp</a:t>
              </a:r>
              <a:r>
                <a:rPr lang="en-US" sz="1100" dirty="0">
                  <a:latin typeface="Times New Roman" panose="02020603050405020304" pitchFamily="18" charset="0"/>
                  <a:ea typeface="Calibri" panose="020F0502020204030204" pitchFamily="34" charset="0"/>
                </a:rPr>
                <a:t>), T-DNA bands: </a:t>
              </a:r>
              <a:r>
                <a:rPr lang="en-US" sz="1100" i="1" dirty="0">
                  <a:latin typeface="Times New Roman" panose="02020603050405020304" pitchFamily="18" charset="0"/>
                  <a:ea typeface="Calibri" panose="020F0502020204030204" pitchFamily="34" charset="0"/>
                </a:rPr>
                <a:t>lac12</a:t>
              </a:r>
              <a:r>
                <a:rPr lang="en-US" sz="1100" dirty="0">
                  <a:latin typeface="Times New Roman" panose="02020603050405020304" pitchFamily="18" charset="0"/>
                  <a:ea typeface="Calibri" panose="020F0502020204030204" pitchFamily="34" charset="0"/>
                </a:rPr>
                <a:t>-1 </a:t>
              </a:r>
              <a:r>
                <a:rPr lang="en-US" sz="1100" dirty="0" smtClean="0">
                  <a:latin typeface="Times New Roman" panose="02020603050405020304" pitchFamily="18" charset="0"/>
                  <a:ea typeface="Calibri" panose="020F0502020204030204" pitchFamily="34" charset="0"/>
                </a:rPr>
                <a:t>(900 </a:t>
              </a:r>
              <a:r>
                <a:rPr lang="en-US" sz="1100" dirty="0" err="1">
                  <a:latin typeface="Times New Roman" panose="02020603050405020304" pitchFamily="18" charset="0"/>
                  <a:ea typeface="Calibri" panose="020F0502020204030204" pitchFamily="34" charset="0"/>
                </a:rPr>
                <a:t>bp</a:t>
              </a:r>
              <a:r>
                <a:rPr lang="en-US" sz="1100" dirty="0">
                  <a:latin typeface="Times New Roman" panose="02020603050405020304" pitchFamily="18" charset="0"/>
                  <a:ea typeface="Calibri" panose="020F0502020204030204" pitchFamily="34" charset="0"/>
                </a:rPr>
                <a:t>), T-DNA band </a:t>
              </a:r>
              <a:r>
                <a:rPr lang="en-US" sz="1100" i="1" dirty="0" smtClean="0">
                  <a:latin typeface="Times New Roman" panose="02020603050405020304" pitchFamily="18" charset="0"/>
                  <a:ea typeface="Calibri" panose="020F0502020204030204" pitchFamily="34" charset="0"/>
                </a:rPr>
                <a:t>lac12</a:t>
              </a:r>
              <a:r>
                <a:rPr lang="en-US" sz="1100" dirty="0" smtClean="0">
                  <a:latin typeface="Times New Roman" panose="02020603050405020304" pitchFamily="18" charset="0"/>
                  <a:ea typeface="Calibri" panose="020F0502020204030204" pitchFamily="34" charset="0"/>
                </a:rPr>
                <a:t>-2 </a:t>
              </a:r>
              <a:r>
                <a:rPr lang="en-US" sz="1100" dirty="0">
                  <a:latin typeface="Times New Roman" panose="02020603050405020304" pitchFamily="18" charset="0"/>
                  <a:ea typeface="Calibri" panose="020F0502020204030204" pitchFamily="34" charset="0"/>
                </a:rPr>
                <a:t>(2,870 </a:t>
              </a:r>
              <a:r>
                <a:rPr lang="en-US" sz="1100" dirty="0" err="1">
                  <a:latin typeface="Times New Roman" panose="02020603050405020304" pitchFamily="18" charset="0"/>
                  <a:ea typeface="Calibri" panose="020F0502020204030204" pitchFamily="34" charset="0"/>
                </a:rPr>
                <a:t>bp</a:t>
              </a:r>
              <a:r>
                <a:rPr lang="en-US" sz="1100" dirty="0">
                  <a:latin typeface="Times New Roman" panose="02020603050405020304" pitchFamily="18" charset="0"/>
                  <a:ea typeface="Calibri" panose="020F0502020204030204" pitchFamily="34" charset="0"/>
                </a:rPr>
                <a:t>). (</a:t>
              </a:r>
              <a:r>
                <a:rPr lang="en-US" sz="1100" b="1" dirty="0">
                  <a:latin typeface="Times New Roman" panose="02020603050405020304" pitchFamily="18" charset="0"/>
                  <a:ea typeface="Calibri" panose="020F0502020204030204" pitchFamily="34" charset="0"/>
                </a:rPr>
                <a:t>D</a:t>
              </a:r>
              <a:r>
                <a:rPr lang="en-US" sz="1100" dirty="0">
                  <a:latin typeface="Times New Roman" panose="02020603050405020304" pitchFamily="18" charset="0"/>
                  <a:ea typeface="Calibri" panose="020F0502020204030204" pitchFamily="34" charset="0"/>
                </a:rPr>
                <a:t>) Agarose gel picture </a:t>
              </a:r>
              <a:r>
                <a:rPr lang="en-US" sz="1100" dirty="0" smtClean="0">
                  <a:latin typeface="Times New Roman" panose="02020603050405020304" pitchFamily="18" charset="0"/>
                  <a:ea typeface="Calibri" panose="020F0502020204030204" pitchFamily="34" charset="0"/>
                </a:rPr>
                <a:t>shows </a:t>
              </a:r>
              <a:r>
                <a:rPr lang="en-US" sz="1100" dirty="0">
                  <a:latin typeface="Times New Roman" panose="02020603050405020304" pitchFamily="18" charset="0"/>
                  <a:ea typeface="Calibri" panose="020F0502020204030204" pitchFamily="34" charset="0"/>
                </a:rPr>
                <a:t>the identification of the homozygous </a:t>
              </a:r>
              <a:r>
                <a:rPr lang="en-US" sz="1100" i="1" dirty="0" err="1">
                  <a:latin typeface="Times New Roman" panose="02020603050405020304" pitchFamily="18" charset="0"/>
                  <a:ea typeface="Calibri" panose="020F0502020204030204" pitchFamily="34" charset="0"/>
                </a:rPr>
                <a:t>ao</a:t>
              </a:r>
              <a:r>
                <a:rPr lang="en-US" sz="1100" dirty="0">
                  <a:latin typeface="Times New Roman" panose="02020603050405020304" pitchFamily="18" charset="0"/>
                  <a:ea typeface="Calibri" panose="020F0502020204030204" pitchFamily="34" charset="0"/>
                </a:rPr>
                <a:t> mutant. Lane 1: T-DNA band in</a:t>
              </a:r>
              <a:r>
                <a:rPr lang="en-US" sz="1100" i="1" dirty="0">
                  <a:latin typeface="Times New Roman" panose="02020603050405020304" pitchFamily="18" charset="0"/>
                  <a:ea typeface="Calibri" panose="020F0502020204030204" pitchFamily="34" charset="0"/>
                </a:rPr>
                <a:t> </a:t>
              </a:r>
              <a:r>
                <a:rPr lang="en-US" sz="1100" i="1" dirty="0" err="1">
                  <a:latin typeface="Times New Roman" panose="02020603050405020304" pitchFamily="18" charset="0"/>
                  <a:ea typeface="Calibri" panose="020F0502020204030204" pitchFamily="34" charset="0"/>
                </a:rPr>
                <a:t>ao</a:t>
              </a:r>
              <a:r>
                <a:rPr lang="en-US" sz="1100" i="1" dirty="0">
                  <a:latin typeface="Times New Roman" panose="02020603050405020304" pitchFamily="18" charset="0"/>
                  <a:ea typeface="Calibri" panose="020F0502020204030204" pitchFamily="34" charset="0"/>
                </a:rPr>
                <a:t> </a:t>
              </a:r>
              <a:r>
                <a:rPr lang="en-US" sz="1100" dirty="0">
                  <a:latin typeface="Times New Roman" panose="02020603050405020304" pitchFamily="18" charset="0"/>
                  <a:ea typeface="Calibri" panose="020F0502020204030204" pitchFamily="34" charset="0"/>
                </a:rPr>
                <a:t>mutant (820 </a:t>
              </a:r>
              <a:r>
                <a:rPr lang="en-US" sz="1100" dirty="0" err="1">
                  <a:latin typeface="Times New Roman" panose="02020603050405020304" pitchFamily="18" charset="0"/>
                  <a:ea typeface="Calibri" panose="020F0502020204030204" pitchFamily="34" charset="0"/>
                </a:rPr>
                <a:t>bp</a:t>
              </a:r>
              <a:r>
                <a:rPr lang="en-US" sz="1100" dirty="0">
                  <a:latin typeface="Times New Roman" panose="02020603050405020304" pitchFamily="18" charset="0"/>
                  <a:ea typeface="Calibri" panose="020F0502020204030204" pitchFamily="34" charset="0"/>
                </a:rPr>
                <a:t>), lane 2: Wild-type allele of </a:t>
              </a:r>
              <a:r>
                <a:rPr lang="en-US" sz="1100" i="1" dirty="0">
                  <a:latin typeface="Times New Roman" panose="02020603050405020304" pitchFamily="18" charset="0"/>
                  <a:ea typeface="Calibri" panose="020F0502020204030204" pitchFamily="34" charset="0"/>
                </a:rPr>
                <a:t>AO</a:t>
              </a:r>
              <a:r>
                <a:rPr lang="en-US" sz="1100" dirty="0">
                  <a:latin typeface="Times New Roman" panose="02020603050405020304" pitchFamily="18" charset="0"/>
                  <a:ea typeface="Calibri" panose="020F0502020204030204" pitchFamily="34" charset="0"/>
                </a:rPr>
                <a:t> in Col-0 (2,082 </a:t>
              </a:r>
              <a:r>
                <a:rPr lang="en-US" sz="1100" dirty="0" err="1">
                  <a:latin typeface="Times New Roman" panose="02020603050405020304" pitchFamily="18" charset="0"/>
                  <a:ea typeface="Calibri" panose="020F0502020204030204" pitchFamily="34" charset="0"/>
                </a:rPr>
                <a:t>bp</a:t>
              </a:r>
              <a:r>
                <a:rPr lang="en-US" sz="1100" dirty="0">
                  <a:latin typeface="Times New Roman" panose="02020603050405020304" pitchFamily="18" charset="0"/>
                  <a:ea typeface="Calibri" panose="020F0502020204030204" pitchFamily="34" charset="0"/>
                </a:rPr>
                <a:t>), lane 3: PCR product using primers directed at the wild-type allele in </a:t>
              </a:r>
              <a:r>
                <a:rPr lang="en-US" sz="1100" i="1" dirty="0" err="1">
                  <a:latin typeface="Times New Roman" panose="02020603050405020304" pitchFamily="18" charset="0"/>
                  <a:ea typeface="Calibri" panose="020F0502020204030204" pitchFamily="34" charset="0"/>
                </a:rPr>
                <a:t>ao</a:t>
              </a:r>
              <a:r>
                <a:rPr lang="en-US" sz="1100" dirty="0">
                  <a:latin typeface="Times New Roman" panose="02020603050405020304" pitchFamily="18" charset="0"/>
                  <a:ea typeface="Calibri" panose="020F0502020204030204" pitchFamily="34" charset="0"/>
                </a:rPr>
                <a:t> mutant. M: 1 kb ladder </a:t>
              </a:r>
              <a:r>
                <a:rPr lang="en-US" sz="1100" dirty="0" smtClean="0">
                  <a:latin typeface="Times New Roman" panose="02020603050405020304" pitchFamily="18" charset="0"/>
                  <a:ea typeface="Calibri" panose="020F0502020204030204" pitchFamily="34" charset="0"/>
                </a:rPr>
                <a:t>(GB-Ruler, </a:t>
              </a:r>
              <a:r>
                <a:rPr lang="en-US" sz="1100" dirty="0" err="1" smtClean="0">
                  <a:latin typeface="Times New Roman" panose="02020603050405020304" pitchFamily="18" charset="0"/>
                  <a:ea typeface="Calibri" panose="020F0502020204030204" pitchFamily="34" charset="0"/>
                </a:rPr>
                <a:t>GeneBio</a:t>
              </a:r>
              <a:r>
                <a:rPr lang="en-US" sz="1100" dirty="0" smtClean="0">
                  <a:latin typeface="Times New Roman" panose="02020603050405020304" pitchFamily="18" charset="0"/>
                  <a:ea typeface="Calibri" panose="020F0502020204030204" pitchFamily="34" charset="0"/>
                </a:rPr>
                <a:t> System). </a:t>
              </a:r>
              <a:r>
                <a:rPr lang="en-US" sz="1100" dirty="0">
                  <a:latin typeface="Times New Roman" panose="02020603050405020304" pitchFamily="18" charset="0"/>
                  <a:ea typeface="Calibri" panose="020F0502020204030204" pitchFamily="34" charset="0"/>
                </a:rPr>
                <a:t>(</a:t>
              </a:r>
              <a:r>
                <a:rPr lang="en-US" sz="1100" b="1" dirty="0">
                  <a:latin typeface="Times New Roman" panose="02020603050405020304" pitchFamily="18" charset="0"/>
                  <a:ea typeface="Calibri" panose="020F0502020204030204" pitchFamily="34" charset="0"/>
                </a:rPr>
                <a:t>E</a:t>
              </a:r>
              <a:r>
                <a:rPr lang="en-US" sz="1100" dirty="0">
                  <a:latin typeface="Times New Roman" panose="02020603050405020304" pitchFamily="18" charset="0"/>
                  <a:ea typeface="Calibri" panose="020F0502020204030204" pitchFamily="34" charset="0"/>
                </a:rPr>
                <a:t>) Relative transcript levels of </a:t>
              </a:r>
              <a:r>
                <a:rPr lang="en-US" sz="1100" i="1" dirty="0">
                  <a:latin typeface="Times New Roman" panose="02020603050405020304" pitchFamily="18" charset="0"/>
                  <a:ea typeface="Calibri" panose="020F0502020204030204" pitchFamily="34" charset="0"/>
                </a:rPr>
                <a:t>LAC12</a:t>
              </a:r>
              <a:r>
                <a:rPr lang="en-US" sz="1100" dirty="0">
                  <a:latin typeface="Times New Roman" panose="02020603050405020304" pitchFamily="18" charset="0"/>
                  <a:ea typeface="Calibri" panose="020F0502020204030204" pitchFamily="34" charset="0"/>
                </a:rPr>
                <a:t> in shoots of 4-week-old wild-type (Col-0) and </a:t>
              </a:r>
              <a:r>
                <a:rPr lang="en-US" sz="1100" i="1" dirty="0">
                  <a:latin typeface="Times New Roman" panose="02020603050405020304" pitchFamily="18" charset="0"/>
                  <a:ea typeface="Calibri" panose="020F0502020204030204" pitchFamily="34" charset="0"/>
                </a:rPr>
                <a:t>lac12 </a:t>
              </a:r>
              <a:r>
                <a:rPr lang="en-US" sz="1100" dirty="0">
                  <a:latin typeface="Times New Roman" panose="02020603050405020304" pitchFamily="18" charset="0"/>
                  <a:ea typeface="Calibri" panose="020F0502020204030204" pitchFamily="34" charset="0"/>
                </a:rPr>
                <a:t>mutant</a:t>
              </a:r>
              <a:r>
                <a:rPr lang="en-US" sz="1100" i="1" dirty="0">
                  <a:latin typeface="Times New Roman" panose="02020603050405020304" pitchFamily="18" charset="0"/>
                  <a:ea typeface="Calibri" panose="020F0502020204030204" pitchFamily="34" charset="0"/>
                </a:rPr>
                <a:t> </a:t>
              </a:r>
              <a:r>
                <a:rPr lang="en-US" sz="1100" dirty="0">
                  <a:latin typeface="Times New Roman" panose="02020603050405020304" pitchFamily="18" charset="0"/>
                  <a:ea typeface="Calibri" panose="020F0502020204030204" pitchFamily="34" charset="0"/>
                </a:rPr>
                <a:t>plants as quantified RT-</a:t>
              </a:r>
              <a:r>
                <a:rPr lang="en-US" sz="1100" dirty="0" err="1">
                  <a:latin typeface="Times New Roman" panose="02020603050405020304" pitchFamily="18" charset="0"/>
                  <a:ea typeface="Calibri" panose="020F0502020204030204" pitchFamily="34" charset="0"/>
                </a:rPr>
                <a:t>qPCR</a:t>
              </a:r>
              <a:r>
                <a:rPr lang="en-US" sz="1100" dirty="0">
                  <a:latin typeface="Times New Roman" panose="02020603050405020304" pitchFamily="18" charset="0"/>
                  <a:ea typeface="Calibri" panose="020F0502020204030204" pitchFamily="34" charset="0"/>
                </a:rPr>
                <a:t>. Values are arithmetic means ± SD of relative transcript levels normalized to </a:t>
              </a:r>
              <a:r>
                <a:rPr lang="en-US" sz="1100" i="1" dirty="0">
                  <a:latin typeface="Times New Roman" panose="02020603050405020304" pitchFamily="18" charset="0"/>
                  <a:ea typeface="Calibri" panose="020F0502020204030204" pitchFamily="34" charset="0"/>
                </a:rPr>
                <a:t>UBQ10</a:t>
              </a:r>
              <a:r>
                <a:rPr lang="en-US" sz="1100" dirty="0">
                  <a:latin typeface="Times New Roman" panose="02020603050405020304" pitchFamily="18" charset="0"/>
                  <a:ea typeface="Calibri" panose="020F0502020204030204" pitchFamily="34" charset="0"/>
                </a:rPr>
                <a:t>, and were calculated from </a:t>
              </a:r>
              <a:r>
                <a:rPr lang="en-US" sz="1100" i="1" dirty="0">
                  <a:latin typeface="Times New Roman" panose="02020603050405020304" pitchFamily="18" charset="0"/>
                  <a:ea typeface="Calibri" panose="020F0502020204030204" pitchFamily="34" charset="0"/>
                </a:rPr>
                <a:t>n</a:t>
              </a:r>
              <a:r>
                <a:rPr lang="en-US" sz="1100" dirty="0">
                  <a:latin typeface="Times New Roman" panose="02020603050405020304" pitchFamily="18" charset="0"/>
                  <a:ea typeface="Calibri" panose="020F0502020204030204" pitchFamily="34" charset="0"/>
                </a:rPr>
                <a:t> = 3 technical replicates from one plant representative of 4 to 5 replicate plants </a:t>
              </a:r>
              <a:r>
                <a:rPr lang="en-US" sz="1100" dirty="0" smtClean="0">
                  <a:latin typeface="Times New Roman" panose="02020603050405020304" pitchFamily="18" charset="0"/>
                  <a:ea typeface="Calibri" panose="020F0502020204030204" pitchFamily="34" charset="0"/>
                </a:rPr>
                <a:t>analyzed. </a:t>
              </a:r>
              <a:r>
                <a:rPr lang="en-US" sz="1100" dirty="0">
                  <a:latin typeface="Times New Roman" panose="02020603050405020304" pitchFamily="18" charset="0"/>
                  <a:ea typeface="Calibri" panose="020F0502020204030204" pitchFamily="34" charset="0"/>
                </a:rPr>
                <a:t>Different letters denote statistically significant differences (</a:t>
              </a:r>
              <a:r>
                <a:rPr lang="en-US" sz="1100" i="1" dirty="0">
                  <a:latin typeface="Times New Roman" panose="02020603050405020304" pitchFamily="18" charset="0"/>
                  <a:ea typeface="Calibri" panose="020F0502020204030204" pitchFamily="34" charset="0"/>
                </a:rPr>
                <a:t>P</a:t>
              </a:r>
              <a:r>
                <a:rPr lang="en-US" sz="1100" dirty="0">
                  <a:latin typeface="Times New Roman" panose="02020603050405020304" pitchFamily="18" charset="0"/>
                  <a:ea typeface="Calibri" panose="020F0502020204030204" pitchFamily="34" charset="0"/>
                </a:rPr>
                <a:t> &lt; 0.05) between genotypes.</a:t>
              </a:r>
              <a:endParaRPr lang="de-DE" sz="1100"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711" y="5568457"/>
              <a:ext cx="2833442" cy="2322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l="4111" r="34661" b="28975"/>
            <a:stretch/>
          </p:blipFill>
          <p:spPr>
            <a:xfrm>
              <a:off x="372089" y="178535"/>
              <a:ext cx="4222136" cy="3673261"/>
            </a:xfrm>
            <a:prstGeom prst="rect">
              <a:avLst/>
            </a:prstGeom>
          </p:spPr>
        </p:pic>
      </p:grpSp>
    </p:spTree>
    <p:extLst>
      <p:ext uri="{BB962C8B-B14F-4D97-AF65-F5344CB8AC3E}">
        <p14:creationId xmlns:p14="http://schemas.microsoft.com/office/powerpoint/2010/main" val="37141040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31373" y="697469"/>
            <a:ext cx="6748840" cy="9642920"/>
            <a:chOff x="131373" y="697469"/>
            <a:chExt cx="6748840" cy="9642920"/>
          </a:xfrm>
        </p:grpSpPr>
        <p:sp>
          <p:nvSpPr>
            <p:cNvPr id="10" name="TextBox 9"/>
            <p:cNvSpPr txBox="1"/>
            <p:nvPr/>
          </p:nvSpPr>
          <p:spPr>
            <a:xfrm rot="16200000">
              <a:off x="162436" y="1444850"/>
              <a:ext cx="508473" cy="276999"/>
            </a:xfrm>
            <a:prstGeom prst="rect">
              <a:avLst/>
            </a:prstGeom>
            <a:noFill/>
          </p:spPr>
          <p:txBody>
            <a:bodyPr wrap="none" rtlCol="0">
              <a:spAutoFit/>
            </a:bodyPr>
            <a:lstStyle/>
            <a:p>
              <a:r>
                <a:rPr lang="de-DE" sz="1200" dirty="0" smtClean="0"/>
                <a:t>Col-0</a:t>
              </a:r>
              <a:endParaRPr lang="en-GB" sz="1200" dirty="0"/>
            </a:p>
          </p:txBody>
        </p:sp>
        <p:sp>
          <p:nvSpPr>
            <p:cNvPr id="11" name="TextBox 10"/>
            <p:cNvSpPr txBox="1"/>
            <p:nvPr/>
          </p:nvSpPr>
          <p:spPr>
            <a:xfrm rot="16200000">
              <a:off x="219859" y="2726133"/>
              <a:ext cx="341760" cy="276999"/>
            </a:xfrm>
            <a:prstGeom prst="rect">
              <a:avLst/>
            </a:prstGeom>
            <a:noFill/>
          </p:spPr>
          <p:txBody>
            <a:bodyPr wrap="none" rtlCol="0">
              <a:spAutoFit/>
            </a:bodyPr>
            <a:lstStyle/>
            <a:p>
              <a:r>
                <a:rPr lang="de-DE" sz="1200" i="1" dirty="0" err="1" smtClean="0"/>
                <a:t>ao</a:t>
              </a:r>
              <a:endParaRPr lang="en-GB" sz="1200" dirty="0"/>
            </a:p>
          </p:txBody>
        </p:sp>
        <p:grpSp>
          <p:nvGrpSpPr>
            <p:cNvPr id="7" name="Group 6"/>
            <p:cNvGrpSpPr/>
            <p:nvPr/>
          </p:nvGrpSpPr>
          <p:grpSpPr>
            <a:xfrm>
              <a:off x="528547" y="720466"/>
              <a:ext cx="2656875" cy="2898041"/>
              <a:chOff x="528547" y="720466"/>
              <a:chExt cx="2656875" cy="2898041"/>
            </a:xfrm>
          </p:grpSpPr>
          <p:sp>
            <p:nvSpPr>
              <p:cNvPr id="8" name="TextBox 7"/>
              <p:cNvSpPr txBox="1"/>
              <p:nvPr/>
            </p:nvSpPr>
            <p:spPr>
              <a:xfrm>
                <a:off x="1003953" y="722399"/>
                <a:ext cx="442109" cy="276999"/>
              </a:xfrm>
              <a:prstGeom prst="rect">
                <a:avLst/>
              </a:prstGeom>
              <a:noFill/>
            </p:spPr>
            <p:txBody>
              <a:bodyPr wrap="none" rtlCol="0">
                <a:spAutoFit/>
              </a:bodyPr>
              <a:lstStyle/>
              <a:p>
                <a:r>
                  <a:rPr lang="de-DE" sz="1200" dirty="0" smtClean="0"/>
                  <a:t>+ Fe</a:t>
                </a:r>
                <a:endParaRPr lang="en-GB" sz="1200" dirty="0"/>
              </a:p>
            </p:txBody>
          </p:sp>
          <p:sp>
            <p:nvSpPr>
              <p:cNvPr id="9" name="TextBox 8"/>
              <p:cNvSpPr txBox="1"/>
              <p:nvPr/>
            </p:nvSpPr>
            <p:spPr>
              <a:xfrm>
                <a:off x="2268463" y="720466"/>
                <a:ext cx="411651" cy="276999"/>
              </a:xfrm>
              <a:prstGeom prst="rect">
                <a:avLst/>
              </a:prstGeom>
              <a:noFill/>
            </p:spPr>
            <p:txBody>
              <a:bodyPr wrap="none" rtlCol="0">
                <a:spAutoFit/>
              </a:bodyPr>
              <a:lstStyle/>
              <a:p>
                <a:r>
                  <a:rPr lang="de-DE" sz="1200" dirty="0" smtClean="0"/>
                  <a:t>- Fe</a:t>
                </a:r>
                <a:endParaRPr lang="en-GB" sz="1200" dirty="0"/>
              </a:p>
            </p:txBody>
          </p:sp>
          <p:pic>
            <p:nvPicPr>
              <p:cNvPr id="12" name="Picture 11"/>
              <p:cNvPicPr>
                <a:picLocks noChangeAspect="1"/>
              </p:cNvPicPr>
              <p:nvPr/>
            </p:nvPicPr>
            <p:blipFill>
              <a:blip r:embed="rId3"/>
              <a:stretch>
                <a:fillRect/>
              </a:stretch>
            </p:blipFill>
            <p:spPr>
              <a:xfrm>
                <a:off x="528547" y="945664"/>
                <a:ext cx="1325322" cy="1266826"/>
              </a:xfrm>
              <a:prstGeom prst="rect">
                <a:avLst/>
              </a:prstGeom>
            </p:spPr>
          </p:pic>
          <p:pic>
            <p:nvPicPr>
              <p:cNvPr id="13" name="Picture 12"/>
              <p:cNvPicPr>
                <a:picLocks noChangeAspect="1"/>
              </p:cNvPicPr>
              <p:nvPr/>
            </p:nvPicPr>
            <p:blipFill>
              <a:blip r:embed="rId4"/>
              <a:stretch>
                <a:fillRect/>
              </a:stretch>
            </p:blipFill>
            <p:spPr>
              <a:xfrm>
                <a:off x="1905631" y="945664"/>
                <a:ext cx="1279791" cy="1266826"/>
              </a:xfrm>
              <a:prstGeom prst="rect">
                <a:avLst/>
              </a:prstGeom>
            </p:spPr>
          </p:pic>
          <p:pic>
            <p:nvPicPr>
              <p:cNvPr id="14" name="Picture 13"/>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l="21434" t="5129" r="22356" b="9563"/>
              <a:stretch/>
            </p:blipFill>
            <p:spPr>
              <a:xfrm flipV="1">
                <a:off x="1905631" y="2259526"/>
                <a:ext cx="1279791" cy="1358981"/>
              </a:xfrm>
              <a:prstGeom prst="rect">
                <a:avLst/>
              </a:prstGeom>
            </p:spPr>
          </p:pic>
          <p:pic>
            <p:nvPicPr>
              <p:cNvPr id="15" name="Picture 14"/>
              <p:cNvPicPr>
                <a:picLocks noChangeAspect="1"/>
              </p:cNvPicPr>
              <p:nvPr/>
            </p:nvPicPr>
            <p:blipFill rotWithShape="1">
              <a:blip r:embed="rId7" cstate="print">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rcRect l="23015" t="6812" r="21354" b="7907"/>
              <a:stretch/>
            </p:blipFill>
            <p:spPr>
              <a:xfrm flipH="1" flipV="1">
                <a:off x="528547" y="2259526"/>
                <a:ext cx="1324266" cy="1358981"/>
              </a:xfrm>
              <a:prstGeom prst="rect">
                <a:avLst/>
              </a:prstGeom>
            </p:spPr>
          </p:pic>
        </p:grpSp>
        <p:grpSp>
          <p:nvGrpSpPr>
            <p:cNvPr id="6" name="Group 5"/>
            <p:cNvGrpSpPr/>
            <p:nvPr/>
          </p:nvGrpSpPr>
          <p:grpSpPr>
            <a:xfrm>
              <a:off x="498960" y="3752292"/>
              <a:ext cx="2719534" cy="1800493"/>
              <a:chOff x="498960" y="3752292"/>
              <a:chExt cx="2719534" cy="1800493"/>
            </a:xfrm>
          </p:grpSpPr>
          <p:grpSp>
            <p:nvGrpSpPr>
              <p:cNvPr id="84" name="Group 83"/>
              <p:cNvGrpSpPr/>
              <p:nvPr/>
            </p:nvGrpSpPr>
            <p:grpSpPr>
              <a:xfrm>
                <a:off x="498960" y="3752292"/>
                <a:ext cx="2685533" cy="1800493"/>
                <a:chOff x="515335" y="3646046"/>
                <a:chExt cx="2685533" cy="1800493"/>
              </a:xfrm>
            </p:grpSpPr>
            <p:sp>
              <p:nvSpPr>
                <p:cNvPr id="50" name="Freeform 35"/>
                <p:cNvSpPr>
                  <a:spLocks noEditPoints="1"/>
                </p:cNvSpPr>
                <p:nvPr/>
              </p:nvSpPr>
              <p:spPr bwMode="auto">
                <a:xfrm>
                  <a:off x="1147910" y="3955752"/>
                  <a:ext cx="2052958" cy="1203325"/>
                </a:xfrm>
                <a:custGeom>
                  <a:avLst/>
                  <a:gdLst>
                    <a:gd name="T0" fmla="*/ 0 w 2891"/>
                    <a:gd name="T1" fmla="*/ 4 h 1517"/>
                    <a:gd name="T2" fmla="*/ 0 w 2891"/>
                    <a:gd name="T3" fmla="*/ 0 h 1517"/>
                    <a:gd name="T4" fmla="*/ 4 w 2891"/>
                    <a:gd name="T5" fmla="*/ 0 h 1517"/>
                    <a:gd name="T6" fmla="*/ 2887 w 2891"/>
                    <a:gd name="T7" fmla="*/ 0 h 1517"/>
                    <a:gd name="T8" fmla="*/ 2890 w 2891"/>
                    <a:gd name="T9" fmla="*/ 0 h 1517"/>
                    <a:gd name="T10" fmla="*/ 2891 w 2891"/>
                    <a:gd name="T11" fmla="*/ 4 h 1517"/>
                    <a:gd name="T12" fmla="*/ 2891 w 2891"/>
                    <a:gd name="T13" fmla="*/ 1513 h 1517"/>
                    <a:gd name="T14" fmla="*/ 2890 w 2891"/>
                    <a:gd name="T15" fmla="*/ 1516 h 1517"/>
                    <a:gd name="T16" fmla="*/ 2887 w 2891"/>
                    <a:gd name="T17" fmla="*/ 1517 h 1517"/>
                    <a:gd name="T18" fmla="*/ 4 w 2891"/>
                    <a:gd name="T19" fmla="*/ 1517 h 1517"/>
                    <a:gd name="T20" fmla="*/ 0 w 2891"/>
                    <a:gd name="T21" fmla="*/ 1516 h 1517"/>
                    <a:gd name="T22" fmla="*/ 0 w 2891"/>
                    <a:gd name="T23" fmla="*/ 1513 h 1517"/>
                    <a:gd name="T24" fmla="*/ 0 w 2891"/>
                    <a:gd name="T25" fmla="*/ 4 h 1517"/>
                    <a:gd name="T26" fmla="*/ 8 w 2891"/>
                    <a:gd name="T27" fmla="*/ 1513 h 1517"/>
                    <a:gd name="T28" fmla="*/ 4 w 2891"/>
                    <a:gd name="T29" fmla="*/ 1509 h 1517"/>
                    <a:gd name="T30" fmla="*/ 2887 w 2891"/>
                    <a:gd name="T31" fmla="*/ 1509 h 1517"/>
                    <a:gd name="T32" fmla="*/ 2883 w 2891"/>
                    <a:gd name="T33" fmla="*/ 1513 h 1517"/>
                    <a:gd name="T34" fmla="*/ 2883 w 2891"/>
                    <a:gd name="T35" fmla="*/ 4 h 1517"/>
                    <a:gd name="T36" fmla="*/ 2887 w 2891"/>
                    <a:gd name="T37" fmla="*/ 8 h 1517"/>
                    <a:gd name="T38" fmla="*/ 4 w 2891"/>
                    <a:gd name="T39" fmla="*/ 8 h 1517"/>
                    <a:gd name="T40" fmla="*/ 8 w 2891"/>
                    <a:gd name="T41" fmla="*/ 4 h 1517"/>
                    <a:gd name="T42" fmla="*/ 8 w 2891"/>
                    <a:gd name="T43" fmla="*/ 1513 h 1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91" h="1517">
                      <a:moveTo>
                        <a:pt x="0" y="4"/>
                      </a:moveTo>
                      <a:lnTo>
                        <a:pt x="0" y="0"/>
                      </a:lnTo>
                      <a:lnTo>
                        <a:pt x="4" y="0"/>
                      </a:lnTo>
                      <a:lnTo>
                        <a:pt x="2887" y="0"/>
                      </a:lnTo>
                      <a:lnTo>
                        <a:pt x="2890" y="0"/>
                      </a:lnTo>
                      <a:lnTo>
                        <a:pt x="2891" y="4"/>
                      </a:lnTo>
                      <a:lnTo>
                        <a:pt x="2891" y="1513"/>
                      </a:lnTo>
                      <a:lnTo>
                        <a:pt x="2890" y="1516"/>
                      </a:lnTo>
                      <a:lnTo>
                        <a:pt x="2887" y="1517"/>
                      </a:lnTo>
                      <a:lnTo>
                        <a:pt x="4" y="1517"/>
                      </a:lnTo>
                      <a:lnTo>
                        <a:pt x="0" y="1516"/>
                      </a:lnTo>
                      <a:lnTo>
                        <a:pt x="0" y="1513"/>
                      </a:lnTo>
                      <a:lnTo>
                        <a:pt x="0" y="4"/>
                      </a:lnTo>
                      <a:close/>
                      <a:moveTo>
                        <a:pt x="8" y="1513"/>
                      </a:moveTo>
                      <a:lnTo>
                        <a:pt x="4" y="1509"/>
                      </a:lnTo>
                      <a:lnTo>
                        <a:pt x="2887" y="1509"/>
                      </a:lnTo>
                      <a:lnTo>
                        <a:pt x="2883" y="1513"/>
                      </a:lnTo>
                      <a:lnTo>
                        <a:pt x="2883" y="4"/>
                      </a:lnTo>
                      <a:lnTo>
                        <a:pt x="2887" y="8"/>
                      </a:lnTo>
                      <a:lnTo>
                        <a:pt x="4" y="8"/>
                      </a:lnTo>
                      <a:lnTo>
                        <a:pt x="8" y="4"/>
                      </a:lnTo>
                      <a:lnTo>
                        <a:pt x="8" y="1513"/>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1" name="Freeform 36"/>
                <p:cNvSpPr>
                  <a:spLocks noEditPoints="1"/>
                </p:cNvSpPr>
                <p:nvPr/>
              </p:nvSpPr>
              <p:spPr bwMode="auto">
                <a:xfrm>
                  <a:off x="1433659" y="4312940"/>
                  <a:ext cx="1400175" cy="842962"/>
                </a:xfrm>
                <a:custGeom>
                  <a:avLst/>
                  <a:gdLst>
                    <a:gd name="T0" fmla="*/ 0 w 1764"/>
                    <a:gd name="T1" fmla="*/ 160 h 1062"/>
                    <a:gd name="T2" fmla="*/ 323 w 1764"/>
                    <a:gd name="T3" fmla="*/ 160 h 1062"/>
                    <a:gd name="T4" fmla="*/ 323 w 1764"/>
                    <a:gd name="T5" fmla="*/ 1062 h 1062"/>
                    <a:gd name="T6" fmla="*/ 0 w 1764"/>
                    <a:gd name="T7" fmla="*/ 1062 h 1062"/>
                    <a:gd name="T8" fmla="*/ 0 w 1764"/>
                    <a:gd name="T9" fmla="*/ 160 h 1062"/>
                    <a:gd name="T10" fmla="*/ 1441 w 1764"/>
                    <a:gd name="T11" fmla="*/ 0 h 1062"/>
                    <a:gd name="T12" fmla="*/ 1764 w 1764"/>
                    <a:gd name="T13" fmla="*/ 0 h 1062"/>
                    <a:gd name="T14" fmla="*/ 1764 w 1764"/>
                    <a:gd name="T15" fmla="*/ 1062 h 1062"/>
                    <a:gd name="T16" fmla="*/ 1441 w 1764"/>
                    <a:gd name="T17" fmla="*/ 1062 h 1062"/>
                    <a:gd name="T18" fmla="*/ 1441 w 1764"/>
                    <a:gd name="T19"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4" h="1062">
                      <a:moveTo>
                        <a:pt x="0" y="160"/>
                      </a:moveTo>
                      <a:lnTo>
                        <a:pt x="323" y="160"/>
                      </a:lnTo>
                      <a:lnTo>
                        <a:pt x="323" y="1062"/>
                      </a:lnTo>
                      <a:lnTo>
                        <a:pt x="0" y="1062"/>
                      </a:lnTo>
                      <a:lnTo>
                        <a:pt x="0" y="160"/>
                      </a:lnTo>
                      <a:close/>
                      <a:moveTo>
                        <a:pt x="1441" y="0"/>
                      </a:moveTo>
                      <a:lnTo>
                        <a:pt x="1764" y="0"/>
                      </a:lnTo>
                      <a:lnTo>
                        <a:pt x="1764" y="1062"/>
                      </a:lnTo>
                      <a:lnTo>
                        <a:pt x="1441" y="1062"/>
                      </a:lnTo>
                      <a:lnTo>
                        <a:pt x="14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52" name="Rectangle 37"/>
                <p:cNvSpPr>
                  <a:spLocks noChangeArrowheads="1"/>
                </p:cNvSpPr>
                <p:nvPr/>
              </p:nvSpPr>
              <p:spPr bwMode="auto">
                <a:xfrm>
                  <a:off x="1691857" y="4847927"/>
                  <a:ext cx="255588" cy="307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53" name="Freeform 38"/>
                <p:cNvSpPr>
                  <a:spLocks noEditPoints="1"/>
                </p:cNvSpPr>
                <p:nvPr/>
              </p:nvSpPr>
              <p:spPr bwMode="auto">
                <a:xfrm>
                  <a:off x="1688682" y="4844752"/>
                  <a:ext cx="261938" cy="314325"/>
                </a:xfrm>
                <a:custGeom>
                  <a:avLst/>
                  <a:gdLst>
                    <a:gd name="T0" fmla="*/ 0 w 332"/>
                    <a:gd name="T1" fmla="*/ 4 h 396"/>
                    <a:gd name="T2" fmla="*/ 0 w 332"/>
                    <a:gd name="T3" fmla="*/ 0 h 396"/>
                    <a:gd name="T4" fmla="*/ 5 w 332"/>
                    <a:gd name="T5" fmla="*/ 0 h 396"/>
                    <a:gd name="T6" fmla="*/ 328 w 332"/>
                    <a:gd name="T7" fmla="*/ 0 h 396"/>
                    <a:gd name="T8" fmla="*/ 330 w 332"/>
                    <a:gd name="T9" fmla="*/ 0 h 396"/>
                    <a:gd name="T10" fmla="*/ 332 w 332"/>
                    <a:gd name="T11" fmla="*/ 4 h 396"/>
                    <a:gd name="T12" fmla="*/ 332 w 332"/>
                    <a:gd name="T13" fmla="*/ 392 h 396"/>
                    <a:gd name="T14" fmla="*/ 330 w 332"/>
                    <a:gd name="T15" fmla="*/ 395 h 396"/>
                    <a:gd name="T16" fmla="*/ 328 w 332"/>
                    <a:gd name="T17" fmla="*/ 396 h 396"/>
                    <a:gd name="T18" fmla="*/ 5 w 332"/>
                    <a:gd name="T19" fmla="*/ 396 h 396"/>
                    <a:gd name="T20" fmla="*/ 0 w 332"/>
                    <a:gd name="T21" fmla="*/ 395 h 396"/>
                    <a:gd name="T22" fmla="*/ 0 w 332"/>
                    <a:gd name="T23" fmla="*/ 392 h 396"/>
                    <a:gd name="T24" fmla="*/ 0 w 332"/>
                    <a:gd name="T25" fmla="*/ 4 h 396"/>
                    <a:gd name="T26" fmla="*/ 9 w 332"/>
                    <a:gd name="T27" fmla="*/ 392 h 396"/>
                    <a:gd name="T28" fmla="*/ 5 w 332"/>
                    <a:gd name="T29" fmla="*/ 388 h 396"/>
                    <a:gd name="T30" fmla="*/ 328 w 332"/>
                    <a:gd name="T31" fmla="*/ 388 h 396"/>
                    <a:gd name="T32" fmla="*/ 324 w 332"/>
                    <a:gd name="T33" fmla="*/ 392 h 396"/>
                    <a:gd name="T34" fmla="*/ 324 w 332"/>
                    <a:gd name="T35" fmla="*/ 4 h 396"/>
                    <a:gd name="T36" fmla="*/ 328 w 332"/>
                    <a:gd name="T37" fmla="*/ 8 h 396"/>
                    <a:gd name="T38" fmla="*/ 5 w 332"/>
                    <a:gd name="T39" fmla="*/ 8 h 396"/>
                    <a:gd name="T40" fmla="*/ 9 w 332"/>
                    <a:gd name="T41" fmla="*/ 4 h 396"/>
                    <a:gd name="T42" fmla="*/ 9 w 332"/>
                    <a:gd name="T43" fmla="*/ 392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2" h="396">
                      <a:moveTo>
                        <a:pt x="0" y="4"/>
                      </a:moveTo>
                      <a:lnTo>
                        <a:pt x="0" y="0"/>
                      </a:lnTo>
                      <a:lnTo>
                        <a:pt x="5" y="0"/>
                      </a:lnTo>
                      <a:lnTo>
                        <a:pt x="328" y="0"/>
                      </a:lnTo>
                      <a:lnTo>
                        <a:pt x="330" y="0"/>
                      </a:lnTo>
                      <a:lnTo>
                        <a:pt x="332" y="4"/>
                      </a:lnTo>
                      <a:lnTo>
                        <a:pt x="332" y="392"/>
                      </a:lnTo>
                      <a:lnTo>
                        <a:pt x="330" y="395"/>
                      </a:lnTo>
                      <a:lnTo>
                        <a:pt x="328" y="396"/>
                      </a:lnTo>
                      <a:lnTo>
                        <a:pt x="5" y="396"/>
                      </a:lnTo>
                      <a:lnTo>
                        <a:pt x="0" y="395"/>
                      </a:lnTo>
                      <a:lnTo>
                        <a:pt x="0" y="392"/>
                      </a:lnTo>
                      <a:lnTo>
                        <a:pt x="0" y="4"/>
                      </a:lnTo>
                      <a:close/>
                      <a:moveTo>
                        <a:pt x="9" y="392"/>
                      </a:moveTo>
                      <a:lnTo>
                        <a:pt x="5" y="388"/>
                      </a:lnTo>
                      <a:lnTo>
                        <a:pt x="328" y="388"/>
                      </a:lnTo>
                      <a:lnTo>
                        <a:pt x="324" y="392"/>
                      </a:lnTo>
                      <a:lnTo>
                        <a:pt x="324" y="4"/>
                      </a:lnTo>
                      <a:lnTo>
                        <a:pt x="328" y="8"/>
                      </a:lnTo>
                      <a:lnTo>
                        <a:pt x="5" y="8"/>
                      </a:lnTo>
                      <a:lnTo>
                        <a:pt x="9" y="4"/>
                      </a:lnTo>
                      <a:lnTo>
                        <a:pt x="9" y="392"/>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4" name="Rectangle 39"/>
                <p:cNvSpPr>
                  <a:spLocks noChangeArrowheads="1"/>
                </p:cNvSpPr>
                <p:nvPr/>
              </p:nvSpPr>
              <p:spPr bwMode="auto">
                <a:xfrm>
                  <a:off x="2828132" y="4936827"/>
                  <a:ext cx="257175" cy="2190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55" name="Freeform 40"/>
                <p:cNvSpPr>
                  <a:spLocks noEditPoints="1"/>
                </p:cNvSpPr>
                <p:nvPr/>
              </p:nvSpPr>
              <p:spPr bwMode="auto">
                <a:xfrm>
                  <a:off x="2824957" y="4933652"/>
                  <a:ext cx="263525" cy="225425"/>
                </a:xfrm>
                <a:custGeom>
                  <a:avLst/>
                  <a:gdLst>
                    <a:gd name="T0" fmla="*/ 0 w 332"/>
                    <a:gd name="T1" fmla="*/ 4 h 284"/>
                    <a:gd name="T2" fmla="*/ 0 w 332"/>
                    <a:gd name="T3" fmla="*/ 0 h 284"/>
                    <a:gd name="T4" fmla="*/ 5 w 332"/>
                    <a:gd name="T5" fmla="*/ 0 h 284"/>
                    <a:gd name="T6" fmla="*/ 328 w 332"/>
                    <a:gd name="T7" fmla="*/ 0 h 284"/>
                    <a:gd name="T8" fmla="*/ 330 w 332"/>
                    <a:gd name="T9" fmla="*/ 0 h 284"/>
                    <a:gd name="T10" fmla="*/ 332 w 332"/>
                    <a:gd name="T11" fmla="*/ 4 h 284"/>
                    <a:gd name="T12" fmla="*/ 332 w 332"/>
                    <a:gd name="T13" fmla="*/ 280 h 284"/>
                    <a:gd name="T14" fmla="*/ 330 w 332"/>
                    <a:gd name="T15" fmla="*/ 283 h 284"/>
                    <a:gd name="T16" fmla="*/ 328 w 332"/>
                    <a:gd name="T17" fmla="*/ 284 h 284"/>
                    <a:gd name="T18" fmla="*/ 5 w 332"/>
                    <a:gd name="T19" fmla="*/ 284 h 284"/>
                    <a:gd name="T20" fmla="*/ 0 w 332"/>
                    <a:gd name="T21" fmla="*/ 283 h 284"/>
                    <a:gd name="T22" fmla="*/ 0 w 332"/>
                    <a:gd name="T23" fmla="*/ 280 h 284"/>
                    <a:gd name="T24" fmla="*/ 0 w 332"/>
                    <a:gd name="T25" fmla="*/ 4 h 284"/>
                    <a:gd name="T26" fmla="*/ 9 w 332"/>
                    <a:gd name="T27" fmla="*/ 280 h 284"/>
                    <a:gd name="T28" fmla="*/ 5 w 332"/>
                    <a:gd name="T29" fmla="*/ 276 h 284"/>
                    <a:gd name="T30" fmla="*/ 328 w 332"/>
                    <a:gd name="T31" fmla="*/ 276 h 284"/>
                    <a:gd name="T32" fmla="*/ 324 w 332"/>
                    <a:gd name="T33" fmla="*/ 280 h 284"/>
                    <a:gd name="T34" fmla="*/ 324 w 332"/>
                    <a:gd name="T35" fmla="*/ 4 h 284"/>
                    <a:gd name="T36" fmla="*/ 328 w 332"/>
                    <a:gd name="T37" fmla="*/ 8 h 284"/>
                    <a:gd name="T38" fmla="*/ 5 w 332"/>
                    <a:gd name="T39" fmla="*/ 8 h 284"/>
                    <a:gd name="T40" fmla="*/ 9 w 332"/>
                    <a:gd name="T41" fmla="*/ 4 h 284"/>
                    <a:gd name="T42" fmla="*/ 9 w 332"/>
                    <a:gd name="T4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2" h="284">
                      <a:moveTo>
                        <a:pt x="0" y="4"/>
                      </a:moveTo>
                      <a:lnTo>
                        <a:pt x="0" y="0"/>
                      </a:lnTo>
                      <a:lnTo>
                        <a:pt x="5" y="0"/>
                      </a:lnTo>
                      <a:lnTo>
                        <a:pt x="328" y="0"/>
                      </a:lnTo>
                      <a:lnTo>
                        <a:pt x="330" y="0"/>
                      </a:lnTo>
                      <a:lnTo>
                        <a:pt x="332" y="4"/>
                      </a:lnTo>
                      <a:lnTo>
                        <a:pt x="332" y="280"/>
                      </a:lnTo>
                      <a:lnTo>
                        <a:pt x="330" y="283"/>
                      </a:lnTo>
                      <a:lnTo>
                        <a:pt x="328" y="284"/>
                      </a:lnTo>
                      <a:lnTo>
                        <a:pt x="5" y="284"/>
                      </a:lnTo>
                      <a:lnTo>
                        <a:pt x="0" y="283"/>
                      </a:lnTo>
                      <a:lnTo>
                        <a:pt x="0" y="280"/>
                      </a:lnTo>
                      <a:lnTo>
                        <a:pt x="0" y="4"/>
                      </a:lnTo>
                      <a:close/>
                      <a:moveTo>
                        <a:pt x="9" y="280"/>
                      </a:moveTo>
                      <a:lnTo>
                        <a:pt x="5" y="276"/>
                      </a:lnTo>
                      <a:lnTo>
                        <a:pt x="328" y="276"/>
                      </a:lnTo>
                      <a:lnTo>
                        <a:pt x="324" y="280"/>
                      </a:lnTo>
                      <a:lnTo>
                        <a:pt x="324" y="4"/>
                      </a:lnTo>
                      <a:lnTo>
                        <a:pt x="328" y="8"/>
                      </a:lnTo>
                      <a:lnTo>
                        <a:pt x="5" y="8"/>
                      </a:lnTo>
                      <a:lnTo>
                        <a:pt x="9" y="4"/>
                      </a:lnTo>
                      <a:lnTo>
                        <a:pt x="9" y="280"/>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6" name="Freeform 41"/>
                <p:cNvSpPr>
                  <a:spLocks noEditPoints="1"/>
                </p:cNvSpPr>
                <p:nvPr/>
              </p:nvSpPr>
              <p:spPr bwMode="auto">
                <a:xfrm>
                  <a:off x="1541609" y="4158952"/>
                  <a:ext cx="39688" cy="280987"/>
                </a:xfrm>
                <a:custGeom>
                  <a:avLst/>
                  <a:gdLst>
                    <a:gd name="T0" fmla="*/ 20 w 50"/>
                    <a:gd name="T1" fmla="*/ 353 h 353"/>
                    <a:gd name="T2" fmla="*/ 20 w 50"/>
                    <a:gd name="T3" fmla="*/ 4 h 353"/>
                    <a:gd name="T4" fmla="*/ 28 w 50"/>
                    <a:gd name="T5" fmla="*/ 4 h 353"/>
                    <a:gd name="T6" fmla="*/ 28 w 50"/>
                    <a:gd name="T7" fmla="*/ 353 h 353"/>
                    <a:gd name="T8" fmla="*/ 20 w 50"/>
                    <a:gd name="T9" fmla="*/ 353 h 353"/>
                    <a:gd name="T10" fmla="*/ 0 w 50"/>
                    <a:gd name="T11" fmla="*/ 0 h 353"/>
                    <a:gd name="T12" fmla="*/ 50 w 50"/>
                    <a:gd name="T13" fmla="*/ 0 h 353"/>
                    <a:gd name="T14" fmla="*/ 50 w 50"/>
                    <a:gd name="T15" fmla="*/ 8 h 353"/>
                    <a:gd name="T16" fmla="*/ 0 w 50"/>
                    <a:gd name="T17" fmla="*/ 8 h 353"/>
                    <a:gd name="T18" fmla="*/ 0 w 50"/>
                    <a:gd name="T19"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353">
                      <a:moveTo>
                        <a:pt x="20" y="353"/>
                      </a:moveTo>
                      <a:lnTo>
                        <a:pt x="20" y="4"/>
                      </a:lnTo>
                      <a:lnTo>
                        <a:pt x="28" y="4"/>
                      </a:lnTo>
                      <a:lnTo>
                        <a:pt x="28" y="353"/>
                      </a:lnTo>
                      <a:lnTo>
                        <a:pt x="20" y="353"/>
                      </a:lnTo>
                      <a:close/>
                      <a:moveTo>
                        <a:pt x="0" y="0"/>
                      </a:moveTo>
                      <a:lnTo>
                        <a:pt x="50" y="0"/>
                      </a:lnTo>
                      <a:lnTo>
                        <a:pt x="50" y="8"/>
                      </a:lnTo>
                      <a:lnTo>
                        <a:pt x="0" y="8"/>
                      </a:lnTo>
                      <a:lnTo>
                        <a:pt x="0" y="0"/>
                      </a:lnTo>
                      <a:close/>
                    </a:path>
                  </a:pathLst>
                </a:custGeom>
                <a:solidFill>
                  <a:srgbClr val="595959"/>
                </a:solidFill>
                <a:ln w="1588">
                  <a:solidFill>
                    <a:srgbClr val="595959"/>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7" name="Freeform 42"/>
                <p:cNvSpPr>
                  <a:spLocks noEditPoints="1"/>
                </p:cNvSpPr>
                <p:nvPr/>
              </p:nvSpPr>
              <p:spPr bwMode="auto">
                <a:xfrm>
                  <a:off x="2684609" y="4249440"/>
                  <a:ext cx="41275" cy="63500"/>
                </a:xfrm>
                <a:custGeom>
                  <a:avLst/>
                  <a:gdLst>
                    <a:gd name="T0" fmla="*/ 21 w 51"/>
                    <a:gd name="T1" fmla="*/ 80 h 80"/>
                    <a:gd name="T2" fmla="*/ 21 w 51"/>
                    <a:gd name="T3" fmla="*/ 4 h 80"/>
                    <a:gd name="T4" fmla="*/ 30 w 51"/>
                    <a:gd name="T5" fmla="*/ 4 h 80"/>
                    <a:gd name="T6" fmla="*/ 30 w 51"/>
                    <a:gd name="T7" fmla="*/ 80 h 80"/>
                    <a:gd name="T8" fmla="*/ 21 w 51"/>
                    <a:gd name="T9" fmla="*/ 80 h 80"/>
                    <a:gd name="T10" fmla="*/ 0 w 51"/>
                    <a:gd name="T11" fmla="*/ 0 h 80"/>
                    <a:gd name="T12" fmla="*/ 51 w 51"/>
                    <a:gd name="T13" fmla="*/ 0 h 80"/>
                    <a:gd name="T14" fmla="*/ 51 w 51"/>
                    <a:gd name="T15" fmla="*/ 8 h 80"/>
                    <a:gd name="T16" fmla="*/ 0 w 51"/>
                    <a:gd name="T17" fmla="*/ 8 h 80"/>
                    <a:gd name="T18" fmla="*/ 0 w 51"/>
                    <a:gd name="T1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0">
                      <a:moveTo>
                        <a:pt x="21" y="80"/>
                      </a:moveTo>
                      <a:lnTo>
                        <a:pt x="21" y="4"/>
                      </a:lnTo>
                      <a:lnTo>
                        <a:pt x="30" y="4"/>
                      </a:lnTo>
                      <a:lnTo>
                        <a:pt x="30" y="80"/>
                      </a:lnTo>
                      <a:lnTo>
                        <a:pt x="21" y="80"/>
                      </a:lnTo>
                      <a:close/>
                      <a:moveTo>
                        <a:pt x="0" y="0"/>
                      </a:moveTo>
                      <a:lnTo>
                        <a:pt x="51" y="0"/>
                      </a:lnTo>
                      <a:lnTo>
                        <a:pt x="51" y="8"/>
                      </a:lnTo>
                      <a:lnTo>
                        <a:pt x="0" y="8"/>
                      </a:lnTo>
                      <a:lnTo>
                        <a:pt x="0" y="0"/>
                      </a:lnTo>
                      <a:close/>
                    </a:path>
                  </a:pathLst>
                </a:custGeom>
                <a:solidFill>
                  <a:srgbClr val="595959"/>
                </a:solidFill>
                <a:ln w="1588">
                  <a:solidFill>
                    <a:srgbClr val="595959"/>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8" name="Freeform 43"/>
                <p:cNvSpPr>
                  <a:spLocks noEditPoints="1"/>
                </p:cNvSpPr>
                <p:nvPr/>
              </p:nvSpPr>
              <p:spPr bwMode="auto">
                <a:xfrm>
                  <a:off x="1799807" y="4808240"/>
                  <a:ext cx="39688" cy="39687"/>
                </a:xfrm>
                <a:custGeom>
                  <a:avLst/>
                  <a:gdLst>
                    <a:gd name="T0" fmla="*/ 20 w 50"/>
                    <a:gd name="T1" fmla="*/ 51 h 51"/>
                    <a:gd name="T2" fmla="*/ 20 w 50"/>
                    <a:gd name="T3" fmla="*/ 4 h 51"/>
                    <a:gd name="T4" fmla="*/ 28 w 50"/>
                    <a:gd name="T5" fmla="*/ 4 h 51"/>
                    <a:gd name="T6" fmla="*/ 28 w 50"/>
                    <a:gd name="T7" fmla="*/ 51 h 51"/>
                    <a:gd name="T8" fmla="*/ 20 w 50"/>
                    <a:gd name="T9" fmla="*/ 51 h 51"/>
                    <a:gd name="T10" fmla="*/ 0 w 50"/>
                    <a:gd name="T11" fmla="*/ 0 h 51"/>
                    <a:gd name="T12" fmla="*/ 50 w 50"/>
                    <a:gd name="T13" fmla="*/ 0 h 51"/>
                    <a:gd name="T14" fmla="*/ 50 w 50"/>
                    <a:gd name="T15" fmla="*/ 9 h 51"/>
                    <a:gd name="T16" fmla="*/ 0 w 50"/>
                    <a:gd name="T17" fmla="*/ 9 h 51"/>
                    <a:gd name="T18" fmla="*/ 0 w 50"/>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1">
                      <a:moveTo>
                        <a:pt x="20" y="51"/>
                      </a:moveTo>
                      <a:lnTo>
                        <a:pt x="20" y="4"/>
                      </a:lnTo>
                      <a:lnTo>
                        <a:pt x="28" y="4"/>
                      </a:lnTo>
                      <a:lnTo>
                        <a:pt x="28" y="51"/>
                      </a:lnTo>
                      <a:lnTo>
                        <a:pt x="20" y="51"/>
                      </a:lnTo>
                      <a:close/>
                      <a:moveTo>
                        <a:pt x="0" y="0"/>
                      </a:moveTo>
                      <a:lnTo>
                        <a:pt x="50" y="0"/>
                      </a:lnTo>
                      <a:lnTo>
                        <a:pt x="50" y="9"/>
                      </a:lnTo>
                      <a:lnTo>
                        <a:pt x="0" y="9"/>
                      </a:lnTo>
                      <a:lnTo>
                        <a:pt x="0" y="0"/>
                      </a:lnTo>
                      <a:close/>
                    </a:path>
                  </a:pathLst>
                </a:custGeom>
                <a:solidFill>
                  <a:srgbClr val="595959"/>
                </a:solidFill>
                <a:ln w="1588">
                  <a:solidFill>
                    <a:srgbClr val="595959"/>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9" name="Freeform 44"/>
                <p:cNvSpPr>
                  <a:spLocks noEditPoints="1"/>
                </p:cNvSpPr>
                <p:nvPr/>
              </p:nvSpPr>
              <p:spPr bwMode="auto">
                <a:xfrm>
                  <a:off x="2936082" y="4900315"/>
                  <a:ext cx="41275" cy="36512"/>
                </a:xfrm>
                <a:custGeom>
                  <a:avLst/>
                  <a:gdLst>
                    <a:gd name="T0" fmla="*/ 22 w 52"/>
                    <a:gd name="T1" fmla="*/ 47 h 47"/>
                    <a:gd name="T2" fmla="*/ 22 w 52"/>
                    <a:gd name="T3" fmla="*/ 4 h 47"/>
                    <a:gd name="T4" fmla="*/ 30 w 52"/>
                    <a:gd name="T5" fmla="*/ 4 h 47"/>
                    <a:gd name="T6" fmla="*/ 30 w 52"/>
                    <a:gd name="T7" fmla="*/ 47 h 47"/>
                    <a:gd name="T8" fmla="*/ 22 w 52"/>
                    <a:gd name="T9" fmla="*/ 47 h 47"/>
                    <a:gd name="T10" fmla="*/ 0 w 52"/>
                    <a:gd name="T11" fmla="*/ 0 h 47"/>
                    <a:gd name="T12" fmla="*/ 52 w 52"/>
                    <a:gd name="T13" fmla="*/ 0 h 47"/>
                    <a:gd name="T14" fmla="*/ 52 w 52"/>
                    <a:gd name="T15" fmla="*/ 8 h 47"/>
                    <a:gd name="T16" fmla="*/ 0 w 52"/>
                    <a:gd name="T17" fmla="*/ 8 h 47"/>
                    <a:gd name="T18" fmla="*/ 0 w 52"/>
                    <a:gd name="T1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47">
                      <a:moveTo>
                        <a:pt x="22" y="47"/>
                      </a:moveTo>
                      <a:lnTo>
                        <a:pt x="22" y="4"/>
                      </a:lnTo>
                      <a:lnTo>
                        <a:pt x="30" y="4"/>
                      </a:lnTo>
                      <a:lnTo>
                        <a:pt x="30" y="47"/>
                      </a:lnTo>
                      <a:lnTo>
                        <a:pt x="22" y="47"/>
                      </a:lnTo>
                      <a:close/>
                      <a:moveTo>
                        <a:pt x="0" y="0"/>
                      </a:moveTo>
                      <a:lnTo>
                        <a:pt x="52" y="0"/>
                      </a:lnTo>
                      <a:lnTo>
                        <a:pt x="52" y="8"/>
                      </a:lnTo>
                      <a:lnTo>
                        <a:pt x="0" y="8"/>
                      </a:lnTo>
                      <a:lnTo>
                        <a:pt x="0" y="0"/>
                      </a:lnTo>
                      <a:close/>
                    </a:path>
                  </a:pathLst>
                </a:custGeom>
                <a:solidFill>
                  <a:srgbClr val="595959"/>
                </a:solidFill>
                <a:ln w="1588">
                  <a:solidFill>
                    <a:srgbClr val="595959"/>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61" name="Freeform 46"/>
                <p:cNvSpPr>
                  <a:spLocks noEditPoints="1"/>
                </p:cNvSpPr>
                <p:nvPr/>
              </p:nvSpPr>
              <p:spPr bwMode="auto">
                <a:xfrm>
                  <a:off x="1151084" y="3955752"/>
                  <a:ext cx="26988" cy="1203325"/>
                </a:xfrm>
                <a:custGeom>
                  <a:avLst/>
                  <a:gdLst>
                    <a:gd name="T0" fmla="*/ 0 w 32"/>
                    <a:gd name="T1" fmla="*/ 1509 h 1517"/>
                    <a:gd name="T2" fmla="*/ 32 w 32"/>
                    <a:gd name="T3" fmla="*/ 1509 h 1517"/>
                    <a:gd name="T4" fmla="*/ 32 w 32"/>
                    <a:gd name="T5" fmla="*/ 1517 h 1517"/>
                    <a:gd name="T6" fmla="*/ 0 w 32"/>
                    <a:gd name="T7" fmla="*/ 1517 h 1517"/>
                    <a:gd name="T8" fmla="*/ 0 w 32"/>
                    <a:gd name="T9" fmla="*/ 1509 h 1517"/>
                    <a:gd name="T10" fmla="*/ 0 w 32"/>
                    <a:gd name="T11" fmla="*/ 1294 h 1517"/>
                    <a:gd name="T12" fmla="*/ 32 w 32"/>
                    <a:gd name="T13" fmla="*/ 1294 h 1517"/>
                    <a:gd name="T14" fmla="*/ 32 w 32"/>
                    <a:gd name="T15" fmla="*/ 1302 h 1517"/>
                    <a:gd name="T16" fmla="*/ 0 w 32"/>
                    <a:gd name="T17" fmla="*/ 1302 h 1517"/>
                    <a:gd name="T18" fmla="*/ 0 w 32"/>
                    <a:gd name="T19" fmla="*/ 1294 h 1517"/>
                    <a:gd name="T20" fmla="*/ 0 w 32"/>
                    <a:gd name="T21" fmla="*/ 1078 h 1517"/>
                    <a:gd name="T22" fmla="*/ 32 w 32"/>
                    <a:gd name="T23" fmla="*/ 1078 h 1517"/>
                    <a:gd name="T24" fmla="*/ 32 w 32"/>
                    <a:gd name="T25" fmla="*/ 1087 h 1517"/>
                    <a:gd name="T26" fmla="*/ 0 w 32"/>
                    <a:gd name="T27" fmla="*/ 1087 h 1517"/>
                    <a:gd name="T28" fmla="*/ 0 w 32"/>
                    <a:gd name="T29" fmla="*/ 1078 h 1517"/>
                    <a:gd name="T30" fmla="*/ 0 w 32"/>
                    <a:gd name="T31" fmla="*/ 863 h 1517"/>
                    <a:gd name="T32" fmla="*/ 32 w 32"/>
                    <a:gd name="T33" fmla="*/ 863 h 1517"/>
                    <a:gd name="T34" fmla="*/ 32 w 32"/>
                    <a:gd name="T35" fmla="*/ 871 h 1517"/>
                    <a:gd name="T36" fmla="*/ 0 w 32"/>
                    <a:gd name="T37" fmla="*/ 871 h 1517"/>
                    <a:gd name="T38" fmla="*/ 0 w 32"/>
                    <a:gd name="T39" fmla="*/ 863 h 1517"/>
                    <a:gd name="T40" fmla="*/ 0 w 32"/>
                    <a:gd name="T41" fmla="*/ 648 h 1517"/>
                    <a:gd name="T42" fmla="*/ 32 w 32"/>
                    <a:gd name="T43" fmla="*/ 648 h 1517"/>
                    <a:gd name="T44" fmla="*/ 32 w 32"/>
                    <a:gd name="T45" fmla="*/ 656 h 1517"/>
                    <a:gd name="T46" fmla="*/ 0 w 32"/>
                    <a:gd name="T47" fmla="*/ 656 h 1517"/>
                    <a:gd name="T48" fmla="*/ 0 w 32"/>
                    <a:gd name="T49" fmla="*/ 648 h 1517"/>
                    <a:gd name="T50" fmla="*/ 0 w 32"/>
                    <a:gd name="T51" fmla="*/ 432 h 1517"/>
                    <a:gd name="T52" fmla="*/ 32 w 32"/>
                    <a:gd name="T53" fmla="*/ 432 h 1517"/>
                    <a:gd name="T54" fmla="*/ 32 w 32"/>
                    <a:gd name="T55" fmla="*/ 440 h 1517"/>
                    <a:gd name="T56" fmla="*/ 0 w 32"/>
                    <a:gd name="T57" fmla="*/ 440 h 1517"/>
                    <a:gd name="T58" fmla="*/ 0 w 32"/>
                    <a:gd name="T59" fmla="*/ 432 h 1517"/>
                    <a:gd name="T60" fmla="*/ 0 w 32"/>
                    <a:gd name="T61" fmla="*/ 217 h 1517"/>
                    <a:gd name="T62" fmla="*/ 32 w 32"/>
                    <a:gd name="T63" fmla="*/ 217 h 1517"/>
                    <a:gd name="T64" fmla="*/ 32 w 32"/>
                    <a:gd name="T65" fmla="*/ 225 h 1517"/>
                    <a:gd name="T66" fmla="*/ 0 w 32"/>
                    <a:gd name="T67" fmla="*/ 225 h 1517"/>
                    <a:gd name="T68" fmla="*/ 0 w 32"/>
                    <a:gd name="T69" fmla="*/ 217 h 1517"/>
                    <a:gd name="T70" fmla="*/ 0 w 32"/>
                    <a:gd name="T71" fmla="*/ 0 h 1517"/>
                    <a:gd name="T72" fmla="*/ 32 w 32"/>
                    <a:gd name="T73" fmla="*/ 0 h 1517"/>
                    <a:gd name="T74" fmla="*/ 32 w 32"/>
                    <a:gd name="T75" fmla="*/ 8 h 1517"/>
                    <a:gd name="T76" fmla="*/ 0 w 32"/>
                    <a:gd name="T77" fmla="*/ 8 h 1517"/>
                    <a:gd name="T78" fmla="*/ 0 w 32"/>
                    <a:gd name="T79" fmla="*/ 0 h 1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1517">
                      <a:moveTo>
                        <a:pt x="0" y="1509"/>
                      </a:moveTo>
                      <a:lnTo>
                        <a:pt x="32" y="1509"/>
                      </a:lnTo>
                      <a:lnTo>
                        <a:pt x="32" y="1517"/>
                      </a:lnTo>
                      <a:lnTo>
                        <a:pt x="0" y="1517"/>
                      </a:lnTo>
                      <a:lnTo>
                        <a:pt x="0" y="1509"/>
                      </a:lnTo>
                      <a:close/>
                      <a:moveTo>
                        <a:pt x="0" y="1294"/>
                      </a:moveTo>
                      <a:lnTo>
                        <a:pt x="32" y="1294"/>
                      </a:lnTo>
                      <a:lnTo>
                        <a:pt x="32" y="1302"/>
                      </a:lnTo>
                      <a:lnTo>
                        <a:pt x="0" y="1302"/>
                      </a:lnTo>
                      <a:lnTo>
                        <a:pt x="0" y="1294"/>
                      </a:lnTo>
                      <a:close/>
                      <a:moveTo>
                        <a:pt x="0" y="1078"/>
                      </a:moveTo>
                      <a:lnTo>
                        <a:pt x="32" y="1078"/>
                      </a:lnTo>
                      <a:lnTo>
                        <a:pt x="32" y="1087"/>
                      </a:lnTo>
                      <a:lnTo>
                        <a:pt x="0" y="1087"/>
                      </a:lnTo>
                      <a:lnTo>
                        <a:pt x="0" y="1078"/>
                      </a:lnTo>
                      <a:close/>
                      <a:moveTo>
                        <a:pt x="0" y="863"/>
                      </a:moveTo>
                      <a:lnTo>
                        <a:pt x="32" y="863"/>
                      </a:lnTo>
                      <a:lnTo>
                        <a:pt x="32" y="871"/>
                      </a:lnTo>
                      <a:lnTo>
                        <a:pt x="0" y="871"/>
                      </a:lnTo>
                      <a:lnTo>
                        <a:pt x="0" y="863"/>
                      </a:lnTo>
                      <a:close/>
                      <a:moveTo>
                        <a:pt x="0" y="648"/>
                      </a:moveTo>
                      <a:lnTo>
                        <a:pt x="32" y="648"/>
                      </a:lnTo>
                      <a:lnTo>
                        <a:pt x="32" y="656"/>
                      </a:lnTo>
                      <a:lnTo>
                        <a:pt x="0" y="656"/>
                      </a:lnTo>
                      <a:lnTo>
                        <a:pt x="0" y="648"/>
                      </a:lnTo>
                      <a:close/>
                      <a:moveTo>
                        <a:pt x="0" y="432"/>
                      </a:moveTo>
                      <a:lnTo>
                        <a:pt x="32" y="432"/>
                      </a:lnTo>
                      <a:lnTo>
                        <a:pt x="32" y="440"/>
                      </a:lnTo>
                      <a:lnTo>
                        <a:pt x="0" y="440"/>
                      </a:lnTo>
                      <a:lnTo>
                        <a:pt x="0" y="432"/>
                      </a:lnTo>
                      <a:close/>
                      <a:moveTo>
                        <a:pt x="0" y="217"/>
                      </a:moveTo>
                      <a:lnTo>
                        <a:pt x="32" y="217"/>
                      </a:lnTo>
                      <a:lnTo>
                        <a:pt x="32" y="225"/>
                      </a:lnTo>
                      <a:lnTo>
                        <a:pt x="0" y="225"/>
                      </a:lnTo>
                      <a:lnTo>
                        <a:pt x="0" y="217"/>
                      </a:lnTo>
                      <a:close/>
                      <a:moveTo>
                        <a:pt x="0" y="0"/>
                      </a:moveTo>
                      <a:lnTo>
                        <a:pt x="32" y="0"/>
                      </a:lnTo>
                      <a:lnTo>
                        <a:pt x="32" y="8"/>
                      </a:lnTo>
                      <a:lnTo>
                        <a:pt x="0" y="8"/>
                      </a:lnTo>
                      <a:lnTo>
                        <a:pt x="0" y="0"/>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63" name="Rectangle 48"/>
                <p:cNvSpPr>
                  <a:spLocks noChangeArrowheads="1"/>
                </p:cNvSpPr>
                <p:nvPr/>
              </p:nvSpPr>
              <p:spPr bwMode="auto">
                <a:xfrm>
                  <a:off x="1034702" y="5076619"/>
                  <a:ext cx="6572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0</a:t>
                  </a:r>
                  <a:endParaRPr kumimoji="0" lang="de-DE" sz="3200" b="0" i="0" u="none" strike="noStrike" cap="none" normalizeH="0" baseline="0" dirty="0" smtClean="0">
                    <a:ln>
                      <a:noFill/>
                    </a:ln>
                    <a:effectLst/>
                  </a:endParaRPr>
                </a:p>
              </p:txBody>
            </p:sp>
            <p:sp>
              <p:nvSpPr>
                <p:cNvPr id="64" name="Rectangle 49"/>
                <p:cNvSpPr>
                  <a:spLocks noChangeArrowheads="1"/>
                </p:cNvSpPr>
                <p:nvPr/>
              </p:nvSpPr>
              <p:spPr bwMode="auto">
                <a:xfrm>
                  <a:off x="950403" y="4905169"/>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0.2</a:t>
                  </a:r>
                  <a:endParaRPr kumimoji="0" lang="de-DE" sz="3200" b="0" i="0" u="none" strike="noStrike" cap="none" normalizeH="0" baseline="0" dirty="0" smtClean="0">
                    <a:ln>
                      <a:noFill/>
                    </a:ln>
                    <a:effectLst/>
                  </a:endParaRPr>
                </a:p>
              </p:txBody>
            </p:sp>
            <p:sp>
              <p:nvSpPr>
                <p:cNvPr id="65" name="Rectangle 50"/>
                <p:cNvSpPr>
                  <a:spLocks noChangeArrowheads="1"/>
                </p:cNvSpPr>
                <p:nvPr/>
              </p:nvSpPr>
              <p:spPr bwMode="auto">
                <a:xfrm>
                  <a:off x="950403" y="4733719"/>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0.4</a:t>
                  </a:r>
                  <a:endParaRPr kumimoji="0" lang="de-DE" sz="3200" b="0" i="0" u="none" strike="noStrike" cap="none" normalizeH="0" baseline="0" dirty="0" smtClean="0">
                    <a:ln>
                      <a:noFill/>
                    </a:ln>
                    <a:effectLst/>
                  </a:endParaRPr>
                </a:p>
              </p:txBody>
            </p:sp>
            <p:sp>
              <p:nvSpPr>
                <p:cNvPr id="66" name="Rectangle 51"/>
                <p:cNvSpPr>
                  <a:spLocks noChangeArrowheads="1"/>
                </p:cNvSpPr>
                <p:nvPr/>
              </p:nvSpPr>
              <p:spPr bwMode="auto">
                <a:xfrm>
                  <a:off x="950403" y="4562269"/>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0.6</a:t>
                  </a:r>
                  <a:endParaRPr kumimoji="0" lang="de-DE" sz="3200" b="0" i="0" u="none" strike="noStrike" cap="none" normalizeH="0" baseline="0" dirty="0" smtClean="0">
                    <a:ln>
                      <a:noFill/>
                    </a:ln>
                    <a:effectLst/>
                  </a:endParaRPr>
                </a:p>
              </p:txBody>
            </p:sp>
            <p:sp>
              <p:nvSpPr>
                <p:cNvPr id="67" name="Rectangle 52"/>
                <p:cNvSpPr>
                  <a:spLocks noChangeArrowheads="1"/>
                </p:cNvSpPr>
                <p:nvPr/>
              </p:nvSpPr>
              <p:spPr bwMode="auto">
                <a:xfrm>
                  <a:off x="950403" y="4392406"/>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0.8</a:t>
                  </a:r>
                  <a:endParaRPr kumimoji="0" lang="de-DE" sz="3200" b="0" i="0" u="none" strike="noStrike" cap="none" normalizeH="0" baseline="0" dirty="0" smtClean="0">
                    <a:ln>
                      <a:noFill/>
                    </a:ln>
                    <a:effectLst/>
                  </a:endParaRPr>
                </a:p>
              </p:txBody>
            </p:sp>
            <p:sp>
              <p:nvSpPr>
                <p:cNvPr id="68" name="Rectangle 53"/>
                <p:cNvSpPr>
                  <a:spLocks noChangeArrowheads="1"/>
                </p:cNvSpPr>
                <p:nvPr/>
              </p:nvSpPr>
              <p:spPr bwMode="auto">
                <a:xfrm>
                  <a:off x="947328" y="4220956"/>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1.0</a:t>
                  </a:r>
                  <a:endParaRPr kumimoji="0" lang="de-DE" sz="3200" b="0" i="0" u="none" strike="noStrike" cap="none" normalizeH="0" baseline="0" dirty="0" smtClean="0">
                    <a:ln>
                      <a:noFill/>
                    </a:ln>
                    <a:effectLst/>
                  </a:endParaRPr>
                </a:p>
              </p:txBody>
            </p:sp>
            <p:sp>
              <p:nvSpPr>
                <p:cNvPr id="69" name="Rectangle 54"/>
                <p:cNvSpPr>
                  <a:spLocks noChangeArrowheads="1"/>
                </p:cNvSpPr>
                <p:nvPr/>
              </p:nvSpPr>
              <p:spPr bwMode="auto">
                <a:xfrm>
                  <a:off x="950403" y="4049506"/>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1.2</a:t>
                  </a:r>
                  <a:endParaRPr kumimoji="0" lang="de-DE" sz="3200" b="0" i="0" u="none" strike="noStrike" cap="none" normalizeH="0" baseline="0" dirty="0" smtClean="0">
                    <a:ln>
                      <a:noFill/>
                    </a:ln>
                    <a:effectLst/>
                  </a:endParaRPr>
                </a:p>
              </p:txBody>
            </p:sp>
            <p:sp>
              <p:nvSpPr>
                <p:cNvPr id="70" name="Rectangle 55"/>
                <p:cNvSpPr>
                  <a:spLocks noChangeArrowheads="1"/>
                </p:cNvSpPr>
                <p:nvPr/>
              </p:nvSpPr>
              <p:spPr bwMode="auto">
                <a:xfrm>
                  <a:off x="950403" y="3879644"/>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1.4</a:t>
                  </a:r>
                  <a:endParaRPr kumimoji="0" lang="de-DE" sz="3200" b="0" i="0" u="none" strike="noStrike" cap="none" normalizeH="0" baseline="0" dirty="0" smtClean="0">
                    <a:ln>
                      <a:noFill/>
                    </a:ln>
                    <a:effectLst/>
                  </a:endParaRPr>
                </a:p>
              </p:txBody>
            </p:sp>
            <p:sp>
              <p:nvSpPr>
                <p:cNvPr id="71" name="Rectangle 56"/>
                <p:cNvSpPr>
                  <a:spLocks noChangeArrowheads="1"/>
                </p:cNvSpPr>
                <p:nvPr/>
              </p:nvSpPr>
              <p:spPr bwMode="auto">
                <a:xfrm>
                  <a:off x="1571207" y="5208290"/>
                  <a:ext cx="26930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Col-0</a:t>
                  </a:r>
                  <a:endParaRPr kumimoji="0" lang="de-DE" sz="3200" b="0" i="0" u="none" strike="noStrike" cap="none" normalizeH="0" baseline="0" dirty="0" smtClean="0">
                    <a:ln>
                      <a:noFill/>
                    </a:ln>
                    <a:effectLst/>
                  </a:endParaRPr>
                </a:p>
              </p:txBody>
            </p:sp>
            <p:sp>
              <p:nvSpPr>
                <p:cNvPr id="72" name="Rectangle 57"/>
                <p:cNvSpPr>
                  <a:spLocks noChangeArrowheads="1"/>
                </p:cNvSpPr>
                <p:nvPr/>
              </p:nvSpPr>
              <p:spPr bwMode="auto">
                <a:xfrm>
                  <a:off x="2764051" y="5208290"/>
                  <a:ext cx="1314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err="1" smtClean="0">
                      <a:ln>
                        <a:noFill/>
                      </a:ln>
                      <a:effectLst/>
                      <a:latin typeface="Calibri" panose="020F0502020204030204" pitchFamily="34" charset="0"/>
                    </a:rPr>
                    <a:t>ao</a:t>
                  </a:r>
                  <a:endParaRPr kumimoji="0" lang="de-DE" sz="3200" b="0" i="1" u="none" strike="noStrike" cap="none" normalizeH="0" baseline="0" dirty="0" smtClean="0">
                    <a:ln>
                      <a:noFill/>
                    </a:ln>
                    <a:effectLst/>
                  </a:endParaRPr>
                </a:p>
              </p:txBody>
            </p:sp>
            <p:sp>
              <p:nvSpPr>
                <p:cNvPr id="79" name="TextBox 8"/>
                <p:cNvSpPr txBox="1">
                  <a:spLocks noChangeArrowheads="1"/>
                </p:cNvSpPr>
                <p:nvPr/>
              </p:nvSpPr>
              <p:spPr bwMode="auto">
                <a:xfrm rot="16200000">
                  <a:off x="-184857" y="4346238"/>
                  <a:ext cx="18004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de-DE" altLang="en-US" sz="1000" dirty="0" err="1" smtClean="0"/>
                    <a:t>Leaf</a:t>
                  </a:r>
                  <a:r>
                    <a:rPr lang="de-DE" altLang="en-US" sz="1000" dirty="0" smtClean="0"/>
                    <a:t> </a:t>
                  </a:r>
                  <a:r>
                    <a:rPr lang="de-DE" altLang="en-US" sz="1000" dirty="0" err="1" smtClean="0"/>
                    <a:t>chlorophyll</a:t>
                  </a:r>
                  <a:r>
                    <a:rPr lang="de-DE" altLang="en-US" sz="1000" dirty="0" smtClean="0"/>
                    <a:t> </a:t>
                  </a:r>
                  <a:r>
                    <a:rPr lang="de-DE" altLang="en-US" sz="1000" dirty="0" err="1" smtClean="0"/>
                    <a:t>concentration</a:t>
                  </a:r>
                  <a:r>
                    <a:rPr lang="de-DE" altLang="en-US" sz="1000" dirty="0" smtClean="0"/>
                    <a:t> </a:t>
                  </a:r>
                </a:p>
                <a:p>
                  <a:pPr algn="ctr"/>
                  <a:r>
                    <a:rPr lang="de-DE" altLang="en-US" sz="1000" dirty="0" smtClean="0"/>
                    <a:t>(mg g</a:t>
                  </a:r>
                  <a:r>
                    <a:rPr lang="de-DE" sz="1000" baseline="30000" dirty="0" smtClean="0"/>
                    <a:t>-1  </a:t>
                  </a:r>
                  <a:r>
                    <a:rPr lang="de-DE" altLang="en-US" sz="1000" dirty="0" smtClean="0"/>
                    <a:t>FW )</a:t>
                  </a:r>
                  <a:endParaRPr lang="en-GB" altLang="en-US" sz="1000" dirty="0"/>
                </a:p>
              </p:txBody>
            </p:sp>
            <p:sp>
              <p:nvSpPr>
                <p:cNvPr id="80" name="TextBox 79"/>
                <p:cNvSpPr txBox="1"/>
                <p:nvPr/>
              </p:nvSpPr>
              <p:spPr>
                <a:xfrm>
                  <a:off x="1696279" y="4620167"/>
                  <a:ext cx="258404" cy="261610"/>
                </a:xfrm>
                <a:prstGeom prst="rect">
                  <a:avLst/>
                </a:prstGeom>
                <a:noFill/>
              </p:spPr>
              <p:txBody>
                <a:bodyPr wrap="none" rtlCol="0">
                  <a:spAutoFit/>
                </a:bodyPr>
                <a:lstStyle/>
                <a:p>
                  <a:r>
                    <a:rPr lang="de-DE" sz="1050" dirty="0" smtClean="0"/>
                    <a:t>b</a:t>
                  </a:r>
                  <a:endParaRPr lang="de-DE" sz="1050" dirty="0"/>
                </a:p>
              </p:txBody>
            </p:sp>
            <p:sp>
              <p:nvSpPr>
                <p:cNvPr id="81" name="TextBox 80"/>
                <p:cNvSpPr txBox="1"/>
                <p:nvPr/>
              </p:nvSpPr>
              <p:spPr>
                <a:xfrm>
                  <a:off x="2840481" y="4714531"/>
                  <a:ext cx="243978" cy="261610"/>
                </a:xfrm>
                <a:prstGeom prst="rect">
                  <a:avLst/>
                </a:prstGeom>
                <a:noFill/>
              </p:spPr>
              <p:txBody>
                <a:bodyPr wrap="none" rtlCol="0">
                  <a:spAutoFit/>
                </a:bodyPr>
                <a:lstStyle/>
                <a:p>
                  <a:r>
                    <a:rPr lang="de-DE" sz="1050" dirty="0" smtClean="0"/>
                    <a:t>c</a:t>
                  </a:r>
                  <a:endParaRPr lang="de-DE" sz="1050" dirty="0"/>
                </a:p>
              </p:txBody>
            </p:sp>
            <p:sp>
              <p:nvSpPr>
                <p:cNvPr id="82" name="TextBox 81"/>
                <p:cNvSpPr txBox="1"/>
                <p:nvPr/>
              </p:nvSpPr>
              <p:spPr>
                <a:xfrm>
                  <a:off x="1444287" y="3969880"/>
                  <a:ext cx="251992" cy="261610"/>
                </a:xfrm>
                <a:prstGeom prst="rect">
                  <a:avLst/>
                </a:prstGeom>
                <a:noFill/>
              </p:spPr>
              <p:txBody>
                <a:bodyPr wrap="none" rtlCol="0">
                  <a:spAutoFit/>
                </a:bodyPr>
                <a:lstStyle/>
                <a:p>
                  <a:r>
                    <a:rPr lang="de-DE" sz="1050" dirty="0" smtClean="0"/>
                    <a:t>a</a:t>
                  </a:r>
                  <a:endParaRPr lang="de-DE" sz="1050" dirty="0"/>
                </a:p>
              </p:txBody>
            </p:sp>
            <p:sp>
              <p:nvSpPr>
                <p:cNvPr id="83" name="TextBox 82"/>
                <p:cNvSpPr txBox="1"/>
                <p:nvPr/>
              </p:nvSpPr>
              <p:spPr>
                <a:xfrm>
                  <a:off x="2587593" y="4056456"/>
                  <a:ext cx="251992" cy="261610"/>
                </a:xfrm>
                <a:prstGeom prst="rect">
                  <a:avLst/>
                </a:prstGeom>
                <a:noFill/>
              </p:spPr>
              <p:txBody>
                <a:bodyPr wrap="none" rtlCol="0">
                  <a:spAutoFit/>
                </a:bodyPr>
                <a:lstStyle/>
                <a:p>
                  <a:r>
                    <a:rPr lang="de-DE" sz="1050" dirty="0" smtClean="0"/>
                    <a:t>a</a:t>
                  </a:r>
                  <a:endParaRPr lang="de-DE" sz="1050" dirty="0"/>
                </a:p>
              </p:txBody>
            </p:sp>
          </p:grpSp>
          <p:pic>
            <p:nvPicPr>
              <p:cNvPr id="121" name="Picture 120"/>
              <p:cNvPicPr>
                <a:picLocks noChangeAspect="1"/>
              </p:cNvPicPr>
              <p:nvPr/>
            </p:nvPicPr>
            <p:blipFill>
              <a:blip r:embed="rId9"/>
              <a:stretch>
                <a:fillRect/>
              </a:stretch>
            </p:blipFill>
            <p:spPr>
              <a:xfrm>
                <a:off x="2833423" y="4076294"/>
                <a:ext cx="385071" cy="394463"/>
              </a:xfrm>
              <a:prstGeom prst="rect">
                <a:avLst/>
              </a:prstGeom>
            </p:spPr>
          </p:pic>
        </p:grpSp>
        <p:grpSp>
          <p:nvGrpSpPr>
            <p:cNvPr id="3" name="Group 2"/>
            <p:cNvGrpSpPr/>
            <p:nvPr/>
          </p:nvGrpSpPr>
          <p:grpSpPr>
            <a:xfrm>
              <a:off x="3585736" y="3988422"/>
              <a:ext cx="2676531" cy="1494533"/>
              <a:chOff x="3585736" y="3988422"/>
              <a:chExt cx="2676531" cy="1494533"/>
            </a:xfrm>
          </p:grpSpPr>
          <p:sp>
            <p:nvSpPr>
              <p:cNvPr id="159" name="Rectangle 56"/>
              <p:cNvSpPr>
                <a:spLocks noChangeArrowheads="1"/>
              </p:cNvSpPr>
              <p:nvPr/>
            </p:nvSpPr>
            <p:spPr bwMode="auto">
              <a:xfrm>
                <a:off x="4621550" y="5329067"/>
                <a:ext cx="26930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Col-0</a:t>
                </a:r>
                <a:endParaRPr kumimoji="0" lang="de-DE" sz="3200" b="0" i="0" u="none" strike="noStrike" cap="none" normalizeH="0" baseline="0" dirty="0" smtClean="0">
                  <a:ln>
                    <a:noFill/>
                  </a:ln>
                  <a:effectLst/>
                </a:endParaRPr>
              </a:p>
            </p:txBody>
          </p:sp>
          <p:sp>
            <p:nvSpPr>
              <p:cNvPr id="160" name="Rectangle 57"/>
              <p:cNvSpPr>
                <a:spLocks noChangeArrowheads="1"/>
              </p:cNvSpPr>
              <p:nvPr/>
            </p:nvSpPr>
            <p:spPr bwMode="auto">
              <a:xfrm>
                <a:off x="5686638" y="5329067"/>
                <a:ext cx="1314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err="1" smtClean="0">
                    <a:ln>
                      <a:noFill/>
                    </a:ln>
                    <a:effectLst/>
                    <a:latin typeface="Calibri" panose="020F0502020204030204" pitchFamily="34" charset="0"/>
                  </a:rPr>
                  <a:t>ao</a:t>
                </a:r>
                <a:endParaRPr kumimoji="0" lang="de-DE" sz="3200" b="0" i="1" u="none" strike="noStrike" cap="none" normalizeH="0" baseline="0" dirty="0" smtClean="0">
                  <a:ln>
                    <a:noFill/>
                  </a:ln>
                  <a:effectLst/>
                </a:endParaRPr>
              </a:p>
            </p:txBody>
          </p:sp>
          <p:sp>
            <p:nvSpPr>
              <p:cNvPr id="166" name="Freeform 129"/>
              <p:cNvSpPr>
                <a:spLocks noEditPoints="1"/>
              </p:cNvSpPr>
              <p:nvPr/>
            </p:nvSpPr>
            <p:spPr bwMode="auto">
              <a:xfrm>
                <a:off x="4192507" y="4090985"/>
                <a:ext cx="2058988" cy="1196975"/>
              </a:xfrm>
              <a:custGeom>
                <a:avLst/>
                <a:gdLst>
                  <a:gd name="T0" fmla="*/ 0 w 2593"/>
                  <a:gd name="T1" fmla="*/ 4 h 1506"/>
                  <a:gd name="T2" fmla="*/ 0 w 2593"/>
                  <a:gd name="T3" fmla="*/ 0 h 1506"/>
                  <a:gd name="T4" fmla="*/ 3 w 2593"/>
                  <a:gd name="T5" fmla="*/ 0 h 1506"/>
                  <a:gd name="T6" fmla="*/ 2590 w 2593"/>
                  <a:gd name="T7" fmla="*/ 0 h 1506"/>
                  <a:gd name="T8" fmla="*/ 2592 w 2593"/>
                  <a:gd name="T9" fmla="*/ 0 h 1506"/>
                  <a:gd name="T10" fmla="*/ 2593 w 2593"/>
                  <a:gd name="T11" fmla="*/ 4 h 1506"/>
                  <a:gd name="T12" fmla="*/ 2593 w 2593"/>
                  <a:gd name="T13" fmla="*/ 1502 h 1506"/>
                  <a:gd name="T14" fmla="*/ 2592 w 2593"/>
                  <a:gd name="T15" fmla="*/ 1505 h 1506"/>
                  <a:gd name="T16" fmla="*/ 2590 w 2593"/>
                  <a:gd name="T17" fmla="*/ 1506 h 1506"/>
                  <a:gd name="T18" fmla="*/ 3 w 2593"/>
                  <a:gd name="T19" fmla="*/ 1506 h 1506"/>
                  <a:gd name="T20" fmla="*/ 0 w 2593"/>
                  <a:gd name="T21" fmla="*/ 1505 h 1506"/>
                  <a:gd name="T22" fmla="*/ 0 w 2593"/>
                  <a:gd name="T23" fmla="*/ 1502 h 1506"/>
                  <a:gd name="T24" fmla="*/ 0 w 2593"/>
                  <a:gd name="T25" fmla="*/ 4 h 1506"/>
                  <a:gd name="T26" fmla="*/ 6 w 2593"/>
                  <a:gd name="T27" fmla="*/ 1502 h 1506"/>
                  <a:gd name="T28" fmla="*/ 3 w 2593"/>
                  <a:gd name="T29" fmla="*/ 1498 h 1506"/>
                  <a:gd name="T30" fmla="*/ 2590 w 2593"/>
                  <a:gd name="T31" fmla="*/ 1498 h 1506"/>
                  <a:gd name="T32" fmla="*/ 2587 w 2593"/>
                  <a:gd name="T33" fmla="*/ 1502 h 1506"/>
                  <a:gd name="T34" fmla="*/ 2587 w 2593"/>
                  <a:gd name="T35" fmla="*/ 4 h 1506"/>
                  <a:gd name="T36" fmla="*/ 2590 w 2593"/>
                  <a:gd name="T37" fmla="*/ 8 h 1506"/>
                  <a:gd name="T38" fmla="*/ 3 w 2593"/>
                  <a:gd name="T39" fmla="*/ 8 h 1506"/>
                  <a:gd name="T40" fmla="*/ 6 w 2593"/>
                  <a:gd name="T41" fmla="*/ 4 h 1506"/>
                  <a:gd name="T42" fmla="*/ 6 w 2593"/>
                  <a:gd name="T43" fmla="*/ 1502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93" h="1506">
                    <a:moveTo>
                      <a:pt x="0" y="4"/>
                    </a:moveTo>
                    <a:lnTo>
                      <a:pt x="0" y="0"/>
                    </a:lnTo>
                    <a:lnTo>
                      <a:pt x="3" y="0"/>
                    </a:lnTo>
                    <a:lnTo>
                      <a:pt x="2590" y="0"/>
                    </a:lnTo>
                    <a:lnTo>
                      <a:pt x="2592" y="0"/>
                    </a:lnTo>
                    <a:lnTo>
                      <a:pt x="2593" y="4"/>
                    </a:lnTo>
                    <a:lnTo>
                      <a:pt x="2593" y="1502"/>
                    </a:lnTo>
                    <a:lnTo>
                      <a:pt x="2592" y="1505"/>
                    </a:lnTo>
                    <a:lnTo>
                      <a:pt x="2590" y="1506"/>
                    </a:lnTo>
                    <a:lnTo>
                      <a:pt x="3" y="1506"/>
                    </a:lnTo>
                    <a:lnTo>
                      <a:pt x="0" y="1505"/>
                    </a:lnTo>
                    <a:lnTo>
                      <a:pt x="0" y="1502"/>
                    </a:lnTo>
                    <a:lnTo>
                      <a:pt x="0" y="4"/>
                    </a:lnTo>
                    <a:close/>
                    <a:moveTo>
                      <a:pt x="6" y="1502"/>
                    </a:moveTo>
                    <a:lnTo>
                      <a:pt x="3" y="1498"/>
                    </a:lnTo>
                    <a:lnTo>
                      <a:pt x="2590" y="1498"/>
                    </a:lnTo>
                    <a:lnTo>
                      <a:pt x="2587" y="1502"/>
                    </a:lnTo>
                    <a:lnTo>
                      <a:pt x="2587" y="4"/>
                    </a:lnTo>
                    <a:lnTo>
                      <a:pt x="2590" y="8"/>
                    </a:lnTo>
                    <a:lnTo>
                      <a:pt x="3" y="8"/>
                    </a:lnTo>
                    <a:lnTo>
                      <a:pt x="6" y="4"/>
                    </a:lnTo>
                    <a:lnTo>
                      <a:pt x="6" y="1502"/>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67" name="Freeform 130"/>
              <p:cNvSpPr>
                <a:spLocks noEditPoints="1"/>
              </p:cNvSpPr>
              <p:nvPr/>
            </p:nvSpPr>
            <p:spPr bwMode="auto">
              <a:xfrm>
                <a:off x="4414757" y="4432298"/>
                <a:ext cx="1320800" cy="852487"/>
              </a:xfrm>
              <a:custGeom>
                <a:avLst/>
                <a:gdLst>
                  <a:gd name="T0" fmla="*/ 0 w 1664"/>
                  <a:gd name="T1" fmla="*/ 0 h 1073"/>
                  <a:gd name="T2" fmla="*/ 370 w 1664"/>
                  <a:gd name="T3" fmla="*/ 0 h 1073"/>
                  <a:gd name="T4" fmla="*/ 370 w 1664"/>
                  <a:gd name="T5" fmla="*/ 1073 h 1073"/>
                  <a:gd name="T6" fmla="*/ 0 w 1664"/>
                  <a:gd name="T7" fmla="*/ 1073 h 1073"/>
                  <a:gd name="T8" fmla="*/ 0 w 1664"/>
                  <a:gd name="T9" fmla="*/ 0 h 1073"/>
                  <a:gd name="T10" fmla="*/ 1294 w 1664"/>
                  <a:gd name="T11" fmla="*/ 8 h 1073"/>
                  <a:gd name="T12" fmla="*/ 1664 w 1664"/>
                  <a:gd name="T13" fmla="*/ 8 h 1073"/>
                  <a:gd name="T14" fmla="*/ 1664 w 1664"/>
                  <a:gd name="T15" fmla="*/ 1073 h 1073"/>
                  <a:gd name="T16" fmla="*/ 1294 w 1664"/>
                  <a:gd name="T17" fmla="*/ 1073 h 1073"/>
                  <a:gd name="T18" fmla="*/ 1294 w 1664"/>
                  <a:gd name="T19" fmla="*/ 8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4" h="1073">
                    <a:moveTo>
                      <a:pt x="0" y="0"/>
                    </a:moveTo>
                    <a:lnTo>
                      <a:pt x="370" y="0"/>
                    </a:lnTo>
                    <a:lnTo>
                      <a:pt x="370" y="1073"/>
                    </a:lnTo>
                    <a:lnTo>
                      <a:pt x="0" y="1073"/>
                    </a:lnTo>
                    <a:lnTo>
                      <a:pt x="0" y="0"/>
                    </a:lnTo>
                    <a:close/>
                    <a:moveTo>
                      <a:pt x="1294" y="8"/>
                    </a:moveTo>
                    <a:lnTo>
                      <a:pt x="1664" y="8"/>
                    </a:lnTo>
                    <a:lnTo>
                      <a:pt x="1664" y="1073"/>
                    </a:lnTo>
                    <a:lnTo>
                      <a:pt x="1294" y="1073"/>
                    </a:lnTo>
                    <a:lnTo>
                      <a:pt x="129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68" name="Rectangle 131"/>
              <p:cNvSpPr>
                <a:spLocks noChangeArrowheads="1"/>
              </p:cNvSpPr>
              <p:nvPr/>
            </p:nvSpPr>
            <p:spPr bwMode="auto">
              <a:xfrm>
                <a:off x="4708445" y="5116510"/>
                <a:ext cx="293688" cy="168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69" name="Freeform 132"/>
              <p:cNvSpPr>
                <a:spLocks noEditPoints="1"/>
              </p:cNvSpPr>
              <p:nvPr/>
            </p:nvSpPr>
            <p:spPr bwMode="auto">
              <a:xfrm>
                <a:off x="4706857" y="5113335"/>
                <a:ext cx="296863" cy="174625"/>
              </a:xfrm>
              <a:custGeom>
                <a:avLst/>
                <a:gdLst>
                  <a:gd name="T0" fmla="*/ 0 w 376"/>
                  <a:gd name="T1" fmla="*/ 4 h 220"/>
                  <a:gd name="T2" fmla="*/ 0 w 376"/>
                  <a:gd name="T3" fmla="*/ 0 h 220"/>
                  <a:gd name="T4" fmla="*/ 3 w 376"/>
                  <a:gd name="T5" fmla="*/ 0 h 220"/>
                  <a:gd name="T6" fmla="*/ 373 w 376"/>
                  <a:gd name="T7" fmla="*/ 0 h 220"/>
                  <a:gd name="T8" fmla="*/ 375 w 376"/>
                  <a:gd name="T9" fmla="*/ 0 h 220"/>
                  <a:gd name="T10" fmla="*/ 376 w 376"/>
                  <a:gd name="T11" fmla="*/ 4 h 220"/>
                  <a:gd name="T12" fmla="*/ 376 w 376"/>
                  <a:gd name="T13" fmla="*/ 216 h 220"/>
                  <a:gd name="T14" fmla="*/ 375 w 376"/>
                  <a:gd name="T15" fmla="*/ 219 h 220"/>
                  <a:gd name="T16" fmla="*/ 373 w 376"/>
                  <a:gd name="T17" fmla="*/ 220 h 220"/>
                  <a:gd name="T18" fmla="*/ 3 w 376"/>
                  <a:gd name="T19" fmla="*/ 220 h 220"/>
                  <a:gd name="T20" fmla="*/ 0 w 376"/>
                  <a:gd name="T21" fmla="*/ 219 h 220"/>
                  <a:gd name="T22" fmla="*/ 0 w 376"/>
                  <a:gd name="T23" fmla="*/ 216 h 220"/>
                  <a:gd name="T24" fmla="*/ 0 w 376"/>
                  <a:gd name="T25" fmla="*/ 4 h 220"/>
                  <a:gd name="T26" fmla="*/ 6 w 376"/>
                  <a:gd name="T27" fmla="*/ 216 h 220"/>
                  <a:gd name="T28" fmla="*/ 3 w 376"/>
                  <a:gd name="T29" fmla="*/ 212 h 220"/>
                  <a:gd name="T30" fmla="*/ 373 w 376"/>
                  <a:gd name="T31" fmla="*/ 212 h 220"/>
                  <a:gd name="T32" fmla="*/ 370 w 376"/>
                  <a:gd name="T33" fmla="*/ 216 h 220"/>
                  <a:gd name="T34" fmla="*/ 370 w 376"/>
                  <a:gd name="T35" fmla="*/ 4 h 220"/>
                  <a:gd name="T36" fmla="*/ 373 w 376"/>
                  <a:gd name="T37" fmla="*/ 8 h 220"/>
                  <a:gd name="T38" fmla="*/ 3 w 376"/>
                  <a:gd name="T39" fmla="*/ 8 h 220"/>
                  <a:gd name="T40" fmla="*/ 6 w 376"/>
                  <a:gd name="T41" fmla="*/ 4 h 220"/>
                  <a:gd name="T42" fmla="*/ 6 w 376"/>
                  <a:gd name="T43" fmla="*/ 2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6" h="220">
                    <a:moveTo>
                      <a:pt x="0" y="4"/>
                    </a:moveTo>
                    <a:lnTo>
                      <a:pt x="0" y="0"/>
                    </a:lnTo>
                    <a:lnTo>
                      <a:pt x="3" y="0"/>
                    </a:lnTo>
                    <a:lnTo>
                      <a:pt x="373" y="0"/>
                    </a:lnTo>
                    <a:lnTo>
                      <a:pt x="375" y="0"/>
                    </a:lnTo>
                    <a:lnTo>
                      <a:pt x="376" y="4"/>
                    </a:lnTo>
                    <a:lnTo>
                      <a:pt x="376" y="216"/>
                    </a:lnTo>
                    <a:lnTo>
                      <a:pt x="375" y="219"/>
                    </a:lnTo>
                    <a:lnTo>
                      <a:pt x="373" y="220"/>
                    </a:lnTo>
                    <a:lnTo>
                      <a:pt x="3" y="220"/>
                    </a:lnTo>
                    <a:lnTo>
                      <a:pt x="0" y="219"/>
                    </a:lnTo>
                    <a:lnTo>
                      <a:pt x="0" y="216"/>
                    </a:lnTo>
                    <a:lnTo>
                      <a:pt x="0" y="4"/>
                    </a:lnTo>
                    <a:close/>
                    <a:moveTo>
                      <a:pt x="6" y="216"/>
                    </a:moveTo>
                    <a:lnTo>
                      <a:pt x="3" y="212"/>
                    </a:lnTo>
                    <a:lnTo>
                      <a:pt x="373" y="212"/>
                    </a:lnTo>
                    <a:lnTo>
                      <a:pt x="370" y="216"/>
                    </a:lnTo>
                    <a:lnTo>
                      <a:pt x="370" y="4"/>
                    </a:lnTo>
                    <a:lnTo>
                      <a:pt x="373" y="8"/>
                    </a:lnTo>
                    <a:lnTo>
                      <a:pt x="3" y="8"/>
                    </a:lnTo>
                    <a:lnTo>
                      <a:pt x="6" y="4"/>
                    </a:lnTo>
                    <a:lnTo>
                      <a:pt x="6" y="216"/>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70" name="Rectangle 133"/>
              <p:cNvSpPr>
                <a:spLocks noChangeArrowheads="1"/>
              </p:cNvSpPr>
              <p:nvPr/>
            </p:nvSpPr>
            <p:spPr bwMode="auto">
              <a:xfrm>
                <a:off x="5735557" y="5127623"/>
                <a:ext cx="293688" cy="1571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71" name="Freeform 134"/>
              <p:cNvSpPr>
                <a:spLocks noEditPoints="1"/>
              </p:cNvSpPr>
              <p:nvPr/>
            </p:nvSpPr>
            <p:spPr bwMode="auto">
              <a:xfrm>
                <a:off x="5733970" y="5124448"/>
                <a:ext cx="296863" cy="163512"/>
              </a:xfrm>
              <a:custGeom>
                <a:avLst/>
                <a:gdLst>
                  <a:gd name="T0" fmla="*/ 0 w 375"/>
                  <a:gd name="T1" fmla="*/ 4 h 205"/>
                  <a:gd name="T2" fmla="*/ 0 w 375"/>
                  <a:gd name="T3" fmla="*/ 0 h 205"/>
                  <a:gd name="T4" fmla="*/ 3 w 375"/>
                  <a:gd name="T5" fmla="*/ 0 h 205"/>
                  <a:gd name="T6" fmla="*/ 372 w 375"/>
                  <a:gd name="T7" fmla="*/ 0 h 205"/>
                  <a:gd name="T8" fmla="*/ 374 w 375"/>
                  <a:gd name="T9" fmla="*/ 0 h 205"/>
                  <a:gd name="T10" fmla="*/ 375 w 375"/>
                  <a:gd name="T11" fmla="*/ 4 h 205"/>
                  <a:gd name="T12" fmla="*/ 375 w 375"/>
                  <a:gd name="T13" fmla="*/ 201 h 205"/>
                  <a:gd name="T14" fmla="*/ 374 w 375"/>
                  <a:gd name="T15" fmla="*/ 204 h 205"/>
                  <a:gd name="T16" fmla="*/ 372 w 375"/>
                  <a:gd name="T17" fmla="*/ 205 h 205"/>
                  <a:gd name="T18" fmla="*/ 3 w 375"/>
                  <a:gd name="T19" fmla="*/ 205 h 205"/>
                  <a:gd name="T20" fmla="*/ 0 w 375"/>
                  <a:gd name="T21" fmla="*/ 204 h 205"/>
                  <a:gd name="T22" fmla="*/ 0 w 375"/>
                  <a:gd name="T23" fmla="*/ 201 h 205"/>
                  <a:gd name="T24" fmla="*/ 0 w 375"/>
                  <a:gd name="T25" fmla="*/ 4 h 205"/>
                  <a:gd name="T26" fmla="*/ 6 w 375"/>
                  <a:gd name="T27" fmla="*/ 201 h 205"/>
                  <a:gd name="T28" fmla="*/ 3 w 375"/>
                  <a:gd name="T29" fmla="*/ 197 h 205"/>
                  <a:gd name="T30" fmla="*/ 372 w 375"/>
                  <a:gd name="T31" fmla="*/ 197 h 205"/>
                  <a:gd name="T32" fmla="*/ 369 w 375"/>
                  <a:gd name="T33" fmla="*/ 201 h 205"/>
                  <a:gd name="T34" fmla="*/ 369 w 375"/>
                  <a:gd name="T35" fmla="*/ 4 h 205"/>
                  <a:gd name="T36" fmla="*/ 372 w 375"/>
                  <a:gd name="T37" fmla="*/ 7 h 205"/>
                  <a:gd name="T38" fmla="*/ 3 w 375"/>
                  <a:gd name="T39" fmla="*/ 7 h 205"/>
                  <a:gd name="T40" fmla="*/ 6 w 375"/>
                  <a:gd name="T41" fmla="*/ 4 h 205"/>
                  <a:gd name="T42" fmla="*/ 6 w 375"/>
                  <a:gd name="T43" fmla="*/ 201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5" h="205">
                    <a:moveTo>
                      <a:pt x="0" y="4"/>
                    </a:moveTo>
                    <a:lnTo>
                      <a:pt x="0" y="0"/>
                    </a:lnTo>
                    <a:lnTo>
                      <a:pt x="3" y="0"/>
                    </a:lnTo>
                    <a:lnTo>
                      <a:pt x="372" y="0"/>
                    </a:lnTo>
                    <a:lnTo>
                      <a:pt x="374" y="0"/>
                    </a:lnTo>
                    <a:lnTo>
                      <a:pt x="375" y="4"/>
                    </a:lnTo>
                    <a:lnTo>
                      <a:pt x="375" y="201"/>
                    </a:lnTo>
                    <a:lnTo>
                      <a:pt x="374" y="204"/>
                    </a:lnTo>
                    <a:lnTo>
                      <a:pt x="372" y="205"/>
                    </a:lnTo>
                    <a:lnTo>
                      <a:pt x="3" y="205"/>
                    </a:lnTo>
                    <a:lnTo>
                      <a:pt x="0" y="204"/>
                    </a:lnTo>
                    <a:lnTo>
                      <a:pt x="0" y="201"/>
                    </a:lnTo>
                    <a:lnTo>
                      <a:pt x="0" y="4"/>
                    </a:lnTo>
                    <a:close/>
                    <a:moveTo>
                      <a:pt x="6" y="201"/>
                    </a:moveTo>
                    <a:lnTo>
                      <a:pt x="3" y="197"/>
                    </a:lnTo>
                    <a:lnTo>
                      <a:pt x="372" y="197"/>
                    </a:lnTo>
                    <a:lnTo>
                      <a:pt x="369" y="201"/>
                    </a:lnTo>
                    <a:lnTo>
                      <a:pt x="369" y="4"/>
                    </a:lnTo>
                    <a:lnTo>
                      <a:pt x="372" y="7"/>
                    </a:lnTo>
                    <a:lnTo>
                      <a:pt x="3" y="7"/>
                    </a:lnTo>
                    <a:lnTo>
                      <a:pt x="6" y="4"/>
                    </a:lnTo>
                    <a:lnTo>
                      <a:pt x="6" y="201"/>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72" name="Freeform 135"/>
              <p:cNvSpPr>
                <a:spLocks noEditPoints="1"/>
              </p:cNvSpPr>
              <p:nvPr/>
            </p:nvSpPr>
            <p:spPr bwMode="auto">
              <a:xfrm>
                <a:off x="4546520" y="4325935"/>
                <a:ext cx="30163" cy="106362"/>
              </a:xfrm>
              <a:custGeom>
                <a:avLst/>
                <a:gdLst>
                  <a:gd name="T0" fmla="*/ 16 w 38"/>
                  <a:gd name="T1" fmla="*/ 134 h 134"/>
                  <a:gd name="T2" fmla="*/ 16 w 38"/>
                  <a:gd name="T3" fmla="*/ 3 h 134"/>
                  <a:gd name="T4" fmla="*/ 22 w 38"/>
                  <a:gd name="T5" fmla="*/ 3 h 134"/>
                  <a:gd name="T6" fmla="*/ 22 w 38"/>
                  <a:gd name="T7" fmla="*/ 134 h 134"/>
                  <a:gd name="T8" fmla="*/ 16 w 38"/>
                  <a:gd name="T9" fmla="*/ 134 h 134"/>
                  <a:gd name="T10" fmla="*/ 0 w 38"/>
                  <a:gd name="T11" fmla="*/ 0 h 134"/>
                  <a:gd name="T12" fmla="*/ 38 w 38"/>
                  <a:gd name="T13" fmla="*/ 0 h 134"/>
                  <a:gd name="T14" fmla="*/ 38 w 38"/>
                  <a:gd name="T15" fmla="*/ 7 h 134"/>
                  <a:gd name="T16" fmla="*/ 0 w 38"/>
                  <a:gd name="T17" fmla="*/ 7 h 134"/>
                  <a:gd name="T18" fmla="*/ 0 w 38"/>
                  <a:gd name="T19"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4">
                    <a:moveTo>
                      <a:pt x="16" y="134"/>
                    </a:moveTo>
                    <a:lnTo>
                      <a:pt x="16" y="3"/>
                    </a:lnTo>
                    <a:lnTo>
                      <a:pt x="22" y="3"/>
                    </a:lnTo>
                    <a:lnTo>
                      <a:pt x="22" y="134"/>
                    </a:lnTo>
                    <a:lnTo>
                      <a:pt x="16" y="134"/>
                    </a:lnTo>
                    <a:close/>
                    <a:moveTo>
                      <a:pt x="0" y="0"/>
                    </a:moveTo>
                    <a:lnTo>
                      <a:pt x="38" y="0"/>
                    </a:lnTo>
                    <a:lnTo>
                      <a:pt x="38" y="7"/>
                    </a:lnTo>
                    <a:lnTo>
                      <a:pt x="0" y="7"/>
                    </a:lnTo>
                    <a:lnTo>
                      <a:pt x="0" y="0"/>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73" name="Freeform 136"/>
              <p:cNvSpPr>
                <a:spLocks noEditPoints="1"/>
              </p:cNvSpPr>
              <p:nvPr/>
            </p:nvSpPr>
            <p:spPr bwMode="auto">
              <a:xfrm>
                <a:off x="5573632" y="4421185"/>
                <a:ext cx="30163" cy="17462"/>
              </a:xfrm>
              <a:custGeom>
                <a:avLst/>
                <a:gdLst>
                  <a:gd name="T0" fmla="*/ 16 w 38"/>
                  <a:gd name="T1" fmla="*/ 22 h 22"/>
                  <a:gd name="T2" fmla="*/ 16 w 38"/>
                  <a:gd name="T3" fmla="*/ 4 h 22"/>
                  <a:gd name="T4" fmla="*/ 22 w 38"/>
                  <a:gd name="T5" fmla="*/ 4 h 22"/>
                  <a:gd name="T6" fmla="*/ 22 w 38"/>
                  <a:gd name="T7" fmla="*/ 22 h 22"/>
                  <a:gd name="T8" fmla="*/ 16 w 38"/>
                  <a:gd name="T9" fmla="*/ 22 h 22"/>
                  <a:gd name="T10" fmla="*/ 0 w 38"/>
                  <a:gd name="T11" fmla="*/ 0 h 22"/>
                  <a:gd name="T12" fmla="*/ 38 w 38"/>
                  <a:gd name="T13" fmla="*/ 0 h 22"/>
                  <a:gd name="T14" fmla="*/ 38 w 38"/>
                  <a:gd name="T15" fmla="*/ 8 h 22"/>
                  <a:gd name="T16" fmla="*/ 0 w 38"/>
                  <a:gd name="T17" fmla="*/ 8 h 22"/>
                  <a:gd name="T18" fmla="*/ 0 w 38"/>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22">
                    <a:moveTo>
                      <a:pt x="16" y="22"/>
                    </a:moveTo>
                    <a:lnTo>
                      <a:pt x="16" y="4"/>
                    </a:lnTo>
                    <a:lnTo>
                      <a:pt x="22" y="4"/>
                    </a:lnTo>
                    <a:lnTo>
                      <a:pt x="22" y="22"/>
                    </a:lnTo>
                    <a:lnTo>
                      <a:pt x="16" y="22"/>
                    </a:lnTo>
                    <a:close/>
                    <a:moveTo>
                      <a:pt x="0" y="0"/>
                    </a:moveTo>
                    <a:lnTo>
                      <a:pt x="38" y="0"/>
                    </a:lnTo>
                    <a:lnTo>
                      <a:pt x="38" y="8"/>
                    </a:lnTo>
                    <a:lnTo>
                      <a:pt x="0" y="8"/>
                    </a:lnTo>
                    <a:lnTo>
                      <a:pt x="0" y="0"/>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74" name="Freeform 137"/>
              <p:cNvSpPr>
                <a:spLocks noEditPoints="1"/>
              </p:cNvSpPr>
              <p:nvPr/>
            </p:nvSpPr>
            <p:spPr bwMode="auto">
              <a:xfrm>
                <a:off x="4840207" y="5094285"/>
                <a:ext cx="30163" cy="22225"/>
              </a:xfrm>
              <a:custGeom>
                <a:avLst/>
                <a:gdLst>
                  <a:gd name="T0" fmla="*/ 17 w 38"/>
                  <a:gd name="T1" fmla="*/ 27 h 27"/>
                  <a:gd name="T2" fmla="*/ 17 w 38"/>
                  <a:gd name="T3" fmla="*/ 4 h 27"/>
                  <a:gd name="T4" fmla="*/ 23 w 38"/>
                  <a:gd name="T5" fmla="*/ 4 h 27"/>
                  <a:gd name="T6" fmla="*/ 23 w 38"/>
                  <a:gd name="T7" fmla="*/ 27 h 27"/>
                  <a:gd name="T8" fmla="*/ 17 w 38"/>
                  <a:gd name="T9" fmla="*/ 27 h 27"/>
                  <a:gd name="T10" fmla="*/ 0 w 38"/>
                  <a:gd name="T11" fmla="*/ 0 h 27"/>
                  <a:gd name="T12" fmla="*/ 38 w 38"/>
                  <a:gd name="T13" fmla="*/ 0 h 27"/>
                  <a:gd name="T14" fmla="*/ 38 w 38"/>
                  <a:gd name="T15" fmla="*/ 7 h 27"/>
                  <a:gd name="T16" fmla="*/ 0 w 38"/>
                  <a:gd name="T17" fmla="*/ 7 h 27"/>
                  <a:gd name="T18" fmla="*/ 0 w 38"/>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27">
                    <a:moveTo>
                      <a:pt x="17" y="27"/>
                    </a:moveTo>
                    <a:lnTo>
                      <a:pt x="17" y="4"/>
                    </a:lnTo>
                    <a:lnTo>
                      <a:pt x="23" y="4"/>
                    </a:lnTo>
                    <a:lnTo>
                      <a:pt x="23" y="27"/>
                    </a:lnTo>
                    <a:lnTo>
                      <a:pt x="17" y="27"/>
                    </a:lnTo>
                    <a:close/>
                    <a:moveTo>
                      <a:pt x="0" y="0"/>
                    </a:moveTo>
                    <a:lnTo>
                      <a:pt x="38" y="0"/>
                    </a:lnTo>
                    <a:lnTo>
                      <a:pt x="38" y="7"/>
                    </a:lnTo>
                    <a:lnTo>
                      <a:pt x="0" y="7"/>
                    </a:lnTo>
                    <a:lnTo>
                      <a:pt x="0" y="0"/>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75" name="Freeform 138"/>
              <p:cNvSpPr>
                <a:spLocks noEditPoints="1"/>
              </p:cNvSpPr>
              <p:nvPr/>
            </p:nvSpPr>
            <p:spPr bwMode="auto">
              <a:xfrm>
                <a:off x="5867320" y="5062535"/>
                <a:ext cx="30163" cy="65087"/>
              </a:xfrm>
              <a:custGeom>
                <a:avLst/>
                <a:gdLst>
                  <a:gd name="T0" fmla="*/ 16 w 37"/>
                  <a:gd name="T1" fmla="*/ 82 h 82"/>
                  <a:gd name="T2" fmla="*/ 16 w 37"/>
                  <a:gd name="T3" fmla="*/ 4 h 82"/>
                  <a:gd name="T4" fmla="*/ 22 w 37"/>
                  <a:gd name="T5" fmla="*/ 4 h 82"/>
                  <a:gd name="T6" fmla="*/ 22 w 37"/>
                  <a:gd name="T7" fmla="*/ 82 h 82"/>
                  <a:gd name="T8" fmla="*/ 16 w 37"/>
                  <a:gd name="T9" fmla="*/ 82 h 82"/>
                  <a:gd name="T10" fmla="*/ 0 w 37"/>
                  <a:gd name="T11" fmla="*/ 0 h 82"/>
                  <a:gd name="T12" fmla="*/ 37 w 37"/>
                  <a:gd name="T13" fmla="*/ 0 h 82"/>
                  <a:gd name="T14" fmla="*/ 37 w 37"/>
                  <a:gd name="T15" fmla="*/ 8 h 82"/>
                  <a:gd name="T16" fmla="*/ 0 w 37"/>
                  <a:gd name="T17" fmla="*/ 8 h 82"/>
                  <a:gd name="T18" fmla="*/ 0 w 37"/>
                  <a:gd name="T1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82">
                    <a:moveTo>
                      <a:pt x="16" y="82"/>
                    </a:moveTo>
                    <a:lnTo>
                      <a:pt x="16" y="4"/>
                    </a:lnTo>
                    <a:lnTo>
                      <a:pt x="22" y="4"/>
                    </a:lnTo>
                    <a:lnTo>
                      <a:pt x="22" y="82"/>
                    </a:lnTo>
                    <a:lnTo>
                      <a:pt x="16" y="82"/>
                    </a:lnTo>
                    <a:close/>
                    <a:moveTo>
                      <a:pt x="0" y="0"/>
                    </a:moveTo>
                    <a:lnTo>
                      <a:pt x="37" y="0"/>
                    </a:lnTo>
                    <a:lnTo>
                      <a:pt x="37" y="8"/>
                    </a:lnTo>
                    <a:lnTo>
                      <a:pt x="0" y="8"/>
                    </a:lnTo>
                    <a:lnTo>
                      <a:pt x="0" y="0"/>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76" name="Rectangle 139"/>
              <p:cNvSpPr>
                <a:spLocks noChangeArrowheads="1"/>
              </p:cNvSpPr>
              <p:nvPr/>
            </p:nvSpPr>
            <p:spPr bwMode="auto">
              <a:xfrm>
                <a:off x="4192507" y="4094160"/>
                <a:ext cx="4763" cy="1190625"/>
              </a:xfrm>
              <a:prstGeom prst="rect">
                <a:avLst/>
              </a:prstGeom>
              <a:solidFill>
                <a:srgbClr val="000000"/>
              </a:solidFill>
              <a:ln w="1588">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77" name="Freeform 140"/>
              <p:cNvSpPr>
                <a:spLocks noEditPoints="1"/>
              </p:cNvSpPr>
              <p:nvPr/>
            </p:nvSpPr>
            <p:spPr bwMode="auto">
              <a:xfrm>
                <a:off x="4195682" y="4090985"/>
                <a:ext cx="20638" cy="1196975"/>
              </a:xfrm>
              <a:custGeom>
                <a:avLst/>
                <a:gdLst>
                  <a:gd name="T0" fmla="*/ 0 w 26"/>
                  <a:gd name="T1" fmla="*/ 1498 h 1506"/>
                  <a:gd name="T2" fmla="*/ 26 w 26"/>
                  <a:gd name="T3" fmla="*/ 1498 h 1506"/>
                  <a:gd name="T4" fmla="*/ 26 w 26"/>
                  <a:gd name="T5" fmla="*/ 1506 h 1506"/>
                  <a:gd name="T6" fmla="*/ 0 w 26"/>
                  <a:gd name="T7" fmla="*/ 1506 h 1506"/>
                  <a:gd name="T8" fmla="*/ 0 w 26"/>
                  <a:gd name="T9" fmla="*/ 1498 h 1506"/>
                  <a:gd name="T10" fmla="*/ 0 w 26"/>
                  <a:gd name="T11" fmla="*/ 1250 h 1506"/>
                  <a:gd name="T12" fmla="*/ 26 w 26"/>
                  <a:gd name="T13" fmla="*/ 1250 h 1506"/>
                  <a:gd name="T14" fmla="*/ 26 w 26"/>
                  <a:gd name="T15" fmla="*/ 1257 h 1506"/>
                  <a:gd name="T16" fmla="*/ 0 w 26"/>
                  <a:gd name="T17" fmla="*/ 1257 h 1506"/>
                  <a:gd name="T18" fmla="*/ 0 w 26"/>
                  <a:gd name="T19" fmla="*/ 1250 h 1506"/>
                  <a:gd name="T20" fmla="*/ 0 w 26"/>
                  <a:gd name="T21" fmla="*/ 999 h 1506"/>
                  <a:gd name="T22" fmla="*/ 26 w 26"/>
                  <a:gd name="T23" fmla="*/ 999 h 1506"/>
                  <a:gd name="T24" fmla="*/ 26 w 26"/>
                  <a:gd name="T25" fmla="*/ 1007 h 1506"/>
                  <a:gd name="T26" fmla="*/ 0 w 26"/>
                  <a:gd name="T27" fmla="*/ 1007 h 1506"/>
                  <a:gd name="T28" fmla="*/ 0 w 26"/>
                  <a:gd name="T29" fmla="*/ 999 h 1506"/>
                  <a:gd name="T30" fmla="*/ 0 w 26"/>
                  <a:gd name="T31" fmla="*/ 749 h 1506"/>
                  <a:gd name="T32" fmla="*/ 26 w 26"/>
                  <a:gd name="T33" fmla="*/ 749 h 1506"/>
                  <a:gd name="T34" fmla="*/ 26 w 26"/>
                  <a:gd name="T35" fmla="*/ 757 h 1506"/>
                  <a:gd name="T36" fmla="*/ 0 w 26"/>
                  <a:gd name="T37" fmla="*/ 757 h 1506"/>
                  <a:gd name="T38" fmla="*/ 0 w 26"/>
                  <a:gd name="T39" fmla="*/ 749 h 1506"/>
                  <a:gd name="T40" fmla="*/ 0 w 26"/>
                  <a:gd name="T41" fmla="*/ 499 h 1506"/>
                  <a:gd name="T42" fmla="*/ 26 w 26"/>
                  <a:gd name="T43" fmla="*/ 499 h 1506"/>
                  <a:gd name="T44" fmla="*/ 26 w 26"/>
                  <a:gd name="T45" fmla="*/ 507 h 1506"/>
                  <a:gd name="T46" fmla="*/ 0 w 26"/>
                  <a:gd name="T47" fmla="*/ 507 h 1506"/>
                  <a:gd name="T48" fmla="*/ 0 w 26"/>
                  <a:gd name="T49" fmla="*/ 499 h 1506"/>
                  <a:gd name="T50" fmla="*/ 0 w 26"/>
                  <a:gd name="T51" fmla="*/ 249 h 1506"/>
                  <a:gd name="T52" fmla="*/ 26 w 26"/>
                  <a:gd name="T53" fmla="*/ 249 h 1506"/>
                  <a:gd name="T54" fmla="*/ 26 w 26"/>
                  <a:gd name="T55" fmla="*/ 257 h 1506"/>
                  <a:gd name="T56" fmla="*/ 0 w 26"/>
                  <a:gd name="T57" fmla="*/ 257 h 1506"/>
                  <a:gd name="T58" fmla="*/ 0 w 26"/>
                  <a:gd name="T59" fmla="*/ 249 h 1506"/>
                  <a:gd name="T60" fmla="*/ 0 w 26"/>
                  <a:gd name="T61" fmla="*/ 0 h 1506"/>
                  <a:gd name="T62" fmla="*/ 26 w 26"/>
                  <a:gd name="T63" fmla="*/ 0 h 1506"/>
                  <a:gd name="T64" fmla="*/ 26 w 26"/>
                  <a:gd name="T65" fmla="*/ 8 h 1506"/>
                  <a:gd name="T66" fmla="*/ 0 w 26"/>
                  <a:gd name="T67" fmla="*/ 8 h 1506"/>
                  <a:gd name="T68" fmla="*/ 0 w 26"/>
                  <a:gd name="T69" fmla="*/ 0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1506">
                    <a:moveTo>
                      <a:pt x="0" y="1498"/>
                    </a:moveTo>
                    <a:lnTo>
                      <a:pt x="26" y="1498"/>
                    </a:lnTo>
                    <a:lnTo>
                      <a:pt x="26" y="1506"/>
                    </a:lnTo>
                    <a:lnTo>
                      <a:pt x="0" y="1506"/>
                    </a:lnTo>
                    <a:lnTo>
                      <a:pt x="0" y="1498"/>
                    </a:lnTo>
                    <a:close/>
                    <a:moveTo>
                      <a:pt x="0" y="1250"/>
                    </a:moveTo>
                    <a:lnTo>
                      <a:pt x="26" y="1250"/>
                    </a:lnTo>
                    <a:lnTo>
                      <a:pt x="26" y="1257"/>
                    </a:lnTo>
                    <a:lnTo>
                      <a:pt x="0" y="1257"/>
                    </a:lnTo>
                    <a:lnTo>
                      <a:pt x="0" y="1250"/>
                    </a:lnTo>
                    <a:close/>
                    <a:moveTo>
                      <a:pt x="0" y="999"/>
                    </a:moveTo>
                    <a:lnTo>
                      <a:pt x="26" y="999"/>
                    </a:lnTo>
                    <a:lnTo>
                      <a:pt x="26" y="1007"/>
                    </a:lnTo>
                    <a:lnTo>
                      <a:pt x="0" y="1007"/>
                    </a:lnTo>
                    <a:lnTo>
                      <a:pt x="0" y="999"/>
                    </a:lnTo>
                    <a:close/>
                    <a:moveTo>
                      <a:pt x="0" y="749"/>
                    </a:moveTo>
                    <a:lnTo>
                      <a:pt x="26" y="749"/>
                    </a:lnTo>
                    <a:lnTo>
                      <a:pt x="26" y="757"/>
                    </a:lnTo>
                    <a:lnTo>
                      <a:pt x="0" y="757"/>
                    </a:lnTo>
                    <a:lnTo>
                      <a:pt x="0" y="749"/>
                    </a:lnTo>
                    <a:close/>
                    <a:moveTo>
                      <a:pt x="0" y="499"/>
                    </a:moveTo>
                    <a:lnTo>
                      <a:pt x="26" y="499"/>
                    </a:lnTo>
                    <a:lnTo>
                      <a:pt x="26" y="507"/>
                    </a:lnTo>
                    <a:lnTo>
                      <a:pt x="0" y="507"/>
                    </a:lnTo>
                    <a:lnTo>
                      <a:pt x="0" y="499"/>
                    </a:lnTo>
                    <a:close/>
                    <a:moveTo>
                      <a:pt x="0" y="249"/>
                    </a:moveTo>
                    <a:lnTo>
                      <a:pt x="26" y="249"/>
                    </a:lnTo>
                    <a:lnTo>
                      <a:pt x="26" y="257"/>
                    </a:lnTo>
                    <a:lnTo>
                      <a:pt x="0" y="257"/>
                    </a:lnTo>
                    <a:lnTo>
                      <a:pt x="0" y="249"/>
                    </a:lnTo>
                    <a:close/>
                    <a:moveTo>
                      <a:pt x="0" y="0"/>
                    </a:moveTo>
                    <a:lnTo>
                      <a:pt x="26" y="0"/>
                    </a:lnTo>
                    <a:lnTo>
                      <a:pt x="26" y="8"/>
                    </a:lnTo>
                    <a:lnTo>
                      <a:pt x="0" y="8"/>
                    </a:lnTo>
                    <a:lnTo>
                      <a:pt x="0" y="0"/>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78" name="Rectangle 141"/>
              <p:cNvSpPr>
                <a:spLocks noChangeArrowheads="1"/>
              </p:cNvSpPr>
              <p:nvPr/>
            </p:nvSpPr>
            <p:spPr bwMode="auto">
              <a:xfrm>
                <a:off x="4195682" y="5281610"/>
                <a:ext cx="2054225" cy="6350"/>
              </a:xfrm>
              <a:prstGeom prst="rect">
                <a:avLst/>
              </a:prstGeom>
              <a:solidFill>
                <a:srgbClr val="000000"/>
              </a:solidFill>
              <a:ln w="1588">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79" name="Rectangle 142"/>
              <p:cNvSpPr>
                <a:spLocks noChangeArrowheads="1"/>
              </p:cNvSpPr>
              <p:nvPr/>
            </p:nvSpPr>
            <p:spPr bwMode="auto">
              <a:xfrm>
                <a:off x="4074947" y="5205876"/>
                <a:ext cx="6572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solidFill>
                      <a:srgbClr val="000000"/>
                    </a:solidFill>
                    <a:effectLst/>
                    <a:latin typeface="Calibri" panose="020F0502020204030204" pitchFamily="34" charset="0"/>
                  </a:rPr>
                  <a:t>0</a:t>
                </a:r>
                <a:endParaRPr kumimoji="0" lang="de-DE" sz="2800" b="0" i="0" u="none" strike="noStrike" cap="none" normalizeH="0" baseline="0" dirty="0" smtClean="0">
                  <a:ln>
                    <a:noFill/>
                  </a:ln>
                  <a:solidFill>
                    <a:schemeClr val="tx1"/>
                  </a:solidFill>
                  <a:effectLst/>
                  <a:latin typeface="Arial" panose="020B0604020202020204" pitchFamily="34" charset="0"/>
                </a:endParaRPr>
              </a:p>
            </p:txBody>
          </p:sp>
          <p:sp>
            <p:nvSpPr>
              <p:cNvPr id="180" name="Rectangle 143"/>
              <p:cNvSpPr>
                <a:spLocks noChangeArrowheads="1"/>
              </p:cNvSpPr>
              <p:nvPr/>
            </p:nvSpPr>
            <p:spPr bwMode="auto">
              <a:xfrm>
                <a:off x="4009131" y="5007438"/>
                <a:ext cx="1314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smtClean="0">
                    <a:ln>
                      <a:noFill/>
                    </a:ln>
                    <a:solidFill>
                      <a:srgbClr val="000000"/>
                    </a:solidFill>
                    <a:effectLst/>
                    <a:latin typeface="Calibri" panose="020F0502020204030204" pitchFamily="34" charset="0"/>
                  </a:rPr>
                  <a:t>20</a:t>
                </a:r>
                <a:endParaRPr kumimoji="0" lang="de-DE" sz="2800" b="0" i="0" u="none" strike="noStrike" cap="none" normalizeH="0" baseline="0" smtClean="0">
                  <a:ln>
                    <a:noFill/>
                  </a:ln>
                  <a:solidFill>
                    <a:schemeClr val="tx1"/>
                  </a:solidFill>
                  <a:effectLst/>
                  <a:latin typeface="Arial" panose="020B0604020202020204" pitchFamily="34" charset="0"/>
                </a:endParaRPr>
              </a:p>
            </p:txBody>
          </p:sp>
          <p:sp>
            <p:nvSpPr>
              <p:cNvPr id="181" name="Rectangle 144"/>
              <p:cNvSpPr>
                <a:spLocks noChangeArrowheads="1"/>
              </p:cNvSpPr>
              <p:nvPr/>
            </p:nvSpPr>
            <p:spPr bwMode="auto">
              <a:xfrm>
                <a:off x="4009131" y="4809001"/>
                <a:ext cx="1314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smtClean="0">
                    <a:ln>
                      <a:noFill/>
                    </a:ln>
                    <a:solidFill>
                      <a:srgbClr val="000000"/>
                    </a:solidFill>
                    <a:effectLst/>
                    <a:latin typeface="Calibri" panose="020F0502020204030204" pitchFamily="34" charset="0"/>
                  </a:rPr>
                  <a:t>40</a:t>
                </a:r>
                <a:endParaRPr kumimoji="0" lang="de-DE" sz="2800" b="0" i="0" u="none" strike="noStrike" cap="none" normalizeH="0" baseline="0" smtClean="0">
                  <a:ln>
                    <a:noFill/>
                  </a:ln>
                  <a:solidFill>
                    <a:schemeClr val="tx1"/>
                  </a:solidFill>
                  <a:effectLst/>
                  <a:latin typeface="Arial" panose="020B0604020202020204" pitchFamily="34" charset="0"/>
                </a:endParaRPr>
              </a:p>
            </p:txBody>
          </p:sp>
          <p:sp>
            <p:nvSpPr>
              <p:cNvPr id="182" name="Rectangle 145"/>
              <p:cNvSpPr>
                <a:spLocks noChangeArrowheads="1"/>
              </p:cNvSpPr>
              <p:nvPr/>
            </p:nvSpPr>
            <p:spPr bwMode="auto">
              <a:xfrm>
                <a:off x="4009131" y="4612151"/>
                <a:ext cx="1314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smtClean="0">
                    <a:ln>
                      <a:noFill/>
                    </a:ln>
                    <a:solidFill>
                      <a:srgbClr val="000000"/>
                    </a:solidFill>
                    <a:effectLst/>
                    <a:latin typeface="Calibri" panose="020F0502020204030204" pitchFamily="34" charset="0"/>
                  </a:rPr>
                  <a:t>60</a:t>
                </a:r>
                <a:endParaRPr kumimoji="0" lang="de-DE" sz="2800" b="0" i="0" u="none" strike="noStrike" cap="none" normalizeH="0" baseline="0" smtClean="0">
                  <a:ln>
                    <a:noFill/>
                  </a:ln>
                  <a:solidFill>
                    <a:schemeClr val="tx1"/>
                  </a:solidFill>
                  <a:effectLst/>
                  <a:latin typeface="Arial" panose="020B0604020202020204" pitchFamily="34" charset="0"/>
                </a:endParaRPr>
              </a:p>
            </p:txBody>
          </p:sp>
          <p:sp>
            <p:nvSpPr>
              <p:cNvPr id="183" name="Rectangle 146"/>
              <p:cNvSpPr>
                <a:spLocks noChangeArrowheads="1"/>
              </p:cNvSpPr>
              <p:nvPr/>
            </p:nvSpPr>
            <p:spPr bwMode="auto">
              <a:xfrm>
                <a:off x="4009131" y="4413713"/>
                <a:ext cx="1314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smtClean="0">
                    <a:ln>
                      <a:noFill/>
                    </a:ln>
                    <a:solidFill>
                      <a:srgbClr val="000000"/>
                    </a:solidFill>
                    <a:effectLst/>
                    <a:latin typeface="Calibri" panose="020F0502020204030204" pitchFamily="34" charset="0"/>
                  </a:rPr>
                  <a:t>80</a:t>
                </a:r>
                <a:endParaRPr kumimoji="0" lang="de-DE" sz="2800" b="0" i="0" u="none" strike="noStrike" cap="none" normalizeH="0" baseline="0" smtClean="0">
                  <a:ln>
                    <a:noFill/>
                  </a:ln>
                  <a:solidFill>
                    <a:schemeClr val="tx1"/>
                  </a:solidFill>
                  <a:effectLst/>
                  <a:latin typeface="Arial" panose="020B0604020202020204" pitchFamily="34" charset="0"/>
                </a:endParaRPr>
              </a:p>
            </p:txBody>
          </p:sp>
          <p:sp>
            <p:nvSpPr>
              <p:cNvPr id="184" name="Rectangle 147"/>
              <p:cNvSpPr>
                <a:spLocks noChangeArrowheads="1"/>
              </p:cNvSpPr>
              <p:nvPr/>
            </p:nvSpPr>
            <p:spPr bwMode="auto">
              <a:xfrm>
                <a:off x="3975794" y="4215276"/>
                <a:ext cx="19717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smtClean="0">
                    <a:ln>
                      <a:noFill/>
                    </a:ln>
                    <a:solidFill>
                      <a:srgbClr val="000000"/>
                    </a:solidFill>
                    <a:effectLst/>
                    <a:latin typeface="Calibri" panose="020F0502020204030204" pitchFamily="34" charset="0"/>
                  </a:rPr>
                  <a:t>100</a:t>
                </a:r>
                <a:endParaRPr kumimoji="0" lang="de-DE" sz="2800" b="0" i="0" u="none" strike="noStrike" cap="none" normalizeH="0" baseline="0" smtClean="0">
                  <a:ln>
                    <a:noFill/>
                  </a:ln>
                  <a:solidFill>
                    <a:schemeClr val="tx1"/>
                  </a:solidFill>
                  <a:effectLst/>
                  <a:latin typeface="Arial" panose="020B0604020202020204" pitchFamily="34" charset="0"/>
                </a:endParaRPr>
              </a:p>
            </p:txBody>
          </p:sp>
          <p:sp>
            <p:nvSpPr>
              <p:cNvPr id="185" name="Rectangle 148"/>
              <p:cNvSpPr>
                <a:spLocks noChangeArrowheads="1"/>
              </p:cNvSpPr>
              <p:nvPr/>
            </p:nvSpPr>
            <p:spPr bwMode="auto">
              <a:xfrm>
                <a:off x="3975794" y="4015251"/>
                <a:ext cx="19717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smtClean="0">
                    <a:ln>
                      <a:noFill/>
                    </a:ln>
                    <a:solidFill>
                      <a:srgbClr val="000000"/>
                    </a:solidFill>
                    <a:effectLst/>
                    <a:latin typeface="Calibri" panose="020F0502020204030204" pitchFamily="34" charset="0"/>
                  </a:rPr>
                  <a:t>120</a:t>
                </a:r>
                <a:endParaRPr kumimoji="0" lang="de-DE" sz="2800" b="0" i="0" u="none" strike="noStrike" cap="none" normalizeH="0" baseline="0" smtClean="0">
                  <a:ln>
                    <a:noFill/>
                  </a:ln>
                  <a:solidFill>
                    <a:schemeClr val="tx1"/>
                  </a:solidFill>
                  <a:effectLst/>
                  <a:latin typeface="Arial" panose="020B0604020202020204" pitchFamily="34" charset="0"/>
                </a:endParaRPr>
              </a:p>
            </p:txBody>
          </p:sp>
          <p:pic>
            <p:nvPicPr>
              <p:cNvPr id="194" name="Picture 193"/>
              <p:cNvPicPr>
                <a:picLocks noChangeAspect="1"/>
              </p:cNvPicPr>
              <p:nvPr/>
            </p:nvPicPr>
            <p:blipFill>
              <a:blip r:embed="rId9"/>
              <a:stretch>
                <a:fillRect/>
              </a:stretch>
            </p:blipFill>
            <p:spPr>
              <a:xfrm>
                <a:off x="5877196" y="4124766"/>
                <a:ext cx="385071" cy="394463"/>
              </a:xfrm>
              <a:prstGeom prst="rect">
                <a:avLst/>
              </a:prstGeom>
            </p:spPr>
          </p:pic>
          <p:sp>
            <p:nvSpPr>
              <p:cNvPr id="197" name="TextBox 78"/>
              <p:cNvSpPr txBox="1">
                <a:spLocks noChangeArrowheads="1"/>
              </p:cNvSpPr>
              <p:nvPr/>
            </p:nvSpPr>
            <p:spPr bwMode="auto">
              <a:xfrm rot="16200000">
                <a:off x="3085118" y="4489040"/>
                <a:ext cx="14013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de-DE" altLang="en-US" sz="1000" dirty="0" err="1" smtClean="0"/>
                  <a:t>Shoot</a:t>
                </a:r>
                <a:r>
                  <a:rPr lang="de-DE" altLang="en-US" sz="1000" dirty="0" smtClean="0"/>
                  <a:t> </a:t>
                </a:r>
                <a:r>
                  <a:rPr lang="de-DE" altLang="en-US" sz="1000" dirty="0" err="1"/>
                  <a:t>Fe</a:t>
                </a:r>
                <a:r>
                  <a:rPr lang="de-DE" altLang="en-US" sz="1000" dirty="0"/>
                  <a:t> </a:t>
                </a:r>
                <a:r>
                  <a:rPr lang="de-DE" altLang="en-US" sz="1000" dirty="0" err="1" smtClean="0"/>
                  <a:t>concentration</a:t>
                </a:r>
                <a:endParaRPr lang="de-DE" altLang="en-US" sz="1000" dirty="0" smtClean="0"/>
              </a:p>
              <a:p>
                <a:pPr algn="ctr" eaLnBrk="1" hangingPunct="1">
                  <a:spcBef>
                    <a:spcPct val="0"/>
                  </a:spcBef>
                  <a:buFontTx/>
                  <a:buNone/>
                </a:pPr>
                <a:r>
                  <a:rPr lang="de-DE" altLang="en-US" sz="1000" dirty="0" smtClean="0"/>
                  <a:t> </a:t>
                </a:r>
                <a:r>
                  <a:rPr lang="de-DE" altLang="en-US" sz="1000" dirty="0"/>
                  <a:t>(</a:t>
                </a:r>
                <a:r>
                  <a:rPr lang="de-DE" altLang="en-US" sz="1000" dirty="0" smtClean="0"/>
                  <a:t>µg</a:t>
                </a:r>
                <a:r>
                  <a:rPr lang="de-DE" altLang="en-US" sz="1000" baseline="30000" dirty="0" smtClean="0"/>
                  <a:t>-1</a:t>
                </a:r>
                <a:r>
                  <a:rPr lang="de-DE" altLang="en-US" sz="1000" dirty="0" smtClean="0"/>
                  <a:t> g </a:t>
                </a:r>
                <a:r>
                  <a:rPr lang="de-DE" altLang="en-US" sz="1000" dirty="0"/>
                  <a:t>DW)</a:t>
                </a:r>
                <a:endParaRPr lang="en-GB" altLang="en-US" sz="1000" dirty="0"/>
              </a:p>
            </p:txBody>
          </p:sp>
          <p:sp>
            <p:nvSpPr>
              <p:cNvPr id="198" name="TextBox 197"/>
              <p:cNvSpPr txBox="1"/>
              <p:nvPr/>
            </p:nvSpPr>
            <p:spPr>
              <a:xfrm>
                <a:off x="4736021" y="4905769"/>
                <a:ext cx="258404" cy="261610"/>
              </a:xfrm>
              <a:prstGeom prst="rect">
                <a:avLst/>
              </a:prstGeom>
              <a:noFill/>
            </p:spPr>
            <p:txBody>
              <a:bodyPr wrap="none" rtlCol="0">
                <a:spAutoFit/>
              </a:bodyPr>
              <a:lstStyle/>
              <a:p>
                <a:r>
                  <a:rPr lang="de-DE" sz="1050" dirty="0" smtClean="0"/>
                  <a:t>b</a:t>
                </a:r>
                <a:endParaRPr lang="de-DE" sz="1050" dirty="0"/>
              </a:p>
            </p:txBody>
          </p:sp>
          <p:sp>
            <p:nvSpPr>
              <p:cNvPr id="199" name="TextBox 198"/>
              <p:cNvSpPr txBox="1"/>
              <p:nvPr/>
            </p:nvSpPr>
            <p:spPr>
              <a:xfrm>
                <a:off x="5755822" y="4863067"/>
                <a:ext cx="255198" cy="253916"/>
              </a:xfrm>
              <a:prstGeom prst="rect">
                <a:avLst/>
              </a:prstGeom>
              <a:noFill/>
            </p:spPr>
            <p:txBody>
              <a:bodyPr wrap="none" rtlCol="0">
                <a:spAutoFit/>
              </a:bodyPr>
              <a:lstStyle/>
              <a:p>
                <a:r>
                  <a:rPr lang="de-DE" sz="1050" dirty="0" smtClean="0"/>
                  <a:t>b</a:t>
                </a:r>
                <a:endParaRPr lang="de-DE" sz="1050" dirty="0"/>
              </a:p>
            </p:txBody>
          </p:sp>
          <p:sp>
            <p:nvSpPr>
              <p:cNvPr id="200" name="TextBox 199"/>
              <p:cNvSpPr txBox="1"/>
              <p:nvPr/>
            </p:nvSpPr>
            <p:spPr>
              <a:xfrm>
                <a:off x="4444873" y="4128489"/>
                <a:ext cx="251992" cy="261610"/>
              </a:xfrm>
              <a:prstGeom prst="rect">
                <a:avLst/>
              </a:prstGeom>
              <a:noFill/>
            </p:spPr>
            <p:txBody>
              <a:bodyPr wrap="none" rtlCol="0">
                <a:spAutoFit/>
              </a:bodyPr>
              <a:lstStyle/>
              <a:p>
                <a:r>
                  <a:rPr lang="de-DE" sz="1050" dirty="0" smtClean="0"/>
                  <a:t>a</a:t>
                </a:r>
                <a:endParaRPr lang="de-DE" sz="1050" dirty="0"/>
              </a:p>
            </p:txBody>
          </p:sp>
          <p:sp>
            <p:nvSpPr>
              <p:cNvPr id="201" name="TextBox 200"/>
              <p:cNvSpPr txBox="1"/>
              <p:nvPr/>
            </p:nvSpPr>
            <p:spPr>
              <a:xfrm>
                <a:off x="5467790" y="4232318"/>
                <a:ext cx="251992" cy="261610"/>
              </a:xfrm>
              <a:prstGeom prst="rect">
                <a:avLst/>
              </a:prstGeom>
              <a:noFill/>
            </p:spPr>
            <p:txBody>
              <a:bodyPr wrap="none" rtlCol="0">
                <a:spAutoFit/>
              </a:bodyPr>
              <a:lstStyle/>
              <a:p>
                <a:r>
                  <a:rPr lang="de-DE" sz="1050" dirty="0" smtClean="0"/>
                  <a:t>a</a:t>
                </a:r>
                <a:endParaRPr lang="de-DE" sz="1050" dirty="0"/>
              </a:p>
            </p:txBody>
          </p:sp>
        </p:grpSp>
        <p:grpSp>
          <p:nvGrpSpPr>
            <p:cNvPr id="4" name="Group 3"/>
            <p:cNvGrpSpPr/>
            <p:nvPr/>
          </p:nvGrpSpPr>
          <p:grpSpPr>
            <a:xfrm>
              <a:off x="3564660" y="2297424"/>
              <a:ext cx="2664243" cy="1422301"/>
              <a:chOff x="3564660" y="2297424"/>
              <a:chExt cx="2664243" cy="1422301"/>
            </a:xfrm>
          </p:grpSpPr>
          <p:sp>
            <p:nvSpPr>
              <p:cNvPr id="128" name="Freeform 99"/>
              <p:cNvSpPr>
                <a:spLocks noEditPoints="1"/>
              </p:cNvSpPr>
              <p:nvPr/>
            </p:nvSpPr>
            <p:spPr bwMode="auto">
              <a:xfrm>
                <a:off x="4164031" y="2375495"/>
                <a:ext cx="2044700" cy="1165225"/>
              </a:xfrm>
              <a:custGeom>
                <a:avLst/>
                <a:gdLst>
                  <a:gd name="T0" fmla="*/ 0 w 3865"/>
                  <a:gd name="T1" fmla="*/ 4 h 1468"/>
                  <a:gd name="T2" fmla="*/ 0 w 3865"/>
                  <a:gd name="T3" fmla="*/ 0 h 1468"/>
                  <a:gd name="T4" fmla="*/ 5 w 3865"/>
                  <a:gd name="T5" fmla="*/ 0 h 1468"/>
                  <a:gd name="T6" fmla="*/ 3861 w 3865"/>
                  <a:gd name="T7" fmla="*/ 0 h 1468"/>
                  <a:gd name="T8" fmla="*/ 3864 w 3865"/>
                  <a:gd name="T9" fmla="*/ 0 h 1468"/>
                  <a:gd name="T10" fmla="*/ 3865 w 3865"/>
                  <a:gd name="T11" fmla="*/ 4 h 1468"/>
                  <a:gd name="T12" fmla="*/ 3865 w 3865"/>
                  <a:gd name="T13" fmla="*/ 1464 h 1468"/>
                  <a:gd name="T14" fmla="*/ 3864 w 3865"/>
                  <a:gd name="T15" fmla="*/ 1467 h 1468"/>
                  <a:gd name="T16" fmla="*/ 3861 w 3865"/>
                  <a:gd name="T17" fmla="*/ 1468 h 1468"/>
                  <a:gd name="T18" fmla="*/ 5 w 3865"/>
                  <a:gd name="T19" fmla="*/ 1468 h 1468"/>
                  <a:gd name="T20" fmla="*/ 0 w 3865"/>
                  <a:gd name="T21" fmla="*/ 1467 h 1468"/>
                  <a:gd name="T22" fmla="*/ 0 w 3865"/>
                  <a:gd name="T23" fmla="*/ 1464 h 1468"/>
                  <a:gd name="T24" fmla="*/ 0 w 3865"/>
                  <a:gd name="T25" fmla="*/ 4 h 1468"/>
                  <a:gd name="T26" fmla="*/ 9 w 3865"/>
                  <a:gd name="T27" fmla="*/ 1464 h 1468"/>
                  <a:gd name="T28" fmla="*/ 5 w 3865"/>
                  <a:gd name="T29" fmla="*/ 1460 h 1468"/>
                  <a:gd name="T30" fmla="*/ 3861 w 3865"/>
                  <a:gd name="T31" fmla="*/ 1460 h 1468"/>
                  <a:gd name="T32" fmla="*/ 3856 w 3865"/>
                  <a:gd name="T33" fmla="*/ 1464 h 1468"/>
                  <a:gd name="T34" fmla="*/ 3856 w 3865"/>
                  <a:gd name="T35" fmla="*/ 4 h 1468"/>
                  <a:gd name="T36" fmla="*/ 3861 w 3865"/>
                  <a:gd name="T37" fmla="*/ 8 h 1468"/>
                  <a:gd name="T38" fmla="*/ 5 w 3865"/>
                  <a:gd name="T39" fmla="*/ 8 h 1468"/>
                  <a:gd name="T40" fmla="*/ 9 w 3865"/>
                  <a:gd name="T41" fmla="*/ 4 h 1468"/>
                  <a:gd name="T42" fmla="*/ 9 w 3865"/>
                  <a:gd name="T43" fmla="*/ 1464 h 1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65" h="1468">
                    <a:moveTo>
                      <a:pt x="0" y="4"/>
                    </a:moveTo>
                    <a:lnTo>
                      <a:pt x="0" y="0"/>
                    </a:lnTo>
                    <a:lnTo>
                      <a:pt x="5" y="0"/>
                    </a:lnTo>
                    <a:lnTo>
                      <a:pt x="3861" y="0"/>
                    </a:lnTo>
                    <a:lnTo>
                      <a:pt x="3864" y="0"/>
                    </a:lnTo>
                    <a:lnTo>
                      <a:pt x="3865" y="4"/>
                    </a:lnTo>
                    <a:lnTo>
                      <a:pt x="3865" y="1464"/>
                    </a:lnTo>
                    <a:lnTo>
                      <a:pt x="3864" y="1467"/>
                    </a:lnTo>
                    <a:lnTo>
                      <a:pt x="3861" y="1468"/>
                    </a:lnTo>
                    <a:lnTo>
                      <a:pt x="5" y="1468"/>
                    </a:lnTo>
                    <a:lnTo>
                      <a:pt x="0" y="1467"/>
                    </a:lnTo>
                    <a:lnTo>
                      <a:pt x="0" y="1464"/>
                    </a:lnTo>
                    <a:lnTo>
                      <a:pt x="0" y="4"/>
                    </a:lnTo>
                    <a:close/>
                    <a:moveTo>
                      <a:pt x="9" y="1464"/>
                    </a:moveTo>
                    <a:lnTo>
                      <a:pt x="5" y="1460"/>
                    </a:lnTo>
                    <a:lnTo>
                      <a:pt x="3861" y="1460"/>
                    </a:lnTo>
                    <a:lnTo>
                      <a:pt x="3856" y="1464"/>
                    </a:lnTo>
                    <a:lnTo>
                      <a:pt x="3856" y="4"/>
                    </a:lnTo>
                    <a:lnTo>
                      <a:pt x="3861" y="8"/>
                    </a:lnTo>
                    <a:lnTo>
                      <a:pt x="5" y="8"/>
                    </a:lnTo>
                    <a:lnTo>
                      <a:pt x="9" y="4"/>
                    </a:lnTo>
                    <a:lnTo>
                      <a:pt x="9" y="146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29" name="Freeform 100"/>
              <p:cNvSpPr>
                <a:spLocks noEditPoints="1"/>
              </p:cNvSpPr>
              <p:nvPr/>
            </p:nvSpPr>
            <p:spPr bwMode="auto">
              <a:xfrm>
                <a:off x="4418031" y="2627908"/>
                <a:ext cx="1247775" cy="909637"/>
              </a:xfrm>
              <a:custGeom>
                <a:avLst/>
                <a:gdLst>
                  <a:gd name="T0" fmla="*/ 0 w 2360"/>
                  <a:gd name="T1" fmla="*/ 0 h 1147"/>
                  <a:gd name="T2" fmla="*/ 432 w 2360"/>
                  <a:gd name="T3" fmla="*/ 0 h 1147"/>
                  <a:gd name="T4" fmla="*/ 432 w 2360"/>
                  <a:gd name="T5" fmla="*/ 1147 h 1147"/>
                  <a:gd name="T6" fmla="*/ 0 w 2360"/>
                  <a:gd name="T7" fmla="*/ 1147 h 1147"/>
                  <a:gd name="T8" fmla="*/ 0 w 2360"/>
                  <a:gd name="T9" fmla="*/ 0 h 1147"/>
                  <a:gd name="T10" fmla="*/ 1928 w 2360"/>
                  <a:gd name="T11" fmla="*/ 364 h 1147"/>
                  <a:gd name="T12" fmla="*/ 2360 w 2360"/>
                  <a:gd name="T13" fmla="*/ 364 h 1147"/>
                  <a:gd name="T14" fmla="*/ 2360 w 2360"/>
                  <a:gd name="T15" fmla="*/ 1147 h 1147"/>
                  <a:gd name="T16" fmla="*/ 1928 w 2360"/>
                  <a:gd name="T17" fmla="*/ 1147 h 1147"/>
                  <a:gd name="T18" fmla="*/ 1928 w 2360"/>
                  <a:gd name="T19" fmla="*/ 364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60" h="1147">
                    <a:moveTo>
                      <a:pt x="0" y="0"/>
                    </a:moveTo>
                    <a:lnTo>
                      <a:pt x="432" y="0"/>
                    </a:lnTo>
                    <a:lnTo>
                      <a:pt x="432" y="1147"/>
                    </a:lnTo>
                    <a:lnTo>
                      <a:pt x="0" y="1147"/>
                    </a:lnTo>
                    <a:lnTo>
                      <a:pt x="0" y="0"/>
                    </a:lnTo>
                    <a:close/>
                    <a:moveTo>
                      <a:pt x="1928" y="364"/>
                    </a:moveTo>
                    <a:lnTo>
                      <a:pt x="2360" y="364"/>
                    </a:lnTo>
                    <a:lnTo>
                      <a:pt x="2360" y="1147"/>
                    </a:lnTo>
                    <a:lnTo>
                      <a:pt x="1928" y="1147"/>
                    </a:lnTo>
                    <a:lnTo>
                      <a:pt x="1928" y="3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0" name="Rectangle 101"/>
              <p:cNvSpPr>
                <a:spLocks noChangeArrowheads="1"/>
              </p:cNvSpPr>
              <p:nvPr/>
            </p:nvSpPr>
            <p:spPr bwMode="auto">
              <a:xfrm>
                <a:off x="4639716" y="3167658"/>
                <a:ext cx="230188" cy="369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1" name="Freeform 102"/>
              <p:cNvSpPr>
                <a:spLocks noEditPoints="1"/>
              </p:cNvSpPr>
              <p:nvPr/>
            </p:nvSpPr>
            <p:spPr bwMode="auto">
              <a:xfrm>
                <a:off x="4638128" y="3164483"/>
                <a:ext cx="233363" cy="376237"/>
              </a:xfrm>
              <a:custGeom>
                <a:avLst/>
                <a:gdLst>
                  <a:gd name="T0" fmla="*/ 0 w 442"/>
                  <a:gd name="T1" fmla="*/ 4 h 473"/>
                  <a:gd name="T2" fmla="*/ 0 w 442"/>
                  <a:gd name="T3" fmla="*/ 0 h 473"/>
                  <a:gd name="T4" fmla="*/ 5 w 442"/>
                  <a:gd name="T5" fmla="*/ 0 h 473"/>
                  <a:gd name="T6" fmla="*/ 438 w 442"/>
                  <a:gd name="T7" fmla="*/ 0 h 473"/>
                  <a:gd name="T8" fmla="*/ 441 w 442"/>
                  <a:gd name="T9" fmla="*/ 0 h 473"/>
                  <a:gd name="T10" fmla="*/ 442 w 442"/>
                  <a:gd name="T11" fmla="*/ 4 h 473"/>
                  <a:gd name="T12" fmla="*/ 442 w 442"/>
                  <a:gd name="T13" fmla="*/ 469 h 473"/>
                  <a:gd name="T14" fmla="*/ 441 w 442"/>
                  <a:gd name="T15" fmla="*/ 472 h 473"/>
                  <a:gd name="T16" fmla="*/ 438 w 442"/>
                  <a:gd name="T17" fmla="*/ 473 h 473"/>
                  <a:gd name="T18" fmla="*/ 5 w 442"/>
                  <a:gd name="T19" fmla="*/ 473 h 473"/>
                  <a:gd name="T20" fmla="*/ 0 w 442"/>
                  <a:gd name="T21" fmla="*/ 472 h 473"/>
                  <a:gd name="T22" fmla="*/ 0 w 442"/>
                  <a:gd name="T23" fmla="*/ 469 h 473"/>
                  <a:gd name="T24" fmla="*/ 0 w 442"/>
                  <a:gd name="T25" fmla="*/ 4 h 473"/>
                  <a:gd name="T26" fmla="*/ 9 w 442"/>
                  <a:gd name="T27" fmla="*/ 469 h 473"/>
                  <a:gd name="T28" fmla="*/ 5 w 442"/>
                  <a:gd name="T29" fmla="*/ 465 h 473"/>
                  <a:gd name="T30" fmla="*/ 438 w 442"/>
                  <a:gd name="T31" fmla="*/ 465 h 473"/>
                  <a:gd name="T32" fmla="*/ 434 w 442"/>
                  <a:gd name="T33" fmla="*/ 469 h 473"/>
                  <a:gd name="T34" fmla="*/ 434 w 442"/>
                  <a:gd name="T35" fmla="*/ 4 h 473"/>
                  <a:gd name="T36" fmla="*/ 438 w 442"/>
                  <a:gd name="T37" fmla="*/ 8 h 473"/>
                  <a:gd name="T38" fmla="*/ 5 w 442"/>
                  <a:gd name="T39" fmla="*/ 8 h 473"/>
                  <a:gd name="T40" fmla="*/ 9 w 442"/>
                  <a:gd name="T41" fmla="*/ 4 h 473"/>
                  <a:gd name="T42" fmla="*/ 9 w 442"/>
                  <a:gd name="T43" fmla="*/ 469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73">
                    <a:moveTo>
                      <a:pt x="0" y="4"/>
                    </a:moveTo>
                    <a:lnTo>
                      <a:pt x="0" y="0"/>
                    </a:lnTo>
                    <a:lnTo>
                      <a:pt x="5" y="0"/>
                    </a:lnTo>
                    <a:lnTo>
                      <a:pt x="438" y="0"/>
                    </a:lnTo>
                    <a:lnTo>
                      <a:pt x="441" y="0"/>
                    </a:lnTo>
                    <a:lnTo>
                      <a:pt x="442" y="4"/>
                    </a:lnTo>
                    <a:lnTo>
                      <a:pt x="442" y="469"/>
                    </a:lnTo>
                    <a:lnTo>
                      <a:pt x="441" y="472"/>
                    </a:lnTo>
                    <a:lnTo>
                      <a:pt x="438" y="473"/>
                    </a:lnTo>
                    <a:lnTo>
                      <a:pt x="5" y="473"/>
                    </a:lnTo>
                    <a:lnTo>
                      <a:pt x="0" y="472"/>
                    </a:lnTo>
                    <a:lnTo>
                      <a:pt x="0" y="469"/>
                    </a:lnTo>
                    <a:lnTo>
                      <a:pt x="0" y="4"/>
                    </a:lnTo>
                    <a:close/>
                    <a:moveTo>
                      <a:pt x="9" y="469"/>
                    </a:moveTo>
                    <a:lnTo>
                      <a:pt x="5" y="465"/>
                    </a:lnTo>
                    <a:lnTo>
                      <a:pt x="438" y="465"/>
                    </a:lnTo>
                    <a:lnTo>
                      <a:pt x="434" y="469"/>
                    </a:lnTo>
                    <a:lnTo>
                      <a:pt x="434" y="4"/>
                    </a:lnTo>
                    <a:lnTo>
                      <a:pt x="438" y="8"/>
                    </a:lnTo>
                    <a:lnTo>
                      <a:pt x="5" y="8"/>
                    </a:lnTo>
                    <a:lnTo>
                      <a:pt x="9" y="4"/>
                    </a:lnTo>
                    <a:lnTo>
                      <a:pt x="9" y="4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32" name="Rectangle 103"/>
              <p:cNvSpPr>
                <a:spLocks noChangeArrowheads="1"/>
              </p:cNvSpPr>
              <p:nvPr/>
            </p:nvSpPr>
            <p:spPr bwMode="auto">
              <a:xfrm>
                <a:off x="5660478" y="3254970"/>
                <a:ext cx="228600" cy="282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133" name="Freeform 104"/>
              <p:cNvSpPr>
                <a:spLocks noEditPoints="1"/>
              </p:cNvSpPr>
              <p:nvPr/>
            </p:nvSpPr>
            <p:spPr bwMode="auto">
              <a:xfrm>
                <a:off x="5657303" y="3251795"/>
                <a:ext cx="234950" cy="288925"/>
              </a:xfrm>
              <a:custGeom>
                <a:avLst/>
                <a:gdLst>
                  <a:gd name="T0" fmla="*/ 0 w 442"/>
                  <a:gd name="T1" fmla="*/ 4 h 364"/>
                  <a:gd name="T2" fmla="*/ 0 w 442"/>
                  <a:gd name="T3" fmla="*/ 0 h 364"/>
                  <a:gd name="T4" fmla="*/ 5 w 442"/>
                  <a:gd name="T5" fmla="*/ 0 h 364"/>
                  <a:gd name="T6" fmla="*/ 438 w 442"/>
                  <a:gd name="T7" fmla="*/ 0 h 364"/>
                  <a:gd name="T8" fmla="*/ 441 w 442"/>
                  <a:gd name="T9" fmla="*/ 0 h 364"/>
                  <a:gd name="T10" fmla="*/ 442 w 442"/>
                  <a:gd name="T11" fmla="*/ 4 h 364"/>
                  <a:gd name="T12" fmla="*/ 442 w 442"/>
                  <a:gd name="T13" fmla="*/ 360 h 364"/>
                  <a:gd name="T14" fmla="*/ 441 w 442"/>
                  <a:gd name="T15" fmla="*/ 363 h 364"/>
                  <a:gd name="T16" fmla="*/ 438 w 442"/>
                  <a:gd name="T17" fmla="*/ 364 h 364"/>
                  <a:gd name="T18" fmla="*/ 5 w 442"/>
                  <a:gd name="T19" fmla="*/ 364 h 364"/>
                  <a:gd name="T20" fmla="*/ 0 w 442"/>
                  <a:gd name="T21" fmla="*/ 363 h 364"/>
                  <a:gd name="T22" fmla="*/ 0 w 442"/>
                  <a:gd name="T23" fmla="*/ 360 h 364"/>
                  <a:gd name="T24" fmla="*/ 0 w 442"/>
                  <a:gd name="T25" fmla="*/ 4 h 364"/>
                  <a:gd name="T26" fmla="*/ 9 w 442"/>
                  <a:gd name="T27" fmla="*/ 360 h 364"/>
                  <a:gd name="T28" fmla="*/ 5 w 442"/>
                  <a:gd name="T29" fmla="*/ 356 h 364"/>
                  <a:gd name="T30" fmla="*/ 438 w 442"/>
                  <a:gd name="T31" fmla="*/ 356 h 364"/>
                  <a:gd name="T32" fmla="*/ 434 w 442"/>
                  <a:gd name="T33" fmla="*/ 360 h 364"/>
                  <a:gd name="T34" fmla="*/ 434 w 442"/>
                  <a:gd name="T35" fmla="*/ 4 h 364"/>
                  <a:gd name="T36" fmla="*/ 438 w 442"/>
                  <a:gd name="T37" fmla="*/ 8 h 364"/>
                  <a:gd name="T38" fmla="*/ 5 w 442"/>
                  <a:gd name="T39" fmla="*/ 8 h 364"/>
                  <a:gd name="T40" fmla="*/ 9 w 442"/>
                  <a:gd name="T41" fmla="*/ 4 h 364"/>
                  <a:gd name="T42" fmla="*/ 9 w 442"/>
                  <a:gd name="T43" fmla="*/ 36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364">
                    <a:moveTo>
                      <a:pt x="0" y="4"/>
                    </a:moveTo>
                    <a:lnTo>
                      <a:pt x="0" y="0"/>
                    </a:lnTo>
                    <a:lnTo>
                      <a:pt x="5" y="0"/>
                    </a:lnTo>
                    <a:lnTo>
                      <a:pt x="438" y="0"/>
                    </a:lnTo>
                    <a:lnTo>
                      <a:pt x="441" y="0"/>
                    </a:lnTo>
                    <a:lnTo>
                      <a:pt x="442" y="4"/>
                    </a:lnTo>
                    <a:lnTo>
                      <a:pt x="442" y="360"/>
                    </a:lnTo>
                    <a:lnTo>
                      <a:pt x="441" y="363"/>
                    </a:lnTo>
                    <a:lnTo>
                      <a:pt x="438" y="364"/>
                    </a:lnTo>
                    <a:lnTo>
                      <a:pt x="5" y="364"/>
                    </a:lnTo>
                    <a:lnTo>
                      <a:pt x="0" y="363"/>
                    </a:lnTo>
                    <a:lnTo>
                      <a:pt x="0" y="360"/>
                    </a:lnTo>
                    <a:lnTo>
                      <a:pt x="0" y="4"/>
                    </a:lnTo>
                    <a:close/>
                    <a:moveTo>
                      <a:pt x="9" y="360"/>
                    </a:moveTo>
                    <a:lnTo>
                      <a:pt x="5" y="356"/>
                    </a:lnTo>
                    <a:lnTo>
                      <a:pt x="438" y="356"/>
                    </a:lnTo>
                    <a:lnTo>
                      <a:pt x="434" y="360"/>
                    </a:lnTo>
                    <a:lnTo>
                      <a:pt x="434" y="4"/>
                    </a:lnTo>
                    <a:lnTo>
                      <a:pt x="438" y="8"/>
                    </a:lnTo>
                    <a:lnTo>
                      <a:pt x="5" y="8"/>
                    </a:lnTo>
                    <a:lnTo>
                      <a:pt x="9" y="4"/>
                    </a:lnTo>
                    <a:lnTo>
                      <a:pt x="9" y="36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34" name="Freeform 105"/>
              <p:cNvSpPr>
                <a:spLocks noEditPoints="1"/>
              </p:cNvSpPr>
              <p:nvPr/>
            </p:nvSpPr>
            <p:spPr bwMode="auto">
              <a:xfrm>
                <a:off x="4518043" y="2504083"/>
                <a:ext cx="28575" cy="123825"/>
              </a:xfrm>
              <a:custGeom>
                <a:avLst/>
                <a:gdLst>
                  <a:gd name="T0" fmla="*/ 22 w 54"/>
                  <a:gd name="T1" fmla="*/ 156 h 156"/>
                  <a:gd name="T2" fmla="*/ 22 w 54"/>
                  <a:gd name="T3" fmla="*/ 4 h 156"/>
                  <a:gd name="T4" fmla="*/ 30 w 54"/>
                  <a:gd name="T5" fmla="*/ 4 h 156"/>
                  <a:gd name="T6" fmla="*/ 30 w 54"/>
                  <a:gd name="T7" fmla="*/ 156 h 156"/>
                  <a:gd name="T8" fmla="*/ 22 w 54"/>
                  <a:gd name="T9" fmla="*/ 156 h 156"/>
                  <a:gd name="T10" fmla="*/ 0 w 54"/>
                  <a:gd name="T11" fmla="*/ 0 h 156"/>
                  <a:gd name="T12" fmla="*/ 54 w 54"/>
                  <a:gd name="T13" fmla="*/ 0 h 156"/>
                  <a:gd name="T14" fmla="*/ 54 w 54"/>
                  <a:gd name="T15" fmla="*/ 8 h 156"/>
                  <a:gd name="T16" fmla="*/ 0 w 54"/>
                  <a:gd name="T17" fmla="*/ 8 h 156"/>
                  <a:gd name="T18" fmla="*/ 0 w 54"/>
                  <a:gd name="T1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156">
                    <a:moveTo>
                      <a:pt x="22" y="156"/>
                    </a:moveTo>
                    <a:lnTo>
                      <a:pt x="22" y="4"/>
                    </a:lnTo>
                    <a:lnTo>
                      <a:pt x="30" y="4"/>
                    </a:lnTo>
                    <a:lnTo>
                      <a:pt x="30" y="156"/>
                    </a:lnTo>
                    <a:lnTo>
                      <a:pt x="22" y="156"/>
                    </a:lnTo>
                    <a:close/>
                    <a:moveTo>
                      <a:pt x="0" y="0"/>
                    </a:moveTo>
                    <a:lnTo>
                      <a:pt x="54" y="0"/>
                    </a:lnTo>
                    <a:lnTo>
                      <a:pt x="54" y="8"/>
                    </a:lnTo>
                    <a:lnTo>
                      <a:pt x="0" y="8"/>
                    </a:lnTo>
                    <a:lnTo>
                      <a:pt x="0" y="0"/>
                    </a:lnTo>
                    <a:close/>
                  </a:path>
                </a:pathLst>
              </a:custGeom>
              <a:solidFill>
                <a:srgbClr val="595959"/>
              </a:solidFill>
              <a:ln w="0">
                <a:solidFill>
                  <a:srgbClr val="595959"/>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35" name="Freeform 106"/>
              <p:cNvSpPr>
                <a:spLocks noEditPoints="1"/>
              </p:cNvSpPr>
              <p:nvPr/>
            </p:nvSpPr>
            <p:spPr bwMode="auto">
              <a:xfrm>
                <a:off x="5537218" y="2900958"/>
                <a:ext cx="28575" cy="15875"/>
              </a:xfrm>
              <a:custGeom>
                <a:avLst/>
                <a:gdLst>
                  <a:gd name="T0" fmla="*/ 22 w 54"/>
                  <a:gd name="T1" fmla="*/ 18 h 18"/>
                  <a:gd name="T2" fmla="*/ 22 w 54"/>
                  <a:gd name="T3" fmla="*/ 4 h 18"/>
                  <a:gd name="T4" fmla="*/ 30 w 54"/>
                  <a:gd name="T5" fmla="*/ 4 h 18"/>
                  <a:gd name="T6" fmla="*/ 30 w 54"/>
                  <a:gd name="T7" fmla="*/ 18 h 18"/>
                  <a:gd name="T8" fmla="*/ 22 w 54"/>
                  <a:gd name="T9" fmla="*/ 18 h 18"/>
                  <a:gd name="T10" fmla="*/ 0 w 54"/>
                  <a:gd name="T11" fmla="*/ 0 h 18"/>
                  <a:gd name="T12" fmla="*/ 54 w 54"/>
                  <a:gd name="T13" fmla="*/ 0 h 18"/>
                  <a:gd name="T14" fmla="*/ 54 w 54"/>
                  <a:gd name="T15" fmla="*/ 7 h 18"/>
                  <a:gd name="T16" fmla="*/ 0 w 54"/>
                  <a:gd name="T17" fmla="*/ 7 h 18"/>
                  <a:gd name="T18" fmla="*/ 0 w 54"/>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18">
                    <a:moveTo>
                      <a:pt x="22" y="18"/>
                    </a:moveTo>
                    <a:lnTo>
                      <a:pt x="22" y="4"/>
                    </a:lnTo>
                    <a:lnTo>
                      <a:pt x="30" y="4"/>
                    </a:lnTo>
                    <a:lnTo>
                      <a:pt x="30" y="18"/>
                    </a:lnTo>
                    <a:lnTo>
                      <a:pt x="22" y="18"/>
                    </a:lnTo>
                    <a:close/>
                    <a:moveTo>
                      <a:pt x="0" y="0"/>
                    </a:moveTo>
                    <a:lnTo>
                      <a:pt x="54" y="0"/>
                    </a:lnTo>
                    <a:lnTo>
                      <a:pt x="54" y="7"/>
                    </a:lnTo>
                    <a:lnTo>
                      <a:pt x="0" y="7"/>
                    </a:lnTo>
                    <a:lnTo>
                      <a:pt x="0" y="0"/>
                    </a:lnTo>
                    <a:close/>
                  </a:path>
                </a:pathLst>
              </a:custGeom>
              <a:solidFill>
                <a:srgbClr val="595959"/>
              </a:solidFill>
              <a:ln w="0">
                <a:solidFill>
                  <a:srgbClr val="595959"/>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36" name="Freeform 107"/>
              <p:cNvSpPr>
                <a:spLocks noEditPoints="1"/>
              </p:cNvSpPr>
              <p:nvPr/>
            </p:nvSpPr>
            <p:spPr bwMode="auto">
              <a:xfrm>
                <a:off x="4739728" y="3131145"/>
                <a:ext cx="30163" cy="36512"/>
              </a:xfrm>
              <a:custGeom>
                <a:avLst/>
                <a:gdLst>
                  <a:gd name="T0" fmla="*/ 23 w 55"/>
                  <a:gd name="T1" fmla="*/ 48 h 48"/>
                  <a:gd name="T2" fmla="*/ 23 w 55"/>
                  <a:gd name="T3" fmla="*/ 4 h 48"/>
                  <a:gd name="T4" fmla="*/ 32 w 55"/>
                  <a:gd name="T5" fmla="*/ 4 h 48"/>
                  <a:gd name="T6" fmla="*/ 32 w 55"/>
                  <a:gd name="T7" fmla="*/ 48 h 48"/>
                  <a:gd name="T8" fmla="*/ 23 w 55"/>
                  <a:gd name="T9" fmla="*/ 48 h 48"/>
                  <a:gd name="T10" fmla="*/ 0 w 55"/>
                  <a:gd name="T11" fmla="*/ 0 h 48"/>
                  <a:gd name="T12" fmla="*/ 55 w 55"/>
                  <a:gd name="T13" fmla="*/ 0 h 48"/>
                  <a:gd name="T14" fmla="*/ 55 w 55"/>
                  <a:gd name="T15" fmla="*/ 8 h 48"/>
                  <a:gd name="T16" fmla="*/ 0 w 55"/>
                  <a:gd name="T17" fmla="*/ 8 h 48"/>
                  <a:gd name="T18" fmla="*/ 0 w 55"/>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48">
                    <a:moveTo>
                      <a:pt x="23" y="48"/>
                    </a:moveTo>
                    <a:lnTo>
                      <a:pt x="23" y="4"/>
                    </a:lnTo>
                    <a:lnTo>
                      <a:pt x="32" y="4"/>
                    </a:lnTo>
                    <a:lnTo>
                      <a:pt x="32" y="48"/>
                    </a:lnTo>
                    <a:lnTo>
                      <a:pt x="23" y="48"/>
                    </a:lnTo>
                    <a:close/>
                    <a:moveTo>
                      <a:pt x="0" y="0"/>
                    </a:moveTo>
                    <a:lnTo>
                      <a:pt x="55" y="0"/>
                    </a:lnTo>
                    <a:lnTo>
                      <a:pt x="55" y="8"/>
                    </a:lnTo>
                    <a:lnTo>
                      <a:pt x="0" y="8"/>
                    </a:lnTo>
                    <a:lnTo>
                      <a:pt x="0" y="0"/>
                    </a:lnTo>
                    <a:close/>
                  </a:path>
                </a:pathLst>
              </a:custGeom>
              <a:solidFill>
                <a:srgbClr val="595959"/>
              </a:solidFill>
              <a:ln w="0">
                <a:solidFill>
                  <a:srgbClr val="595959"/>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37" name="Freeform 108"/>
              <p:cNvSpPr>
                <a:spLocks noEditPoints="1"/>
              </p:cNvSpPr>
              <p:nvPr/>
            </p:nvSpPr>
            <p:spPr bwMode="auto">
              <a:xfrm>
                <a:off x="5760491" y="3189883"/>
                <a:ext cx="28575" cy="65087"/>
              </a:xfrm>
              <a:custGeom>
                <a:avLst/>
                <a:gdLst>
                  <a:gd name="T0" fmla="*/ 23 w 55"/>
                  <a:gd name="T1" fmla="*/ 81 h 81"/>
                  <a:gd name="T2" fmla="*/ 23 w 55"/>
                  <a:gd name="T3" fmla="*/ 4 h 81"/>
                  <a:gd name="T4" fmla="*/ 32 w 55"/>
                  <a:gd name="T5" fmla="*/ 4 h 81"/>
                  <a:gd name="T6" fmla="*/ 32 w 55"/>
                  <a:gd name="T7" fmla="*/ 81 h 81"/>
                  <a:gd name="T8" fmla="*/ 23 w 55"/>
                  <a:gd name="T9" fmla="*/ 81 h 81"/>
                  <a:gd name="T10" fmla="*/ 0 w 55"/>
                  <a:gd name="T11" fmla="*/ 0 h 81"/>
                  <a:gd name="T12" fmla="*/ 55 w 55"/>
                  <a:gd name="T13" fmla="*/ 0 h 81"/>
                  <a:gd name="T14" fmla="*/ 55 w 55"/>
                  <a:gd name="T15" fmla="*/ 7 h 81"/>
                  <a:gd name="T16" fmla="*/ 0 w 55"/>
                  <a:gd name="T17" fmla="*/ 7 h 81"/>
                  <a:gd name="T18" fmla="*/ 0 w 55"/>
                  <a:gd name="T1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81">
                    <a:moveTo>
                      <a:pt x="23" y="81"/>
                    </a:moveTo>
                    <a:lnTo>
                      <a:pt x="23" y="4"/>
                    </a:lnTo>
                    <a:lnTo>
                      <a:pt x="32" y="4"/>
                    </a:lnTo>
                    <a:lnTo>
                      <a:pt x="32" y="81"/>
                    </a:lnTo>
                    <a:lnTo>
                      <a:pt x="23" y="81"/>
                    </a:lnTo>
                    <a:close/>
                    <a:moveTo>
                      <a:pt x="0" y="0"/>
                    </a:moveTo>
                    <a:lnTo>
                      <a:pt x="55" y="0"/>
                    </a:lnTo>
                    <a:lnTo>
                      <a:pt x="55" y="7"/>
                    </a:lnTo>
                    <a:lnTo>
                      <a:pt x="0" y="7"/>
                    </a:lnTo>
                    <a:lnTo>
                      <a:pt x="0" y="0"/>
                    </a:lnTo>
                    <a:close/>
                  </a:path>
                </a:pathLst>
              </a:custGeom>
              <a:solidFill>
                <a:srgbClr val="595959"/>
              </a:solidFill>
              <a:ln w="0">
                <a:solidFill>
                  <a:srgbClr val="595959"/>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38" name="Rectangle 109"/>
              <p:cNvSpPr>
                <a:spLocks noChangeArrowheads="1"/>
              </p:cNvSpPr>
              <p:nvPr/>
            </p:nvSpPr>
            <p:spPr bwMode="auto">
              <a:xfrm>
                <a:off x="4164031" y="2378670"/>
                <a:ext cx="4763" cy="1158875"/>
              </a:xfrm>
              <a:prstGeom prst="rect">
                <a:avLst/>
              </a:prstGeom>
              <a:solidFill>
                <a:srgbClr val="000000"/>
              </a:solid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39" name="Freeform 110"/>
              <p:cNvSpPr>
                <a:spLocks noEditPoints="1"/>
              </p:cNvSpPr>
              <p:nvPr/>
            </p:nvSpPr>
            <p:spPr bwMode="auto">
              <a:xfrm>
                <a:off x="4167206" y="2375495"/>
                <a:ext cx="17463" cy="1165225"/>
              </a:xfrm>
              <a:custGeom>
                <a:avLst/>
                <a:gdLst>
                  <a:gd name="T0" fmla="*/ 0 w 35"/>
                  <a:gd name="T1" fmla="*/ 1460 h 1468"/>
                  <a:gd name="T2" fmla="*/ 35 w 35"/>
                  <a:gd name="T3" fmla="*/ 1460 h 1468"/>
                  <a:gd name="T4" fmla="*/ 35 w 35"/>
                  <a:gd name="T5" fmla="*/ 1468 h 1468"/>
                  <a:gd name="T6" fmla="*/ 0 w 35"/>
                  <a:gd name="T7" fmla="*/ 1468 h 1468"/>
                  <a:gd name="T8" fmla="*/ 0 w 35"/>
                  <a:gd name="T9" fmla="*/ 1460 h 1468"/>
                  <a:gd name="T10" fmla="*/ 0 w 35"/>
                  <a:gd name="T11" fmla="*/ 1169 h 1468"/>
                  <a:gd name="T12" fmla="*/ 35 w 35"/>
                  <a:gd name="T13" fmla="*/ 1169 h 1468"/>
                  <a:gd name="T14" fmla="*/ 35 w 35"/>
                  <a:gd name="T15" fmla="*/ 1177 h 1468"/>
                  <a:gd name="T16" fmla="*/ 0 w 35"/>
                  <a:gd name="T17" fmla="*/ 1177 h 1468"/>
                  <a:gd name="T18" fmla="*/ 0 w 35"/>
                  <a:gd name="T19" fmla="*/ 1169 h 1468"/>
                  <a:gd name="T20" fmla="*/ 0 w 35"/>
                  <a:gd name="T21" fmla="*/ 876 h 1468"/>
                  <a:gd name="T22" fmla="*/ 35 w 35"/>
                  <a:gd name="T23" fmla="*/ 876 h 1468"/>
                  <a:gd name="T24" fmla="*/ 35 w 35"/>
                  <a:gd name="T25" fmla="*/ 884 h 1468"/>
                  <a:gd name="T26" fmla="*/ 0 w 35"/>
                  <a:gd name="T27" fmla="*/ 884 h 1468"/>
                  <a:gd name="T28" fmla="*/ 0 w 35"/>
                  <a:gd name="T29" fmla="*/ 876 h 1468"/>
                  <a:gd name="T30" fmla="*/ 0 w 35"/>
                  <a:gd name="T31" fmla="*/ 585 h 1468"/>
                  <a:gd name="T32" fmla="*/ 35 w 35"/>
                  <a:gd name="T33" fmla="*/ 585 h 1468"/>
                  <a:gd name="T34" fmla="*/ 35 w 35"/>
                  <a:gd name="T35" fmla="*/ 593 h 1468"/>
                  <a:gd name="T36" fmla="*/ 0 w 35"/>
                  <a:gd name="T37" fmla="*/ 593 h 1468"/>
                  <a:gd name="T38" fmla="*/ 0 w 35"/>
                  <a:gd name="T39" fmla="*/ 585 h 1468"/>
                  <a:gd name="T40" fmla="*/ 0 w 35"/>
                  <a:gd name="T41" fmla="*/ 293 h 1468"/>
                  <a:gd name="T42" fmla="*/ 35 w 35"/>
                  <a:gd name="T43" fmla="*/ 293 h 1468"/>
                  <a:gd name="T44" fmla="*/ 35 w 35"/>
                  <a:gd name="T45" fmla="*/ 301 h 1468"/>
                  <a:gd name="T46" fmla="*/ 0 w 35"/>
                  <a:gd name="T47" fmla="*/ 301 h 1468"/>
                  <a:gd name="T48" fmla="*/ 0 w 35"/>
                  <a:gd name="T49" fmla="*/ 293 h 1468"/>
                  <a:gd name="T50" fmla="*/ 0 w 35"/>
                  <a:gd name="T51" fmla="*/ 0 h 1468"/>
                  <a:gd name="T52" fmla="*/ 35 w 35"/>
                  <a:gd name="T53" fmla="*/ 0 h 1468"/>
                  <a:gd name="T54" fmla="*/ 35 w 35"/>
                  <a:gd name="T55" fmla="*/ 8 h 1468"/>
                  <a:gd name="T56" fmla="*/ 0 w 35"/>
                  <a:gd name="T57" fmla="*/ 8 h 1468"/>
                  <a:gd name="T58" fmla="*/ 0 w 35"/>
                  <a:gd name="T59" fmla="*/ 0 h 1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1468">
                    <a:moveTo>
                      <a:pt x="0" y="1460"/>
                    </a:moveTo>
                    <a:lnTo>
                      <a:pt x="35" y="1460"/>
                    </a:lnTo>
                    <a:lnTo>
                      <a:pt x="35" y="1468"/>
                    </a:lnTo>
                    <a:lnTo>
                      <a:pt x="0" y="1468"/>
                    </a:lnTo>
                    <a:lnTo>
                      <a:pt x="0" y="1460"/>
                    </a:lnTo>
                    <a:close/>
                    <a:moveTo>
                      <a:pt x="0" y="1169"/>
                    </a:moveTo>
                    <a:lnTo>
                      <a:pt x="35" y="1169"/>
                    </a:lnTo>
                    <a:lnTo>
                      <a:pt x="35" y="1177"/>
                    </a:lnTo>
                    <a:lnTo>
                      <a:pt x="0" y="1177"/>
                    </a:lnTo>
                    <a:lnTo>
                      <a:pt x="0" y="1169"/>
                    </a:lnTo>
                    <a:close/>
                    <a:moveTo>
                      <a:pt x="0" y="876"/>
                    </a:moveTo>
                    <a:lnTo>
                      <a:pt x="35" y="876"/>
                    </a:lnTo>
                    <a:lnTo>
                      <a:pt x="35" y="884"/>
                    </a:lnTo>
                    <a:lnTo>
                      <a:pt x="0" y="884"/>
                    </a:lnTo>
                    <a:lnTo>
                      <a:pt x="0" y="876"/>
                    </a:lnTo>
                    <a:close/>
                    <a:moveTo>
                      <a:pt x="0" y="585"/>
                    </a:moveTo>
                    <a:lnTo>
                      <a:pt x="35" y="585"/>
                    </a:lnTo>
                    <a:lnTo>
                      <a:pt x="35" y="593"/>
                    </a:lnTo>
                    <a:lnTo>
                      <a:pt x="0" y="593"/>
                    </a:lnTo>
                    <a:lnTo>
                      <a:pt x="0" y="585"/>
                    </a:lnTo>
                    <a:close/>
                    <a:moveTo>
                      <a:pt x="0" y="293"/>
                    </a:moveTo>
                    <a:lnTo>
                      <a:pt x="35" y="293"/>
                    </a:lnTo>
                    <a:lnTo>
                      <a:pt x="35" y="301"/>
                    </a:lnTo>
                    <a:lnTo>
                      <a:pt x="0" y="301"/>
                    </a:lnTo>
                    <a:lnTo>
                      <a:pt x="0" y="293"/>
                    </a:lnTo>
                    <a:close/>
                    <a:moveTo>
                      <a:pt x="0" y="0"/>
                    </a:moveTo>
                    <a:lnTo>
                      <a:pt x="35" y="0"/>
                    </a:lnTo>
                    <a:lnTo>
                      <a:pt x="35" y="8"/>
                    </a:lnTo>
                    <a:lnTo>
                      <a:pt x="0" y="8"/>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40" name="Rectangle 111"/>
              <p:cNvSpPr>
                <a:spLocks noChangeArrowheads="1"/>
              </p:cNvSpPr>
              <p:nvPr/>
            </p:nvSpPr>
            <p:spPr bwMode="auto">
              <a:xfrm>
                <a:off x="4167206" y="3534370"/>
                <a:ext cx="2039938" cy="6350"/>
              </a:xfrm>
              <a:prstGeom prst="rect">
                <a:avLst/>
              </a:prstGeom>
              <a:solidFill>
                <a:srgbClr val="000000"/>
              </a:solid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41" name="Rectangle 112"/>
              <p:cNvSpPr>
                <a:spLocks noChangeArrowheads="1"/>
              </p:cNvSpPr>
              <p:nvPr/>
            </p:nvSpPr>
            <p:spPr bwMode="auto">
              <a:xfrm>
                <a:off x="4048511" y="3456299"/>
                <a:ext cx="6572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smtClean="0">
                    <a:ln>
                      <a:noFill/>
                    </a:ln>
                    <a:effectLst/>
                    <a:latin typeface="Calibri" panose="020F0502020204030204" pitchFamily="34" charset="0"/>
                  </a:rPr>
                  <a:t>0</a:t>
                </a:r>
                <a:endParaRPr kumimoji="0" lang="de-DE" sz="3200" b="0" i="0" u="none" strike="noStrike" cap="none" normalizeH="0" baseline="0" smtClean="0">
                  <a:ln>
                    <a:noFill/>
                  </a:ln>
                  <a:effectLst/>
                </a:endParaRPr>
              </a:p>
            </p:txBody>
          </p:sp>
          <p:sp>
            <p:nvSpPr>
              <p:cNvPr id="142" name="Rectangle 113"/>
              <p:cNvSpPr>
                <a:spLocks noChangeArrowheads="1"/>
              </p:cNvSpPr>
              <p:nvPr/>
            </p:nvSpPr>
            <p:spPr bwMode="auto">
              <a:xfrm>
                <a:off x="3956993" y="3224524"/>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0.1</a:t>
                </a:r>
                <a:endParaRPr kumimoji="0" lang="de-DE" sz="3200" b="0" i="0" u="none" strike="noStrike" cap="none" normalizeH="0" baseline="0" dirty="0" smtClean="0">
                  <a:ln>
                    <a:noFill/>
                  </a:ln>
                  <a:effectLst/>
                </a:endParaRPr>
              </a:p>
            </p:txBody>
          </p:sp>
          <p:sp>
            <p:nvSpPr>
              <p:cNvPr id="143" name="Rectangle 114"/>
              <p:cNvSpPr>
                <a:spLocks noChangeArrowheads="1"/>
              </p:cNvSpPr>
              <p:nvPr/>
            </p:nvSpPr>
            <p:spPr bwMode="auto">
              <a:xfrm>
                <a:off x="3956993" y="2994336"/>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0.2</a:t>
                </a:r>
                <a:endParaRPr kumimoji="0" lang="de-DE" sz="3200" b="0" i="0" u="none" strike="noStrike" cap="none" normalizeH="0" baseline="0" dirty="0" smtClean="0">
                  <a:ln>
                    <a:noFill/>
                  </a:ln>
                  <a:effectLst/>
                </a:endParaRPr>
              </a:p>
            </p:txBody>
          </p:sp>
          <p:sp>
            <p:nvSpPr>
              <p:cNvPr id="144" name="Rectangle 115"/>
              <p:cNvSpPr>
                <a:spLocks noChangeArrowheads="1"/>
              </p:cNvSpPr>
              <p:nvPr/>
            </p:nvSpPr>
            <p:spPr bwMode="auto">
              <a:xfrm>
                <a:off x="3956993" y="2760974"/>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0.3</a:t>
                </a:r>
                <a:endParaRPr kumimoji="0" lang="de-DE" sz="3200" b="0" i="0" u="none" strike="noStrike" cap="none" normalizeH="0" baseline="0" dirty="0" smtClean="0">
                  <a:ln>
                    <a:noFill/>
                  </a:ln>
                  <a:effectLst/>
                </a:endParaRPr>
              </a:p>
            </p:txBody>
          </p:sp>
          <p:sp>
            <p:nvSpPr>
              <p:cNvPr id="145" name="Rectangle 116"/>
              <p:cNvSpPr>
                <a:spLocks noChangeArrowheads="1"/>
              </p:cNvSpPr>
              <p:nvPr/>
            </p:nvSpPr>
            <p:spPr bwMode="auto">
              <a:xfrm>
                <a:off x="3956993" y="2529199"/>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0.4</a:t>
                </a:r>
                <a:endParaRPr kumimoji="0" lang="de-DE" sz="3200" b="0" i="0" u="none" strike="noStrike" cap="none" normalizeH="0" baseline="0" dirty="0" smtClean="0">
                  <a:ln>
                    <a:noFill/>
                  </a:ln>
                  <a:effectLst/>
                </a:endParaRPr>
              </a:p>
            </p:txBody>
          </p:sp>
          <p:sp>
            <p:nvSpPr>
              <p:cNvPr id="146" name="Rectangle 117"/>
              <p:cNvSpPr>
                <a:spLocks noChangeArrowheads="1"/>
              </p:cNvSpPr>
              <p:nvPr/>
            </p:nvSpPr>
            <p:spPr bwMode="auto">
              <a:xfrm>
                <a:off x="3956993" y="2297424"/>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0.5</a:t>
                </a:r>
                <a:endParaRPr kumimoji="0" lang="de-DE" sz="3200" b="0" i="0" u="none" strike="noStrike" cap="none" normalizeH="0" baseline="0" dirty="0" smtClean="0">
                  <a:ln>
                    <a:noFill/>
                  </a:ln>
                  <a:effectLst/>
                </a:endParaRPr>
              </a:p>
            </p:txBody>
          </p:sp>
          <p:sp>
            <p:nvSpPr>
              <p:cNvPr id="155" name="TextBox 154"/>
              <p:cNvSpPr txBox="1"/>
              <p:nvPr/>
            </p:nvSpPr>
            <p:spPr>
              <a:xfrm rot="16200000">
                <a:off x="3207511" y="2701769"/>
                <a:ext cx="1114408" cy="400110"/>
              </a:xfrm>
              <a:prstGeom prst="rect">
                <a:avLst/>
              </a:prstGeom>
              <a:noFill/>
            </p:spPr>
            <p:txBody>
              <a:bodyPr wrap="none" rtlCol="0">
                <a:spAutoFit/>
              </a:bodyPr>
              <a:lstStyle/>
              <a:p>
                <a:pPr algn="ctr"/>
                <a:r>
                  <a:rPr lang="de-DE" sz="1000" dirty="0" smtClean="0"/>
                  <a:t>Root dry </a:t>
                </a:r>
                <a:r>
                  <a:rPr lang="de-DE" sz="1000" dirty="0" err="1" smtClean="0"/>
                  <a:t>biomass</a:t>
                </a:r>
                <a:r>
                  <a:rPr lang="de-DE" sz="1000" dirty="0" smtClean="0"/>
                  <a:t> </a:t>
                </a:r>
              </a:p>
              <a:p>
                <a:pPr algn="ctr"/>
                <a:r>
                  <a:rPr lang="de-DE" sz="1000" dirty="0" smtClean="0"/>
                  <a:t>(mg plant</a:t>
                </a:r>
                <a:r>
                  <a:rPr lang="de-DE" sz="1000" baseline="30000" dirty="0" smtClean="0"/>
                  <a:t>-1 </a:t>
                </a:r>
                <a:r>
                  <a:rPr lang="de-DE" sz="1000" dirty="0" smtClean="0"/>
                  <a:t>DW)</a:t>
                </a:r>
                <a:endParaRPr lang="en-GB" sz="1000" dirty="0"/>
              </a:p>
            </p:txBody>
          </p:sp>
          <p:pic>
            <p:nvPicPr>
              <p:cNvPr id="156" name="Picture 155"/>
              <p:cNvPicPr>
                <a:picLocks noChangeAspect="1"/>
              </p:cNvPicPr>
              <p:nvPr/>
            </p:nvPicPr>
            <p:blipFill>
              <a:blip r:embed="rId9"/>
              <a:stretch>
                <a:fillRect/>
              </a:stretch>
            </p:blipFill>
            <p:spPr>
              <a:xfrm>
                <a:off x="5843832" y="2394372"/>
                <a:ext cx="385071" cy="394463"/>
              </a:xfrm>
              <a:prstGeom prst="rect">
                <a:avLst/>
              </a:prstGeom>
            </p:spPr>
          </p:pic>
          <p:sp>
            <p:nvSpPr>
              <p:cNvPr id="157" name="Rectangle 56"/>
              <p:cNvSpPr>
                <a:spLocks noChangeArrowheads="1"/>
              </p:cNvSpPr>
              <p:nvPr/>
            </p:nvSpPr>
            <p:spPr bwMode="auto">
              <a:xfrm>
                <a:off x="4531485" y="3565837"/>
                <a:ext cx="26930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Col-0</a:t>
                </a:r>
                <a:endParaRPr kumimoji="0" lang="de-DE" sz="3200" b="0" i="0" u="none" strike="noStrike" cap="none" normalizeH="0" baseline="0" dirty="0" smtClean="0">
                  <a:ln>
                    <a:noFill/>
                  </a:ln>
                  <a:effectLst/>
                </a:endParaRPr>
              </a:p>
            </p:txBody>
          </p:sp>
          <p:sp>
            <p:nvSpPr>
              <p:cNvPr id="158" name="Rectangle 57"/>
              <p:cNvSpPr>
                <a:spLocks noChangeArrowheads="1"/>
              </p:cNvSpPr>
              <p:nvPr/>
            </p:nvSpPr>
            <p:spPr bwMode="auto">
              <a:xfrm>
                <a:off x="5587555" y="3565837"/>
                <a:ext cx="1314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err="1" smtClean="0">
                    <a:ln>
                      <a:noFill/>
                    </a:ln>
                    <a:effectLst/>
                    <a:latin typeface="Calibri" panose="020F0502020204030204" pitchFamily="34" charset="0"/>
                  </a:rPr>
                  <a:t>ao</a:t>
                </a:r>
                <a:endParaRPr kumimoji="0" lang="de-DE" sz="3200" b="0" i="1" u="none" strike="noStrike" cap="none" normalizeH="0" baseline="0" dirty="0" smtClean="0">
                  <a:ln>
                    <a:noFill/>
                  </a:ln>
                  <a:effectLst/>
                </a:endParaRPr>
              </a:p>
            </p:txBody>
          </p:sp>
          <p:sp>
            <p:nvSpPr>
              <p:cNvPr id="202" name="TextBox 201"/>
              <p:cNvSpPr txBox="1"/>
              <p:nvPr/>
            </p:nvSpPr>
            <p:spPr>
              <a:xfrm>
                <a:off x="4634817" y="2941028"/>
                <a:ext cx="242374" cy="253916"/>
              </a:xfrm>
              <a:prstGeom prst="rect">
                <a:avLst/>
              </a:prstGeom>
              <a:noFill/>
            </p:spPr>
            <p:txBody>
              <a:bodyPr wrap="none" rtlCol="0">
                <a:spAutoFit/>
              </a:bodyPr>
              <a:lstStyle/>
              <a:p>
                <a:r>
                  <a:rPr lang="de-DE" sz="1050" dirty="0" smtClean="0"/>
                  <a:t>c</a:t>
                </a:r>
                <a:endParaRPr lang="de-DE" sz="1050" dirty="0"/>
              </a:p>
            </p:txBody>
          </p:sp>
          <p:sp>
            <p:nvSpPr>
              <p:cNvPr id="203" name="TextBox 202"/>
              <p:cNvSpPr txBox="1"/>
              <p:nvPr/>
            </p:nvSpPr>
            <p:spPr>
              <a:xfrm>
                <a:off x="5647038" y="3004541"/>
                <a:ext cx="255198" cy="253916"/>
              </a:xfrm>
              <a:prstGeom prst="rect">
                <a:avLst/>
              </a:prstGeom>
              <a:noFill/>
            </p:spPr>
            <p:txBody>
              <a:bodyPr wrap="none" rtlCol="0">
                <a:spAutoFit/>
              </a:bodyPr>
              <a:lstStyle/>
              <a:p>
                <a:r>
                  <a:rPr lang="de-DE" sz="1050" dirty="0" smtClean="0"/>
                  <a:t>d</a:t>
                </a:r>
                <a:endParaRPr lang="de-DE" sz="1050" dirty="0"/>
              </a:p>
            </p:txBody>
          </p:sp>
          <p:sp>
            <p:nvSpPr>
              <p:cNvPr id="204" name="TextBox 203"/>
              <p:cNvSpPr txBox="1"/>
              <p:nvPr/>
            </p:nvSpPr>
            <p:spPr>
              <a:xfrm>
                <a:off x="4413526" y="2313745"/>
                <a:ext cx="251992" cy="261610"/>
              </a:xfrm>
              <a:prstGeom prst="rect">
                <a:avLst/>
              </a:prstGeom>
              <a:noFill/>
            </p:spPr>
            <p:txBody>
              <a:bodyPr wrap="none" rtlCol="0">
                <a:spAutoFit/>
              </a:bodyPr>
              <a:lstStyle/>
              <a:p>
                <a:r>
                  <a:rPr lang="de-DE" sz="1050" dirty="0" smtClean="0"/>
                  <a:t>a</a:t>
                </a:r>
                <a:endParaRPr lang="de-DE" sz="1050" dirty="0"/>
              </a:p>
            </p:txBody>
          </p:sp>
          <p:sp>
            <p:nvSpPr>
              <p:cNvPr id="205" name="TextBox 204"/>
              <p:cNvSpPr txBox="1"/>
              <p:nvPr/>
            </p:nvSpPr>
            <p:spPr>
              <a:xfrm>
                <a:off x="5425509" y="2709897"/>
                <a:ext cx="255198" cy="253916"/>
              </a:xfrm>
              <a:prstGeom prst="rect">
                <a:avLst/>
              </a:prstGeom>
              <a:noFill/>
            </p:spPr>
            <p:txBody>
              <a:bodyPr wrap="none" rtlCol="0">
                <a:spAutoFit/>
              </a:bodyPr>
              <a:lstStyle/>
              <a:p>
                <a:r>
                  <a:rPr lang="de-DE" sz="1050" dirty="0" smtClean="0"/>
                  <a:t>b</a:t>
                </a:r>
                <a:endParaRPr lang="de-DE" sz="1050" dirty="0"/>
              </a:p>
            </p:txBody>
          </p:sp>
        </p:grpSp>
        <p:grpSp>
          <p:nvGrpSpPr>
            <p:cNvPr id="5" name="Group 4"/>
            <p:cNvGrpSpPr/>
            <p:nvPr/>
          </p:nvGrpSpPr>
          <p:grpSpPr>
            <a:xfrm>
              <a:off x="3556125" y="862712"/>
              <a:ext cx="2662108" cy="1422446"/>
              <a:chOff x="3556125" y="862712"/>
              <a:chExt cx="2662108" cy="1422446"/>
            </a:xfrm>
          </p:grpSpPr>
          <p:sp>
            <p:nvSpPr>
              <p:cNvPr id="88" name="Freeform 67"/>
              <p:cNvSpPr>
                <a:spLocks noEditPoints="1"/>
              </p:cNvSpPr>
              <p:nvPr/>
            </p:nvSpPr>
            <p:spPr bwMode="auto">
              <a:xfrm>
                <a:off x="4166669" y="927020"/>
                <a:ext cx="2030413" cy="1182769"/>
              </a:xfrm>
              <a:custGeom>
                <a:avLst/>
                <a:gdLst>
                  <a:gd name="T0" fmla="*/ 0 w 3839"/>
                  <a:gd name="T1" fmla="*/ 4 h 1436"/>
                  <a:gd name="T2" fmla="*/ 0 w 3839"/>
                  <a:gd name="T3" fmla="*/ 0 h 1436"/>
                  <a:gd name="T4" fmla="*/ 4 w 3839"/>
                  <a:gd name="T5" fmla="*/ 0 h 1436"/>
                  <a:gd name="T6" fmla="*/ 3834 w 3839"/>
                  <a:gd name="T7" fmla="*/ 0 h 1436"/>
                  <a:gd name="T8" fmla="*/ 3837 w 3839"/>
                  <a:gd name="T9" fmla="*/ 0 h 1436"/>
                  <a:gd name="T10" fmla="*/ 3839 w 3839"/>
                  <a:gd name="T11" fmla="*/ 4 h 1436"/>
                  <a:gd name="T12" fmla="*/ 3839 w 3839"/>
                  <a:gd name="T13" fmla="*/ 1432 h 1436"/>
                  <a:gd name="T14" fmla="*/ 3837 w 3839"/>
                  <a:gd name="T15" fmla="*/ 1434 h 1436"/>
                  <a:gd name="T16" fmla="*/ 3834 w 3839"/>
                  <a:gd name="T17" fmla="*/ 1436 h 1436"/>
                  <a:gd name="T18" fmla="*/ 4 w 3839"/>
                  <a:gd name="T19" fmla="*/ 1436 h 1436"/>
                  <a:gd name="T20" fmla="*/ 0 w 3839"/>
                  <a:gd name="T21" fmla="*/ 1434 h 1436"/>
                  <a:gd name="T22" fmla="*/ 0 w 3839"/>
                  <a:gd name="T23" fmla="*/ 1432 h 1436"/>
                  <a:gd name="T24" fmla="*/ 0 w 3839"/>
                  <a:gd name="T25" fmla="*/ 4 h 1436"/>
                  <a:gd name="T26" fmla="*/ 8 w 3839"/>
                  <a:gd name="T27" fmla="*/ 1432 h 1436"/>
                  <a:gd name="T28" fmla="*/ 4 w 3839"/>
                  <a:gd name="T29" fmla="*/ 1428 h 1436"/>
                  <a:gd name="T30" fmla="*/ 3834 w 3839"/>
                  <a:gd name="T31" fmla="*/ 1428 h 1436"/>
                  <a:gd name="T32" fmla="*/ 3830 w 3839"/>
                  <a:gd name="T33" fmla="*/ 1432 h 1436"/>
                  <a:gd name="T34" fmla="*/ 3830 w 3839"/>
                  <a:gd name="T35" fmla="*/ 4 h 1436"/>
                  <a:gd name="T36" fmla="*/ 3834 w 3839"/>
                  <a:gd name="T37" fmla="*/ 7 h 1436"/>
                  <a:gd name="T38" fmla="*/ 4 w 3839"/>
                  <a:gd name="T39" fmla="*/ 7 h 1436"/>
                  <a:gd name="T40" fmla="*/ 8 w 3839"/>
                  <a:gd name="T41" fmla="*/ 4 h 1436"/>
                  <a:gd name="T42" fmla="*/ 8 w 3839"/>
                  <a:gd name="T43" fmla="*/ 1432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39" h="1436">
                    <a:moveTo>
                      <a:pt x="0" y="4"/>
                    </a:moveTo>
                    <a:lnTo>
                      <a:pt x="0" y="0"/>
                    </a:lnTo>
                    <a:lnTo>
                      <a:pt x="4" y="0"/>
                    </a:lnTo>
                    <a:lnTo>
                      <a:pt x="3834" y="0"/>
                    </a:lnTo>
                    <a:lnTo>
                      <a:pt x="3837" y="0"/>
                    </a:lnTo>
                    <a:lnTo>
                      <a:pt x="3839" y="4"/>
                    </a:lnTo>
                    <a:lnTo>
                      <a:pt x="3839" y="1432"/>
                    </a:lnTo>
                    <a:lnTo>
                      <a:pt x="3837" y="1434"/>
                    </a:lnTo>
                    <a:lnTo>
                      <a:pt x="3834" y="1436"/>
                    </a:lnTo>
                    <a:lnTo>
                      <a:pt x="4" y="1436"/>
                    </a:lnTo>
                    <a:lnTo>
                      <a:pt x="0" y="1434"/>
                    </a:lnTo>
                    <a:lnTo>
                      <a:pt x="0" y="1432"/>
                    </a:lnTo>
                    <a:lnTo>
                      <a:pt x="0" y="4"/>
                    </a:lnTo>
                    <a:close/>
                    <a:moveTo>
                      <a:pt x="8" y="1432"/>
                    </a:moveTo>
                    <a:lnTo>
                      <a:pt x="4" y="1428"/>
                    </a:lnTo>
                    <a:lnTo>
                      <a:pt x="3834" y="1428"/>
                    </a:lnTo>
                    <a:lnTo>
                      <a:pt x="3830" y="1432"/>
                    </a:lnTo>
                    <a:lnTo>
                      <a:pt x="3830" y="4"/>
                    </a:lnTo>
                    <a:lnTo>
                      <a:pt x="3834" y="7"/>
                    </a:lnTo>
                    <a:lnTo>
                      <a:pt x="4" y="7"/>
                    </a:lnTo>
                    <a:lnTo>
                      <a:pt x="8" y="4"/>
                    </a:lnTo>
                    <a:lnTo>
                      <a:pt x="8" y="14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89" name="Freeform 68"/>
              <p:cNvSpPr>
                <a:spLocks noEditPoints="1"/>
              </p:cNvSpPr>
              <p:nvPr/>
            </p:nvSpPr>
            <p:spPr bwMode="auto">
              <a:xfrm>
                <a:off x="4417494" y="1100138"/>
                <a:ext cx="1239838" cy="1006475"/>
              </a:xfrm>
              <a:custGeom>
                <a:avLst/>
                <a:gdLst>
                  <a:gd name="T0" fmla="*/ 0 w 2344"/>
                  <a:gd name="T1" fmla="*/ 0 h 1268"/>
                  <a:gd name="T2" fmla="*/ 428 w 2344"/>
                  <a:gd name="T3" fmla="*/ 0 h 1268"/>
                  <a:gd name="T4" fmla="*/ 428 w 2344"/>
                  <a:gd name="T5" fmla="*/ 1268 h 1268"/>
                  <a:gd name="T6" fmla="*/ 0 w 2344"/>
                  <a:gd name="T7" fmla="*/ 1268 h 1268"/>
                  <a:gd name="T8" fmla="*/ 0 w 2344"/>
                  <a:gd name="T9" fmla="*/ 0 h 1268"/>
                  <a:gd name="T10" fmla="*/ 1915 w 2344"/>
                  <a:gd name="T11" fmla="*/ 175 h 1268"/>
                  <a:gd name="T12" fmla="*/ 2344 w 2344"/>
                  <a:gd name="T13" fmla="*/ 175 h 1268"/>
                  <a:gd name="T14" fmla="*/ 2344 w 2344"/>
                  <a:gd name="T15" fmla="*/ 1268 h 1268"/>
                  <a:gd name="T16" fmla="*/ 1915 w 2344"/>
                  <a:gd name="T17" fmla="*/ 1268 h 1268"/>
                  <a:gd name="T18" fmla="*/ 1915 w 2344"/>
                  <a:gd name="T19" fmla="*/ 175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4" h="1268">
                    <a:moveTo>
                      <a:pt x="0" y="0"/>
                    </a:moveTo>
                    <a:lnTo>
                      <a:pt x="428" y="0"/>
                    </a:lnTo>
                    <a:lnTo>
                      <a:pt x="428" y="1268"/>
                    </a:lnTo>
                    <a:lnTo>
                      <a:pt x="0" y="1268"/>
                    </a:lnTo>
                    <a:lnTo>
                      <a:pt x="0" y="0"/>
                    </a:lnTo>
                    <a:close/>
                    <a:moveTo>
                      <a:pt x="1915" y="175"/>
                    </a:moveTo>
                    <a:lnTo>
                      <a:pt x="2344" y="175"/>
                    </a:lnTo>
                    <a:lnTo>
                      <a:pt x="2344" y="1268"/>
                    </a:lnTo>
                    <a:lnTo>
                      <a:pt x="1915" y="1268"/>
                    </a:lnTo>
                    <a:lnTo>
                      <a:pt x="1915" y="1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90" name="Rectangle 69"/>
              <p:cNvSpPr>
                <a:spLocks noChangeArrowheads="1"/>
              </p:cNvSpPr>
              <p:nvPr/>
            </p:nvSpPr>
            <p:spPr bwMode="auto">
              <a:xfrm>
                <a:off x="4639590" y="1679575"/>
                <a:ext cx="227013" cy="427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91" name="Freeform 70"/>
              <p:cNvSpPr>
                <a:spLocks noEditPoints="1"/>
              </p:cNvSpPr>
              <p:nvPr/>
            </p:nvSpPr>
            <p:spPr bwMode="auto">
              <a:xfrm>
                <a:off x="4638003" y="1676400"/>
                <a:ext cx="231775" cy="433388"/>
              </a:xfrm>
              <a:custGeom>
                <a:avLst/>
                <a:gdLst>
                  <a:gd name="T0" fmla="*/ 0 w 437"/>
                  <a:gd name="T1" fmla="*/ 3 h 547"/>
                  <a:gd name="T2" fmla="*/ 0 w 437"/>
                  <a:gd name="T3" fmla="*/ 0 h 547"/>
                  <a:gd name="T4" fmla="*/ 4 w 437"/>
                  <a:gd name="T5" fmla="*/ 0 h 547"/>
                  <a:gd name="T6" fmla="*/ 433 w 437"/>
                  <a:gd name="T7" fmla="*/ 0 h 547"/>
                  <a:gd name="T8" fmla="*/ 436 w 437"/>
                  <a:gd name="T9" fmla="*/ 0 h 547"/>
                  <a:gd name="T10" fmla="*/ 437 w 437"/>
                  <a:gd name="T11" fmla="*/ 3 h 547"/>
                  <a:gd name="T12" fmla="*/ 437 w 437"/>
                  <a:gd name="T13" fmla="*/ 543 h 547"/>
                  <a:gd name="T14" fmla="*/ 436 w 437"/>
                  <a:gd name="T15" fmla="*/ 545 h 547"/>
                  <a:gd name="T16" fmla="*/ 433 w 437"/>
                  <a:gd name="T17" fmla="*/ 547 h 547"/>
                  <a:gd name="T18" fmla="*/ 4 w 437"/>
                  <a:gd name="T19" fmla="*/ 547 h 547"/>
                  <a:gd name="T20" fmla="*/ 0 w 437"/>
                  <a:gd name="T21" fmla="*/ 545 h 547"/>
                  <a:gd name="T22" fmla="*/ 0 w 437"/>
                  <a:gd name="T23" fmla="*/ 543 h 547"/>
                  <a:gd name="T24" fmla="*/ 0 w 437"/>
                  <a:gd name="T25" fmla="*/ 3 h 547"/>
                  <a:gd name="T26" fmla="*/ 8 w 437"/>
                  <a:gd name="T27" fmla="*/ 543 h 547"/>
                  <a:gd name="T28" fmla="*/ 4 w 437"/>
                  <a:gd name="T29" fmla="*/ 539 h 547"/>
                  <a:gd name="T30" fmla="*/ 433 w 437"/>
                  <a:gd name="T31" fmla="*/ 539 h 547"/>
                  <a:gd name="T32" fmla="*/ 429 w 437"/>
                  <a:gd name="T33" fmla="*/ 543 h 547"/>
                  <a:gd name="T34" fmla="*/ 429 w 437"/>
                  <a:gd name="T35" fmla="*/ 3 h 547"/>
                  <a:gd name="T36" fmla="*/ 433 w 437"/>
                  <a:gd name="T37" fmla="*/ 7 h 547"/>
                  <a:gd name="T38" fmla="*/ 4 w 437"/>
                  <a:gd name="T39" fmla="*/ 7 h 547"/>
                  <a:gd name="T40" fmla="*/ 8 w 437"/>
                  <a:gd name="T41" fmla="*/ 3 h 547"/>
                  <a:gd name="T42" fmla="*/ 8 w 437"/>
                  <a:gd name="T43" fmla="*/ 543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7" h="547">
                    <a:moveTo>
                      <a:pt x="0" y="3"/>
                    </a:moveTo>
                    <a:lnTo>
                      <a:pt x="0" y="0"/>
                    </a:lnTo>
                    <a:lnTo>
                      <a:pt x="4" y="0"/>
                    </a:lnTo>
                    <a:lnTo>
                      <a:pt x="433" y="0"/>
                    </a:lnTo>
                    <a:lnTo>
                      <a:pt x="436" y="0"/>
                    </a:lnTo>
                    <a:lnTo>
                      <a:pt x="437" y="3"/>
                    </a:lnTo>
                    <a:lnTo>
                      <a:pt x="437" y="543"/>
                    </a:lnTo>
                    <a:lnTo>
                      <a:pt x="436" y="545"/>
                    </a:lnTo>
                    <a:lnTo>
                      <a:pt x="433" y="547"/>
                    </a:lnTo>
                    <a:lnTo>
                      <a:pt x="4" y="547"/>
                    </a:lnTo>
                    <a:lnTo>
                      <a:pt x="0" y="545"/>
                    </a:lnTo>
                    <a:lnTo>
                      <a:pt x="0" y="543"/>
                    </a:lnTo>
                    <a:lnTo>
                      <a:pt x="0" y="3"/>
                    </a:lnTo>
                    <a:close/>
                    <a:moveTo>
                      <a:pt x="8" y="543"/>
                    </a:moveTo>
                    <a:lnTo>
                      <a:pt x="4" y="539"/>
                    </a:lnTo>
                    <a:lnTo>
                      <a:pt x="433" y="539"/>
                    </a:lnTo>
                    <a:lnTo>
                      <a:pt x="429" y="543"/>
                    </a:lnTo>
                    <a:lnTo>
                      <a:pt x="429" y="3"/>
                    </a:lnTo>
                    <a:lnTo>
                      <a:pt x="433" y="7"/>
                    </a:lnTo>
                    <a:lnTo>
                      <a:pt x="4" y="7"/>
                    </a:lnTo>
                    <a:lnTo>
                      <a:pt x="8" y="3"/>
                    </a:lnTo>
                    <a:lnTo>
                      <a:pt x="8" y="54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92" name="Rectangle 71"/>
              <p:cNvSpPr>
                <a:spLocks noChangeArrowheads="1"/>
              </p:cNvSpPr>
              <p:nvPr/>
            </p:nvSpPr>
            <p:spPr bwMode="auto">
              <a:xfrm>
                <a:off x="5656014" y="1784350"/>
                <a:ext cx="227013" cy="3222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93" name="Freeform 72"/>
              <p:cNvSpPr>
                <a:spLocks noEditPoints="1"/>
              </p:cNvSpPr>
              <p:nvPr/>
            </p:nvSpPr>
            <p:spPr bwMode="auto">
              <a:xfrm>
                <a:off x="5652839" y="1781175"/>
                <a:ext cx="231775" cy="328613"/>
              </a:xfrm>
              <a:custGeom>
                <a:avLst/>
                <a:gdLst>
                  <a:gd name="T0" fmla="*/ 0 w 437"/>
                  <a:gd name="T1" fmla="*/ 4 h 415"/>
                  <a:gd name="T2" fmla="*/ 0 w 437"/>
                  <a:gd name="T3" fmla="*/ 0 h 415"/>
                  <a:gd name="T4" fmla="*/ 4 w 437"/>
                  <a:gd name="T5" fmla="*/ 0 h 415"/>
                  <a:gd name="T6" fmla="*/ 433 w 437"/>
                  <a:gd name="T7" fmla="*/ 0 h 415"/>
                  <a:gd name="T8" fmla="*/ 436 w 437"/>
                  <a:gd name="T9" fmla="*/ 0 h 415"/>
                  <a:gd name="T10" fmla="*/ 437 w 437"/>
                  <a:gd name="T11" fmla="*/ 4 h 415"/>
                  <a:gd name="T12" fmla="*/ 437 w 437"/>
                  <a:gd name="T13" fmla="*/ 411 h 415"/>
                  <a:gd name="T14" fmla="*/ 436 w 437"/>
                  <a:gd name="T15" fmla="*/ 413 h 415"/>
                  <a:gd name="T16" fmla="*/ 433 w 437"/>
                  <a:gd name="T17" fmla="*/ 415 h 415"/>
                  <a:gd name="T18" fmla="*/ 4 w 437"/>
                  <a:gd name="T19" fmla="*/ 415 h 415"/>
                  <a:gd name="T20" fmla="*/ 0 w 437"/>
                  <a:gd name="T21" fmla="*/ 413 h 415"/>
                  <a:gd name="T22" fmla="*/ 0 w 437"/>
                  <a:gd name="T23" fmla="*/ 411 h 415"/>
                  <a:gd name="T24" fmla="*/ 0 w 437"/>
                  <a:gd name="T25" fmla="*/ 4 h 415"/>
                  <a:gd name="T26" fmla="*/ 9 w 437"/>
                  <a:gd name="T27" fmla="*/ 411 h 415"/>
                  <a:gd name="T28" fmla="*/ 4 w 437"/>
                  <a:gd name="T29" fmla="*/ 407 h 415"/>
                  <a:gd name="T30" fmla="*/ 433 w 437"/>
                  <a:gd name="T31" fmla="*/ 407 h 415"/>
                  <a:gd name="T32" fmla="*/ 429 w 437"/>
                  <a:gd name="T33" fmla="*/ 411 h 415"/>
                  <a:gd name="T34" fmla="*/ 429 w 437"/>
                  <a:gd name="T35" fmla="*/ 4 h 415"/>
                  <a:gd name="T36" fmla="*/ 433 w 437"/>
                  <a:gd name="T37" fmla="*/ 8 h 415"/>
                  <a:gd name="T38" fmla="*/ 4 w 437"/>
                  <a:gd name="T39" fmla="*/ 8 h 415"/>
                  <a:gd name="T40" fmla="*/ 9 w 437"/>
                  <a:gd name="T41" fmla="*/ 4 h 415"/>
                  <a:gd name="T42" fmla="*/ 9 w 437"/>
                  <a:gd name="T43" fmla="*/ 411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7" h="415">
                    <a:moveTo>
                      <a:pt x="0" y="4"/>
                    </a:moveTo>
                    <a:lnTo>
                      <a:pt x="0" y="0"/>
                    </a:lnTo>
                    <a:lnTo>
                      <a:pt x="4" y="0"/>
                    </a:lnTo>
                    <a:lnTo>
                      <a:pt x="433" y="0"/>
                    </a:lnTo>
                    <a:lnTo>
                      <a:pt x="436" y="0"/>
                    </a:lnTo>
                    <a:lnTo>
                      <a:pt x="437" y="4"/>
                    </a:lnTo>
                    <a:lnTo>
                      <a:pt x="437" y="411"/>
                    </a:lnTo>
                    <a:lnTo>
                      <a:pt x="436" y="413"/>
                    </a:lnTo>
                    <a:lnTo>
                      <a:pt x="433" y="415"/>
                    </a:lnTo>
                    <a:lnTo>
                      <a:pt x="4" y="415"/>
                    </a:lnTo>
                    <a:lnTo>
                      <a:pt x="0" y="413"/>
                    </a:lnTo>
                    <a:lnTo>
                      <a:pt x="0" y="411"/>
                    </a:lnTo>
                    <a:lnTo>
                      <a:pt x="0" y="4"/>
                    </a:lnTo>
                    <a:close/>
                    <a:moveTo>
                      <a:pt x="9" y="411"/>
                    </a:moveTo>
                    <a:lnTo>
                      <a:pt x="4" y="407"/>
                    </a:lnTo>
                    <a:lnTo>
                      <a:pt x="433" y="407"/>
                    </a:lnTo>
                    <a:lnTo>
                      <a:pt x="429" y="411"/>
                    </a:lnTo>
                    <a:lnTo>
                      <a:pt x="429" y="4"/>
                    </a:lnTo>
                    <a:lnTo>
                      <a:pt x="433" y="8"/>
                    </a:lnTo>
                    <a:lnTo>
                      <a:pt x="4" y="8"/>
                    </a:lnTo>
                    <a:lnTo>
                      <a:pt x="9" y="4"/>
                    </a:lnTo>
                    <a:lnTo>
                      <a:pt x="9" y="41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94" name="Freeform 73"/>
              <p:cNvSpPr>
                <a:spLocks noEditPoints="1"/>
              </p:cNvSpPr>
              <p:nvPr/>
            </p:nvSpPr>
            <p:spPr bwMode="auto">
              <a:xfrm>
                <a:off x="4515919" y="1052513"/>
                <a:ext cx="28575" cy="47625"/>
              </a:xfrm>
              <a:custGeom>
                <a:avLst/>
                <a:gdLst>
                  <a:gd name="T0" fmla="*/ 23 w 52"/>
                  <a:gd name="T1" fmla="*/ 61 h 61"/>
                  <a:gd name="T2" fmla="*/ 23 w 52"/>
                  <a:gd name="T3" fmla="*/ 4 h 61"/>
                  <a:gd name="T4" fmla="*/ 31 w 52"/>
                  <a:gd name="T5" fmla="*/ 4 h 61"/>
                  <a:gd name="T6" fmla="*/ 31 w 52"/>
                  <a:gd name="T7" fmla="*/ 61 h 61"/>
                  <a:gd name="T8" fmla="*/ 23 w 52"/>
                  <a:gd name="T9" fmla="*/ 61 h 61"/>
                  <a:gd name="T10" fmla="*/ 0 w 52"/>
                  <a:gd name="T11" fmla="*/ 0 h 61"/>
                  <a:gd name="T12" fmla="*/ 52 w 52"/>
                  <a:gd name="T13" fmla="*/ 0 h 61"/>
                  <a:gd name="T14" fmla="*/ 52 w 52"/>
                  <a:gd name="T15" fmla="*/ 8 h 61"/>
                  <a:gd name="T16" fmla="*/ 0 w 52"/>
                  <a:gd name="T17" fmla="*/ 8 h 61"/>
                  <a:gd name="T18" fmla="*/ 0 w 52"/>
                  <a:gd name="T1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61">
                    <a:moveTo>
                      <a:pt x="23" y="61"/>
                    </a:moveTo>
                    <a:lnTo>
                      <a:pt x="23" y="4"/>
                    </a:lnTo>
                    <a:lnTo>
                      <a:pt x="31" y="4"/>
                    </a:lnTo>
                    <a:lnTo>
                      <a:pt x="31" y="61"/>
                    </a:lnTo>
                    <a:lnTo>
                      <a:pt x="23" y="61"/>
                    </a:lnTo>
                    <a:close/>
                    <a:moveTo>
                      <a:pt x="0" y="0"/>
                    </a:moveTo>
                    <a:lnTo>
                      <a:pt x="52" y="0"/>
                    </a:lnTo>
                    <a:lnTo>
                      <a:pt x="52" y="8"/>
                    </a:lnTo>
                    <a:lnTo>
                      <a:pt x="0" y="8"/>
                    </a:lnTo>
                    <a:lnTo>
                      <a:pt x="0" y="0"/>
                    </a:lnTo>
                    <a:close/>
                  </a:path>
                </a:pathLst>
              </a:custGeom>
              <a:solidFill>
                <a:srgbClr val="595959"/>
              </a:solidFill>
              <a:ln w="0">
                <a:solidFill>
                  <a:srgbClr val="595959"/>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95" name="Freeform 74"/>
              <p:cNvSpPr>
                <a:spLocks noEditPoints="1"/>
              </p:cNvSpPr>
              <p:nvPr/>
            </p:nvSpPr>
            <p:spPr bwMode="auto">
              <a:xfrm>
                <a:off x="5530331" y="1209675"/>
                <a:ext cx="26988" cy="30163"/>
              </a:xfrm>
              <a:custGeom>
                <a:avLst/>
                <a:gdLst>
                  <a:gd name="T0" fmla="*/ 23 w 53"/>
                  <a:gd name="T1" fmla="*/ 37 h 37"/>
                  <a:gd name="T2" fmla="*/ 23 w 53"/>
                  <a:gd name="T3" fmla="*/ 3 h 37"/>
                  <a:gd name="T4" fmla="*/ 31 w 53"/>
                  <a:gd name="T5" fmla="*/ 3 h 37"/>
                  <a:gd name="T6" fmla="*/ 31 w 53"/>
                  <a:gd name="T7" fmla="*/ 37 h 37"/>
                  <a:gd name="T8" fmla="*/ 23 w 53"/>
                  <a:gd name="T9" fmla="*/ 37 h 37"/>
                  <a:gd name="T10" fmla="*/ 0 w 53"/>
                  <a:gd name="T11" fmla="*/ 0 h 37"/>
                  <a:gd name="T12" fmla="*/ 53 w 53"/>
                  <a:gd name="T13" fmla="*/ 0 h 37"/>
                  <a:gd name="T14" fmla="*/ 53 w 53"/>
                  <a:gd name="T15" fmla="*/ 7 h 37"/>
                  <a:gd name="T16" fmla="*/ 0 w 53"/>
                  <a:gd name="T17" fmla="*/ 7 h 37"/>
                  <a:gd name="T18" fmla="*/ 0 w 53"/>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37">
                    <a:moveTo>
                      <a:pt x="23" y="37"/>
                    </a:moveTo>
                    <a:lnTo>
                      <a:pt x="23" y="3"/>
                    </a:lnTo>
                    <a:lnTo>
                      <a:pt x="31" y="3"/>
                    </a:lnTo>
                    <a:lnTo>
                      <a:pt x="31" y="37"/>
                    </a:lnTo>
                    <a:lnTo>
                      <a:pt x="23" y="37"/>
                    </a:lnTo>
                    <a:close/>
                    <a:moveTo>
                      <a:pt x="0" y="0"/>
                    </a:moveTo>
                    <a:lnTo>
                      <a:pt x="53" y="0"/>
                    </a:lnTo>
                    <a:lnTo>
                      <a:pt x="53" y="7"/>
                    </a:lnTo>
                    <a:lnTo>
                      <a:pt x="0" y="7"/>
                    </a:lnTo>
                    <a:lnTo>
                      <a:pt x="0" y="0"/>
                    </a:lnTo>
                    <a:close/>
                  </a:path>
                </a:pathLst>
              </a:custGeom>
              <a:solidFill>
                <a:srgbClr val="595959"/>
              </a:solidFill>
              <a:ln w="0">
                <a:solidFill>
                  <a:srgbClr val="595959"/>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96" name="Freeform 75"/>
              <p:cNvSpPr>
                <a:spLocks noEditPoints="1"/>
              </p:cNvSpPr>
              <p:nvPr/>
            </p:nvSpPr>
            <p:spPr bwMode="auto">
              <a:xfrm>
                <a:off x="4739603" y="1622425"/>
                <a:ext cx="28575" cy="57150"/>
              </a:xfrm>
              <a:custGeom>
                <a:avLst/>
                <a:gdLst>
                  <a:gd name="T0" fmla="*/ 23 w 53"/>
                  <a:gd name="T1" fmla="*/ 71 h 71"/>
                  <a:gd name="T2" fmla="*/ 23 w 53"/>
                  <a:gd name="T3" fmla="*/ 4 h 71"/>
                  <a:gd name="T4" fmla="*/ 31 w 53"/>
                  <a:gd name="T5" fmla="*/ 4 h 71"/>
                  <a:gd name="T6" fmla="*/ 31 w 53"/>
                  <a:gd name="T7" fmla="*/ 71 h 71"/>
                  <a:gd name="T8" fmla="*/ 23 w 53"/>
                  <a:gd name="T9" fmla="*/ 71 h 71"/>
                  <a:gd name="T10" fmla="*/ 0 w 53"/>
                  <a:gd name="T11" fmla="*/ 0 h 71"/>
                  <a:gd name="T12" fmla="*/ 53 w 53"/>
                  <a:gd name="T13" fmla="*/ 0 h 71"/>
                  <a:gd name="T14" fmla="*/ 53 w 53"/>
                  <a:gd name="T15" fmla="*/ 8 h 71"/>
                  <a:gd name="T16" fmla="*/ 0 w 53"/>
                  <a:gd name="T17" fmla="*/ 8 h 71"/>
                  <a:gd name="T18" fmla="*/ 0 w 53"/>
                  <a:gd name="T1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71">
                    <a:moveTo>
                      <a:pt x="23" y="71"/>
                    </a:moveTo>
                    <a:lnTo>
                      <a:pt x="23" y="4"/>
                    </a:lnTo>
                    <a:lnTo>
                      <a:pt x="31" y="4"/>
                    </a:lnTo>
                    <a:lnTo>
                      <a:pt x="31" y="71"/>
                    </a:lnTo>
                    <a:lnTo>
                      <a:pt x="23" y="71"/>
                    </a:lnTo>
                    <a:close/>
                    <a:moveTo>
                      <a:pt x="0" y="0"/>
                    </a:moveTo>
                    <a:lnTo>
                      <a:pt x="53" y="0"/>
                    </a:lnTo>
                    <a:lnTo>
                      <a:pt x="53" y="8"/>
                    </a:lnTo>
                    <a:lnTo>
                      <a:pt x="0" y="8"/>
                    </a:lnTo>
                    <a:lnTo>
                      <a:pt x="0" y="0"/>
                    </a:lnTo>
                    <a:close/>
                  </a:path>
                </a:pathLst>
              </a:custGeom>
              <a:solidFill>
                <a:srgbClr val="595959"/>
              </a:solidFill>
              <a:ln w="0">
                <a:solidFill>
                  <a:srgbClr val="595959"/>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97" name="Freeform 76"/>
              <p:cNvSpPr>
                <a:spLocks noEditPoints="1"/>
              </p:cNvSpPr>
              <p:nvPr/>
            </p:nvSpPr>
            <p:spPr bwMode="auto">
              <a:xfrm>
                <a:off x="5754439" y="1728788"/>
                <a:ext cx="28575" cy="55563"/>
              </a:xfrm>
              <a:custGeom>
                <a:avLst/>
                <a:gdLst>
                  <a:gd name="T0" fmla="*/ 23 w 53"/>
                  <a:gd name="T1" fmla="*/ 69 h 69"/>
                  <a:gd name="T2" fmla="*/ 23 w 53"/>
                  <a:gd name="T3" fmla="*/ 4 h 69"/>
                  <a:gd name="T4" fmla="*/ 32 w 53"/>
                  <a:gd name="T5" fmla="*/ 4 h 69"/>
                  <a:gd name="T6" fmla="*/ 32 w 53"/>
                  <a:gd name="T7" fmla="*/ 69 h 69"/>
                  <a:gd name="T8" fmla="*/ 23 w 53"/>
                  <a:gd name="T9" fmla="*/ 69 h 69"/>
                  <a:gd name="T10" fmla="*/ 0 w 53"/>
                  <a:gd name="T11" fmla="*/ 0 h 69"/>
                  <a:gd name="T12" fmla="*/ 53 w 53"/>
                  <a:gd name="T13" fmla="*/ 0 h 69"/>
                  <a:gd name="T14" fmla="*/ 53 w 53"/>
                  <a:gd name="T15" fmla="*/ 7 h 69"/>
                  <a:gd name="T16" fmla="*/ 0 w 53"/>
                  <a:gd name="T17" fmla="*/ 7 h 69"/>
                  <a:gd name="T18" fmla="*/ 0 w 53"/>
                  <a:gd name="T19"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69">
                    <a:moveTo>
                      <a:pt x="23" y="69"/>
                    </a:moveTo>
                    <a:lnTo>
                      <a:pt x="23" y="4"/>
                    </a:lnTo>
                    <a:lnTo>
                      <a:pt x="32" y="4"/>
                    </a:lnTo>
                    <a:lnTo>
                      <a:pt x="32" y="69"/>
                    </a:lnTo>
                    <a:lnTo>
                      <a:pt x="23" y="69"/>
                    </a:lnTo>
                    <a:close/>
                    <a:moveTo>
                      <a:pt x="0" y="0"/>
                    </a:moveTo>
                    <a:lnTo>
                      <a:pt x="53" y="0"/>
                    </a:lnTo>
                    <a:lnTo>
                      <a:pt x="53" y="7"/>
                    </a:lnTo>
                    <a:lnTo>
                      <a:pt x="0" y="7"/>
                    </a:lnTo>
                    <a:lnTo>
                      <a:pt x="0" y="0"/>
                    </a:lnTo>
                    <a:close/>
                  </a:path>
                </a:pathLst>
              </a:custGeom>
              <a:solidFill>
                <a:srgbClr val="595959"/>
              </a:solidFill>
              <a:ln w="0">
                <a:solidFill>
                  <a:srgbClr val="595959"/>
                </a:solid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99" name="Freeform 78"/>
              <p:cNvSpPr>
                <a:spLocks noEditPoints="1"/>
              </p:cNvSpPr>
              <p:nvPr/>
            </p:nvSpPr>
            <p:spPr bwMode="auto">
              <a:xfrm>
                <a:off x="4175044" y="969963"/>
                <a:ext cx="17463" cy="1139825"/>
              </a:xfrm>
              <a:custGeom>
                <a:avLst/>
                <a:gdLst>
                  <a:gd name="T0" fmla="*/ 0 w 34"/>
                  <a:gd name="T1" fmla="*/ 1428 h 1436"/>
                  <a:gd name="T2" fmla="*/ 34 w 34"/>
                  <a:gd name="T3" fmla="*/ 1428 h 1436"/>
                  <a:gd name="T4" fmla="*/ 34 w 34"/>
                  <a:gd name="T5" fmla="*/ 1436 h 1436"/>
                  <a:gd name="T6" fmla="*/ 0 w 34"/>
                  <a:gd name="T7" fmla="*/ 1436 h 1436"/>
                  <a:gd name="T8" fmla="*/ 0 w 34"/>
                  <a:gd name="T9" fmla="*/ 1428 h 1436"/>
                  <a:gd name="T10" fmla="*/ 0 w 34"/>
                  <a:gd name="T11" fmla="*/ 1224 h 1436"/>
                  <a:gd name="T12" fmla="*/ 34 w 34"/>
                  <a:gd name="T13" fmla="*/ 1224 h 1436"/>
                  <a:gd name="T14" fmla="*/ 34 w 34"/>
                  <a:gd name="T15" fmla="*/ 1232 h 1436"/>
                  <a:gd name="T16" fmla="*/ 0 w 34"/>
                  <a:gd name="T17" fmla="*/ 1232 h 1436"/>
                  <a:gd name="T18" fmla="*/ 0 w 34"/>
                  <a:gd name="T19" fmla="*/ 1224 h 1436"/>
                  <a:gd name="T20" fmla="*/ 0 w 34"/>
                  <a:gd name="T21" fmla="*/ 1020 h 1436"/>
                  <a:gd name="T22" fmla="*/ 34 w 34"/>
                  <a:gd name="T23" fmla="*/ 1020 h 1436"/>
                  <a:gd name="T24" fmla="*/ 34 w 34"/>
                  <a:gd name="T25" fmla="*/ 1028 h 1436"/>
                  <a:gd name="T26" fmla="*/ 0 w 34"/>
                  <a:gd name="T27" fmla="*/ 1028 h 1436"/>
                  <a:gd name="T28" fmla="*/ 0 w 34"/>
                  <a:gd name="T29" fmla="*/ 1020 h 1436"/>
                  <a:gd name="T30" fmla="*/ 0 w 34"/>
                  <a:gd name="T31" fmla="*/ 816 h 1436"/>
                  <a:gd name="T32" fmla="*/ 34 w 34"/>
                  <a:gd name="T33" fmla="*/ 816 h 1436"/>
                  <a:gd name="T34" fmla="*/ 34 w 34"/>
                  <a:gd name="T35" fmla="*/ 824 h 1436"/>
                  <a:gd name="T36" fmla="*/ 0 w 34"/>
                  <a:gd name="T37" fmla="*/ 824 h 1436"/>
                  <a:gd name="T38" fmla="*/ 0 w 34"/>
                  <a:gd name="T39" fmla="*/ 816 h 1436"/>
                  <a:gd name="T40" fmla="*/ 0 w 34"/>
                  <a:gd name="T41" fmla="*/ 612 h 1436"/>
                  <a:gd name="T42" fmla="*/ 34 w 34"/>
                  <a:gd name="T43" fmla="*/ 612 h 1436"/>
                  <a:gd name="T44" fmla="*/ 34 w 34"/>
                  <a:gd name="T45" fmla="*/ 620 h 1436"/>
                  <a:gd name="T46" fmla="*/ 0 w 34"/>
                  <a:gd name="T47" fmla="*/ 620 h 1436"/>
                  <a:gd name="T48" fmla="*/ 0 w 34"/>
                  <a:gd name="T49" fmla="*/ 612 h 1436"/>
                  <a:gd name="T50" fmla="*/ 0 w 34"/>
                  <a:gd name="T51" fmla="*/ 409 h 1436"/>
                  <a:gd name="T52" fmla="*/ 34 w 34"/>
                  <a:gd name="T53" fmla="*/ 409 h 1436"/>
                  <a:gd name="T54" fmla="*/ 34 w 34"/>
                  <a:gd name="T55" fmla="*/ 416 h 1436"/>
                  <a:gd name="T56" fmla="*/ 0 w 34"/>
                  <a:gd name="T57" fmla="*/ 416 h 1436"/>
                  <a:gd name="T58" fmla="*/ 0 w 34"/>
                  <a:gd name="T59" fmla="*/ 409 h 1436"/>
                  <a:gd name="T60" fmla="*/ 0 w 34"/>
                  <a:gd name="T61" fmla="*/ 205 h 1436"/>
                  <a:gd name="T62" fmla="*/ 34 w 34"/>
                  <a:gd name="T63" fmla="*/ 205 h 1436"/>
                  <a:gd name="T64" fmla="*/ 34 w 34"/>
                  <a:gd name="T65" fmla="*/ 213 h 1436"/>
                  <a:gd name="T66" fmla="*/ 0 w 34"/>
                  <a:gd name="T67" fmla="*/ 213 h 1436"/>
                  <a:gd name="T68" fmla="*/ 0 w 34"/>
                  <a:gd name="T69" fmla="*/ 205 h 1436"/>
                  <a:gd name="T70" fmla="*/ 0 w 34"/>
                  <a:gd name="T71" fmla="*/ 0 h 1436"/>
                  <a:gd name="T72" fmla="*/ 34 w 34"/>
                  <a:gd name="T73" fmla="*/ 0 h 1436"/>
                  <a:gd name="T74" fmla="*/ 34 w 34"/>
                  <a:gd name="T75" fmla="*/ 7 h 1436"/>
                  <a:gd name="T76" fmla="*/ 0 w 34"/>
                  <a:gd name="T77" fmla="*/ 7 h 1436"/>
                  <a:gd name="T78" fmla="*/ 0 w 34"/>
                  <a:gd name="T79" fmla="*/ 0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 h="1436">
                    <a:moveTo>
                      <a:pt x="0" y="1428"/>
                    </a:moveTo>
                    <a:lnTo>
                      <a:pt x="34" y="1428"/>
                    </a:lnTo>
                    <a:lnTo>
                      <a:pt x="34" y="1436"/>
                    </a:lnTo>
                    <a:lnTo>
                      <a:pt x="0" y="1436"/>
                    </a:lnTo>
                    <a:lnTo>
                      <a:pt x="0" y="1428"/>
                    </a:lnTo>
                    <a:close/>
                    <a:moveTo>
                      <a:pt x="0" y="1224"/>
                    </a:moveTo>
                    <a:lnTo>
                      <a:pt x="34" y="1224"/>
                    </a:lnTo>
                    <a:lnTo>
                      <a:pt x="34" y="1232"/>
                    </a:lnTo>
                    <a:lnTo>
                      <a:pt x="0" y="1232"/>
                    </a:lnTo>
                    <a:lnTo>
                      <a:pt x="0" y="1224"/>
                    </a:lnTo>
                    <a:close/>
                    <a:moveTo>
                      <a:pt x="0" y="1020"/>
                    </a:moveTo>
                    <a:lnTo>
                      <a:pt x="34" y="1020"/>
                    </a:lnTo>
                    <a:lnTo>
                      <a:pt x="34" y="1028"/>
                    </a:lnTo>
                    <a:lnTo>
                      <a:pt x="0" y="1028"/>
                    </a:lnTo>
                    <a:lnTo>
                      <a:pt x="0" y="1020"/>
                    </a:lnTo>
                    <a:close/>
                    <a:moveTo>
                      <a:pt x="0" y="816"/>
                    </a:moveTo>
                    <a:lnTo>
                      <a:pt x="34" y="816"/>
                    </a:lnTo>
                    <a:lnTo>
                      <a:pt x="34" y="824"/>
                    </a:lnTo>
                    <a:lnTo>
                      <a:pt x="0" y="824"/>
                    </a:lnTo>
                    <a:lnTo>
                      <a:pt x="0" y="816"/>
                    </a:lnTo>
                    <a:close/>
                    <a:moveTo>
                      <a:pt x="0" y="612"/>
                    </a:moveTo>
                    <a:lnTo>
                      <a:pt x="34" y="612"/>
                    </a:lnTo>
                    <a:lnTo>
                      <a:pt x="34" y="620"/>
                    </a:lnTo>
                    <a:lnTo>
                      <a:pt x="0" y="620"/>
                    </a:lnTo>
                    <a:lnTo>
                      <a:pt x="0" y="612"/>
                    </a:lnTo>
                    <a:close/>
                    <a:moveTo>
                      <a:pt x="0" y="409"/>
                    </a:moveTo>
                    <a:lnTo>
                      <a:pt x="34" y="409"/>
                    </a:lnTo>
                    <a:lnTo>
                      <a:pt x="34" y="416"/>
                    </a:lnTo>
                    <a:lnTo>
                      <a:pt x="0" y="416"/>
                    </a:lnTo>
                    <a:lnTo>
                      <a:pt x="0" y="409"/>
                    </a:lnTo>
                    <a:close/>
                    <a:moveTo>
                      <a:pt x="0" y="205"/>
                    </a:moveTo>
                    <a:lnTo>
                      <a:pt x="34" y="205"/>
                    </a:lnTo>
                    <a:lnTo>
                      <a:pt x="34" y="213"/>
                    </a:lnTo>
                    <a:lnTo>
                      <a:pt x="0" y="213"/>
                    </a:lnTo>
                    <a:lnTo>
                      <a:pt x="0" y="205"/>
                    </a:lnTo>
                    <a:close/>
                    <a:moveTo>
                      <a:pt x="0" y="0"/>
                    </a:moveTo>
                    <a:lnTo>
                      <a:pt x="34" y="0"/>
                    </a:lnTo>
                    <a:lnTo>
                      <a:pt x="34" y="7"/>
                    </a:lnTo>
                    <a:lnTo>
                      <a:pt x="0" y="7"/>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de-DE" sz="3200"/>
              </a:p>
            </p:txBody>
          </p:sp>
          <p:sp>
            <p:nvSpPr>
              <p:cNvPr id="100" name="Rectangle 79"/>
              <p:cNvSpPr>
                <a:spLocks noChangeArrowheads="1"/>
              </p:cNvSpPr>
              <p:nvPr/>
            </p:nvSpPr>
            <p:spPr bwMode="auto">
              <a:xfrm>
                <a:off x="4168256" y="2103438"/>
                <a:ext cx="2027238" cy="6350"/>
              </a:xfrm>
              <a:prstGeom prst="rect">
                <a:avLst/>
              </a:prstGeom>
              <a:solidFill>
                <a:srgbClr val="000000"/>
              </a:solid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1" name="Rectangle 80"/>
              <p:cNvSpPr>
                <a:spLocks noChangeArrowheads="1"/>
              </p:cNvSpPr>
              <p:nvPr/>
            </p:nvSpPr>
            <p:spPr bwMode="auto">
              <a:xfrm>
                <a:off x="4048198" y="2023780"/>
                <a:ext cx="6572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0</a:t>
                </a:r>
                <a:endParaRPr kumimoji="0" lang="de-DE" sz="3200" b="0" i="0" u="none" strike="noStrike" cap="none" normalizeH="0" baseline="0" dirty="0" smtClean="0">
                  <a:ln>
                    <a:noFill/>
                  </a:ln>
                  <a:effectLst/>
                </a:endParaRPr>
              </a:p>
            </p:txBody>
          </p:sp>
          <p:sp>
            <p:nvSpPr>
              <p:cNvPr id="102" name="Rectangle 81"/>
              <p:cNvSpPr>
                <a:spLocks noChangeArrowheads="1"/>
              </p:cNvSpPr>
              <p:nvPr/>
            </p:nvSpPr>
            <p:spPr bwMode="auto">
              <a:xfrm>
                <a:off x="3958267" y="1860268"/>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0.2</a:t>
                </a:r>
                <a:endParaRPr kumimoji="0" lang="de-DE" sz="3200" b="0" i="0" u="none" strike="noStrike" cap="none" normalizeH="0" baseline="0" dirty="0" smtClean="0">
                  <a:ln>
                    <a:noFill/>
                  </a:ln>
                  <a:effectLst/>
                </a:endParaRPr>
              </a:p>
            </p:txBody>
          </p:sp>
          <p:sp>
            <p:nvSpPr>
              <p:cNvPr id="103" name="Rectangle 82"/>
              <p:cNvSpPr>
                <a:spLocks noChangeArrowheads="1"/>
              </p:cNvSpPr>
              <p:nvPr/>
            </p:nvSpPr>
            <p:spPr bwMode="auto">
              <a:xfrm>
                <a:off x="3958267" y="1698343"/>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0.4</a:t>
                </a:r>
                <a:endParaRPr kumimoji="0" lang="de-DE" sz="3200" b="0" i="0" u="none" strike="noStrike" cap="none" normalizeH="0" baseline="0" dirty="0" smtClean="0">
                  <a:ln>
                    <a:noFill/>
                  </a:ln>
                  <a:effectLst/>
                </a:endParaRPr>
              </a:p>
            </p:txBody>
          </p:sp>
          <p:sp>
            <p:nvSpPr>
              <p:cNvPr id="104" name="Rectangle 83"/>
              <p:cNvSpPr>
                <a:spLocks noChangeArrowheads="1"/>
              </p:cNvSpPr>
              <p:nvPr/>
            </p:nvSpPr>
            <p:spPr bwMode="auto">
              <a:xfrm>
                <a:off x="3958267" y="1536418"/>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0.6</a:t>
                </a:r>
                <a:endParaRPr kumimoji="0" lang="de-DE" sz="3200" b="0" i="0" u="none" strike="noStrike" cap="none" normalizeH="0" baseline="0" dirty="0" smtClean="0">
                  <a:ln>
                    <a:noFill/>
                  </a:ln>
                  <a:effectLst/>
                </a:endParaRPr>
              </a:p>
            </p:txBody>
          </p:sp>
          <p:sp>
            <p:nvSpPr>
              <p:cNvPr id="105" name="Rectangle 84"/>
              <p:cNvSpPr>
                <a:spLocks noChangeArrowheads="1"/>
              </p:cNvSpPr>
              <p:nvPr/>
            </p:nvSpPr>
            <p:spPr bwMode="auto">
              <a:xfrm>
                <a:off x="3958267" y="1374493"/>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0.8</a:t>
                </a:r>
                <a:endParaRPr kumimoji="0" lang="de-DE" sz="3200" b="0" i="0" u="none" strike="noStrike" cap="none" normalizeH="0" baseline="0" dirty="0" smtClean="0">
                  <a:ln>
                    <a:noFill/>
                  </a:ln>
                  <a:effectLst/>
                </a:endParaRPr>
              </a:p>
            </p:txBody>
          </p:sp>
          <p:sp>
            <p:nvSpPr>
              <p:cNvPr id="106" name="Rectangle 85"/>
              <p:cNvSpPr>
                <a:spLocks noChangeArrowheads="1"/>
              </p:cNvSpPr>
              <p:nvPr/>
            </p:nvSpPr>
            <p:spPr bwMode="auto">
              <a:xfrm>
                <a:off x="3954062" y="1212568"/>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1.0</a:t>
                </a:r>
                <a:endParaRPr kumimoji="0" lang="de-DE" sz="3200" b="0" i="0" u="none" strike="noStrike" cap="none" normalizeH="0" baseline="0" dirty="0" smtClean="0">
                  <a:ln>
                    <a:noFill/>
                  </a:ln>
                  <a:effectLst/>
                </a:endParaRPr>
              </a:p>
            </p:txBody>
          </p:sp>
          <p:sp>
            <p:nvSpPr>
              <p:cNvPr id="107" name="Rectangle 86"/>
              <p:cNvSpPr>
                <a:spLocks noChangeArrowheads="1"/>
              </p:cNvSpPr>
              <p:nvPr/>
            </p:nvSpPr>
            <p:spPr bwMode="auto">
              <a:xfrm>
                <a:off x="3958267" y="1050643"/>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1.2</a:t>
                </a:r>
                <a:endParaRPr kumimoji="0" lang="de-DE" sz="3200" b="0" i="0" u="none" strike="noStrike" cap="none" normalizeH="0" baseline="0" dirty="0" smtClean="0">
                  <a:ln>
                    <a:noFill/>
                  </a:ln>
                  <a:effectLst/>
                </a:endParaRPr>
              </a:p>
            </p:txBody>
          </p:sp>
          <p:sp>
            <p:nvSpPr>
              <p:cNvPr id="108" name="Rectangle 87"/>
              <p:cNvSpPr>
                <a:spLocks noChangeArrowheads="1"/>
              </p:cNvSpPr>
              <p:nvPr/>
            </p:nvSpPr>
            <p:spPr bwMode="auto">
              <a:xfrm>
                <a:off x="3958267" y="888718"/>
                <a:ext cx="1635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1.4</a:t>
                </a:r>
                <a:endParaRPr kumimoji="0" lang="de-DE" sz="3200" b="0" i="0" u="none" strike="noStrike" cap="none" normalizeH="0" baseline="0" dirty="0" smtClean="0">
                  <a:ln>
                    <a:noFill/>
                  </a:ln>
                  <a:effectLst/>
                </a:endParaRPr>
              </a:p>
            </p:txBody>
          </p:sp>
          <p:pic>
            <p:nvPicPr>
              <p:cNvPr id="122" name="Picture 121"/>
              <p:cNvPicPr>
                <a:picLocks noChangeAspect="1"/>
              </p:cNvPicPr>
              <p:nvPr/>
            </p:nvPicPr>
            <p:blipFill>
              <a:blip r:embed="rId9"/>
              <a:stretch>
                <a:fillRect/>
              </a:stretch>
            </p:blipFill>
            <p:spPr>
              <a:xfrm>
                <a:off x="5833162" y="946963"/>
                <a:ext cx="385071" cy="394463"/>
              </a:xfrm>
              <a:prstGeom prst="rect">
                <a:avLst/>
              </a:prstGeom>
            </p:spPr>
          </p:pic>
          <p:sp>
            <p:nvSpPr>
              <p:cNvPr id="124" name="TextBox 123"/>
              <p:cNvSpPr txBox="1"/>
              <p:nvPr/>
            </p:nvSpPr>
            <p:spPr>
              <a:xfrm rot="16200000">
                <a:off x="3170122" y="1339819"/>
                <a:ext cx="1172116" cy="400110"/>
              </a:xfrm>
              <a:prstGeom prst="rect">
                <a:avLst/>
              </a:prstGeom>
              <a:noFill/>
            </p:spPr>
            <p:txBody>
              <a:bodyPr wrap="none" rtlCol="0">
                <a:spAutoFit/>
              </a:bodyPr>
              <a:lstStyle/>
              <a:p>
                <a:pPr algn="ctr"/>
                <a:r>
                  <a:rPr lang="de-DE" sz="1000" dirty="0" err="1" smtClean="0"/>
                  <a:t>Shoot</a:t>
                </a:r>
                <a:r>
                  <a:rPr lang="de-DE" sz="1000" dirty="0" smtClean="0"/>
                  <a:t> dry </a:t>
                </a:r>
                <a:r>
                  <a:rPr lang="de-DE" sz="1000" dirty="0" err="1" smtClean="0"/>
                  <a:t>biomass</a:t>
                </a:r>
                <a:r>
                  <a:rPr lang="de-DE" sz="1000" dirty="0" smtClean="0"/>
                  <a:t> </a:t>
                </a:r>
              </a:p>
              <a:p>
                <a:pPr algn="ctr"/>
                <a:r>
                  <a:rPr lang="de-DE" sz="1000" dirty="0" smtClean="0"/>
                  <a:t>(mg plant</a:t>
                </a:r>
                <a:r>
                  <a:rPr lang="de-DE" sz="1000" baseline="30000" dirty="0" smtClean="0"/>
                  <a:t>-1 </a:t>
                </a:r>
                <a:r>
                  <a:rPr lang="de-DE" sz="1000" dirty="0" smtClean="0"/>
                  <a:t>DW)</a:t>
                </a:r>
                <a:endParaRPr lang="en-GB" sz="1000" dirty="0"/>
              </a:p>
            </p:txBody>
          </p:sp>
          <p:sp>
            <p:nvSpPr>
              <p:cNvPr id="161" name="Rectangle 56"/>
              <p:cNvSpPr>
                <a:spLocks noChangeArrowheads="1"/>
              </p:cNvSpPr>
              <p:nvPr/>
            </p:nvSpPr>
            <p:spPr bwMode="auto">
              <a:xfrm>
                <a:off x="4531485" y="2131270"/>
                <a:ext cx="26930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Col-0</a:t>
                </a:r>
                <a:endParaRPr kumimoji="0" lang="de-DE" sz="3200" b="0" i="0" u="none" strike="noStrike" cap="none" normalizeH="0" baseline="0" dirty="0" smtClean="0">
                  <a:ln>
                    <a:noFill/>
                  </a:ln>
                  <a:effectLst/>
                </a:endParaRPr>
              </a:p>
            </p:txBody>
          </p:sp>
          <p:sp>
            <p:nvSpPr>
              <p:cNvPr id="162" name="Rectangle 57"/>
              <p:cNvSpPr>
                <a:spLocks noChangeArrowheads="1"/>
              </p:cNvSpPr>
              <p:nvPr/>
            </p:nvSpPr>
            <p:spPr bwMode="auto">
              <a:xfrm>
                <a:off x="5600125" y="2131270"/>
                <a:ext cx="1314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err="1" smtClean="0">
                    <a:ln>
                      <a:noFill/>
                    </a:ln>
                    <a:effectLst/>
                    <a:latin typeface="Calibri" panose="020F0502020204030204" pitchFamily="34" charset="0"/>
                  </a:rPr>
                  <a:t>ao</a:t>
                </a:r>
                <a:endParaRPr kumimoji="0" lang="de-DE" sz="3200" b="0" i="1" u="none" strike="noStrike" cap="none" normalizeH="0" baseline="0" dirty="0" smtClean="0">
                  <a:ln>
                    <a:noFill/>
                  </a:ln>
                  <a:effectLst/>
                </a:endParaRPr>
              </a:p>
            </p:txBody>
          </p:sp>
          <p:sp>
            <p:nvSpPr>
              <p:cNvPr id="206" name="TextBox 205"/>
              <p:cNvSpPr txBox="1"/>
              <p:nvPr/>
            </p:nvSpPr>
            <p:spPr>
              <a:xfrm>
                <a:off x="4631558" y="1431372"/>
                <a:ext cx="242374" cy="253916"/>
              </a:xfrm>
              <a:prstGeom prst="rect">
                <a:avLst/>
              </a:prstGeom>
              <a:noFill/>
            </p:spPr>
            <p:txBody>
              <a:bodyPr wrap="none" rtlCol="0">
                <a:spAutoFit/>
              </a:bodyPr>
              <a:lstStyle/>
              <a:p>
                <a:r>
                  <a:rPr lang="de-DE" sz="1050" dirty="0" smtClean="0"/>
                  <a:t>c</a:t>
                </a:r>
                <a:endParaRPr lang="de-DE" sz="1050" dirty="0"/>
              </a:p>
            </p:txBody>
          </p:sp>
          <p:sp>
            <p:nvSpPr>
              <p:cNvPr id="207" name="TextBox 206"/>
              <p:cNvSpPr txBox="1"/>
              <p:nvPr/>
            </p:nvSpPr>
            <p:spPr>
              <a:xfrm>
                <a:off x="5642440" y="1543821"/>
                <a:ext cx="255198" cy="253916"/>
              </a:xfrm>
              <a:prstGeom prst="rect">
                <a:avLst/>
              </a:prstGeom>
              <a:noFill/>
            </p:spPr>
            <p:txBody>
              <a:bodyPr wrap="none" rtlCol="0">
                <a:spAutoFit/>
              </a:bodyPr>
              <a:lstStyle/>
              <a:p>
                <a:r>
                  <a:rPr lang="de-DE" sz="1050" dirty="0" smtClean="0"/>
                  <a:t>d</a:t>
                </a:r>
                <a:endParaRPr lang="de-DE" sz="1050" dirty="0"/>
              </a:p>
            </p:txBody>
          </p:sp>
          <p:sp>
            <p:nvSpPr>
              <p:cNvPr id="208" name="TextBox 207"/>
              <p:cNvSpPr txBox="1"/>
              <p:nvPr/>
            </p:nvSpPr>
            <p:spPr>
              <a:xfrm>
                <a:off x="4410681" y="862712"/>
                <a:ext cx="251992" cy="261610"/>
              </a:xfrm>
              <a:prstGeom prst="rect">
                <a:avLst/>
              </a:prstGeom>
              <a:noFill/>
            </p:spPr>
            <p:txBody>
              <a:bodyPr wrap="none" rtlCol="0">
                <a:spAutoFit/>
              </a:bodyPr>
              <a:lstStyle/>
              <a:p>
                <a:r>
                  <a:rPr lang="de-DE" sz="1050" dirty="0" smtClean="0"/>
                  <a:t>a</a:t>
                </a:r>
                <a:endParaRPr lang="de-DE" sz="1050" dirty="0"/>
              </a:p>
            </p:txBody>
          </p:sp>
          <p:sp>
            <p:nvSpPr>
              <p:cNvPr id="209" name="TextBox 208"/>
              <p:cNvSpPr txBox="1"/>
              <p:nvPr/>
            </p:nvSpPr>
            <p:spPr>
              <a:xfrm>
                <a:off x="5418786" y="1010446"/>
                <a:ext cx="255198" cy="253916"/>
              </a:xfrm>
              <a:prstGeom prst="rect">
                <a:avLst/>
              </a:prstGeom>
              <a:noFill/>
            </p:spPr>
            <p:txBody>
              <a:bodyPr wrap="none" rtlCol="0">
                <a:spAutoFit/>
              </a:bodyPr>
              <a:lstStyle/>
              <a:p>
                <a:r>
                  <a:rPr lang="de-DE" sz="1050" dirty="0" smtClean="0"/>
                  <a:t>b</a:t>
                </a:r>
                <a:endParaRPr lang="de-DE" sz="1050" dirty="0"/>
              </a:p>
            </p:txBody>
          </p:sp>
        </p:grpSp>
        <p:sp>
          <p:nvSpPr>
            <p:cNvPr id="123" name="TextBox 122"/>
            <p:cNvSpPr txBox="1"/>
            <p:nvPr/>
          </p:nvSpPr>
          <p:spPr>
            <a:xfrm>
              <a:off x="3413223" y="709489"/>
              <a:ext cx="367408" cy="276999"/>
            </a:xfrm>
            <a:prstGeom prst="rect">
              <a:avLst/>
            </a:prstGeom>
            <a:noFill/>
          </p:spPr>
          <p:txBody>
            <a:bodyPr wrap="none" rtlCol="0">
              <a:spAutoFit/>
            </a:bodyPr>
            <a:lstStyle/>
            <a:p>
              <a:r>
                <a:rPr lang="es-ES" sz="1200" b="1" dirty="0" smtClean="0"/>
                <a:t>(B)</a:t>
              </a:r>
              <a:endParaRPr lang="de-DE" sz="1200" b="1" dirty="0"/>
            </a:p>
          </p:txBody>
        </p:sp>
        <p:sp>
          <p:nvSpPr>
            <p:cNvPr id="125" name="TextBox 124"/>
            <p:cNvSpPr txBox="1"/>
            <p:nvPr/>
          </p:nvSpPr>
          <p:spPr>
            <a:xfrm>
              <a:off x="131373" y="697469"/>
              <a:ext cx="373820" cy="276999"/>
            </a:xfrm>
            <a:prstGeom prst="rect">
              <a:avLst/>
            </a:prstGeom>
            <a:noFill/>
          </p:spPr>
          <p:txBody>
            <a:bodyPr wrap="none" rtlCol="0">
              <a:spAutoFit/>
            </a:bodyPr>
            <a:lstStyle/>
            <a:p>
              <a:r>
                <a:rPr lang="es-ES" sz="1200" b="1" dirty="0" smtClean="0"/>
                <a:t>(A)</a:t>
              </a:r>
              <a:endParaRPr lang="de-DE" sz="1200" b="1" dirty="0"/>
            </a:p>
          </p:txBody>
        </p:sp>
        <p:sp>
          <p:nvSpPr>
            <p:cNvPr id="126" name="TextBox 125"/>
            <p:cNvSpPr txBox="1"/>
            <p:nvPr/>
          </p:nvSpPr>
          <p:spPr>
            <a:xfrm>
              <a:off x="3392786" y="2125932"/>
              <a:ext cx="367408" cy="276999"/>
            </a:xfrm>
            <a:prstGeom prst="rect">
              <a:avLst/>
            </a:prstGeom>
            <a:noFill/>
          </p:spPr>
          <p:txBody>
            <a:bodyPr wrap="none" rtlCol="0">
              <a:spAutoFit/>
            </a:bodyPr>
            <a:lstStyle/>
            <a:p>
              <a:r>
                <a:rPr lang="es-ES" sz="1200" b="1" dirty="0" smtClean="0"/>
                <a:t>(C)</a:t>
              </a:r>
              <a:endParaRPr lang="de-DE" sz="1200" b="1" dirty="0"/>
            </a:p>
          </p:txBody>
        </p:sp>
        <p:sp>
          <p:nvSpPr>
            <p:cNvPr id="127" name="TextBox 126"/>
            <p:cNvSpPr txBox="1"/>
            <p:nvPr/>
          </p:nvSpPr>
          <p:spPr>
            <a:xfrm>
              <a:off x="132193" y="3723600"/>
              <a:ext cx="378630" cy="276999"/>
            </a:xfrm>
            <a:prstGeom prst="rect">
              <a:avLst/>
            </a:prstGeom>
            <a:noFill/>
          </p:spPr>
          <p:txBody>
            <a:bodyPr wrap="none" rtlCol="0">
              <a:spAutoFit/>
            </a:bodyPr>
            <a:lstStyle/>
            <a:p>
              <a:r>
                <a:rPr lang="es-ES" sz="1200" b="1" dirty="0" smtClean="0"/>
                <a:t>(D)</a:t>
              </a:r>
              <a:endParaRPr lang="de-DE" sz="1200" b="1" dirty="0"/>
            </a:p>
          </p:txBody>
        </p:sp>
        <p:sp>
          <p:nvSpPr>
            <p:cNvPr id="147" name="TextBox 146"/>
            <p:cNvSpPr txBox="1"/>
            <p:nvPr/>
          </p:nvSpPr>
          <p:spPr>
            <a:xfrm>
              <a:off x="3397254" y="3738252"/>
              <a:ext cx="356188" cy="276999"/>
            </a:xfrm>
            <a:prstGeom prst="rect">
              <a:avLst/>
            </a:prstGeom>
            <a:noFill/>
          </p:spPr>
          <p:txBody>
            <a:bodyPr wrap="none" rtlCol="0">
              <a:spAutoFit/>
            </a:bodyPr>
            <a:lstStyle/>
            <a:p>
              <a:pPr algn="ctr"/>
              <a:r>
                <a:rPr lang="es-ES" sz="1200" b="1" dirty="0" smtClean="0"/>
                <a:t>(E)</a:t>
              </a:r>
              <a:endParaRPr lang="de-DE" sz="1200" b="1" dirty="0"/>
            </a:p>
          </p:txBody>
        </p:sp>
        <p:sp>
          <p:nvSpPr>
            <p:cNvPr id="2" name="Rectangle 1"/>
            <p:cNvSpPr/>
            <p:nvPr/>
          </p:nvSpPr>
          <p:spPr>
            <a:xfrm>
              <a:off x="418769" y="7876638"/>
              <a:ext cx="6461444" cy="2463751"/>
            </a:xfrm>
            <a:prstGeom prst="rect">
              <a:avLst/>
            </a:prstGeom>
          </p:spPr>
          <p:txBody>
            <a:bodyPr wrap="square">
              <a:spAutoFit/>
            </a:bodyPr>
            <a:lstStyle/>
            <a:p>
              <a:pPr algn="just">
                <a:lnSpc>
                  <a:spcPct val="107000"/>
                </a:lnSpc>
                <a:spcAft>
                  <a:spcPts val="800"/>
                </a:spcAft>
              </a:pPr>
              <a:r>
                <a:rPr lang="en-US" sz="1200" b="1" dirty="0">
                  <a:latin typeface="Times New Roman" panose="02020603050405020304" pitchFamily="18" charset="0"/>
                  <a:ea typeface="Calibri" panose="020F0502020204030204" pitchFamily="34" charset="0"/>
                </a:rPr>
                <a:t>Supplementary </a:t>
              </a:r>
              <a:r>
                <a:rPr lang="en-US" sz="1200" b="1" dirty="0" smtClean="0">
                  <a:latin typeface="Times New Roman" panose="02020603050405020304" pitchFamily="18" charset="0"/>
                  <a:ea typeface="Calibri" panose="020F0502020204030204" pitchFamily="34" charset="0"/>
                  <a:cs typeface="Times New Roman" panose="02020603050405020304" pitchFamily="18" charset="0"/>
                </a:rPr>
                <a:t>Figure 4</a:t>
              </a:r>
              <a:r>
                <a:rPr lang="en-US" sz="12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200" b="1" dirty="0">
                  <a:latin typeface="Times New Roman" panose="02020603050405020304" pitchFamily="18" charset="0"/>
                  <a:ea typeface="Calibri" panose="020F0502020204030204" pitchFamily="34" charset="0"/>
                  <a:cs typeface="Times New Roman" panose="02020603050405020304" pitchFamily="18" charset="0"/>
                </a:rPr>
                <a:t>Preliminary characterization of the Arabidopsis</a:t>
              </a:r>
              <a:r>
                <a:rPr lang="en-US" sz="1200" b="1" i="1" dirty="0">
                  <a:latin typeface="Times New Roman" panose="02020603050405020304" pitchFamily="18" charset="0"/>
                  <a:ea typeface="Calibri" panose="020F0502020204030204" pitchFamily="34" charset="0"/>
                  <a:cs typeface="Times New Roman" panose="02020603050405020304" pitchFamily="18" charset="0"/>
                </a:rPr>
                <a:t> </a:t>
              </a:r>
              <a:r>
                <a:rPr lang="en-US" sz="1200" b="1" i="1" dirty="0" err="1">
                  <a:latin typeface="Times New Roman" panose="02020603050405020304" pitchFamily="18" charset="0"/>
                  <a:ea typeface="Calibri" panose="020F0502020204030204" pitchFamily="34" charset="0"/>
                  <a:cs typeface="Times New Roman" panose="02020603050405020304" pitchFamily="18" charset="0"/>
                </a:rPr>
                <a:t>ao</a:t>
              </a:r>
              <a:r>
                <a:rPr lang="en-US" sz="1200" b="1" dirty="0">
                  <a:latin typeface="Times New Roman" panose="02020603050405020304" pitchFamily="18" charset="0"/>
                  <a:ea typeface="Calibri" panose="020F0502020204030204" pitchFamily="34" charset="0"/>
                  <a:cs typeface="Times New Roman" panose="02020603050405020304" pitchFamily="18" charset="0"/>
                </a:rPr>
                <a:t> T-DNA mutant. (A) </a:t>
              </a:r>
              <a:r>
                <a:rPr lang="en-US" sz="1200" dirty="0">
                  <a:latin typeface="Times New Roman" panose="02020603050405020304" pitchFamily="18" charset="0"/>
                  <a:ea typeface="Calibri" panose="020F0502020204030204" pitchFamily="34" charset="0"/>
                  <a:cs typeface="Times New Roman" panose="02020603050405020304" pitchFamily="18" charset="0"/>
                </a:rPr>
                <a:t>Photographs of 15-day-old wild-type (Col-0) and</a:t>
              </a:r>
              <a:r>
                <a:rPr lang="en-US" sz="1200" i="1" dirty="0">
                  <a:latin typeface="Times New Roman" panose="02020603050405020304" pitchFamily="18" charset="0"/>
                  <a:ea typeface="Calibri" panose="020F0502020204030204" pitchFamily="34" charset="0"/>
                  <a:cs typeface="Times New Roman" panose="02020603050405020304" pitchFamily="18" charset="0"/>
                </a:rPr>
                <a:t> </a:t>
              </a:r>
              <a:r>
                <a:rPr lang="en-US" sz="1200" i="1" dirty="0" err="1">
                  <a:latin typeface="Times New Roman" panose="02020603050405020304" pitchFamily="18" charset="0"/>
                  <a:ea typeface="Calibri" panose="020F0502020204030204" pitchFamily="34" charset="0"/>
                  <a:cs typeface="Times New Roman" panose="02020603050405020304" pitchFamily="18" charset="0"/>
                </a:rPr>
                <a:t>ao</a:t>
              </a:r>
              <a:r>
                <a:rPr lang="en-US" sz="1200" i="1" dirty="0">
                  <a:latin typeface="Times New Roman" panose="02020603050405020304" pitchFamily="18" charset="0"/>
                  <a:ea typeface="Calibri" panose="020F0502020204030204" pitchFamily="34" charset="0"/>
                  <a:cs typeface="Times New Roman" panose="02020603050405020304" pitchFamily="18" charset="0"/>
                </a:rPr>
                <a:t> </a:t>
              </a:r>
              <a:r>
                <a:rPr lang="en-US" sz="1200" dirty="0">
                  <a:latin typeface="Times New Roman" panose="02020603050405020304" pitchFamily="18" charset="0"/>
                  <a:ea typeface="Calibri" panose="020F0502020204030204" pitchFamily="34" charset="0"/>
                  <a:cs typeface="Times New Roman" panose="02020603050405020304" pitchFamily="18" charset="0"/>
                </a:rPr>
                <a:t>mutant seedlings grown on Fe-sufficient (+ Fe, 10 µM </a:t>
              </a:r>
              <a:r>
                <a:rPr lang="en-US" sz="1200" dirty="0" err="1">
                  <a:latin typeface="Times New Roman" panose="02020603050405020304" pitchFamily="18" charset="0"/>
                  <a:ea typeface="Calibri" panose="020F0502020204030204" pitchFamily="34" charset="0"/>
                  <a:cs typeface="Times New Roman" panose="02020603050405020304" pitchFamily="18" charset="0"/>
                </a:rPr>
                <a:t>FeHBED</a:t>
              </a:r>
              <a:r>
                <a:rPr lang="en-US" sz="1200" dirty="0">
                  <a:latin typeface="Times New Roman" panose="02020603050405020304" pitchFamily="18" charset="0"/>
                  <a:ea typeface="Calibri" panose="020F0502020204030204" pitchFamily="34" charset="0"/>
                  <a:cs typeface="Times New Roman" panose="02020603050405020304" pitchFamily="18" charset="0"/>
                </a:rPr>
                <a:t>) and Fe-deficient (- Fe, 0 µM </a:t>
              </a:r>
              <a:r>
                <a:rPr lang="en-US" sz="1200" dirty="0" err="1">
                  <a:latin typeface="Times New Roman" panose="02020603050405020304" pitchFamily="18" charset="0"/>
                  <a:ea typeface="Calibri" panose="020F0502020204030204" pitchFamily="34" charset="0"/>
                  <a:cs typeface="Times New Roman" panose="02020603050405020304" pitchFamily="18" charset="0"/>
                </a:rPr>
                <a:t>FeHBED</a:t>
              </a:r>
              <a:r>
                <a:rPr lang="en-US" sz="1200" dirty="0">
                  <a:latin typeface="Times New Roman" panose="02020603050405020304" pitchFamily="18" charset="0"/>
                  <a:ea typeface="Calibri" panose="020F0502020204030204" pitchFamily="34" charset="0"/>
                  <a:cs typeface="Times New Roman" panose="02020603050405020304" pitchFamily="18" charset="0"/>
                </a:rPr>
                <a:t>) agar-solidified modified Hoagland’s medium for 15 d on vertically oriented petri plates (EDTA-washed agar). Shown is one experiment representative of two independent biological experiments.</a:t>
              </a:r>
              <a:r>
                <a:rPr lang="en-US" sz="1200" b="1" dirty="0">
                  <a:latin typeface="Times New Roman" panose="02020603050405020304" pitchFamily="18" charset="0"/>
                  <a:ea typeface="Calibri" panose="020F0502020204030204" pitchFamily="34" charset="0"/>
                  <a:cs typeface="Times New Roman" panose="02020603050405020304" pitchFamily="18" charset="0"/>
                </a:rPr>
                <a:t> (B-E) </a:t>
              </a:r>
              <a:r>
                <a:rPr lang="en-US" sz="1200" dirty="0">
                  <a:latin typeface="Times New Roman" panose="02020603050405020304" pitchFamily="18" charset="0"/>
                  <a:ea typeface="Calibri" panose="020F0502020204030204" pitchFamily="34" charset="0"/>
                  <a:cs typeface="Times New Roman" panose="02020603050405020304" pitchFamily="18" charset="0"/>
                </a:rPr>
                <a:t>Shoot dry biomass </a:t>
              </a:r>
              <a:r>
                <a:rPr lang="en-US" sz="1200" b="1" dirty="0">
                  <a:latin typeface="Times New Roman" panose="02020603050405020304" pitchFamily="18" charset="0"/>
                  <a:ea typeface="Calibri" panose="020F0502020204030204" pitchFamily="34" charset="0"/>
                  <a:cs typeface="Times New Roman" panose="02020603050405020304" pitchFamily="18" charset="0"/>
                </a:rPr>
                <a:t>(B), </a:t>
              </a:r>
              <a:r>
                <a:rPr lang="en-US" sz="1200" dirty="0">
                  <a:latin typeface="Times New Roman" panose="02020603050405020304" pitchFamily="18" charset="0"/>
                  <a:ea typeface="Calibri" panose="020F0502020204030204" pitchFamily="34" charset="0"/>
                  <a:cs typeface="Times New Roman" panose="02020603050405020304" pitchFamily="18" charset="0"/>
                </a:rPr>
                <a:t>root dry biomass </a:t>
              </a:r>
              <a:r>
                <a:rPr lang="en-US" sz="1200" b="1" dirty="0">
                  <a:latin typeface="Times New Roman" panose="02020603050405020304" pitchFamily="18" charset="0"/>
                  <a:ea typeface="Calibri" panose="020F0502020204030204" pitchFamily="34" charset="0"/>
                  <a:cs typeface="Times New Roman" panose="02020603050405020304" pitchFamily="18" charset="0"/>
                </a:rPr>
                <a:t>(C)</a:t>
              </a:r>
              <a:r>
                <a:rPr lang="en-US" sz="1200" dirty="0">
                  <a:latin typeface="Times New Roman" panose="02020603050405020304" pitchFamily="18" charset="0"/>
                  <a:ea typeface="Calibri" panose="020F0502020204030204" pitchFamily="34" charset="0"/>
                  <a:cs typeface="Times New Roman" panose="02020603050405020304" pitchFamily="18" charset="0"/>
                </a:rPr>
                <a:t>, leaf chlorophyll </a:t>
              </a:r>
              <a:r>
                <a:rPr lang="en-US" sz="1200" b="1" dirty="0">
                  <a:latin typeface="Times New Roman" panose="02020603050405020304" pitchFamily="18" charset="0"/>
                  <a:ea typeface="Calibri" panose="020F0502020204030204" pitchFamily="34" charset="0"/>
                  <a:cs typeface="Times New Roman" panose="02020603050405020304" pitchFamily="18" charset="0"/>
                </a:rPr>
                <a:t>(D)</a:t>
              </a:r>
              <a:r>
                <a:rPr lang="en-US" sz="1200" dirty="0">
                  <a:latin typeface="Times New Roman" panose="02020603050405020304" pitchFamily="18" charset="0"/>
                  <a:ea typeface="Calibri" panose="020F0502020204030204" pitchFamily="34" charset="0"/>
                  <a:cs typeface="Times New Roman" panose="02020603050405020304" pitchFamily="18" charset="0"/>
                </a:rPr>
                <a:t> and iron </a:t>
              </a:r>
              <a:r>
                <a:rPr lang="en-US" sz="1200" b="1" dirty="0">
                  <a:latin typeface="Times New Roman" panose="02020603050405020304" pitchFamily="18" charset="0"/>
                  <a:ea typeface="Calibri" panose="020F0502020204030204" pitchFamily="34" charset="0"/>
                  <a:cs typeface="Times New Roman" panose="02020603050405020304" pitchFamily="18" charset="0"/>
                </a:rPr>
                <a:t>(E) </a:t>
              </a:r>
              <a:r>
                <a:rPr lang="en-US" sz="1200" dirty="0">
                  <a:latin typeface="Times New Roman" panose="02020603050405020304" pitchFamily="18" charset="0"/>
                  <a:ea typeface="Calibri" panose="020F0502020204030204" pitchFamily="34" charset="0"/>
                  <a:cs typeface="Times New Roman" panose="02020603050405020304" pitchFamily="18" charset="0"/>
                </a:rPr>
                <a:t>concentrations. Each value is the arithmetic mean ± SD of 3 to 4 biological replicates from one experiment representative of two independent biological experiments (biomass, chlorophyll) or from one experiment (Fe content in shoots). Biomass and metal concentrations were determined in pooled tissues of </a:t>
              </a:r>
              <a:r>
                <a:rPr lang="en-US" sz="1200" dirty="0" smtClean="0">
                  <a:latin typeface="Times New Roman" panose="02020603050405020304" pitchFamily="18" charset="0"/>
                  <a:ea typeface="Calibri" panose="020F0502020204030204" pitchFamily="34" charset="0"/>
                  <a:cs typeface="Times New Roman" panose="02020603050405020304" pitchFamily="18" charset="0"/>
                </a:rPr>
                <a:t>15 </a:t>
              </a:r>
              <a:r>
                <a:rPr lang="en-US" sz="1200" dirty="0">
                  <a:latin typeface="Times New Roman" panose="02020603050405020304" pitchFamily="18" charset="0"/>
                  <a:ea typeface="Calibri" panose="020F0502020204030204" pitchFamily="34" charset="0"/>
                  <a:cs typeface="Times New Roman" panose="02020603050405020304" pitchFamily="18" charset="0"/>
                </a:rPr>
                <a:t>seedlings per replicate plate. Chlorophyll was quantified for pooled material from 5 seedlings per replicate plate. Different letters denote statistically significant differences (</a:t>
              </a:r>
              <a:r>
                <a:rPr lang="en-US" sz="1200" i="1" dirty="0">
                  <a:latin typeface="Times New Roman" panose="02020603050405020304" pitchFamily="18" charset="0"/>
                  <a:ea typeface="Calibri" panose="020F0502020204030204" pitchFamily="34" charset="0"/>
                  <a:cs typeface="Times New Roman" panose="02020603050405020304" pitchFamily="18" charset="0"/>
                </a:rPr>
                <a:t>P</a:t>
              </a:r>
              <a:r>
                <a:rPr lang="en-US" sz="1200" dirty="0">
                  <a:latin typeface="Times New Roman" panose="02020603050405020304" pitchFamily="18" charset="0"/>
                  <a:ea typeface="Calibri" panose="020F0502020204030204" pitchFamily="34" charset="0"/>
                  <a:cs typeface="Times New Roman" panose="02020603050405020304" pitchFamily="18" charset="0"/>
                </a:rPr>
                <a:t> &lt; 0.05) between genotypes and Fe treatments based on ANOVA (</a:t>
              </a:r>
              <a:r>
                <a:rPr lang="en-US" sz="1200" dirty="0" err="1">
                  <a:latin typeface="Times New Roman" panose="02020603050405020304" pitchFamily="18" charset="0"/>
                  <a:ea typeface="Calibri" panose="020F0502020204030204" pitchFamily="34" charset="0"/>
                  <a:cs typeface="Times New Roman" panose="02020603050405020304" pitchFamily="18" charset="0"/>
                </a:rPr>
                <a:t>Tukey’s</a:t>
              </a:r>
              <a:r>
                <a:rPr lang="en-US" sz="1200" dirty="0">
                  <a:latin typeface="Times New Roman" panose="02020603050405020304" pitchFamily="18" charset="0"/>
                  <a:ea typeface="Calibri" panose="020F0502020204030204" pitchFamily="34" charset="0"/>
                  <a:cs typeface="Times New Roman" panose="02020603050405020304" pitchFamily="18" charset="0"/>
                </a:rPr>
                <a:t> HSD).</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227306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47"/>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69247" t="48493" r="439" b="14564"/>
          <a:stretch/>
        </p:blipFill>
        <p:spPr>
          <a:xfrm rot="16200000" flipV="1">
            <a:off x="5197862" y="5833160"/>
            <a:ext cx="2160453" cy="1341788"/>
          </a:xfrm>
          <a:prstGeom prst="rect">
            <a:avLst/>
          </a:prstGeom>
          <a:ln w="25400">
            <a:solidFill>
              <a:schemeClr val="tx1"/>
            </a:solidFill>
          </a:ln>
        </p:spPr>
      </p:pic>
      <p:pic>
        <p:nvPicPr>
          <p:cNvPr id="47" name="Picture 46"/>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l="268" t="1937" r="41209" b="17016"/>
          <a:stretch/>
        </p:blipFill>
        <p:spPr>
          <a:xfrm rot="16200000">
            <a:off x="5190507" y="3463153"/>
            <a:ext cx="2166058" cy="1313004"/>
          </a:xfrm>
          <a:prstGeom prst="rect">
            <a:avLst/>
          </a:prstGeom>
          <a:ln w="25400">
            <a:solidFill>
              <a:schemeClr val="tx1"/>
            </a:solidFill>
          </a:ln>
        </p:spPr>
      </p:pic>
      <p:pic>
        <p:nvPicPr>
          <p:cNvPr id="46" name="Picture 45"/>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66000"/>
                    </a14:imgEffect>
                    <a14:imgEffect>
                      <a14:brightnessContrast contrast="20000"/>
                    </a14:imgEffect>
                  </a14:imgLayer>
                </a14:imgProps>
              </a:ext>
              <a:ext uri="{28A0092B-C50C-407E-A947-70E740481C1C}">
                <a14:useLocalDpi xmlns:a14="http://schemas.microsoft.com/office/drawing/2010/main" val="0"/>
              </a:ext>
            </a:extLst>
          </a:blip>
          <a:srcRect l="35576" t="27508" r="36609" b="34186"/>
          <a:stretch/>
        </p:blipFill>
        <p:spPr>
          <a:xfrm rot="16200000">
            <a:off x="1975822" y="5639263"/>
            <a:ext cx="2168566" cy="1729091"/>
          </a:xfrm>
          <a:prstGeom prst="rect">
            <a:avLst/>
          </a:prstGeom>
          <a:ln w="25400">
            <a:solidFill>
              <a:schemeClr val="tx1"/>
            </a:solidFill>
          </a:ln>
        </p:spPr>
      </p:pic>
      <p:pic>
        <p:nvPicPr>
          <p:cNvPr id="45" name="Picture 44"/>
          <p:cNvPicPr>
            <a:picLocks noChangeAspect="1"/>
          </p:cNvPicPr>
          <p:nvPr/>
        </p:nvPicPr>
        <p:blipFill rotWithShape="1">
          <a:blip r:embed="rId8" cstate="print">
            <a:extLst>
              <a:ext uri="{BEBA8EAE-BF5A-486C-A8C5-ECC9F3942E4B}">
                <a14:imgProps xmlns:a14="http://schemas.microsoft.com/office/drawing/2010/main">
                  <a14:imgLayer r:embed="rId9">
                    <a14:imgEffect>
                      <a14:colorTemperature colorTemp="7200"/>
                    </a14:imgEffect>
                    <a14:imgEffect>
                      <a14:brightnessContrast contrast="40000"/>
                    </a14:imgEffect>
                  </a14:imgLayer>
                </a14:imgProps>
              </a:ext>
              <a:ext uri="{28A0092B-C50C-407E-A947-70E740481C1C}">
                <a14:useLocalDpi xmlns:a14="http://schemas.microsoft.com/office/drawing/2010/main" val="0"/>
              </a:ext>
            </a:extLst>
          </a:blip>
          <a:srcRect l="32260" t="40977" r="34028" b="23138"/>
          <a:stretch/>
        </p:blipFill>
        <p:spPr>
          <a:xfrm rot="16200000">
            <a:off x="1985024" y="3263060"/>
            <a:ext cx="2150158" cy="1729089"/>
          </a:xfrm>
          <a:prstGeom prst="rect">
            <a:avLst/>
          </a:prstGeom>
          <a:ln w="25400">
            <a:solidFill>
              <a:schemeClr val="tx1"/>
            </a:solidFill>
          </a:ln>
        </p:spPr>
      </p:pic>
      <p:grpSp>
        <p:nvGrpSpPr>
          <p:cNvPr id="2" name="Group 1"/>
          <p:cNvGrpSpPr/>
          <p:nvPr/>
        </p:nvGrpSpPr>
        <p:grpSpPr>
          <a:xfrm>
            <a:off x="1" y="162124"/>
            <a:ext cx="7027301" cy="9686171"/>
            <a:chOff x="1" y="162124"/>
            <a:chExt cx="7027301" cy="9686171"/>
          </a:xfrm>
        </p:grpSpPr>
        <p:pic>
          <p:nvPicPr>
            <p:cNvPr id="5" name="Picture 4"/>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contrast="20000"/>
                      </a14:imgEffect>
                    </a14:imgLayer>
                  </a14:imgProps>
                </a:ext>
                <a:ext uri="{28A0092B-C50C-407E-A947-70E740481C1C}">
                  <a14:useLocalDpi xmlns:a14="http://schemas.microsoft.com/office/drawing/2010/main" val="0"/>
                </a:ext>
              </a:extLst>
            </a:blip>
            <a:srcRect l="1382" t="1592" r="39473" b="2415"/>
            <a:stretch/>
          </p:blipFill>
          <p:spPr>
            <a:xfrm>
              <a:off x="324247" y="666180"/>
              <a:ext cx="1728192" cy="2160240"/>
            </a:xfrm>
            <a:prstGeom prst="rect">
              <a:avLst/>
            </a:prstGeom>
            <a:ln w="28575">
              <a:solidFill>
                <a:schemeClr val="tx1"/>
              </a:solidFill>
            </a:ln>
          </p:spPr>
        </p:pic>
        <p:pic>
          <p:nvPicPr>
            <p:cNvPr id="6" name="Picture 5"/>
            <p:cNvPicPr>
              <a:picLocks noChangeAspect="1"/>
            </p:cNvPicPr>
            <p:nvPr/>
          </p:nvPicPr>
          <p:blipFill rotWithShape="1">
            <a:blip r:embed="rId12" cstate="print">
              <a:extLst>
                <a:ext uri="{BEBA8EAE-BF5A-486C-A8C5-ECC9F3942E4B}">
                  <a14:imgProps xmlns:a14="http://schemas.microsoft.com/office/drawing/2010/main">
                    <a14:imgLayer r:embed="rId13">
                      <a14:imgEffect>
                        <a14:colorTemperature colorTemp="7200"/>
                      </a14:imgEffect>
                      <a14:imgEffect>
                        <a14:brightnessContrast contrast="20000"/>
                      </a14:imgEffect>
                    </a14:imgLayer>
                  </a14:imgProps>
                </a:ext>
                <a:ext uri="{28A0092B-C50C-407E-A947-70E740481C1C}">
                  <a14:useLocalDpi xmlns:a14="http://schemas.microsoft.com/office/drawing/2010/main" val="0"/>
                </a:ext>
              </a:extLst>
            </a:blip>
            <a:srcRect l="-164" t="8910" r="-2" b="8167"/>
            <a:stretch/>
          </p:blipFill>
          <p:spPr>
            <a:xfrm rot="16200000" flipV="1">
              <a:off x="1980431" y="882204"/>
              <a:ext cx="2160239" cy="1728192"/>
            </a:xfrm>
            <a:prstGeom prst="rect">
              <a:avLst/>
            </a:prstGeom>
            <a:ln w="28575">
              <a:solidFill>
                <a:schemeClr val="tx1"/>
              </a:solidFill>
            </a:ln>
          </p:spPr>
        </p:pic>
        <p:pic>
          <p:nvPicPr>
            <p:cNvPr id="7" name="Picture 6"/>
            <p:cNvPicPr>
              <a:picLocks noChangeAspect="1"/>
            </p:cNvPicPr>
            <p:nvPr/>
          </p:nvPicPr>
          <p:blipFill rotWithShape="1">
            <a:blip r:embed="rId14" cstate="print">
              <a:extLst>
                <a:ext uri="{BEBA8EAE-BF5A-486C-A8C5-ECC9F3942E4B}">
                  <a14:imgProps xmlns:a14="http://schemas.microsoft.com/office/drawing/2010/main">
                    <a14:imgLayer r:embed="rId15">
                      <a14:imgEffect>
                        <a14:colorTemperature colorTemp="7200"/>
                      </a14:imgEffect>
                      <a14:imgEffect>
                        <a14:brightnessContrast contrast="40000"/>
                      </a14:imgEffect>
                    </a14:imgLayer>
                  </a14:imgProps>
                </a:ext>
                <a:ext uri="{28A0092B-C50C-407E-A947-70E740481C1C}">
                  <a14:useLocalDpi xmlns:a14="http://schemas.microsoft.com/office/drawing/2010/main" val="0"/>
                </a:ext>
              </a:extLst>
            </a:blip>
            <a:srcRect l="1898" t="2499" r="-1" b="13275"/>
            <a:stretch/>
          </p:blipFill>
          <p:spPr>
            <a:xfrm rot="16200000">
              <a:off x="108223" y="3258468"/>
              <a:ext cx="2160240" cy="1728192"/>
            </a:xfrm>
            <a:prstGeom prst="rect">
              <a:avLst/>
            </a:prstGeom>
            <a:ln w="28575">
              <a:solidFill>
                <a:schemeClr val="tx1"/>
              </a:solidFill>
            </a:ln>
          </p:spPr>
        </p:pic>
        <p:pic>
          <p:nvPicPr>
            <p:cNvPr id="9" name="Picture 8"/>
            <p:cNvPicPr>
              <a:picLocks noChangeAspect="1"/>
            </p:cNvPicPr>
            <p:nvPr/>
          </p:nvPicPr>
          <p:blipFill rotWithShape="1">
            <a:blip r:embed="rId16" cstate="print">
              <a:extLst>
                <a:ext uri="{BEBA8EAE-BF5A-486C-A8C5-ECC9F3942E4B}">
                  <a14:imgProps xmlns:a14="http://schemas.microsoft.com/office/drawing/2010/main">
                    <a14:imgLayer r:embed="rId17">
                      <a14:imgEffect>
                        <a14:colorTemperature colorTemp="7200"/>
                      </a14:imgEffect>
                      <a14:imgEffect>
                        <a14:brightnessContrast contrast="20000"/>
                      </a14:imgEffect>
                    </a14:imgLayer>
                  </a14:imgProps>
                </a:ext>
                <a:ext uri="{28A0092B-C50C-407E-A947-70E740481C1C}">
                  <a14:useLocalDpi xmlns:a14="http://schemas.microsoft.com/office/drawing/2010/main" val="0"/>
                </a:ext>
              </a:extLst>
            </a:blip>
            <a:srcRect t="5992" r="6688"/>
            <a:stretch/>
          </p:blipFill>
          <p:spPr>
            <a:xfrm rot="5400000">
              <a:off x="127671" y="5648642"/>
              <a:ext cx="2160153" cy="1711125"/>
            </a:xfrm>
            <a:prstGeom prst="rect">
              <a:avLst/>
            </a:prstGeom>
            <a:ln w="28575">
              <a:solidFill>
                <a:schemeClr val="tx1"/>
              </a:solidFill>
            </a:ln>
          </p:spPr>
        </p:pic>
        <p:sp>
          <p:nvSpPr>
            <p:cNvPr id="11" name="TextBox 10"/>
            <p:cNvSpPr txBox="1"/>
            <p:nvPr/>
          </p:nvSpPr>
          <p:spPr>
            <a:xfrm rot="16200000">
              <a:off x="-84167" y="1385100"/>
              <a:ext cx="508473" cy="276999"/>
            </a:xfrm>
            <a:prstGeom prst="rect">
              <a:avLst/>
            </a:prstGeom>
            <a:noFill/>
          </p:spPr>
          <p:txBody>
            <a:bodyPr wrap="none" rtlCol="0">
              <a:spAutoFit/>
            </a:bodyPr>
            <a:lstStyle/>
            <a:p>
              <a:r>
                <a:rPr lang="de-DE" sz="1200" dirty="0"/>
                <a:t>Col-0</a:t>
              </a:r>
              <a:endParaRPr lang="en-GB" sz="1200" dirty="0"/>
            </a:p>
          </p:txBody>
        </p:sp>
        <p:sp>
          <p:nvSpPr>
            <p:cNvPr id="12" name="TextBox 11"/>
            <p:cNvSpPr txBox="1"/>
            <p:nvPr/>
          </p:nvSpPr>
          <p:spPr>
            <a:xfrm rot="16200000">
              <a:off x="-183863" y="3862803"/>
              <a:ext cx="644728" cy="276999"/>
            </a:xfrm>
            <a:prstGeom prst="rect">
              <a:avLst/>
            </a:prstGeom>
            <a:noFill/>
          </p:spPr>
          <p:txBody>
            <a:bodyPr wrap="none" rtlCol="0">
              <a:spAutoFit/>
            </a:bodyPr>
            <a:lstStyle/>
            <a:p>
              <a:r>
                <a:rPr lang="de-DE" sz="1200" i="1" dirty="0"/>
                <a:t>lac12-</a:t>
              </a:r>
              <a:r>
                <a:rPr lang="de-DE" sz="1200" dirty="0"/>
                <a:t>1</a:t>
              </a:r>
              <a:endParaRPr lang="en-GB" sz="1200" dirty="0"/>
            </a:p>
          </p:txBody>
        </p:sp>
        <p:sp>
          <p:nvSpPr>
            <p:cNvPr id="13" name="TextBox 12"/>
            <p:cNvSpPr txBox="1"/>
            <p:nvPr/>
          </p:nvSpPr>
          <p:spPr>
            <a:xfrm rot="16200000">
              <a:off x="-183863" y="6250645"/>
              <a:ext cx="644728" cy="276999"/>
            </a:xfrm>
            <a:prstGeom prst="rect">
              <a:avLst/>
            </a:prstGeom>
            <a:noFill/>
          </p:spPr>
          <p:txBody>
            <a:bodyPr wrap="none" rtlCol="0">
              <a:spAutoFit/>
            </a:bodyPr>
            <a:lstStyle/>
            <a:p>
              <a:r>
                <a:rPr lang="de-DE" sz="1200" i="1" dirty="0"/>
                <a:t>lac12-</a:t>
              </a:r>
              <a:r>
                <a:rPr lang="de-DE" sz="1200" dirty="0"/>
                <a:t>2</a:t>
              </a:r>
              <a:endParaRPr lang="en-GB" sz="1200" dirty="0"/>
            </a:p>
          </p:txBody>
        </p:sp>
        <p:pic>
          <p:nvPicPr>
            <p:cNvPr id="14" name="Picture 13"/>
            <p:cNvPicPr>
              <a:picLocks noChangeAspect="1"/>
            </p:cNvPicPr>
            <p:nvPr/>
          </p:nvPicPr>
          <p:blipFill rotWithShape="1">
            <a:blip r:embed="rId18" cstate="print">
              <a:extLst>
                <a:ext uri="{BEBA8EAE-BF5A-486C-A8C5-ECC9F3942E4B}">
                  <a14:imgProps xmlns:a14="http://schemas.microsoft.com/office/drawing/2010/main">
                    <a14:imgLayer r:embed="rId19">
                      <a14:imgEffect>
                        <a14:brightnessContrast contrast="20000"/>
                      </a14:imgEffect>
                    </a14:imgLayer>
                  </a14:imgProps>
                </a:ext>
                <a:ext uri="{28A0092B-C50C-407E-A947-70E740481C1C}">
                  <a14:useLocalDpi xmlns:a14="http://schemas.microsoft.com/office/drawing/2010/main" val="0"/>
                </a:ext>
              </a:extLst>
            </a:blip>
            <a:srcRect l="43253" t="4497" r="29162" b="35543"/>
            <a:stretch/>
          </p:blipFill>
          <p:spPr>
            <a:xfrm>
              <a:off x="4102304" y="666181"/>
              <a:ext cx="1334512" cy="2160240"/>
            </a:xfrm>
            <a:prstGeom prst="rect">
              <a:avLst/>
            </a:prstGeom>
            <a:ln w="28575">
              <a:solidFill>
                <a:schemeClr val="tx1"/>
              </a:solidFill>
            </a:ln>
          </p:spPr>
        </p:pic>
        <p:pic>
          <p:nvPicPr>
            <p:cNvPr id="15" name="Picture 14"/>
            <p:cNvPicPr>
              <a:picLocks noChangeAspect="1"/>
            </p:cNvPicPr>
            <p:nvPr/>
          </p:nvPicPr>
          <p:blipFill rotWithShape="1">
            <a:blip r:embed="rId20" cstate="print">
              <a:extLst>
                <a:ext uri="{28A0092B-C50C-407E-A947-70E740481C1C}">
                  <a14:useLocalDpi xmlns:a14="http://schemas.microsoft.com/office/drawing/2010/main" val="0"/>
                </a:ext>
              </a:extLst>
            </a:blip>
            <a:srcRect l="41620" t="22867" r="13800" b="40038"/>
            <a:stretch/>
          </p:blipFill>
          <p:spPr>
            <a:xfrm rot="16200000">
              <a:off x="5176419" y="1096956"/>
              <a:ext cx="2160237" cy="1298685"/>
            </a:xfrm>
            <a:prstGeom prst="rect">
              <a:avLst/>
            </a:prstGeom>
            <a:ln w="28575">
              <a:solidFill>
                <a:schemeClr val="tx1"/>
              </a:solidFill>
            </a:ln>
          </p:spPr>
        </p:pic>
        <p:pic>
          <p:nvPicPr>
            <p:cNvPr id="16" name="Picture 15"/>
            <p:cNvPicPr>
              <a:picLocks noChangeAspect="1"/>
            </p:cNvPicPr>
            <p:nvPr/>
          </p:nvPicPr>
          <p:blipFill rotWithShape="1">
            <a:blip r:embed="rId21" cstate="print">
              <a:extLst>
                <a:ext uri="{BEBA8EAE-BF5A-486C-A8C5-ECC9F3942E4B}">
                  <a14:imgProps xmlns:a14="http://schemas.microsoft.com/office/drawing/2010/main">
                    <a14:imgLayer r:embed="rId22">
                      <a14:imgEffect>
                        <a14:brightnessContrast contrast="20000"/>
                      </a14:imgEffect>
                    </a14:imgLayer>
                  </a14:imgProps>
                </a:ext>
                <a:ext uri="{28A0092B-C50C-407E-A947-70E740481C1C}">
                  <a14:useLocalDpi xmlns:a14="http://schemas.microsoft.com/office/drawing/2010/main" val="0"/>
                </a:ext>
              </a:extLst>
            </a:blip>
            <a:srcRect l="35986" t="28866" r="23884" b="42571"/>
            <a:stretch/>
          </p:blipFill>
          <p:spPr>
            <a:xfrm rot="16200000">
              <a:off x="3672741" y="3438609"/>
              <a:ext cx="2160240" cy="1367910"/>
            </a:xfrm>
            <a:prstGeom prst="rect">
              <a:avLst/>
            </a:prstGeom>
            <a:ln w="28575">
              <a:solidFill>
                <a:schemeClr val="tx1"/>
              </a:solidFill>
            </a:ln>
          </p:spPr>
        </p:pic>
        <p:pic>
          <p:nvPicPr>
            <p:cNvPr id="18" name="Picture 17"/>
            <p:cNvPicPr>
              <a:picLocks noChangeAspect="1"/>
            </p:cNvPicPr>
            <p:nvPr/>
          </p:nvPicPr>
          <p:blipFill rotWithShape="1">
            <a:blip r:embed="rId23" cstate="print">
              <a:extLst>
                <a:ext uri="{BEBA8EAE-BF5A-486C-A8C5-ECC9F3942E4B}">
                  <a14:imgProps xmlns:a14="http://schemas.microsoft.com/office/drawing/2010/main">
                    <a14:imgLayer r:embed="rId24">
                      <a14:imgEffect>
                        <a14:brightnessContrast contrast="20000"/>
                      </a14:imgEffect>
                    </a14:imgLayer>
                  </a14:imgProps>
                </a:ext>
                <a:ext uri="{28A0092B-C50C-407E-A947-70E740481C1C}">
                  <a14:useLocalDpi xmlns:a14="http://schemas.microsoft.com/office/drawing/2010/main" val="0"/>
                </a:ext>
              </a:extLst>
            </a:blip>
            <a:srcRect l="5302" t="33409" r="40184" b="23573"/>
            <a:stretch/>
          </p:blipFill>
          <p:spPr>
            <a:xfrm rot="16200000">
              <a:off x="3687183" y="5834646"/>
              <a:ext cx="2164756" cy="1334513"/>
            </a:xfrm>
            <a:prstGeom prst="rect">
              <a:avLst/>
            </a:prstGeom>
            <a:ln w="28575">
              <a:solidFill>
                <a:schemeClr val="tx1"/>
              </a:solidFill>
            </a:ln>
          </p:spPr>
        </p:pic>
        <p:sp>
          <p:nvSpPr>
            <p:cNvPr id="20" name="TextBox 19"/>
            <p:cNvSpPr txBox="1"/>
            <p:nvPr/>
          </p:nvSpPr>
          <p:spPr>
            <a:xfrm>
              <a:off x="1201417" y="403216"/>
              <a:ext cx="442109" cy="276999"/>
            </a:xfrm>
            <a:prstGeom prst="rect">
              <a:avLst/>
            </a:prstGeom>
            <a:noFill/>
          </p:spPr>
          <p:txBody>
            <a:bodyPr wrap="none" rtlCol="0">
              <a:spAutoFit/>
            </a:bodyPr>
            <a:lstStyle/>
            <a:p>
              <a:r>
                <a:rPr lang="de-DE" sz="1200" dirty="0"/>
                <a:t>+ Fe</a:t>
              </a:r>
              <a:endParaRPr lang="en-GB" sz="1200" dirty="0"/>
            </a:p>
          </p:txBody>
        </p:sp>
        <p:sp>
          <p:nvSpPr>
            <p:cNvPr id="21" name="TextBox 20"/>
            <p:cNvSpPr txBox="1"/>
            <p:nvPr/>
          </p:nvSpPr>
          <p:spPr>
            <a:xfrm>
              <a:off x="2727848" y="409130"/>
              <a:ext cx="411651" cy="276999"/>
            </a:xfrm>
            <a:prstGeom prst="rect">
              <a:avLst/>
            </a:prstGeom>
            <a:noFill/>
          </p:spPr>
          <p:txBody>
            <a:bodyPr wrap="none" rtlCol="0">
              <a:spAutoFit/>
            </a:bodyPr>
            <a:lstStyle/>
            <a:p>
              <a:r>
                <a:rPr lang="de-DE" sz="1200" dirty="0"/>
                <a:t>- Fe</a:t>
              </a:r>
              <a:endParaRPr lang="en-GB" sz="1200" dirty="0"/>
            </a:p>
          </p:txBody>
        </p:sp>
        <p:sp>
          <p:nvSpPr>
            <p:cNvPr id="22" name="TextBox 21"/>
            <p:cNvSpPr txBox="1"/>
            <p:nvPr/>
          </p:nvSpPr>
          <p:spPr>
            <a:xfrm>
              <a:off x="4548594" y="407065"/>
              <a:ext cx="442109" cy="276999"/>
            </a:xfrm>
            <a:prstGeom prst="rect">
              <a:avLst/>
            </a:prstGeom>
            <a:noFill/>
          </p:spPr>
          <p:txBody>
            <a:bodyPr wrap="none" rtlCol="0">
              <a:spAutoFit/>
            </a:bodyPr>
            <a:lstStyle/>
            <a:p>
              <a:r>
                <a:rPr lang="de-DE" sz="1200" dirty="0"/>
                <a:t>+ Fe</a:t>
              </a:r>
              <a:endParaRPr lang="en-GB" sz="1200" dirty="0"/>
            </a:p>
          </p:txBody>
        </p:sp>
        <p:sp>
          <p:nvSpPr>
            <p:cNvPr id="23" name="TextBox 22"/>
            <p:cNvSpPr txBox="1"/>
            <p:nvPr/>
          </p:nvSpPr>
          <p:spPr>
            <a:xfrm>
              <a:off x="5956386" y="406658"/>
              <a:ext cx="411651" cy="276999"/>
            </a:xfrm>
            <a:prstGeom prst="rect">
              <a:avLst/>
            </a:prstGeom>
            <a:noFill/>
          </p:spPr>
          <p:txBody>
            <a:bodyPr wrap="none" rtlCol="0">
              <a:spAutoFit/>
            </a:bodyPr>
            <a:lstStyle/>
            <a:p>
              <a:r>
                <a:rPr lang="de-DE" sz="1200" dirty="0"/>
                <a:t>- Fe</a:t>
              </a:r>
              <a:endParaRPr lang="en-GB" sz="1200" dirty="0"/>
            </a:p>
          </p:txBody>
        </p:sp>
        <p:cxnSp>
          <p:nvCxnSpPr>
            <p:cNvPr id="24" name="Straight Connector 23"/>
            <p:cNvCxnSpPr/>
            <p:nvPr/>
          </p:nvCxnSpPr>
          <p:spPr>
            <a:xfrm>
              <a:off x="4047555" y="403735"/>
              <a:ext cx="290142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178720" y="162124"/>
              <a:ext cx="562333" cy="276999"/>
            </a:xfrm>
            <a:prstGeom prst="rect">
              <a:avLst/>
            </a:prstGeom>
            <a:noFill/>
          </p:spPr>
          <p:txBody>
            <a:bodyPr wrap="none" rtlCol="0">
              <a:spAutoFit/>
            </a:bodyPr>
            <a:lstStyle/>
            <a:p>
              <a:r>
                <a:rPr lang="de-DE" sz="1200" dirty="0"/>
                <a:t>+ DAB</a:t>
              </a:r>
              <a:endParaRPr lang="en-GB" sz="1200" dirty="0"/>
            </a:p>
          </p:txBody>
        </p:sp>
        <p:sp>
          <p:nvSpPr>
            <p:cNvPr id="26" name="TextBox 25"/>
            <p:cNvSpPr txBox="1"/>
            <p:nvPr/>
          </p:nvSpPr>
          <p:spPr>
            <a:xfrm>
              <a:off x="193332" y="165653"/>
              <a:ext cx="367408" cy="276999"/>
            </a:xfrm>
            <a:prstGeom prst="rect">
              <a:avLst/>
            </a:prstGeom>
            <a:noFill/>
          </p:spPr>
          <p:txBody>
            <a:bodyPr wrap="none" rtlCol="0">
              <a:spAutoFit/>
            </a:bodyPr>
            <a:lstStyle/>
            <a:p>
              <a:r>
                <a:rPr lang="de-DE" sz="1200" dirty="0" smtClean="0"/>
                <a:t>(A)</a:t>
              </a:r>
              <a:endParaRPr lang="de-DE" sz="1200" dirty="0"/>
            </a:p>
          </p:txBody>
        </p:sp>
        <p:sp>
          <p:nvSpPr>
            <p:cNvPr id="27" name="TextBox 26"/>
            <p:cNvSpPr txBox="1"/>
            <p:nvPr/>
          </p:nvSpPr>
          <p:spPr>
            <a:xfrm>
              <a:off x="3660534" y="167188"/>
              <a:ext cx="367408" cy="276999"/>
            </a:xfrm>
            <a:prstGeom prst="rect">
              <a:avLst/>
            </a:prstGeom>
            <a:noFill/>
          </p:spPr>
          <p:txBody>
            <a:bodyPr wrap="none" rtlCol="0">
              <a:spAutoFit/>
            </a:bodyPr>
            <a:lstStyle/>
            <a:p>
              <a:r>
                <a:rPr lang="de-DE" sz="1200" dirty="0" smtClean="0"/>
                <a:t>(B)</a:t>
              </a:r>
              <a:endParaRPr lang="de-DE" sz="1200" dirty="0"/>
            </a:p>
          </p:txBody>
        </p:sp>
        <p:cxnSp>
          <p:nvCxnSpPr>
            <p:cNvPr id="28" name="Straight Connector 27"/>
            <p:cNvCxnSpPr/>
            <p:nvPr/>
          </p:nvCxnSpPr>
          <p:spPr>
            <a:xfrm>
              <a:off x="388571" y="2764672"/>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293017" y="2764294"/>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147833" y="2769402"/>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652839" y="2764942"/>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96255" y="5151850"/>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293017" y="5159156"/>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147833" y="5164264"/>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652839" y="5159804"/>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96255" y="7522686"/>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2293017" y="7529992"/>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4147833" y="7535100"/>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652839" y="7530640"/>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293766" y="8372635"/>
              <a:ext cx="6733536" cy="1475660"/>
            </a:xfrm>
            <a:prstGeom prst="rect">
              <a:avLst/>
            </a:prstGeom>
          </p:spPr>
          <p:txBody>
            <a:bodyPr wrap="square">
              <a:spAutoFit/>
            </a:bodyPr>
            <a:lstStyle/>
            <a:p>
              <a:pPr algn="just">
                <a:lnSpc>
                  <a:spcPct val="107000"/>
                </a:lnSpc>
                <a:spcAft>
                  <a:spcPts val="0"/>
                </a:spcAft>
              </a:pPr>
              <a:r>
                <a:rPr lang="en-US" sz="1200" b="1" dirty="0">
                  <a:latin typeface="Times New Roman" panose="02020603050405020304" pitchFamily="18" charset="0"/>
                  <a:ea typeface="Calibri" panose="020F0502020204030204" pitchFamily="34" charset="0"/>
                </a:rPr>
                <a:t>Supplementary </a:t>
              </a:r>
              <a:r>
                <a:rPr lang="en-US" sz="1200" b="1" dirty="0" smtClean="0">
                  <a:latin typeface="Times New Roman" panose="02020603050405020304" pitchFamily="18" charset="0"/>
                  <a:ea typeface="Calibri" panose="020F0502020204030204" pitchFamily="34" charset="0"/>
                  <a:cs typeface="Times New Roman" panose="02020603050405020304" pitchFamily="18" charset="0"/>
                </a:rPr>
                <a:t>Figure 5. </a:t>
              </a:r>
              <a:r>
                <a:rPr lang="en-US" sz="1200" b="1" dirty="0">
                  <a:latin typeface="Times New Roman" panose="02020603050405020304" pitchFamily="18" charset="0"/>
                  <a:ea typeface="Calibri" panose="020F0502020204030204" pitchFamily="34" charset="0"/>
                  <a:cs typeface="Times New Roman" panose="02020603050405020304" pitchFamily="18" charset="0"/>
                </a:rPr>
                <a:t>Fe localization in stele cell layers of </a:t>
              </a:r>
              <a:r>
                <a:rPr lang="en-US" sz="1200" b="1" i="1" dirty="0">
                  <a:latin typeface="Times New Roman" panose="02020603050405020304" pitchFamily="18" charset="0"/>
                  <a:ea typeface="Calibri" panose="020F0502020204030204" pitchFamily="34" charset="0"/>
                  <a:cs typeface="Times New Roman" panose="02020603050405020304" pitchFamily="18" charset="0"/>
                </a:rPr>
                <a:t>lac12 </a:t>
              </a:r>
              <a:r>
                <a:rPr lang="en-US" sz="1200" b="1" dirty="0">
                  <a:latin typeface="Times New Roman" panose="02020603050405020304" pitchFamily="18" charset="0"/>
                  <a:ea typeface="Calibri" panose="020F0502020204030204" pitchFamily="34" charset="0"/>
                  <a:cs typeface="Times New Roman" panose="02020603050405020304" pitchFamily="18" charset="0"/>
                </a:rPr>
                <a:t>mutant</a:t>
              </a:r>
              <a:r>
                <a:rPr lang="en-US" sz="1200" b="1" i="1" dirty="0">
                  <a:latin typeface="Times New Roman" panose="02020603050405020304" pitchFamily="18" charset="0"/>
                  <a:ea typeface="Calibri" panose="020F0502020204030204" pitchFamily="34" charset="0"/>
                  <a:cs typeface="Times New Roman" panose="02020603050405020304" pitchFamily="18" charset="0"/>
                </a:rPr>
                <a:t> </a:t>
              </a:r>
              <a:r>
                <a:rPr lang="en-US" sz="1200" b="1" dirty="0">
                  <a:latin typeface="Times New Roman" panose="02020603050405020304" pitchFamily="18" charset="0"/>
                  <a:ea typeface="Calibri" panose="020F0502020204030204" pitchFamily="34" charset="0"/>
                  <a:cs typeface="Times New Roman" panose="02020603050405020304" pitchFamily="18" charset="0"/>
                </a:rPr>
                <a:t>roots. (A, B) </a:t>
              </a:r>
              <a:r>
                <a:rPr lang="en-US" sz="1200" dirty="0" err="1">
                  <a:latin typeface="Times New Roman" panose="02020603050405020304" pitchFamily="18" charset="0"/>
                  <a:ea typeface="Calibri" panose="020F0502020204030204" pitchFamily="34" charset="0"/>
                  <a:cs typeface="Times New Roman" panose="02020603050405020304" pitchFamily="18" charset="0"/>
                </a:rPr>
                <a:t>Histochemical</a:t>
              </a:r>
              <a:r>
                <a:rPr lang="en-US" sz="1200" dirty="0">
                  <a:latin typeface="Times New Roman" panose="02020603050405020304" pitchFamily="18" charset="0"/>
                  <a:ea typeface="Calibri" panose="020F0502020204030204" pitchFamily="34" charset="0"/>
                  <a:cs typeface="Times New Roman" panose="02020603050405020304" pitchFamily="18" charset="0"/>
                </a:rPr>
                <a:t> detection of Fe(III) by </a:t>
              </a:r>
              <a:r>
                <a:rPr lang="en-US" sz="1200" dirty="0" err="1">
                  <a:latin typeface="Times New Roman" panose="02020603050405020304" pitchFamily="18" charset="0"/>
                  <a:ea typeface="Calibri" panose="020F0502020204030204" pitchFamily="34" charset="0"/>
                  <a:cs typeface="Times New Roman" panose="02020603050405020304" pitchFamily="18" charset="0"/>
                </a:rPr>
                <a:t>Perls</a:t>
              </a:r>
              <a:r>
                <a:rPr lang="en-US" sz="1200" dirty="0">
                  <a:latin typeface="Times New Roman" panose="02020603050405020304" pitchFamily="18" charset="0"/>
                  <a:ea typeface="Calibri" panose="020F0502020204030204" pitchFamily="34" charset="0"/>
                  <a:cs typeface="Times New Roman" panose="02020603050405020304" pitchFamily="18" charset="0"/>
                </a:rPr>
                <a:t>’ stain in the root maturation zone of 7-d-old WT, </a:t>
              </a:r>
              <a:r>
                <a:rPr lang="en-US" sz="1200" i="1" dirty="0">
                  <a:latin typeface="Times New Roman" panose="02020603050405020304" pitchFamily="18" charset="0"/>
                  <a:ea typeface="Calibri" panose="020F0502020204030204" pitchFamily="34" charset="0"/>
                  <a:cs typeface="Times New Roman" panose="02020603050405020304" pitchFamily="18" charset="0"/>
                </a:rPr>
                <a:t>lac12</a:t>
              </a:r>
              <a:r>
                <a:rPr lang="en-US" sz="1200" dirty="0">
                  <a:latin typeface="Times New Roman" panose="02020603050405020304" pitchFamily="18" charset="0"/>
                  <a:ea typeface="Calibri" panose="020F0502020204030204" pitchFamily="34" charset="0"/>
                  <a:cs typeface="Times New Roman" panose="02020603050405020304" pitchFamily="18" charset="0"/>
                </a:rPr>
                <a:t>-1 and </a:t>
              </a:r>
              <a:r>
                <a:rPr lang="en-US" sz="1200" i="1" dirty="0">
                  <a:latin typeface="Times New Roman" panose="02020603050405020304" pitchFamily="18" charset="0"/>
                  <a:ea typeface="Calibri" panose="020F0502020204030204" pitchFamily="34" charset="0"/>
                  <a:cs typeface="Times New Roman" panose="02020603050405020304" pitchFamily="18" charset="0"/>
                </a:rPr>
                <a:t>lac12</a:t>
              </a:r>
              <a:r>
                <a:rPr lang="en-US" sz="1200" dirty="0">
                  <a:latin typeface="Times New Roman" panose="02020603050405020304" pitchFamily="18" charset="0"/>
                  <a:ea typeface="Calibri" panose="020F0502020204030204" pitchFamily="34" charset="0"/>
                  <a:cs typeface="Times New Roman" panose="02020603050405020304" pitchFamily="18" charset="0"/>
                </a:rPr>
                <a:t>-2 seedlings grown on Fe-sufficient (+ Fe, 10 µM </a:t>
              </a:r>
              <a:r>
                <a:rPr lang="en-US" sz="1200" dirty="0" err="1">
                  <a:latin typeface="Times New Roman" panose="02020603050405020304" pitchFamily="18" charset="0"/>
                  <a:ea typeface="Calibri" panose="020F0502020204030204" pitchFamily="34" charset="0"/>
                  <a:cs typeface="Times New Roman" panose="02020603050405020304" pitchFamily="18" charset="0"/>
                </a:rPr>
                <a:t>FeHBED</a:t>
              </a:r>
              <a:r>
                <a:rPr lang="en-US" sz="1200" dirty="0">
                  <a:latin typeface="Times New Roman" panose="02020603050405020304" pitchFamily="18" charset="0"/>
                  <a:ea typeface="Calibri" panose="020F0502020204030204" pitchFamily="34" charset="0"/>
                  <a:cs typeface="Times New Roman" panose="02020603050405020304" pitchFamily="18" charset="0"/>
                </a:rPr>
                <a:t>) or Fe-deficient (- Fe, 0 µM </a:t>
              </a:r>
              <a:r>
                <a:rPr lang="en-US" sz="1200" dirty="0" err="1">
                  <a:latin typeface="Times New Roman" panose="02020603050405020304" pitchFamily="18" charset="0"/>
                  <a:ea typeface="Calibri" panose="020F0502020204030204" pitchFamily="34" charset="0"/>
                  <a:cs typeface="Times New Roman" panose="02020603050405020304" pitchFamily="18" charset="0"/>
                </a:rPr>
                <a:t>FeHBED</a:t>
              </a:r>
              <a:r>
                <a:rPr lang="en-US" sz="1200" dirty="0">
                  <a:latin typeface="Times New Roman" panose="02020603050405020304" pitchFamily="18" charset="0"/>
                  <a:ea typeface="Calibri" panose="020F0502020204030204" pitchFamily="34" charset="0"/>
                  <a:cs typeface="Times New Roman" panose="02020603050405020304" pitchFamily="18" charset="0"/>
                </a:rPr>
                <a:t>) EDTA-washed agar-solidified modified Hoagland’s medium without (A) or with DAB intensification (B).</a:t>
              </a:r>
              <a:r>
                <a:rPr lang="en-US" sz="1200" b="1" dirty="0">
                  <a:latin typeface="Times New Roman" panose="02020603050405020304" pitchFamily="18" charset="0"/>
                  <a:ea typeface="Calibri" panose="020F0502020204030204" pitchFamily="34" charset="0"/>
                  <a:cs typeface="Times New Roman" panose="02020603050405020304" pitchFamily="18" charset="0"/>
                </a:rPr>
                <a:t> </a:t>
              </a:r>
              <a:r>
                <a:rPr lang="en-US" sz="1200" dirty="0" smtClean="0">
                  <a:latin typeface="Times New Roman" panose="02020603050405020304" pitchFamily="18" charset="0"/>
                  <a:ea typeface="Calibri" panose="020F0502020204030204" pitchFamily="34" charset="0"/>
                  <a:cs typeface="Times New Roman" panose="02020603050405020304" pitchFamily="18" charset="0"/>
                </a:rPr>
                <a:t>Photographs show root larger portions representative </a:t>
              </a:r>
              <a:r>
                <a:rPr lang="en-US" sz="1200" dirty="0">
                  <a:latin typeface="Times New Roman" panose="02020603050405020304" pitchFamily="18" charset="0"/>
                  <a:ea typeface="Calibri" panose="020F0502020204030204" pitchFamily="34" charset="0"/>
                  <a:cs typeface="Times New Roman" panose="02020603050405020304" pitchFamily="18" charset="0"/>
                </a:rPr>
                <a:t>of </a:t>
              </a:r>
              <a:r>
                <a:rPr lang="en-US" sz="1200" i="1" dirty="0">
                  <a:latin typeface="Times New Roman" panose="02020603050405020304" pitchFamily="18" charset="0"/>
                  <a:ea typeface="Calibri" panose="020F0502020204030204" pitchFamily="34" charset="0"/>
                  <a:cs typeface="Times New Roman" panose="02020603050405020304" pitchFamily="18" charset="0"/>
                </a:rPr>
                <a:t>n</a:t>
              </a:r>
              <a:r>
                <a:rPr lang="en-US" sz="1200" dirty="0">
                  <a:latin typeface="Times New Roman" panose="02020603050405020304" pitchFamily="18" charset="0"/>
                  <a:ea typeface="Calibri" panose="020F0502020204030204" pitchFamily="34" charset="0"/>
                  <a:cs typeface="Times New Roman" panose="02020603050405020304" pitchFamily="18" charset="0"/>
                </a:rPr>
                <a:t> = 10 to 12 roots stained and imaged in one experiment. Photographs are from one experiment representative of two independent experiments. Arrows show the Fe localization. Scale bars: </a:t>
              </a:r>
              <a:r>
                <a:rPr lang="en-US" sz="1200" dirty="0" smtClean="0">
                  <a:latin typeface="Times New Roman" panose="02020603050405020304" pitchFamily="18" charset="0"/>
                  <a:ea typeface="Calibri" panose="020F0502020204030204" pitchFamily="34" charset="0"/>
                  <a:cs typeface="Times New Roman" panose="02020603050405020304" pitchFamily="18" charset="0"/>
                </a:rPr>
                <a:t>20 </a:t>
              </a:r>
              <a:r>
                <a:rPr lang="en-US" sz="1200" dirty="0">
                  <a:latin typeface="Times New Roman" panose="02020603050405020304" pitchFamily="18" charset="0"/>
                  <a:ea typeface="Calibri" panose="020F0502020204030204" pitchFamily="34" charset="0"/>
                  <a:cs typeface="Times New Roman" panose="02020603050405020304" pitchFamily="18" charset="0"/>
                </a:rPr>
                <a:t>µm.</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41" name="Straight Arrow Connector 40"/>
            <p:cNvCxnSpPr/>
            <p:nvPr/>
          </p:nvCxnSpPr>
          <p:spPr>
            <a:xfrm>
              <a:off x="2643432" y="3978548"/>
              <a:ext cx="168831" cy="0"/>
            </a:xfrm>
            <a:prstGeom prst="straightConnector1">
              <a:avLst/>
            </a:prstGeom>
            <a:ln w="3810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5956386" y="4117477"/>
              <a:ext cx="168831" cy="0"/>
            </a:xfrm>
            <a:prstGeom prst="straightConnector1">
              <a:avLst/>
            </a:prstGeom>
            <a:ln w="3810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2474601" y="6210796"/>
              <a:ext cx="168831" cy="0"/>
            </a:xfrm>
            <a:prstGeom prst="straightConnector1">
              <a:avLst/>
            </a:prstGeom>
            <a:ln w="3810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5871970" y="6711509"/>
              <a:ext cx="168831" cy="0"/>
            </a:xfrm>
            <a:prstGeom prst="straightConnector1">
              <a:avLst/>
            </a:prstGeom>
            <a:ln w="3810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951540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9962" y="513748"/>
            <a:ext cx="7411707" cy="9098519"/>
            <a:chOff x="9962" y="513748"/>
            <a:chExt cx="7411707" cy="9098519"/>
          </a:xfrm>
        </p:grpSpPr>
        <p:sp>
          <p:nvSpPr>
            <p:cNvPr id="155" name="Freeform 63"/>
            <p:cNvSpPr>
              <a:spLocks noEditPoints="1"/>
            </p:cNvSpPr>
            <p:nvPr/>
          </p:nvSpPr>
          <p:spPr bwMode="auto">
            <a:xfrm>
              <a:off x="4987376" y="3052763"/>
              <a:ext cx="39687" cy="112712"/>
            </a:xfrm>
            <a:custGeom>
              <a:avLst/>
              <a:gdLst>
                <a:gd name="T0" fmla="*/ 31 w 51"/>
                <a:gd name="T1" fmla="*/ 134 h 141"/>
                <a:gd name="T2" fmla="*/ 31 w 51"/>
                <a:gd name="T3" fmla="*/ 137 h 141"/>
                <a:gd name="T4" fmla="*/ 22 w 51"/>
                <a:gd name="T5" fmla="*/ 137 h 141"/>
                <a:gd name="T6" fmla="*/ 22 w 51"/>
                <a:gd name="T7" fmla="*/ 134 h 141"/>
                <a:gd name="T8" fmla="*/ 31 w 51"/>
                <a:gd name="T9" fmla="*/ 134 h 141"/>
                <a:gd name="T10" fmla="*/ 22 w 51"/>
                <a:gd name="T11" fmla="*/ 134 h 141"/>
                <a:gd name="T12" fmla="*/ 22 w 51"/>
                <a:gd name="T13" fmla="*/ 4 h 141"/>
                <a:gd name="T14" fmla="*/ 31 w 51"/>
                <a:gd name="T15" fmla="*/ 4 h 141"/>
                <a:gd name="T16" fmla="*/ 31 w 51"/>
                <a:gd name="T17" fmla="*/ 134 h 141"/>
                <a:gd name="T18" fmla="*/ 22 w 51"/>
                <a:gd name="T19" fmla="*/ 134 h 141"/>
                <a:gd name="T20" fmla="*/ 0 w 51"/>
                <a:gd name="T21" fmla="*/ 133 h 141"/>
                <a:gd name="T22" fmla="*/ 51 w 51"/>
                <a:gd name="T23" fmla="*/ 133 h 141"/>
                <a:gd name="T24" fmla="*/ 51 w 51"/>
                <a:gd name="T25" fmla="*/ 141 h 141"/>
                <a:gd name="T26" fmla="*/ 0 w 51"/>
                <a:gd name="T27" fmla="*/ 141 h 141"/>
                <a:gd name="T28" fmla="*/ 0 w 51"/>
                <a:gd name="T29" fmla="*/ 133 h 141"/>
                <a:gd name="T30" fmla="*/ 0 w 51"/>
                <a:gd name="T31" fmla="*/ 0 h 141"/>
                <a:gd name="T32" fmla="*/ 51 w 51"/>
                <a:gd name="T33" fmla="*/ 0 h 141"/>
                <a:gd name="T34" fmla="*/ 51 w 51"/>
                <a:gd name="T35" fmla="*/ 8 h 141"/>
                <a:gd name="T36" fmla="*/ 0 w 51"/>
                <a:gd name="T37" fmla="*/ 8 h 141"/>
                <a:gd name="T38" fmla="*/ 0 w 51"/>
                <a:gd name="T3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141">
                  <a:moveTo>
                    <a:pt x="31" y="134"/>
                  </a:moveTo>
                  <a:lnTo>
                    <a:pt x="31" y="137"/>
                  </a:lnTo>
                  <a:lnTo>
                    <a:pt x="22" y="137"/>
                  </a:lnTo>
                  <a:lnTo>
                    <a:pt x="22" y="134"/>
                  </a:lnTo>
                  <a:lnTo>
                    <a:pt x="31" y="134"/>
                  </a:lnTo>
                  <a:close/>
                  <a:moveTo>
                    <a:pt x="22" y="134"/>
                  </a:moveTo>
                  <a:lnTo>
                    <a:pt x="22" y="4"/>
                  </a:lnTo>
                  <a:lnTo>
                    <a:pt x="31" y="4"/>
                  </a:lnTo>
                  <a:lnTo>
                    <a:pt x="31" y="134"/>
                  </a:lnTo>
                  <a:lnTo>
                    <a:pt x="22" y="134"/>
                  </a:lnTo>
                  <a:close/>
                  <a:moveTo>
                    <a:pt x="0" y="133"/>
                  </a:moveTo>
                  <a:lnTo>
                    <a:pt x="51" y="133"/>
                  </a:lnTo>
                  <a:lnTo>
                    <a:pt x="51" y="141"/>
                  </a:lnTo>
                  <a:lnTo>
                    <a:pt x="0" y="141"/>
                  </a:lnTo>
                  <a:lnTo>
                    <a:pt x="0" y="133"/>
                  </a:lnTo>
                  <a:close/>
                  <a:moveTo>
                    <a:pt x="0" y="0"/>
                  </a:moveTo>
                  <a:lnTo>
                    <a:pt x="51" y="0"/>
                  </a:lnTo>
                  <a:lnTo>
                    <a:pt x="51"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64"/>
            <p:cNvSpPr>
              <a:spLocks noEditPoints="1"/>
            </p:cNvSpPr>
            <p:nvPr/>
          </p:nvSpPr>
          <p:spPr bwMode="auto">
            <a:xfrm>
              <a:off x="5966864" y="3063875"/>
              <a:ext cx="41275" cy="165100"/>
            </a:xfrm>
            <a:custGeom>
              <a:avLst/>
              <a:gdLst>
                <a:gd name="T0" fmla="*/ 30 w 52"/>
                <a:gd name="T1" fmla="*/ 203 h 210"/>
                <a:gd name="T2" fmla="*/ 30 w 52"/>
                <a:gd name="T3" fmla="*/ 206 h 210"/>
                <a:gd name="T4" fmla="*/ 22 w 52"/>
                <a:gd name="T5" fmla="*/ 206 h 210"/>
                <a:gd name="T6" fmla="*/ 22 w 52"/>
                <a:gd name="T7" fmla="*/ 203 h 210"/>
                <a:gd name="T8" fmla="*/ 30 w 52"/>
                <a:gd name="T9" fmla="*/ 203 h 210"/>
                <a:gd name="T10" fmla="*/ 22 w 52"/>
                <a:gd name="T11" fmla="*/ 203 h 210"/>
                <a:gd name="T12" fmla="*/ 22 w 52"/>
                <a:gd name="T13" fmla="*/ 4 h 210"/>
                <a:gd name="T14" fmla="*/ 30 w 52"/>
                <a:gd name="T15" fmla="*/ 4 h 210"/>
                <a:gd name="T16" fmla="*/ 30 w 52"/>
                <a:gd name="T17" fmla="*/ 203 h 210"/>
                <a:gd name="T18" fmla="*/ 22 w 52"/>
                <a:gd name="T19" fmla="*/ 203 h 210"/>
                <a:gd name="T20" fmla="*/ 0 w 52"/>
                <a:gd name="T21" fmla="*/ 201 h 210"/>
                <a:gd name="T22" fmla="*/ 52 w 52"/>
                <a:gd name="T23" fmla="*/ 201 h 210"/>
                <a:gd name="T24" fmla="*/ 52 w 52"/>
                <a:gd name="T25" fmla="*/ 210 h 210"/>
                <a:gd name="T26" fmla="*/ 0 w 52"/>
                <a:gd name="T27" fmla="*/ 210 h 210"/>
                <a:gd name="T28" fmla="*/ 0 w 52"/>
                <a:gd name="T29" fmla="*/ 201 h 210"/>
                <a:gd name="T30" fmla="*/ 0 w 52"/>
                <a:gd name="T31" fmla="*/ 0 h 210"/>
                <a:gd name="T32" fmla="*/ 52 w 52"/>
                <a:gd name="T33" fmla="*/ 0 h 210"/>
                <a:gd name="T34" fmla="*/ 52 w 52"/>
                <a:gd name="T35" fmla="*/ 8 h 210"/>
                <a:gd name="T36" fmla="*/ 0 w 52"/>
                <a:gd name="T37" fmla="*/ 8 h 210"/>
                <a:gd name="T38" fmla="*/ 0 w 52"/>
                <a:gd name="T39"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210">
                  <a:moveTo>
                    <a:pt x="30" y="203"/>
                  </a:moveTo>
                  <a:lnTo>
                    <a:pt x="30" y="206"/>
                  </a:lnTo>
                  <a:lnTo>
                    <a:pt x="22" y="206"/>
                  </a:lnTo>
                  <a:lnTo>
                    <a:pt x="22" y="203"/>
                  </a:lnTo>
                  <a:lnTo>
                    <a:pt x="30" y="203"/>
                  </a:lnTo>
                  <a:close/>
                  <a:moveTo>
                    <a:pt x="22" y="203"/>
                  </a:moveTo>
                  <a:lnTo>
                    <a:pt x="22" y="4"/>
                  </a:lnTo>
                  <a:lnTo>
                    <a:pt x="30" y="4"/>
                  </a:lnTo>
                  <a:lnTo>
                    <a:pt x="30" y="203"/>
                  </a:lnTo>
                  <a:lnTo>
                    <a:pt x="22" y="203"/>
                  </a:lnTo>
                  <a:close/>
                  <a:moveTo>
                    <a:pt x="0" y="201"/>
                  </a:moveTo>
                  <a:lnTo>
                    <a:pt x="52" y="201"/>
                  </a:lnTo>
                  <a:lnTo>
                    <a:pt x="52" y="210"/>
                  </a:lnTo>
                  <a:lnTo>
                    <a:pt x="0" y="210"/>
                  </a:lnTo>
                  <a:lnTo>
                    <a:pt x="0" y="201"/>
                  </a:lnTo>
                  <a:close/>
                  <a:moveTo>
                    <a:pt x="0" y="0"/>
                  </a:moveTo>
                  <a:lnTo>
                    <a:pt x="52" y="0"/>
                  </a:lnTo>
                  <a:lnTo>
                    <a:pt x="52"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65"/>
            <p:cNvSpPr>
              <a:spLocks noEditPoints="1"/>
            </p:cNvSpPr>
            <p:nvPr/>
          </p:nvSpPr>
          <p:spPr bwMode="auto">
            <a:xfrm>
              <a:off x="6946351" y="3455988"/>
              <a:ext cx="42862" cy="53975"/>
            </a:xfrm>
            <a:custGeom>
              <a:avLst/>
              <a:gdLst>
                <a:gd name="T0" fmla="*/ 31 w 53"/>
                <a:gd name="T1" fmla="*/ 59 h 66"/>
                <a:gd name="T2" fmla="*/ 31 w 53"/>
                <a:gd name="T3" fmla="*/ 62 h 66"/>
                <a:gd name="T4" fmla="*/ 23 w 53"/>
                <a:gd name="T5" fmla="*/ 62 h 66"/>
                <a:gd name="T6" fmla="*/ 23 w 53"/>
                <a:gd name="T7" fmla="*/ 59 h 66"/>
                <a:gd name="T8" fmla="*/ 31 w 53"/>
                <a:gd name="T9" fmla="*/ 59 h 66"/>
                <a:gd name="T10" fmla="*/ 23 w 53"/>
                <a:gd name="T11" fmla="*/ 59 h 66"/>
                <a:gd name="T12" fmla="*/ 23 w 53"/>
                <a:gd name="T13" fmla="*/ 4 h 66"/>
                <a:gd name="T14" fmla="*/ 31 w 53"/>
                <a:gd name="T15" fmla="*/ 4 h 66"/>
                <a:gd name="T16" fmla="*/ 31 w 53"/>
                <a:gd name="T17" fmla="*/ 59 h 66"/>
                <a:gd name="T18" fmla="*/ 23 w 53"/>
                <a:gd name="T19" fmla="*/ 59 h 66"/>
                <a:gd name="T20" fmla="*/ 0 w 53"/>
                <a:gd name="T21" fmla="*/ 58 h 66"/>
                <a:gd name="T22" fmla="*/ 53 w 53"/>
                <a:gd name="T23" fmla="*/ 58 h 66"/>
                <a:gd name="T24" fmla="*/ 53 w 53"/>
                <a:gd name="T25" fmla="*/ 66 h 66"/>
                <a:gd name="T26" fmla="*/ 0 w 53"/>
                <a:gd name="T27" fmla="*/ 66 h 66"/>
                <a:gd name="T28" fmla="*/ 0 w 53"/>
                <a:gd name="T29" fmla="*/ 58 h 66"/>
                <a:gd name="T30" fmla="*/ 0 w 53"/>
                <a:gd name="T31" fmla="*/ 0 h 66"/>
                <a:gd name="T32" fmla="*/ 53 w 53"/>
                <a:gd name="T33" fmla="*/ 0 h 66"/>
                <a:gd name="T34" fmla="*/ 53 w 53"/>
                <a:gd name="T35" fmla="*/ 8 h 66"/>
                <a:gd name="T36" fmla="*/ 0 w 53"/>
                <a:gd name="T37" fmla="*/ 8 h 66"/>
                <a:gd name="T38" fmla="*/ 0 w 53"/>
                <a:gd name="T3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66">
                  <a:moveTo>
                    <a:pt x="31" y="59"/>
                  </a:moveTo>
                  <a:lnTo>
                    <a:pt x="31" y="62"/>
                  </a:lnTo>
                  <a:lnTo>
                    <a:pt x="23" y="62"/>
                  </a:lnTo>
                  <a:lnTo>
                    <a:pt x="23" y="59"/>
                  </a:lnTo>
                  <a:lnTo>
                    <a:pt x="31" y="59"/>
                  </a:lnTo>
                  <a:close/>
                  <a:moveTo>
                    <a:pt x="23" y="59"/>
                  </a:moveTo>
                  <a:lnTo>
                    <a:pt x="23" y="4"/>
                  </a:lnTo>
                  <a:lnTo>
                    <a:pt x="31" y="4"/>
                  </a:lnTo>
                  <a:lnTo>
                    <a:pt x="31" y="59"/>
                  </a:lnTo>
                  <a:lnTo>
                    <a:pt x="23" y="59"/>
                  </a:lnTo>
                  <a:close/>
                  <a:moveTo>
                    <a:pt x="0" y="58"/>
                  </a:moveTo>
                  <a:lnTo>
                    <a:pt x="53" y="58"/>
                  </a:lnTo>
                  <a:lnTo>
                    <a:pt x="53" y="66"/>
                  </a:lnTo>
                  <a:lnTo>
                    <a:pt x="0" y="66"/>
                  </a:lnTo>
                  <a:lnTo>
                    <a:pt x="0" y="58"/>
                  </a:lnTo>
                  <a:close/>
                  <a:moveTo>
                    <a:pt x="0" y="0"/>
                  </a:moveTo>
                  <a:lnTo>
                    <a:pt x="53" y="0"/>
                  </a:lnTo>
                  <a:lnTo>
                    <a:pt x="53"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21"/>
            <p:cNvSpPr>
              <a:spLocks noEditPoints="1"/>
            </p:cNvSpPr>
            <p:nvPr/>
          </p:nvSpPr>
          <p:spPr bwMode="auto">
            <a:xfrm>
              <a:off x="1239938" y="3033713"/>
              <a:ext cx="41275" cy="41275"/>
            </a:xfrm>
            <a:custGeom>
              <a:avLst/>
              <a:gdLst>
                <a:gd name="T0" fmla="*/ 30 w 51"/>
                <a:gd name="T1" fmla="*/ 42 h 53"/>
                <a:gd name="T2" fmla="*/ 30 w 51"/>
                <a:gd name="T3" fmla="*/ 49 h 53"/>
                <a:gd name="T4" fmla="*/ 22 w 51"/>
                <a:gd name="T5" fmla="*/ 49 h 53"/>
                <a:gd name="T6" fmla="*/ 22 w 51"/>
                <a:gd name="T7" fmla="*/ 42 h 53"/>
                <a:gd name="T8" fmla="*/ 30 w 51"/>
                <a:gd name="T9" fmla="*/ 42 h 53"/>
                <a:gd name="T10" fmla="*/ 22 w 51"/>
                <a:gd name="T11" fmla="*/ 42 h 53"/>
                <a:gd name="T12" fmla="*/ 22 w 51"/>
                <a:gd name="T13" fmla="*/ 4 h 53"/>
                <a:gd name="T14" fmla="*/ 30 w 51"/>
                <a:gd name="T15" fmla="*/ 4 h 53"/>
                <a:gd name="T16" fmla="*/ 30 w 51"/>
                <a:gd name="T17" fmla="*/ 42 h 53"/>
                <a:gd name="T18" fmla="*/ 22 w 51"/>
                <a:gd name="T19" fmla="*/ 42 h 53"/>
                <a:gd name="T20" fmla="*/ 0 w 51"/>
                <a:gd name="T21" fmla="*/ 44 h 53"/>
                <a:gd name="T22" fmla="*/ 51 w 51"/>
                <a:gd name="T23" fmla="*/ 44 h 53"/>
                <a:gd name="T24" fmla="*/ 51 w 51"/>
                <a:gd name="T25" fmla="*/ 53 h 53"/>
                <a:gd name="T26" fmla="*/ 0 w 51"/>
                <a:gd name="T27" fmla="*/ 53 h 53"/>
                <a:gd name="T28" fmla="*/ 0 w 51"/>
                <a:gd name="T29" fmla="*/ 44 h 53"/>
                <a:gd name="T30" fmla="*/ 0 w 51"/>
                <a:gd name="T31" fmla="*/ 0 h 53"/>
                <a:gd name="T32" fmla="*/ 51 w 51"/>
                <a:gd name="T33" fmla="*/ 0 h 53"/>
                <a:gd name="T34" fmla="*/ 51 w 51"/>
                <a:gd name="T35" fmla="*/ 8 h 53"/>
                <a:gd name="T36" fmla="*/ 0 w 51"/>
                <a:gd name="T37" fmla="*/ 8 h 53"/>
                <a:gd name="T38" fmla="*/ 0 w 51"/>
                <a:gd name="T3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53">
                  <a:moveTo>
                    <a:pt x="30" y="42"/>
                  </a:moveTo>
                  <a:lnTo>
                    <a:pt x="30" y="49"/>
                  </a:lnTo>
                  <a:lnTo>
                    <a:pt x="22" y="49"/>
                  </a:lnTo>
                  <a:lnTo>
                    <a:pt x="22" y="42"/>
                  </a:lnTo>
                  <a:lnTo>
                    <a:pt x="30" y="42"/>
                  </a:lnTo>
                  <a:close/>
                  <a:moveTo>
                    <a:pt x="22" y="42"/>
                  </a:moveTo>
                  <a:lnTo>
                    <a:pt x="22" y="4"/>
                  </a:lnTo>
                  <a:lnTo>
                    <a:pt x="30" y="4"/>
                  </a:lnTo>
                  <a:lnTo>
                    <a:pt x="30" y="42"/>
                  </a:lnTo>
                  <a:lnTo>
                    <a:pt x="22" y="42"/>
                  </a:lnTo>
                  <a:close/>
                  <a:moveTo>
                    <a:pt x="0" y="44"/>
                  </a:moveTo>
                  <a:lnTo>
                    <a:pt x="51" y="44"/>
                  </a:lnTo>
                  <a:lnTo>
                    <a:pt x="51" y="53"/>
                  </a:lnTo>
                  <a:lnTo>
                    <a:pt x="0" y="53"/>
                  </a:lnTo>
                  <a:lnTo>
                    <a:pt x="0" y="44"/>
                  </a:lnTo>
                  <a:close/>
                  <a:moveTo>
                    <a:pt x="0" y="0"/>
                  </a:moveTo>
                  <a:lnTo>
                    <a:pt x="51" y="0"/>
                  </a:lnTo>
                  <a:lnTo>
                    <a:pt x="51"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 name="Freeform 22"/>
            <p:cNvSpPr>
              <a:spLocks noEditPoints="1"/>
            </p:cNvSpPr>
            <p:nvPr/>
          </p:nvSpPr>
          <p:spPr bwMode="auto">
            <a:xfrm>
              <a:off x="2226715" y="3194050"/>
              <a:ext cx="42863" cy="46037"/>
            </a:xfrm>
            <a:custGeom>
              <a:avLst/>
              <a:gdLst>
                <a:gd name="T0" fmla="*/ 30 w 52"/>
                <a:gd name="T1" fmla="*/ 49 h 58"/>
                <a:gd name="T2" fmla="*/ 30 w 52"/>
                <a:gd name="T3" fmla="*/ 54 h 58"/>
                <a:gd name="T4" fmla="*/ 22 w 52"/>
                <a:gd name="T5" fmla="*/ 54 h 58"/>
                <a:gd name="T6" fmla="*/ 22 w 52"/>
                <a:gd name="T7" fmla="*/ 49 h 58"/>
                <a:gd name="T8" fmla="*/ 30 w 52"/>
                <a:gd name="T9" fmla="*/ 49 h 58"/>
                <a:gd name="T10" fmla="*/ 22 w 52"/>
                <a:gd name="T11" fmla="*/ 49 h 58"/>
                <a:gd name="T12" fmla="*/ 22 w 52"/>
                <a:gd name="T13" fmla="*/ 4 h 58"/>
                <a:gd name="T14" fmla="*/ 30 w 52"/>
                <a:gd name="T15" fmla="*/ 4 h 58"/>
                <a:gd name="T16" fmla="*/ 30 w 52"/>
                <a:gd name="T17" fmla="*/ 49 h 58"/>
                <a:gd name="T18" fmla="*/ 22 w 52"/>
                <a:gd name="T19" fmla="*/ 49 h 58"/>
                <a:gd name="T20" fmla="*/ 0 w 52"/>
                <a:gd name="T21" fmla="*/ 50 h 58"/>
                <a:gd name="T22" fmla="*/ 52 w 52"/>
                <a:gd name="T23" fmla="*/ 50 h 58"/>
                <a:gd name="T24" fmla="*/ 52 w 52"/>
                <a:gd name="T25" fmla="*/ 58 h 58"/>
                <a:gd name="T26" fmla="*/ 0 w 52"/>
                <a:gd name="T27" fmla="*/ 58 h 58"/>
                <a:gd name="T28" fmla="*/ 0 w 52"/>
                <a:gd name="T29" fmla="*/ 50 h 58"/>
                <a:gd name="T30" fmla="*/ 0 w 52"/>
                <a:gd name="T31" fmla="*/ 0 h 58"/>
                <a:gd name="T32" fmla="*/ 52 w 52"/>
                <a:gd name="T33" fmla="*/ 0 h 58"/>
                <a:gd name="T34" fmla="*/ 52 w 52"/>
                <a:gd name="T35" fmla="*/ 8 h 58"/>
                <a:gd name="T36" fmla="*/ 0 w 52"/>
                <a:gd name="T37" fmla="*/ 8 h 58"/>
                <a:gd name="T38" fmla="*/ 0 w 52"/>
                <a:gd name="T3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58">
                  <a:moveTo>
                    <a:pt x="30" y="49"/>
                  </a:moveTo>
                  <a:lnTo>
                    <a:pt x="30" y="54"/>
                  </a:lnTo>
                  <a:lnTo>
                    <a:pt x="22" y="54"/>
                  </a:lnTo>
                  <a:lnTo>
                    <a:pt x="22" y="49"/>
                  </a:lnTo>
                  <a:lnTo>
                    <a:pt x="30" y="49"/>
                  </a:lnTo>
                  <a:close/>
                  <a:moveTo>
                    <a:pt x="22" y="49"/>
                  </a:moveTo>
                  <a:lnTo>
                    <a:pt x="22" y="4"/>
                  </a:lnTo>
                  <a:lnTo>
                    <a:pt x="30" y="4"/>
                  </a:lnTo>
                  <a:lnTo>
                    <a:pt x="30" y="49"/>
                  </a:lnTo>
                  <a:lnTo>
                    <a:pt x="22" y="49"/>
                  </a:lnTo>
                  <a:close/>
                  <a:moveTo>
                    <a:pt x="0" y="50"/>
                  </a:moveTo>
                  <a:lnTo>
                    <a:pt x="52" y="50"/>
                  </a:lnTo>
                  <a:lnTo>
                    <a:pt x="52" y="58"/>
                  </a:lnTo>
                  <a:lnTo>
                    <a:pt x="0" y="58"/>
                  </a:lnTo>
                  <a:lnTo>
                    <a:pt x="0" y="50"/>
                  </a:lnTo>
                  <a:close/>
                  <a:moveTo>
                    <a:pt x="0" y="0"/>
                  </a:moveTo>
                  <a:lnTo>
                    <a:pt x="52" y="0"/>
                  </a:lnTo>
                  <a:lnTo>
                    <a:pt x="52"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23"/>
            <p:cNvSpPr>
              <a:spLocks noEditPoints="1"/>
            </p:cNvSpPr>
            <p:nvPr/>
          </p:nvSpPr>
          <p:spPr bwMode="auto">
            <a:xfrm>
              <a:off x="3206203" y="3116263"/>
              <a:ext cx="41275" cy="92075"/>
            </a:xfrm>
            <a:custGeom>
              <a:avLst/>
              <a:gdLst>
                <a:gd name="T0" fmla="*/ 30 w 52"/>
                <a:gd name="T1" fmla="*/ 104 h 115"/>
                <a:gd name="T2" fmla="*/ 30 w 52"/>
                <a:gd name="T3" fmla="*/ 111 h 115"/>
                <a:gd name="T4" fmla="*/ 22 w 52"/>
                <a:gd name="T5" fmla="*/ 111 h 115"/>
                <a:gd name="T6" fmla="*/ 22 w 52"/>
                <a:gd name="T7" fmla="*/ 104 h 115"/>
                <a:gd name="T8" fmla="*/ 30 w 52"/>
                <a:gd name="T9" fmla="*/ 104 h 115"/>
                <a:gd name="T10" fmla="*/ 22 w 52"/>
                <a:gd name="T11" fmla="*/ 104 h 115"/>
                <a:gd name="T12" fmla="*/ 22 w 52"/>
                <a:gd name="T13" fmla="*/ 4 h 115"/>
                <a:gd name="T14" fmla="*/ 30 w 52"/>
                <a:gd name="T15" fmla="*/ 4 h 115"/>
                <a:gd name="T16" fmla="*/ 30 w 52"/>
                <a:gd name="T17" fmla="*/ 104 h 115"/>
                <a:gd name="T18" fmla="*/ 22 w 52"/>
                <a:gd name="T19" fmla="*/ 104 h 115"/>
                <a:gd name="T20" fmla="*/ 0 w 52"/>
                <a:gd name="T21" fmla="*/ 107 h 115"/>
                <a:gd name="T22" fmla="*/ 52 w 52"/>
                <a:gd name="T23" fmla="*/ 107 h 115"/>
                <a:gd name="T24" fmla="*/ 52 w 52"/>
                <a:gd name="T25" fmla="*/ 115 h 115"/>
                <a:gd name="T26" fmla="*/ 0 w 52"/>
                <a:gd name="T27" fmla="*/ 115 h 115"/>
                <a:gd name="T28" fmla="*/ 0 w 52"/>
                <a:gd name="T29" fmla="*/ 107 h 115"/>
                <a:gd name="T30" fmla="*/ 0 w 52"/>
                <a:gd name="T31" fmla="*/ 0 h 115"/>
                <a:gd name="T32" fmla="*/ 52 w 52"/>
                <a:gd name="T33" fmla="*/ 0 h 115"/>
                <a:gd name="T34" fmla="*/ 52 w 52"/>
                <a:gd name="T35" fmla="*/ 8 h 115"/>
                <a:gd name="T36" fmla="*/ 0 w 52"/>
                <a:gd name="T37" fmla="*/ 8 h 115"/>
                <a:gd name="T38" fmla="*/ 0 w 52"/>
                <a:gd name="T39"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15">
                  <a:moveTo>
                    <a:pt x="30" y="104"/>
                  </a:moveTo>
                  <a:lnTo>
                    <a:pt x="30" y="111"/>
                  </a:lnTo>
                  <a:lnTo>
                    <a:pt x="22" y="111"/>
                  </a:lnTo>
                  <a:lnTo>
                    <a:pt x="22" y="104"/>
                  </a:lnTo>
                  <a:lnTo>
                    <a:pt x="30" y="104"/>
                  </a:lnTo>
                  <a:close/>
                  <a:moveTo>
                    <a:pt x="22" y="104"/>
                  </a:moveTo>
                  <a:lnTo>
                    <a:pt x="22" y="4"/>
                  </a:lnTo>
                  <a:lnTo>
                    <a:pt x="30" y="4"/>
                  </a:lnTo>
                  <a:lnTo>
                    <a:pt x="30" y="104"/>
                  </a:lnTo>
                  <a:lnTo>
                    <a:pt x="22" y="104"/>
                  </a:lnTo>
                  <a:close/>
                  <a:moveTo>
                    <a:pt x="0" y="107"/>
                  </a:moveTo>
                  <a:lnTo>
                    <a:pt x="52" y="107"/>
                  </a:lnTo>
                  <a:lnTo>
                    <a:pt x="52" y="115"/>
                  </a:lnTo>
                  <a:lnTo>
                    <a:pt x="0" y="115"/>
                  </a:lnTo>
                  <a:lnTo>
                    <a:pt x="0" y="107"/>
                  </a:lnTo>
                  <a:close/>
                  <a:moveTo>
                    <a:pt x="0" y="0"/>
                  </a:moveTo>
                  <a:lnTo>
                    <a:pt x="52" y="0"/>
                  </a:lnTo>
                  <a:lnTo>
                    <a:pt x="52"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TextBox 79"/>
            <p:cNvSpPr txBox="1"/>
            <p:nvPr/>
          </p:nvSpPr>
          <p:spPr>
            <a:xfrm>
              <a:off x="324839" y="545397"/>
              <a:ext cx="373820" cy="276999"/>
            </a:xfrm>
            <a:prstGeom prst="rect">
              <a:avLst/>
            </a:prstGeom>
            <a:noFill/>
          </p:spPr>
          <p:txBody>
            <a:bodyPr wrap="none" rtlCol="0">
              <a:spAutoFit/>
            </a:bodyPr>
            <a:lstStyle/>
            <a:p>
              <a:r>
                <a:rPr lang="es-ES" sz="1200" b="1" dirty="0" smtClean="0"/>
                <a:t>(A)</a:t>
              </a:r>
              <a:endParaRPr lang="de-DE" sz="1200" b="1" dirty="0"/>
            </a:p>
          </p:txBody>
        </p:sp>
        <p:sp>
          <p:nvSpPr>
            <p:cNvPr id="81" name="TextBox 80"/>
            <p:cNvSpPr txBox="1"/>
            <p:nvPr/>
          </p:nvSpPr>
          <p:spPr>
            <a:xfrm>
              <a:off x="3809929" y="513748"/>
              <a:ext cx="373820" cy="276999"/>
            </a:xfrm>
            <a:prstGeom prst="rect">
              <a:avLst/>
            </a:prstGeom>
            <a:noFill/>
          </p:spPr>
          <p:txBody>
            <a:bodyPr wrap="none" rtlCol="0">
              <a:spAutoFit/>
            </a:bodyPr>
            <a:lstStyle/>
            <a:p>
              <a:r>
                <a:rPr lang="es-ES" sz="1200" b="1" dirty="0" smtClean="0"/>
                <a:t>(B)</a:t>
              </a:r>
              <a:endParaRPr lang="de-DE" sz="1200" b="1" dirty="0"/>
            </a:p>
          </p:txBody>
        </p:sp>
        <p:sp>
          <p:nvSpPr>
            <p:cNvPr id="75" name="Rectangle 56"/>
            <p:cNvSpPr>
              <a:spLocks noChangeArrowheads="1"/>
            </p:cNvSpPr>
            <p:nvPr/>
          </p:nvSpPr>
          <p:spPr bwMode="auto">
            <a:xfrm>
              <a:off x="973340" y="2395548"/>
              <a:ext cx="26930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Col-0</a:t>
              </a:r>
              <a:endParaRPr kumimoji="0" lang="de-DE" sz="3200" b="0" i="0" u="none" strike="noStrike" cap="none" normalizeH="0" baseline="0" dirty="0" smtClean="0">
                <a:ln>
                  <a:noFill/>
                </a:ln>
                <a:effectLst/>
              </a:endParaRPr>
            </a:p>
          </p:txBody>
        </p:sp>
        <p:sp>
          <p:nvSpPr>
            <p:cNvPr id="76" name="Rectangle 57"/>
            <p:cNvSpPr>
              <a:spLocks noChangeArrowheads="1"/>
            </p:cNvSpPr>
            <p:nvPr/>
          </p:nvSpPr>
          <p:spPr bwMode="auto">
            <a:xfrm>
              <a:off x="3008749" y="2390568"/>
              <a:ext cx="1314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err="1" smtClean="0">
                  <a:ln>
                    <a:noFill/>
                  </a:ln>
                  <a:effectLst/>
                  <a:latin typeface="Calibri" panose="020F0502020204030204" pitchFamily="34" charset="0"/>
                </a:rPr>
                <a:t>ao</a:t>
              </a:r>
              <a:endParaRPr kumimoji="0" lang="de-DE" sz="3200" b="0" i="1" u="none" strike="noStrike" cap="none" normalizeH="0" baseline="0" dirty="0" smtClean="0">
                <a:ln>
                  <a:noFill/>
                </a:ln>
                <a:effectLst/>
              </a:endParaRPr>
            </a:p>
          </p:txBody>
        </p:sp>
        <p:sp>
          <p:nvSpPr>
            <p:cNvPr id="77" name="Rectangle 56"/>
            <p:cNvSpPr>
              <a:spLocks noChangeArrowheads="1"/>
            </p:cNvSpPr>
            <p:nvPr/>
          </p:nvSpPr>
          <p:spPr bwMode="auto">
            <a:xfrm>
              <a:off x="1890907" y="2384850"/>
              <a:ext cx="37991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smtClean="0">
                  <a:ln>
                    <a:noFill/>
                  </a:ln>
                  <a:effectLst/>
                  <a:latin typeface="Calibri" panose="020F0502020204030204" pitchFamily="34" charset="0"/>
                </a:rPr>
                <a:t>lac12</a:t>
              </a:r>
              <a:r>
                <a:rPr kumimoji="0" lang="de-DE" sz="1000" b="0" i="0" u="none" strike="noStrike" cap="none" normalizeH="0" baseline="0" dirty="0" smtClean="0">
                  <a:ln>
                    <a:noFill/>
                  </a:ln>
                  <a:effectLst/>
                  <a:latin typeface="Calibri" panose="020F0502020204030204" pitchFamily="34" charset="0"/>
                </a:rPr>
                <a:t>-1</a:t>
              </a:r>
              <a:endParaRPr kumimoji="0" lang="de-DE" sz="3200" b="0" i="0" u="none" strike="noStrike" cap="none" normalizeH="0" baseline="0" dirty="0" smtClean="0">
                <a:ln>
                  <a:noFill/>
                </a:ln>
                <a:effectLst/>
              </a:endParaRPr>
            </a:p>
          </p:txBody>
        </p:sp>
        <p:sp>
          <p:nvSpPr>
            <p:cNvPr id="78" name="TextBox 78"/>
            <p:cNvSpPr txBox="1">
              <a:spLocks noChangeArrowheads="1"/>
            </p:cNvSpPr>
            <p:nvPr/>
          </p:nvSpPr>
          <p:spPr bwMode="auto">
            <a:xfrm rot="16200000">
              <a:off x="-497068" y="1344406"/>
              <a:ext cx="141417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de-DE" altLang="en-US" sz="1000" dirty="0" err="1" smtClean="0"/>
                <a:t>Shoot</a:t>
              </a:r>
              <a:r>
                <a:rPr lang="de-DE" altLang="en-US" sz="1000" dirty="0" smtClean="0"/>
                <a:t> </a:t>
              </a:r>
              <a:r>
                <a:rPr lang="de-DE" altLang="en-US" sz="1000" dirty="0" err="1" smtClean="0"/>
                <a:t>Cu</a:t>
              </a:r>
              <a:r>
                <a:rPr lang="de-DE" altLang="en-US" sz="1000" dirty="0" smtClean="0"/>
                <a:t> </a:t>
              </a:r>
              <a:r>
                <a:rPr lang="de-DE" altLang="en-US" sz="1000" dirty="0" err="1" smtClean="0"/>
                <a:t>concentration</a:t>
              </a:r>
              <a:endParaRPr lang="de-DE" altLang="en-US" sz="1000" dirty="0" smtClean="0"/>
            </a:p>
            <a:p>
              <a:pPr algn="ctr" eaLnBrk="1" hangingPunct="1">
                <a:spcBef>
                  <a:spcPct val="0"/>
                </a:spcBef>
                <a:buFontTx/>
                <a:buNone/>
              </a:pPr>
              <a:r>
                <a:rPr lang="de-DE" altLang="en-US" sz="1000" dirty="0" smtClean="0"/>
                <a:t> </a:t>
              </a:r>
              <a:r>
                <a:rPr lang="de-DE" altLang="en-US" sz="1000" dirty="0"/>
                <a:t>(</a:t>
              </a:r>
              <a:r>
                <a:rPr lang="de-DE" altLang="en-US" sz="1000" dirty="0" smtClean="0"/>
                <a:t>µg</a:t>
              </a:r>
              <a:r>
                <a:rPr lang="de-DE" altLang="en-US" sz="1000" baseline="30000" dirty="0" smtClean="0"/>
                <a:t>-1</a:t>
              </a:r>
              <a:r>
                <a:rPr lang="de-DE" altLang="en-US" sz="1000" dirty="0" smtClean="0"/>
                <a:t> g </a:t>
              </a:r>
              <a:r>
                <a:rPr lang="de-DE" altLang="en-US" sz="1000" dirty="0"/>
                <a:t>DW)</a:t>
              </a:r>
              <a:endParaRPr lang="en-GB" altLang="en-US" sz="1000" dirty="0"/>
            </a:p>
          </p:txBody>
        </p:sp>
        <p:sp>
          <p:nvSpPr>
            <p:cNvPr id="2" name="Rectangle 1"/>
            <p:cNvSpPr/>
            <p:nvPr/>
          </p:nvSpPr>
          <p:spPr>
            <a:xfrm>
              <a:off x="521910" y="7938988"/>
              <a:ext cx="6139039" cy="1673279"/>
            </a:xfrm>
            <a:prstGeom prst="rect">
              <a:avLst/>
            </a:prstGeom>
          </p:spPr>
          <p:txBody>
            <a:bodyPr wrap="square">
              <a:spAutoFit/>
            </a:bodyPr>
            <a:lstStyle/>
            <a:p>
              <a:pPr algn="just">
                <a:lnSpc>
                  <a:spcPct val="107000"/>
                </a:lnSpc>
                <a:spcAft>
                  <a:spcPts val="800"/>
                </a:spcAft>
              </a:pPr>
              <a:r>
                <a:rPr lang="en-US" sz="1200" b="1" dirty="0">
                  <a:latin typeface="Times New Roman" panose="02020603050405020304" pitchFamily="18" charset="0"/>
                  <a:ea typeface="Calibri" panose="020F0502020204030204" pitchFamily="34" charset="0"/>
                </a:rPr>
                <a:t>Supplementary </a:t>
              </a:r>
              <a:r>
                <a:rPr lang="en-US" sz="1200" b="1" dirty="0" smtClean="0">
                  <a:latin typeface="Times New Roman" panose="02020603050405020304" pitchFamily="18" charset="0"/>
                  <a:ea typeface="Calibri" panose="020F0502020204030204" pitchFamily="34" charset="0"/>
                  <a:cs typeface="Times New Roman" panose="02020603050405020304" pitchFamily="18" charset="0"/>
                </a:rPr>
                <a:t>Figure 6. </a:t>
              </a:r>
              <a:r>
                <a:rPr lang="en-US" sz="1200" b="1" dirty="0">
                  <a:latin typeface="Times New Roman" panose="02020603050405020304" pitchFamily="18" charset="0"/>
                  <a:ea typeface="Calibri" panose="020F0502020204030204" pitchFamily="34" charset="0"/>
                  <a:cs typeface="Times New Roman" panose="02020603050405020304" pitchFamily="18" charset="0"/>
                </a:rPr>
                <a:t>Root and shoot </a:t>
              </a:r>
              <a:r>
                <a:rPr lang="en-US" sz="1200" b="1" dirty="0" smtClean="0">
                  <a:latin typeface="Times New Roman" panose="02020603050405020304" pitchFamily="18" charset="0"/>
                  <a:ea typeface="Calibri" panose="020F0502020204030204" pitchFamily="34" charset="0"/>
                  <a:cs typeface="Times New Roman" panose="02020603050405020304" pitchFamily="18" charset="0"/>
                </a:rPr>
                <a:t>Cu, Zn and </a:t>
              </a:r>
              <a:r>
                <a:rPr lang="en-US" sz="1200" b="1" dirty="0" err="1" smtClean="0">
                  <a:latin typeface="Times New Roman" panose="02020603050405020304" pitchFamily="18" charset="0"/>
                  <a:ea typeface="Calibri" panose="020F0502020204030204" pitchFamily="34" charset="0"/>
                  <a:cs typeface="Times New Roman" panose="02020603050405020304" pitchFamily="18" charset="0"/>
                </a:rPr>
                <a:t>Mn</a:t>
              </a:r>
              <a:r>
                <a:rPr lang="en-US" sz="12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200" b="1" dirty="0">
                  <a:latin typeface="Times New Roman" panose="02020603050405020304" pitchFamily="18" charset="0"/>
                  <a:ea typeface="Calibri" panose="020F0502020204030204" pitchFamily="34" charset="0"/>
                  <a:cs typeface="Times New Roman" panose="02020603050405020304" pitchFamily="18" charset="0"/>
                </a:rPr>
                <a:t>concentrations are increased under Fe deficiency. </a:t>
              </a:r>
              <a:r>
                <a:rPr lang="en-US" sz="1200" dirty="0" smtClean="0">
                  <a:latin typeface="Times New Roman" panose="02020603050405020304" pitchFamily="18" charset="0"/>
                  <a:ea typeface="Calibri" panose="020F0502020204030204" pitchFamily="34" charset="0"/>
                  <a:cs typeface="Times New Roman" panose="02020603050405020304" pitchFamily="18" charset="0"/>
                </a:rPr>
                <a:t>Cu, Zn and </a:t>
              </a:r>
              <a:r>
                <a:rPr lang="en-US" sz="1200" dirty="0" err="1" smtClean="0">
                  <a:latin typeface="Times New Roman" panose="02020603050405020304" pitchFamily="18" charset="0"/>
                  <a:ea typeface="Calibri" panose="020F0502020204030204" pitchFamily="34" charset="0"/>
                  <a:cs typeface="Times New Roman" panose="02020603050405020304" pitchFamily="18" charset="0"/>
                </a:rPr>
                <a:t>Mn</a:t>
              </a:r>
              <a:r>
                <a:rPr lang="en-US"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200" dirty="0">
                  <a:latin typeface="Times New Roman" panose="02020603050405020304" pitchFamily="18" charset="0"/>
                  <a:ea typeface="Calibri" panose="020F0502020204030204" pitchFamily="34" charset="0"/>
                  <a:cs typeface="Times New Roman" panose="02020603050405020304" pitchFamily="18" charset="0"/>
                </a:rPr>
                <a:t>concentrations in </a:t>
              </a:r>
              <a:r>
                <a:rPr lang="en-US" sz="1200" b="1" dirty="0">
                  <a:latin typeface="Times New Roman" panose="02020603050405020304" pitchFamily="18" charset="0"/>
                  <a:ea typeface="Calibri" panose="020F0502020204030204" pitchFamily="34" charset="0"/>
                  <a:cs typeface="Times New Roman" panose="02020603050405020304" pitchFamily="18" charset="0"/>
                </a:rPr>
                <a:t>(A) </a:t>
              </a:r>
              <a:r>
                <a:rPr lang="en-US" sz="1200" dirty="0">
                  <a:latin typeface="Times New Roman" panose="02020603050405020304" pitchFamily="18" charset="0"/>
                  <a:ea typeface="Calibri" panose="020F0502020204030204" pitchFamily="34" charset="0"/>
                  <a:cs typeface="Times New Roman" panose="02020603050405020304" pitchFamily="18" charset="0"/>
                </a:rPr>
                <a:t>shoots and </a:t>
              </a:r>
              <a:r>
                <a:rPr lang="en-US" sz="1200" b="1" dirty="0">
                  <a:latin typeface="Times New Roman" panose="02020603050405020304" pitchFamily="18" charset="0"/>
                  <a:ea typeface="Calibri" panose="020F0502020204030204" pitchFamily="34" charset="0"/>
                  <a:cs typeface="Times New Roman" panose="02020603050405020304" pitchFamily="18" charset="0"/>
                </a:rPr>
                <a:t>(B) </a:t>
              </a:r>
              <a:r>
                <a:rPr lang="en-US" sz="1200" dirty="0">
                  <a:latin typeface="Times New Roman" panose="02020603050405020304" pitchFamily="18" charset="0"/>
                  <a:ea typeface="Calibri" panose="020F0502020204030204" pitchFamily="34" charset="0"/>
                  <a:cs typeface="Times New Roman" panose="02020603050405020304" pitchFamily="18" charset="0"/>
                </a:rPr>
                <a:t>roots of 15-day-old seedlings of </a:t>
              </a:r>
              <a:r>
                <a:rPr lang="en-US" sz="1200" dirty="0" smtClean="0">
                  <a:latin typeface="Times New Roman" panose="02020603050405020304" pitchFamily="18" charset="0"/>
                  <a:ea typeface="Calibri" panose="020F0502020204030204" pitchFamily="34" charset="0"/>
                  <a:cs typeface="Times New Roman" panose="02020603050405020304" pitchFamily="18" charset="0"/>
                </a:rPr>
                <a:t>WT, </a:t>
              </a:r>
              <a:r>
                <a:rPr lang="en-US" sz="1200" i="1" dirty="0" smtClean="0">
                  <a:latin typeface="Times New Roman" panose="02020603050405020304" pitchFamily="18" charset="0"/>
                  <a:ea typeface="Calibri" panose="020F0502020204030204" pitchFamily="34" charset="0"/>
                  <a:cs typeface="Times New Roman" panose="02020603050405020304" pitchFamily="18" charset="0"/>
                </a:rPr>
                <a:t>lac12-</a:t>
              </a:r>
              <a:r>
                <a:rPr lang="en-US" sz="1200" dirty="0" smtClean="0">
                  <a:latin typeface="Times New Roman" panose="02020603050405020304" pitchFamily="18" charset="0"/>
                  <a:ea typeface="Calibri" panose="020F0502020204030204" pitchFamily="34" charset="0"/>
                  <a:cs typeface="Times New Roman" panose="02020603050405020304" pitchFamily="18" charset="0"/>
                </a:rPr>
                <a:t>1</a:t>
              </a:r>
              <a:r>
                <a:rPr lang="en-US" sz="1200"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200" dirty="0">
                  <a:latin typeface="Times New Roman" panose="02020603050405020304" pitchFamily="18" charset="0"/>
                  <a:ea typeface="Calibri" panose="020F0502020204030204" pitchFamily="34" charset="0"/>
                  <a:cs typeface="Times New Roman" panose="02020603050405020304" pitchFamily="18" charset="0"/>
                </a:rPr>
                <a:t>and </a:t>
              </a:r>
              <a:r>
                <a:rPr lang="en-US" sz="1200" i="1" dirty="0" err="1">
                  <a:latin typeface="Times New Roman" panose="02020603050405020304" pitchFamily="18" charset="0"/>
                  <a:ea typeface="Calibri" panose="020F0502020204030204" pitchFamily="34" charset="0"/>
                  <a:cs typeface="Times New Roman" panose="02020603050405020304" pitchFamily="18" charset="0"/>
                </a:rPr>
                <a:t>ao</a:t>
              </a:r>
              <a:r>
                <a:rPr lang="en-US" sz="1200" i="1" dirty="0">
                  <a:latin typeface="Times New Roman" panose="02020603050405020304" pitchFamily="18" charset="0"/>
                  <a:ea typeface="Calibri" panose="020F0502020204030204" pitchFamily="34" charset="0"/>
                  <a:cs typeface="Times New Roman" panose="02020603050405020304" pitchFamily="18" charset="0"/>
                </a:rPr>
                <a:t> </a:t>
              </a:r>
              <a:r>
                <a:rPr lang="en-US" sz="1200" dirty="0">
                  <a:latin typeface="Times New Roman" panose="02020603050405020304" pitchFamily="18" charset="0"/>
                  <a:ea typeface="Calibri" panose="020F0502020204030204" pitchFamily="34" charset="0"/>
                  <a:cs typeface="Times New Roman" panose="02020603050405020304" pitchFamily="18" charset="0"/>
                </a:rPr>
                <a:t>mutant lines grown on Fe-sufficient (+ Fe, 10 µM </a:t>
              </a:r>
              <a:r>
                <a:rPr lang="en-US" sz="1200" dirty="0" err="1">
                  <a:latin typeface="Times New Roman" panose="02020603050405020304" pitchFamily="18" charset="0"/>
                  <a:ea typeface="Calibri" panose="020F0502020204030204" pitchFamily="34" charset="0"/>
                  <a:cs typeface="Times New Roman" panose="02020603050405020304" pitchFamily="18" charset="0"/>
                </a:rPr>
                <a:t>FeHBED</a:t>
              </a:r>
              <a:r>
                <a:rPr lang="en-US" sz="1200" dirty="0">
                  <a:latin typeface="Times New Roman" panose="02020603050405020304" pitchFamily="18" charset="0"/>
                  <a:ea typeface="Calibri" panose="020F0502020204030204" pitchFamily="34" charset="0"/>
                  <a:cs typeface="Times New Roman" panose="02020603050405020304" pitchFamily="18" charset="0"/>
                </a:rPr>
                <a:t>) and Fe-deficient (- Fe, 0 µM </a:t>
              </a:r>
              <a:r>
                <a:rPr lang="en-US" sz="1200" dirty="0" err="1">
                  <a:latin typeface="Times New Roman" panose="02020603050405020304" pitchFamily="18" charset="0"/>
                  <a:ea typeface="Calibri" panose="020F0502020204030204" pitchFamily="34" charset="0"/>
                  <a:cs typeface="Times New Roman" panose="02020603050405020304" pitchFamily="18" charset="0"/>
                </a:rPr>
                <a:t>FeHBED</a:t>
              </a:r>
              <a:r>
                <a:rPr lang="en-US" sz="1200" dirty="0">
                  <a:latin typeface="Times New Roman" panose="02020603050405020304" pitchFamily="18" charset="0"/>
                  <a:ea typeface="Calibri" panose="020F0502020204030204" pitchFamily="34" charset="0"/>
                  <a:cs typeface="Times New Roman" panose="02020603050405020304" pitchFamily="18" charset="0"/>
                </a:rPr>
                <a:t>) agar-solidified modified Hoagland’s medium (EDTA-washed agar) for 15 d on vertically oriented petri plates. Each value is the arithmetic mean ± SD of 3 to 4 biological replicates from one experiment representative of one independent biological experiment. Different letters denote statistically significant differences (</a:t>
              </a:r>
              <a:r>
                <a:rPr lang="en-US" sz="1200" i="1" dirty="0">
                  <a:latin typeface="Times New Roman" panose="02020603050405020304" pitchFamily="18" charset="0"/>
                  <a:ea typeface="Calibri" panose="020F0502020204030204" pitchFamily="34" charset="0"/>
                  <a:cs typeface="Times New Roman" panose="02020603050405020304" pitchFamily="18" charset="0"/>
                </a:rPr>
                <a:t>P</a:t>
              </a:r>
              <a:r>
                <a:rPr lang="en-US" sz="1200" dirty="0">
                  <a:latin typeface="Times New Roman" panose="02020603050405020304" pitchFamily="18" charset="0"/>
                  <a:ea typeface="Calibri" panose="020F0502020204030204" pitchFamily="34" charset="0"/>
                  <a:cs typeface="Times New Roman" panose="02020603050405020304" pitchFamily="18" charset="0"/>
                </a:rPr>
                <a:t> &lt; 0.05) between means based on ANOVA (</a:t>
              </a:r>
              <a:r>
                <a:rPr lang="en-US" sz="1200" dirty="0" err="1">
                  <a:latin typeface="Times New Roman" panose="02020603050405020304" pitchFamily="18" charset="0"/>
                  <a:ea typeface="Calibri" panose="020F0502020204030204" pitchFamily="34" charset="0"/>
                  <a:cs typeface="Times New Roman" panose="02020603050405020304" pitchFamily="18" charset="0"/>
                </a:rPr>
                <a:t>Tukey’s</a:t>
              </a:r>
              <a:r>
                <a:rPr lang="en-US" sz="1200" dirty="0">
                  <a:latin typeface="Times New Roman" panose="02020603050405020304" pitchFamily="18" charset="0"/>
                  <a:ea typeface="Calibri" panose="020F0502020204030204" pitchFamily="34" charset="0"/>
                  <a:cs typeface="Times New Roman" panose="02020603050405020304" pitchFamily="18" charset="0"/>
                </a:rPr>
                <a:t> HSD).</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Picture 9"/>
            <p:cNvPicPr>
              <a:picLocks noChangeAspect="1"/>
            </p:cNvPicPr>
            <p:nvPr/>
          </p:nvPicPr>
          <p:blipFill>
            <a:blip r:embed="rId3"/>
            <a:stretch>
              <a:fillRect/>
            </a:stretch>
          </p:blipFill>
          <p:spPr>
            <a:xfrm>
              <a:off x="387818" y="819709"/>
              <a:ext cx="3261040" cy="1698354"/>
            </a:xfrm>
            <a:prstGeom prst="rect">
              <a:avLst/>
            </a:prstGeom>
          </p:spPr>
        </p:pic>
        <p:pic>
          <p:nvPicPr>
            <p:cNvPr id="35" name="Picture 34"/>
            <p:cNvPicPr>
              <a:picLocks noChangeAspect="1"/>
            </p:cNvPicPr>
            <p:nvPr/>
          </p:nvPicPr>
          <p:blipFill>
            <a:blip r:embed="rId4"/>
            <a:stretch>
              <a:fillRect/>
            </a:stretch>
          </p:blipFill>
          <p:spPr>
            <a:xfrm>
              <a:off x="4175741" y="772620"/>
              <a:ext cx="3189800" cy="1723469"/>
            </a:xfrm>
            <a:prstGeom prst="rect">
              <a:avLst/>
            </a:prstGeom>
          </p:spPr>
        </p:pic>
        <p:pic>
          <p:nvPicPr>
            <p:cNvPr id="36" name="Picture 35"/>
            <p:cNvPicPr>
              <a:picLocks noChangeAspect="1"/>
            </p:cNvPicPr>
            <p:nvPr/>
          </p:nvPicPr>
          <p:blipFill>
            <a:blip r:embed="rId5"/>
            <a:stretch>
              <a:fillRect/>
            </a:stretch>
          </p:blipFill>
          <p:spPr>
            <a:xfrm>
              <a:off x="3356354" y="866560"/>
              <a:ext cx="334202" cy="344812"/>
            </a:xfrm>
            <a:prstGeom prst="rect">
              <a:avLst/>
            </a:prstGeom>
          </p:spPr>
        </p:pic>
        <p:sp>
          <p:nvSpPr>
            <p:cNvPr id="97" name="TextBox 96"/>
            <p:cNvSpPr txBox="1">
              <a:spLocks noChangeArrowheads="1"/>
            </p:cNvSpPr>
            <p:nvPr/>
          </p:nvSpPr>
          <p:spPr bwMode="auto">
            <a:xfrm rot="16200000">
              <a:off x="3272995" y="1373990"/>
              <a:ext cx="13564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de-DE" altLang="en-US" sz="1000" dirty="0" smtClean="0"/>
                <a:t>Root </a:t>
              </a:r>
              <a:r>
                <a:rPr lang="de-DE" altLang="en-US" sz="1000" dirty="0" err="1" smtClean="0"/>
                <a:t>Cu</a:t>
              </a:r>
              <a:r>
                <a:rPr lang="de-DE" altLang="en-US" sz="1000" dirty="0" smtClean="0"/>
                <a:t> </a:t>
              </a:r>
              <a:r>
                <a:rPr lang="de-DE" altLang="en-US" sz="1000" dirty="0" err="1" smtClean="0"/>
                <a:t>concentration</a:t>
              </a:r>
              <a:endParaRPr lang="de-DE" altLang="en-US" sz="1000" dirty="0" smtClean="0"/>
            </a:p>
            <a:p>
              <a:pPr algn="ctr" eaLnBrk="1" hangingPunct="1">
                <a:spcBef>
                  <a:spcPct val="0"/>
                </a:spcBef>
                <a:buFontTx/>
                <a:buNone/>
              </a:pPr>
              <a:r>
                <a:rPr lang="de-DE" altLang="en-US" sz="1000" dirty="0" smtClean="0"/>
                <a:t> </a:t>
              </a:r>
              <a:r>
                <a:rPr lang="de-DE" altLang="en-US" sz="1000" dirty="0"/>
                <a:t>(</a:t>
              </a:r>
              <a:r>
                <a:rPr lang="de-DE" altLang="en-US" sz="1000" dirty="0" smtClean="0"/>
                <a:t>µg</a:t>
              </a:r>
              <a:r>
                <a:rPr lang="de-DE" altLang="en-US" sz="1000" baseline="30000" dirty="0" smtClean="0"/>
                <a:t>-1</a:t>
              </a:r>
              <a:r>
                <a:rPr lang="de-DE" altLang="en-US" sz="1000" dirty="0" smtClean="0"/>
                <a:t> g </a:t>
              </a:r>
              <a:r>
                <a:rPr lang="de-DE" altLang="en-US" sz="1000" dirty="0"/>
                <a:t>DW)</a:t>
              </a:r>
              <a:endParaRPr lang="en-GB" altLang="en-US" sz="1000" dirty="0"/>
            </a:p>
          </p:txBody>
        </p:sp>
        <p:sp>
          <p:nvSpPr>
            <p:cNvPr id="100" name="Rectangle 56"/>
            <p:cNvSpPr>
              <a:spLocks noChangeArrowheads="1"/>
            </p:cNvSpPr>
            <p:nvPr/>
          </p:nvSpPr>
          <p:spPr bwMode="auto">
            <a:xfrm>
              <a:off x="4735463" y="2389599"/>
              <a:ext cx="26930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Col-0</a:t>
              </a:r>
              <a:endParaRPr kumimoji="0" lang="de-DE" sz="3200" b="0" i="0" u="none" strike="noStrike" cap="none" normalizeH="0" baseline="0" dirty="0" smtClean="0">
                <a:ln>
                  <a:noFill/>
                </a:ln>
                <a:effectLst/>
              </a:endParaRPr>
            </a:p>
          </p:txBody>
        </p:sp>
        <p:sp>
          <p:nvSpPr>
            <p:cNvPr id="101" name="Rectangle 57"/>
            <p:cNvSpPr>
              <a:spLocks noChangeArrowheads="1"/>
            </p:cNvSpPr>
            <p:nvPr/>
          </p:nvSpPr>
          <p:spPr bwMode="auto">
            <a:xfrm>
              <a:off x="6817537" y="2360873"/>
              <a:ext cx="1314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err="1" smtClean="0">
                  <a:ln>
                    <a:noFill/>
                  </a:ln>
                  <a:effectLst/>
                  <a:latin typeface="Calibri" panose="020F0502020204030204" pitchFamily="34" charset="0"/>
                </a:rPr>
                <a:t>ao</a:t>
              </a:r>
              <a:endParaRPr kumimoji="0" lang="de-DE" sz="3200" b="0" i="1" u="none" strike="noStrike" cap="none" normalizeH="0" baseline="0" dirty="0" smtClean="0">
                <a:ln>
                  <a:noFill/>
                </a:ln>
                <a:effectLst/>
              </a:endParaRPr>
            </a:p>
          </p:txBody>
        </p:sp>
        <p:sp>
          <p:nvSpPr>
            <p:cNvPr id="104" name="Rectangle 56"/>
            <p:cNvSpPr>
              <a:spLocks noChangeArrowheads="1"/>
            </p:cNvSpPr>
            <p:nvPr/>
          </p:nvSpPr>
          <p:spPr bwMode="auto">
            <a:xfrm>
              <a:off x="5704035" y="2378901"/>
              <a:ext cx="37991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smtClean="0">
                  <a:ln>
                    <a:noFill/>
                  </a:ln>
                  <a:effectLst/>
                  <a:latin typeface="Calibri" panose="020F0502020204030204" pitchFamily="34" charset="0"/>
                </a:rPr>
                <a:t>lac12</a:t>
              </a:r>
              <a:r>
                <a:rPr kumimoji="0" lang="de-DE" sz="1000" b="0" i="0" u="none" strike="noStrike" cap="none" normalizeH="0" baseline="0" dirty="0" smtClean="0">
                  <a:ln>
                    <a:noFill/>
                  </a:ln>
                  <a:effectLst/>
                  <a:latin typeface="Calibri" panose="020F0502020204030204" pitchFamily="34" charset="0"/>
                </a:rPr>
                <a:t>-1</a:t>
              </a:r>
              <a:endParaRPr kumimoji="0" lang="de-DE" sz="3200" b="0" i="0" u="none" strike="noStrike" cap="none" normalizeH="0" baseline="0" dirty="0" smtClean="0">
                <a:ln>
                  <a:noFill/>
                </a:ln>
                <a:effectLst/>
              </a:endParaRPr>
            </a:p>
          </p:txBody>
        </p:sp>
        <p:sp>
          <p:nvSpPr>
            <p:cNvPr id="67" name="Rectangle 6"/>
            <p:cNvSpPr>
              <a:spLocks noChangeArrowheads="1"/>
            </p:cNvSpPr>
            <p:nvPr/>
          </p:nvSpPr>
          <p:spPr bwMode="auto">
            <a:xfrm>
              <a:off x="930275" y="3808413"/>
              <a:ext cx="219075" cy="4445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7"/>
            <p:cNvSpPr>
              <a:spLocks noEditPoints="1"/>
            </p:cNvSpPr>
            <p:nvPr/>
          </p:nvSpPr>
          <p:spPr bwMode="auto">
            <a:xfrm>
              <a:off x="927100" y="3805238"/>
              <a:ext cx="225425" cy="450850"/>
            </a:xfrm>
            <a:custGeom>
              <a:avLst/>
              <a:gdLst>
                <a:gd name="T0" fmla="*/ 0 w 285"/>
                <a:gd name="T1" fmla="*/ 4 h 566"/>
                <a:gd name="T2" fmla="*/ 0 w 285"/>
                <a:gd name="T3" fmla="*/ 0 h 566"/>
                <a:gd name="T4" fmla="*/ 4 w 285"/>
                <a:gd name="T5" fmla="*/ 0 h 566"/>
                <a:gd name="T6" fmla="*/ 281 w 285"/>
                <a:gd name="T7" fmla="*/ 0 h 566"/>
                <a:gd name="T8" fmla="*/ 284 w 285"/>
                <a:gd name="T9" fmla="*/ 0 h 566"/>
                <a:gd name="T10" fmla="*/ 285 w 285"/>
                <a:gd name="T11" fmla="*/ 4 h 566"/>
                <a:gd name="T12" fmla="*/ 285 w 285"/>
                <a:gd name="T13" fmla="*/ 562 h 566"/>
                <a:gd name="T14" fmla="*/ 284 w 285"/>
                <a:gd name="T15" fmla="*/ 565 h 566"/>
                <a:gd name="T16" fmla="*/ 281 w 285"/>
                <a:gd name="T17" fmla="*/ 566 h 566"/>
                <a:gd name="T18" fmla="*/ 4 w 285"/>
                <a:gd name="T19" fmla="*/ 566 h 566"/>
                <a:gd name="T20" fmla="*/ 0 w 285"/>
                <a:gd name="T21" fmla="*/ 565 h 566"/>
                <a:gd name="T22" fmla="*/ 0 w 285"/>
                <a:gd name="T23" fmla="*/ 562 h 566"/>
                <a:gd name="T24" fmla="*/ 0 w 285"/>
                <a:gd name="T25" fmla="*/ 4 h 566"/>
                <a:gd name="T26" fmla="*/ 8 w 285"/>
                <a:gd name="T27" fmla="*/ 562 h 566"/>
                <a:gd name="T28" fmla="*/ 4 w 285"/>
                <a:gd name="T29" fmla="*/ 558 h 566"/>
                <a:gd name="T30" fmla="*/ 281 w 285"/>
                <a:gd name="T31" fmla="*/ 558 h 566"/>
                <a:gd name="T32" fmla="*/ 277 w 285"/>
                <a:gd name="T33" fmla="*/ 562 h 566"/>
                <a:gd name="T34" fmla="*/ 277 w 285"/>
                <a:gd name="T35" fmla="*/ 4 h 566"/>
                <a:gd name="T36" fmla="*/ 281 w 285"/>
                <a:gd name="T37" fmla="*/ 8 h 566"/>
                <a:gd name="T38" fmla="*/ 4 w 285"/>
                <a:gd name="T39" fmla="*/ 8 h 566"/>
                <a:gd name="T40" fmla="*/ 8 w 285"/>
                <a:gd name="T41" fmla="*/ 4 h 566"/>
                <a:gd name="T42" fmla="*/ 8 w 285"/>
                <a:gd name="T43" fmla="*/ 56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5" h="566">
                  <a:moveTo>
                    <a:pt x="0" y="4"/>
                  </a:moveTo>
                  <a:lnTo>
                    <a:pt x="0" y="0"/>
                  </a:lnTo>
                  <a:lnTo>
                    <a:pt x="4" y="0"/>
                  </a:lnTo>
                  <a:lnTo>
                    <a:pt x="281" y="0"/>
                  </a:lnTo>
                  <a:lnTo>
                    <a:pt x="284" y="0"/>
                  </a:lnTo>
                  <a:lnTo>
                    <a:pt x="285" y="4"/>
                  </a:lnTo>
                  <a:lnTo>
                    <a:pt x="285" y="562"/>
                  </a:lnTo>
                  <a:lnTo>
                    <a:pt x="284" y="565"/>
                  </a:lnTo>
                  <a:lnTo>
                    <a:pt x="281" y="566"/>
                  </a:lnTo>
                  <a:lnTo>
                    <a:pt x="4" y="566"/>
                  </a:lnTo>
                  <a:lnTo>
                    <a:pt x="0" y="565"/>
                  </a:lnTo>
                  <a:lnTo>
                    <a:pt x="0" y="562"/>
                  </a:lnTo>
                  <a:lnTo>
                    <a:pt x="0" y="4"/>
                  </a:lnTo>
                  <a:close/>
                  <a:moveTo>
                    <a:pt x="8" y="562"/>
                  </a:moveTo>
                  <a:lnTo>
                    <a:pt x="4" y="558"/>
                  </a:lnTo>
                  <a:lnTo>
                    <a:pt x="281" y="558"/>
                  </a:lnTo>
                  <a:lnTo>
                    <a:pt x="277" y="562"/>
                  </a:lnTo>
                  <a:lnTo>
                    <a:pt x="277" y="4"/>
                  </a:lnTo>
                  <a:lnTo>
                    <a:pt x="281" y="8"/>
                  </a:lnTo>
                  <a:lnTo>
                    <a:pt x="4" y="8"/>
                  </a:lnTo>
                  <a:lnTo>
                    <a:pt x="8" y="4"/>
                  </a:lnTo>
                  <a:lnTo>
                    <a:pt x="8" y="562"/>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Rectangle 8"/>
            <p:cNvSpPr>
              <a:spLocks noChangeArrowheads="1"/>
            </p:cNvSpPr>
            <p:nvPr/>
          </p:nvSpPr>
          <p:spPr bwMode="auto">
            <a:xfrm>
              <a:off x="1909763" y="3816350"/>
              <a:ext cx="219075" cy="4365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9"/>
            <p:cNvSpPr>
              <a:spLocks noEditPoints="1"/>
            </p:cNvSpPr>
            <p:nvPr/>
          </p:nvSpPr>
          <p:spPr bwMode="auto">
            <a:xfrm>
              <a:off x="1906588" y="3813175"/>
              <a:ext cx="225425" cy="442912"/>
            </a:xfrm>
            <a:custGeom>
              <a:avLst/>
              <a:gdLst>
                <a:gd name="T0" fmla="*/ 0 w 284"/>
                <a:gd name="T1" fmla="*/ 4 h 558"/>
                <a:gd name="T2" fmla="*/ 0 w 284"/>
                <a:gd name="T3" fmla="*/ 0 h 558"/>
                <a:gd name="T4" fmla="*/ 4 w 284"/>
                <a:gd name="T5" fmla="*/ 0 h 558"/>
                <a:gd name="T6" fmla="*/ 280 w 284"/>
                <a:gd name="T7" fmla="*/ 0 h 558"/>
                <a:gd name="T8" fmla="*/ 282 w 284"/>
                <a:gd name="T9" fmla="*/ 0 h 558"/>
                <a:gd name="T10" fmla="*/ 284 w 284"/>
                <a:gd name="T11" fmla="*/ 4 h 558"/>
                <a:gd name="T12" fmla="*/ 284 w 284"/>
                <a:gd name="T13" fmla="*/ 554 h 558"/>
                <a:gd name="T14" fmla="*/ 282 w 284"/>
                <a:gd name="T15" fmla="*/ 557 h 558"/>
                <a:gd name="T16" fmla="*/ 280 w 284"/>
                <a:gd name="T17" fmla="*/ 558 h 558"/>
                <a:gd name="T18" fmla="*/ 4 w 284"/>
                <a:gd name="T19" fmla="*/ 558 h 558"/>
                <a:gd name="T20" fmla="*/ 0 w 284"/>
                <a:gd name="T21" fmla="*/ 557 h 558"/>
                <a:gd name="T22" fmla="*/ 0 w 284"/>
                <a:gd name="T23" fmla="*/ 554 h 558"/>
                <a:gd name="T24" fmla="*/ 0 w 284"/>
                <a:gd name="T25" fmla="*/ 4 h 558"/>
                <a:gd name="T26" fmla="*/ 8 w 284"/>
                <a:gd name="T27" fmla="*/ 554 h 558"/>
                <a:gd name="T28" fmla="*/ 4 w 284"/>
                <a:gd name="T29" fmla="*/ 550 h 558"/>
                <a:gd name="T30" fmla="*/ 280 w 284"/>
                <a:gd name="T31" fmla="*/ 550 h 558"/>
                <a:gd name="T32" fmla="*/ 276 w 284"/>
                <a:gd name="T33" fmla="*/ 554 h 558"/>
                <a:gd name="T34" fmla="*/ 276 w 284"/>
                <a:gd name="T35" fmla="*/ 4 h 558"/>
                <a:gd name="T36" fmla="*/ 280 w 284"/>
                <a:gd name="T37" fmla="*/ 8 h 558"/>
                <a:gd name="T38" fmla="*/ 4 w 284"/>
                <a:gd name="T39" fmla="*/ 8 h 558"/>
                <a:gd name="T40" fmla="*/ 8 w 284"/>
                <a:gd name="T41" fmla="*/ 4 h 558"/>
                <a:gd name="T42" fmla="*/ 8 w 284"/>
                <a:gd name="T43" fmla="*/ 55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558">
                  <a:moveTo>
                    <a:pt x="0" y="4"/>
                  </a:moveTo>
                  <a:lnTo>
                    <a:pt x="0" y="0"/>
                  </a:lnTo>
                  <a:lnTo>
                    <a:pt x="4" y="0"/>
                  </a:lnTo>
                  <a:lnTo>
                    <a:pt x="280" y="0"/>
                  </a:lnTo>
                  <a:lnTo>
                    <a:pt x="282" y="0"/>
                  </a:lnTo>
                  <a:lnTo>
                    <a:pt x="284" y="4"/>
                  </a:lnTo>
                  <a:lnTo>
                    <a:pt x="284" y="554"/>
                  </a:lnTo>
                  <a:lnTo>
                    <a:pt x="282" y="557"/>
                  </a:lnTo>
                  <a:lnTo>
                    <a:pt x="280" y="558"/>
                  </a:lnTo>
                  <a:lnTo>
                    <a:pt x="4" y="558"/>
                  </a:lnTo>
                  <a:lnTo>
                    <a:pt x="0" y="557"/>
                  </a:lnTo>
                  <a:lnTo>
                    <a:pt x="0" y="554"/>
                  </a:lnTo>
                  <a:lnTo>
                    <a:pt x="0" y="4"/>
                  </a:lnTo>
                  <a:close/>
                  <a:moveTo>
                    <a:pt x="8" y="554"/>
                  </a:moveTo>
                  <a:lnTo>
                    <a:pt x="4" y="550"/>
                  </a:lnTo>
                  <a:lnTo>
                    <a:pt x="280" y="550"/>
                  </a:lnTo>
                  <a:lnTo>
                    <a:pt x="276" y="554"/>
                  </a:lnTo>
                  <a:lnTo>
                    <a:pt x="276" y="4"/>
                  </a:lnTo>
                  <a:lnTo>
                    <a:pt x="280" y="8"/>
                  </a:lnTo>
                  <a:lnTo>
                    <a:pt x="4" y="8"/>
                  </a:lnTo>
                  <a:lnTo>
                    <a:pt x="8" y="4"/>
                  </a:lnTo>
                  <a:lnTo>
                    <a:pt x="8" y="554"/>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Rectangle 10"/>
            <p:cNvSpPr>
              <a:spLocks noChangeArrowheads="1"/>
            </p:cNvSpPr>
            <p:nvPr/>
          </p:nvSpPr>
          <p:spPr bwMode="auto">
            <a:xfrm>
              <a:off x="2887663" y="3802063"/>
              <a:ext cx="219075" cy="4508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1"/>
            <p:cNvSpPr>
              <a:spLocks noEditPoints="1"/>
            </p:cNvSpPr>
            <p:nvPr/>
          </p:nvSpPr>
          <p:spPr bwMode="auto">
            <a:xfrm>
              <a:off x="2884488" y="3798888"/>
              <a:ext cx="225425" cy="457200"/>
            </a:xfrm>
            <a:custGeom>
              <a:avLst/>
              <a:gdLst>
                <a:gd name="T0" fmla="*/ 0 w 284"/>
                <a:gd name="T1" fmla="*/ 5 h 575"/>
                <a:gd name="T2" fmla="*/ 0 w 284"/>
                <a:gd name="T3" fmla="*/ 0 h 575"/>
                <a:gd name="T4" fmla="*/ 4 w 284"/>
                <a:gd name="T5" fmla="*/ 0 h 575"/>
                <a:gd name="T6" fmla="*/ 280 w 284"/>
                <a:gd name="T7" fmla="*/ 0 h 575"/>
                <a:gd name="T8" fmla="*/ 282 w 284"/>
                <a:gd name="T9" fmla="*/ 0 h 575"/>
                <a:gd name="T10" fmla="*/ 284 w 284"/>
                <a:gd name="T11" fmla="*/ 5 h 575"/>
                <a:gd name="T12" fmla="*/ 284 w 284"/>
                <a:gd name="T13" fmla="*/ 571 h 575"/>
                <a:gd name="T14" fmla="*/ 282 w 284"/>
                <a:gd name="T15" fmla="*/ 574 h 575"/>
                <a:gd name="T16" fmla="*/ 280 w 284"/>
                <a:gd name="T17" fmla="*/ 575 h 575"/>
                <a:gd name="T18" fmla="*/ 4 w 284"/>
                <a:gd name="T19" fmla="*/ 575 h 575"/>
                <a:gd name="T20" fmla="*/ 0 w 284"/>
                <a:gd name="T21" fmla="*/ 574 h 575"/>
                <a:gd name="T22" fmla="*/ 0 w 284"/>
                <a:gd name="T23" fmla="*/ 571 h 575"/>
                <a:gd name="T24" fmla="*/ 0 w 284"/>
                <a:gd name="T25" fmla="*/ 5 h 575"/>
                <a:gd name="T26" fmla="*/ 8 w 284"/>
                <a:gd name="T27" fmla="*/ 571 h 575"/>
                <a:gd name="T28" fmla="*/ 4 w 284"/>
                <a:gd name="T29" fmla="*/ 567 h 575"/>
                <a:gd name="T30" fmla="*/ 280 w 284"/>
                <a:gd name="T31" fmla="*/ 567 h 575"/>
                <a:gd name="T32" fmla="*/ 276 w 284"/>
                <a:gd name="T33" fmla="*/ 571 h 575"/>
                <a:gd name="T34" fmla="*/ 276 w 284"/>
                <a:gd name="T35" fmla="*/ 5 h 575"/>
                <a:gd name="T36" fmla="*/ 280 w 284"/>
                <a:gd name="T37" fmla="*/ 9 h 575"/>
                <a:gd name="T38" fmla="*/ 4 w 284"/>
                <a:gd name="T39" fmla="*/ 9 h 575"/>
                <a:gd name="T40" fmla="*/ 8 w 284"/>
                <a:gd name="T41" fmla="*/ 5 h 575"/>
                <a:gd name="T42" fmla="*/ 8 w 284"/>
                <a:gd name="T43" fmla="*/ 571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575">
                  <a:moveTo>
                    <a:pt x="0" y="5"/>
                  </a:moveTo>
                  <a:lnTo>
                    <a:pt x="0" y="0"/>
                  </a:lnTo>
                  <a:lnTo>
                    <a:pt x="4" y="0"/>
                  </a:lnTo>
                  <a:lnTo>
                    <a:pt x="280" y="0"/>
                  </a:lnTo>
                  <a:lnTo>
                    <a:pt x="282" y="0"/>
                  </a:lnTo>
                  <a:lnTo>
                    <a:pt x="284" y="5"/>
                  </a:lnTo>
                  <a:lnTo>
                    <a:pt x="284" y="571"/>
                  </a:lnTo>
                  <a:lnTo>
                    <a:pt x="282" y="574"/>
                  </a:lnTo>
                  <a:lnTo>
                    <a:pt x="280" y="575"/>
                  </a:lnTo>
                  <a:lnTo>
                    <a:pt x="4" y="575"/>
                  </a:lnTo>
                  <a:lnTo>
                    <a:pt x="0" y="574"/>
                  </a:lnTo>
                  <a:lnTo>
                    <a:pt x="0" y="571"/>
                  </a:lnTo>
                  <a:lnTo>
                    <a:pt x="0" y="5"/>
                  </a:lnTo>
                  <a:close/>
                  <a:moveTo>
                    <a:pt x="8" y="571"/>
                  </a:moveTo>
                  <a:lnTo>
                    <a:pt x="4" y="567"/>
                  </a:lnTo>
                  <a:lnTo>
                    <a:pt x="280" y="567"/>
                  </a:lnTo>
                  <a:lnTo>
                    <a:pt x="276" y="571"/>
                  </a:lnTo>
                  <a:lnTo>
                    <a:pt x="276" y="5"/>
                  </a:lnTo>
                  <a:lnTo>
                    <a:pt x="280" y="9"/>
                  </a:lnTo>
                  <a:lnTo>
                    <a:pt x="4" y="9"/>
                  </a:lnTo>
                  <a:lnTo>
                    <a:pt x="8" y="5"/>
                  </a:lnTo>
                  <a:lnTo>
                    <a:pt x="8" y="571"/>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Rectangle 12"/>
            <p:cNvSpPr>
              <a:spLocks noChangeArrowheads="1"/>
            </p:cNvSpPr>
            <p:nvPr/>
          </p:nvSpPr>
          <p:spPr bwMode="auto">
            <a:xfrm>
              <a:off x="1159915" y="3067050"/>
              <a:ext cx="219075" cy="11858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3"/>
            <p:cNvSpPr>
              <a:spLocks noEditPoints="1"/>
            </p:cNvSpPr>
            <p:nvPr/>
          </p:nvSpPr>
          <p:spPr bwMode="auto">
            <a:xfrm>
              <a:off x="1156740" y="3063875"/>
              <a:ext cx="225425" cy="1192212"/>
            </a:xfrm>
            <a:custGeom>
              <a:avLst/>
              <a:gdLst>
                <a:gd name="T0" fmla="*/ 0 w 286"/>
                <a:gd name="T1" fmla="*/ 4 h 1501"/>
                <a:gd name="T2" fmla="*/ 0 w 286"/>
                <a:gd name="T3" fmla="*/ 0 h 1501"/>
                <a:gd name="T4" fmla="*/ 5 w 286"/>
                <a:gd name="T5" fmla="*/ 0 h 1501"/>
                <a:gd name="T6" fmla="*/ 282 w 286"/>
                <a:gd name="T7" fmla="*/ 0 h 1501"/>
                <a:gd name="T8" fmla="*/ 284 w 286"/>
                <a:gd name="T9" fmla="*/ 0 h 1501"/>
                <a:gd name="T10" fmla="*/ 286 w 286"/>
                <a:gd name="T11" fmla="*/ 4 h 1501"/>
                <a:gd name="T12" fmla="*/ 286 w 286"/>
                <a:gd name="T13" fmla="*/ 1497 h 1501"/>
                <a:gd name="T14" fmla="*/ 284 w 286"/>
                <a:gd name="T15" fmla="*/ 1500 h 1501"/>
                <a:gd name="T16" fmla="*/ 282 w 286"/>
                <a:gd name="T17" fmla="*/ 1501 h 1501"/>
                <a:gd name="T18" fmla="*/ 5 w 286"/>
                <a:gd name="T19" fmla="*/ 1501 h 1501"/>
                <a:gd name="T20" fmla="*/ 0 w 286"/>
                <a:gd name="T21" fmla="*/ 1500 h 1501"/>
                <a:gd name="T22" fmla="*/ 0 w 286"/>
                <a:gd name="T23" fmla="*/ 1497 h 1501"/>
                <a:gd name="T24" fmla="*/ 0 w 286"/>
                <a:gd name="T25" fmla="*/ 4 h 1501"/>
                <a:gd name="T26" fmla="*/ 9 w 286"/>
                <a:gd name="T27" fmla="*/ 1497 h 1501"/>
                <a:gd name="T28" fmla="*/ 5 w 286"/>
                <a:gd name="T29" fmla="*/ 1493 h 1501"/>
                <a:gd name="T30" fmla="*/ 282 w 286"/>
                <a:gd name="T31" fmla="*/ 1493 h 1501"/>
                <a:gd name="T32" fmla="*/ 277 w 286"/>
                <a:gd name="T33" fmla="*/ 1497 h 1501"/>
                <a:gd name="T34" fmla="*/ 277 w 286"/>
                <a:gd name="T35" fmla="*/ 4 h 1501"/>
                <a:gd name="T36" fmla="*/ 282 w 286"/>
                <a:gd name="T37" fmla="*/ 8 h 1501"/>
                <a:gd name="T38" fmla="*/ 5 w 286"/>
                <a:gd name="T39" fmla="*/ 8 h 1501"/>
                <a:gd name="T40" fmla="*/ 9 w 286"/>
                <a:gd name="T41" fmla="*/ 4 h 1501"/>
                <a:gd name="T42" fmla="*/ 9 w 286"/>
                <a:gd name="T43" fmla="*/ 1497 h 1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6" h="1501">
                  <a:moveTo>
                    <a:pt x="0" y="4"/>
                  </a:moveTo>
                  <a:lnTo>
                    <a:pt x="0" y="0"/>
                  </a:lnTo>
                  <a:lnTo>
                    <a:pt x="5" y="0"/>
                  </a:lnTo>
                  <a:lnTo>
                    <a:pt x="282" y="0"/>
                  </a:lnTo>
                  <a:lnTo>
                    <a:pt x="284" y="0"/>
                  </a:lnTo>
                  <a:lnTo>
                    <a:pt x="286" y="4"/>
                  </a:lnTo>
                  <a:lnTo>
                    <a:pt x="286" y="1497"/>
                  </a:lnTo>
                  <a:lnTo>
                    <a:pt x="284" y="1500"/>
                  </a:lnTo>
                  <a:lnTo>
                    <a:pt x="282" y="1501"/>
                  </a:lnTo>
                  <a:lnTo>
                    <a:pt x="5" y="1501"/>
                  </a:lnTo>
                  <a:lnTo>
                    <a:pt x="0" y="1500"/>
                  </a:lnTo>
                  <a:lnTo>
                    <a:pt x="0" y="1497"/>
                  </a:lnTo>
                  <a:lnTo>
                    <a:pt x="0" y="4"/>
                  </a:lnTo>
                  <a:close/>
                  <a:moveTo>
                    <a:pt x="9" y="1497"/>
                  </a:moveTo>
                  <a:lnTo>
                    <a:pt x="5" y="1493"/>
                  </a:lnTo>
                  <a:lnTo>
                    <a:pt x="282" y="1493"/>
                  </a:lnTo>
                  <a:lnTo>
                    <a:pt x="277" y="1497"/>
                  </a:lnTo>
                  <a:lnTo>
                    <a:pt x="277" y="4"/>
                  </a:lnTo>
                  <a:lnTo>
                    <a:pt x="282" y="8"/>
                  </a:lnTo>
                  <a:lnTo>
                    <a:pt x="5" y="8"/>
                  </a:lnTo>
                  <a:lnTo>
                    <a:pt x="9" y="4"/>
                  </a:lnTo>
                  <a:lnTo>
                    <a:pt x="9" y="1497"/>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 name="Rectangle 14"/>
            <p:cNvSpPr>
              <a:spLocks noChangeArrowheads="1"/>
            </p:cNvSpPr>
            <p:nvPr/>
          </p:nvSpPr>
          <p:spPr bwMode="auto">
            <a:xfrm>
              <a:off x="2187575" y="3232150"/>
              <a:ext cx="220663" cy="10207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5"/>
            <p:cNvSpPr>
              <a:spLocks noEditPoints="1"/>
            </p:cNvSpPr>
            <p:nvPr/>
          </p:nvSpPr>
          <p:spPr bwMode="auto">
            <a:xfrm>
              <a:off x="2134640" y="3228975"/>
              <a:ext cx="227013" cy="1027112"/>
            </a:xfrm>
            <a:custGeom>
              <a:avLst/>
              <a:gdLst>
                <a:gd name="T0" fmla="*/ 0 w 286"/>
                <a:gd name="T1" fmla="*/ 5 h 1294"/>
                <a:gd name="T2" fmla="*/ 0 w 286"/>
                <a:gd name="T3" fmla="*/ 0 h 1294"/>
                <a:gd name="T4" fmla="*/ 5 w 286"/>
                <a:gd name="T5" fmla="*/ 0 h 1294"/>
                <a:gd name="T6" fmla="*/ 282 w 286"/>
                <a:gd name="T7" fmla="*/ 0 h 1294"/>
                <a:gd name="T8" fmla="*/ 284 w 286"/>
                <a:gd name="T9" fmla="*/ 0 h 1294"/>
                <a:gd name="T10" fmla="*/ 286 w 286"/>
                <a:gd name="T11" fmla="*/ 5 h 1294"/>
                <a:gd name="T12" fmla="*/ 286 w 286"/>
                <a:gd name="T13" fmla="*/ 1290 h 1294"/>
                <a:gd name="T14" fmla="*/ 284 w 286"/>
                <a:gd name="T15" fmla="*/ 1293 h 1294"/>
                <a:gd name="T16" fmla="*/ 282 w 286"/>
                <a:gd name="T17" fmla="*/ 1294 h 1294"/>
                <a:gd name="T18" fmla="*/ 5 w 286"/>
                <a:gd name="T19" fmla="*/ 1294 h 1294"/>
                <a:gd name="T20" fmla="*/ 0 w 286"/>
                <a:gd name="T21" fmla="*/ 1293 h 1294"/>
                <a:gd name="T22" fmla="*/ 0 w 286"/>
                <a:gd name="T23" fmla="*/ 1290 h 1294"/>
                <a:gd name="T24" fmla="*/ 0 w 286"/>
                <a:gd name="T25" fmla="*/ 5 h 1294"/>
                <a:gd name="T26" fmla="*/ 9 w 286"/>
                <a:gd name="T27" fmla="*/ 1290 h 1294"/>
                <a:gd name="T28" fmla="*/ 5 w 286"/>
                <a:gd name="T29" fmla="*/ 1286 h 1294"/>
                <a:gd name="T30" fmla="*/ 282 w 286"/>
                <a:gd name="T31" fmla="*/ 1286 h 1294"/>
                <a:gd name="T32" fmla="*/ 277 w 286"/>
                <a:gd name="T33" fmla="*/ 1290 h 1294"/>
                <a:gd name="T34" fmla="*/ 277 w 286"/>
                <a:gd name="T35" fmla="*/ 5 h 1294"/>
                <a:gd name="T36" fmla="*/ 282 w 286"/>
                <a:gd name="T37" fmla="*/ 9 h 1294"/>
                <a:gd name="T38" fmla="*/ 5 w 286"/>
                <a:gd name="T39" fmla="*/ 9 h 1294"/>
                <a:gd name="T40" fmla="*/ 9 w 286"/>
                <a:gd name="T41" fmla="*/ 5 h 1294"/>
                <a:gd name="T42" fmla="*/ 9 w 286"/>
                <a:gd name="T43" fmla="*/ 129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6" h="1294">
                  <a:moveTo>
                    <a:pt x="0" y="5"/>
                  </a:moveTo>
                  <a:lnTo>
                    <a:pt x="0" y="0"/>
                  </a:lnTo>
                  <a:lnTo>
                    <a:pt x="5" y="0"/>
                  </a:lnTo>
                  <a:lnTo>
                    <a:pt x="282" y="0"/>
                  </a:lnTo>
                  <a:lnTo>
                    <a:pt x="284" y="0"/>
                  </a:lnTo>
                  <a:lnTo>
                    <a:pt x="286" y="5"/>
                  </a:lnTo>
                  <a:lnTo>
                    <a:pt x="286" y="1290"/>
                  </a:lnTo>
                  <a:lnTo>
                    <a:pt x="284" y="1293"/>
                  </a:lnTo>
                  <a:lnTo>
                    <a:pt x="282" y="1294"/>
                  </a:lnTo>
                  <a:lnTo>
                    <a:pt x="5" y="1294"/>
                  </a:lnTo>
                  <a:lnTo>
                    <a:pt x="0" y="1293"/>
                  </a:lnTo>
                  <a:lnTo>
                    <a:pt x="0" y="1290"/>
                  </a:lnTo>
                  <a:lnTo>
                    <a:pt x="0" y="5"/>
                  </a:lnTo>
                  <a:close/>
                  <a:moveTo>
                    <a:pt x="9" y="1290"/>
                  </a:moveTo>
                  <a:lnTo>
                    <a:pt x="5" y="1286"/>
                  </a:lnTo>
                  <a:lnTo>
                    <a:pt x="282" y="1286"/>
                  </a:lnTo>
                  <a:lnTo>
                    <a:pt x="277" y="1290"/>
                  </a:lnTo>
                  <a:lnTo>
                    <a:pt x="277" y="5"/>
                  </a:lnTo>
                  <a:lnTo>
                    <a:pt x="282" y="9"/>
                  </a:lnTo>
                  <a:lnTo>
                    <a:pt x="5" y="9"/>
                  </a:lnTo>
                  <a:lnTo>
                    <a:pt x="9" y="5"/>
                  </a:lnTo>
                  <a:lnTo>
                    <a:pt x="9" y="1290"/>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 name="Rectangle 16"/>
            <p:cNvSpPr>
              <a:spLocks noChangeArrowheads="1"/>
            </p:cNvSpPr>
            <p:nvPr/>
          </p:nvSpPr>
          <p:spPr bwMode="auto">
            <a:xfrm>
              <a:off x="3167063" y="3198813"/>
              <a:ext cx="219075" cy="1054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7"/>
            <p:cNvSpPr>
              <a:spLocks noEditPoints="1"/>
            </p:cNvSpPr>
            <p:nvPr/>
          </p:nvSpPr>
          <p:spPr bwMode="auto">
            <a:xfrm>
              <a:off x="3114128" y="3195638"/>
              <a:ext cx="225425" cy="1060450"/>
            </a:xfrm>
            <a:custGeom>
              <a:avLst/>
              <a:gdLst>
                <a:gd name="T0" fmla="*/ 0 w 286"/>
                <a:gd name="T1" fmla="*/ 4 h 1335"/>
                <a:gd name="T2" fmla="*/ 0 w 286"/>
                <a:gd name="T3" fmla="*/ 0 h 1335"/>
                <a:gd name="T4" fmla="*/ 4 w 286"/>
                <a:gd name="T5" fmla="*/ 0 h 1335"/>
                <a:gd name="T6" fmla="*/ 282 w 286"/>
                <a:gd name="T7" fmla="*/ 0 h 1335"/>
                <a:gd name="T8" fmla="*/ 284 w 286"/>
                <a:gd name="T9" fmla="*/ 0 h 1335"/>
                <a:gd name="T10" fmla="*/ 286 w 286"/>
                <a:gd name="T11" fmla="*/ 4 h 1335"/>
                <a:gd name="T12" fmla="*/ 286 w 286"/>
                <a:gd name="T13" fmla="*/ 1331 h 1335"/>
                <a:gd name="T14" fmla="*/ 284 w 286"/>
                <a:gd name="T15" fmla="*/ 1334 h 1335"/>
                <a:gd name="T16" fmla="*/ 282 w 286"/>
                <a:gd name="T17" fmla="*/ 1335 h 1335"/>
                <a:gd name="T18" fmla="*/ 4 w 286"/>
                <a:gd name="T19" fmla="*/ 1335 h 1335"/>
                <a:gd name="T20" fmla="*/ 0 w 286"/>
                <a:gd name="T21" fmla="*/ 1334 h 1335"/>
                <a:gd name="T22" fmla="*/ 0 w 286"/>
                <a:gd name="T23" fmla="*/ 1331 h 1335"/>
                <a:gd name="T24" fmla="*/ 0 w 286"/>
                <a:gd name="T25" fmla="*/ 4 h 1335"/>
                <a:gd name="T26" fmla="*/ 9 w 286"/>
                <a:gd name="T27" fmla="*/ 1331 h 1335"/>
                <a:gd name="T28" fmla="*/ 4 w 286"/>
                <a:gd name="T29" fmla="*/ 1327 h 1335"/>
                <a:gd name="T30" fmla="*/ 282 w 286"/>
                <a:gd name="T31" fmla="*/ 1327 h 1335"/>
                <a:gd name="T32" fmla="*/ 277 w 286"/>
                <a:gd name="T33" fmla="*/ 1331 h 1335"/>
                <a:gd name="T34" fmla="*/ 277 w 286"/>
                <a:gd name="T35" fmla="*/ 4 h 1335"/>
                <a:gd name="T36" fmla="*/ 282 w 286"/>
                <a:gd name="T37" fmla="*/ 8 h 1335"/>
                <a:gd name="T38" fmla="*/ 4 w 286"/>
                <a:gd name="T39" fmla="*/ 8 h 1335"/>
                <a:gd name="T40" fmla="*/ 9 w 286"/>
                <a:gd name="T41" fmla="*/ 4 h 1335"/>
                <a:gd name="T42" fmla="*/ 9 w 286"/>
                <a:gd name="T43" fmla="*/ 1331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6" h="1335">
                  <a:moveTo>
                    <a:pt x="0" y="4"/>
                  </a:moveTo>
                  <a:lnTo>
                    <a:pt x="0" y="0"/>
                  </a:lnTo>
                  <a:lnTo>
                    <a:pt x="4" y="0"/>
                  </a:lnTo>
                  <a:lnTo>
                    <a:pt x="282" y="0"/>
                  </a:lnTo>
                  <a:lnTo>
                    <a:pt x="284" y="0"/>
                  </a:lnTo>
                  <a:lnTo>
                    <a:pt x="286" y="4"/>
                  </a:lnTo>
                  <a:lnTo>
                    <a:pt x="286" y="1331"/>
                  </a:lnTo>
                  <a:lnTo>
                    <a:pt x="284" y="1334"/>
                  </a:lnTo>
                  <a:lnTo>
                    <a:pt x="282" y="1335"/>
                  </a:lnTo>
                  <a:lnTo>
                    <a:pt x="4" y="1335"/>
                  </a:lnTo>
                  <a:lnTo>
                    <a:pt x="0" y="1334"/>
                  </a:lnTo>
                  <a:lnTo>
                    <a:pt x="0" y="1331"/>
                  </a:lnTo>
                  <a:lnTo>
                    <a:pt x="0" y="4"/>
                  </a:lnTo>
                  <a:close/>
                  <a:moveTo>
                    <a:pt x="9" y="1331"/>
                  </a:moveTo>
                  <a:lnTo>
                    <a:pt x="4" y="1327"/>
                  </a:lnTo>
                  <a:lnTo>
                    <a:pt x="282" y="1327"/>
                  </a:lnTo>
                  <a:lnTo>
                    <a:pt x="277" y="1331"/>
                  </a:lnTo>
                  <a:lnTo>
                    <a:pt x="277" y="4"/>
                  </a:lnTo>
                  <a:lnTo>
                    <a:pt x="282" y="8"/>
                  </a:lnTo>
                  <a:lnTo>
                    <a:pt x="4" y="8"/>
                  </a:lnTo>
                  <a:lnTo>
                    <a:pt x="9" y="4"/>
                  </a:lnTo>
                  <a:lnTo>
                    <a:pt x="9" y="1331"/>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18"/>
            <p:cNvSpPr>
              <a:spLocks noEditPoints="1"/>
            </p:cNvSpPr>
            <p:nvPr/>
          </p:nvSpPr>
          <p:spPr bwMode="auto">
            <a:xfrm>
              <a:off x="1020763" y="3795713"/>
              <a:ext cx="39688" cy="12700"/>
            </a:xfrm>
            <a:custGeom>
              <a:avLst/>
              <a:gdLst>
                <a:gd name="T0" fmla="*/ 21 w 52"/>
                <a:gd name="T1" fmla="*/ 17 h 17"/>
                <a:gd name="T2" fmla="*/ 21 w 52"/>
                <a:gd name="T3" fmla="*/ 4 h 17"/>
                <a:gd name="T4" fmla="*/ 29 w 52"/>
                <a:gd name="T5" fmla="*/ 4 h 17"/>
                <a:gd name="T6" fmla="*/ 29 w 52"/>
                <a:gd name="T7" fmla="*/ 17 h 17"/>
                <a:gd name="T8" fmla="*/ 21 w 52"/>
                <a:gd name="T9" fmla="*/ 17 h 17"/>
                <a:gd name="T10" fmla="*/ 0 w 52"/>
                <a:gd name="T11" fmla="*/ 0 h 17"/>
                <a:gd name="T12" fmla="*/ 52 w 52"/>
                <a:gd name="T13" fmla="*/ 0 h 17"/>
                <a:gd name="T14" fmla="*/ 52 w 52"/>
                <a:gd name="T15" fmla="*/ 9 h 17"/>
                <a:gd name="T16" fmla="*/ 0 w 52"/>
                <a:gd name="T17" fmla="*/ 9 h 17"/>
                <a:gd name="T18" fmla="*/ 0 w 5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7">
                  <a:moveTo>
                    <a:pt x="21" y="17"/>
                  </a:moveTo>
                  <a:lnTo>
                    <a:pt x="21" y="4"/>
                  </a:lnTo>
                  <a:lnTo>
                    <a:pt x="29" y="4"/>
                  </a:lnTo>
                  <a:lnTo>
                    <a:pt x="29" y="17"/>
                  </a:lnTo>
                  <a:lnTo>
                    <a:pt x="21" y="17"/>
                  </a:lnTo>
                  <a:close/>
                  <a:moveTo>
                    <a:pt x="0" y="0"/>
                  </a:moveTo>
                  <a:lnTo>
                    <a:pt x="52" y="0"/>
                  </a:lnTo>
                  <a:lnTo>
                    <a:pt x="52" y="9"/>
                  </a:lnTo>
                  <a:lnTo>
                    <a:pt x="0" y="9"/>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19"/>
            <p:cNvSpPr>
              <a:spLocks noEditPoints="1"/>
            </p:cNvSpPr>
            <p:nvPr/>
          </p:nvSpPr>
          <p:spPr bwMode="auto">
            <a:xfrm>
              <a:off x="1998663" y="3790950"/>
              <a:ext cx="41275" cy="25400"/>
            </a:xfrm>
            <a:custGeom>
              <a:avLst/>
              <a:gdLst>
                <a:gd name="T0" fmla="*/ 21 w 52"/>
                <a:gd name="T1" fmla="*/ 32 h 32"/>
                <a:gd name="T2" fmla="*/ 21 w 52"/>
                <a:gd name="T3" fmla="*/ 5 h 32"/>
                <a:gd name="T4" fmla="*/ 29 w 52"/>
                <a:gd name="T5" fmla="*/ 5 h 32"/>
                <a:gd name="T6" fmla="*/ 29 w 52"/>
                <a:gd name="T7" fmla="*/ 32 h 32"/>
                <a:gd name="T8" fmla="*/ 21 w 52"/>
                <a:gd name="T9" fmla="*/ 32 h 32"/>
                <a:gd name="T10" fmla="*/ 0 w 52"/>
                <a:gd name="T11" fmla="*/ 0 h 32"/>
                <a:gd name="T12" fmla="*/ 52 w 52"/>
                <a:gd name="T13" fmla="*/ 0 h 32"/>
                <a:gd name="T14" fmla="*/ 52 w 52"/>
                <a:gd name="T15" fmla="*/ 9 h 32"/>
                <a:gd name="T16" fmla="*/ 0 w 52"/>
                <a:gd name="T17" fmla="*/ 9 h 32"/>
                <a:gd name="T18" fmla="*/ 0 w 5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32">
                  <a:moveTo>
                    <a:pt x="21" y="32"/>
                  </a:moveTo>
                  <a:lnTo>
                    <a:pt x="21" y="5"/>
                  </a:lnTo>
                  <a:lnTo>
                    <a:pt x="29" y="5"/>
                  </a:lnTo>
                  <a:lnTo>
                    <a:pt x="29" y="32"/>
                  </a:lnTo>
                  <a:lnTo>
                    <a:pt x="21" y="32"/>
                  </a:lnTo>
                  <a:close/>
                  <a:moveTo>
                    <a:pt x="0" y="0"/>
                  </a:moveTo>
                  <a:lnTo>
                    <a:pt x="52" y="0"/>
                  </a:lnTo>
                  <a:lnTo>
                    <a:pt x="52" y="9"/>
                  </a:lnTo>
                  <a:lnTo>
                    <a:pt x="0" y="9"/>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 name="Freeform 20"/>
            <p:cNvSpPr>
              <a:spLocks noEditPoints="1"/>
            </p:cNvSpPr>
            <p:nvPr/>
          </p:nvSpPr>
          <p:spPr bwMode="auto">
            <a:xfrm>
              <a:off x="2978150" y="3779838"/>
              <a:ext cx="39688" cy="22225"/>
            </a:xfrm>
            <a:custGeom>
              <a:avLst/>
              <a:gdLst>
                <a:gd name="T0" fmla="*/ 22 w 51"/>
                <a:gd name="T1" fmla="*/ 29 h 29"/>
                <a:gd name="T2" fmla="*/ 22 w 51"/>
                <a:gd name="T3" fmla="*/ 4 h 29"/>
                <a:gd name="T4" fmla="*/ 31 w 51"/>
                <a:gd name="T5" fmla="*/ 4 h 29"/>
                <a:gd name="T6" fmla="*/ 31 w 51"/>
                <a:gd name="T7" fmla="*/ 29 h 29"/>
                <a:gd name="T8" fmla="*/ 22 w 51"/>
                <a:gd name="T9" fmla="*/ 29 h 29"/>
                <a:gd name="T10" fmla="*/ 0 w 51"/>
                <a:gd name="T11" fmla="*/ 0 h 29"/>
                <a:gd name="T12" fmla="*/ 51 w 51"/>
                <a:gd name="T13" fmla="*/ 0 h 29"/>
                <a:gd name="T14" fmla="*/ 51 w 51"/>
                <a:gd name="T15" fmla="*/ 8 h 29"/>
                <a:gd name="T16" fmla="*/ 0 w 51"/>
                <a:gd name="T17" fmla="*/ 8 h 29"/>
                <a:gd name="T18" fmla="*/ 0 w 51"/>
                <a:gd name="T1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29">
                  <a:moveTo>
                    <a:pt x="22" y="29"/>
                  </a:moveTo>
                  <a:lnTo>
                    <a:pt x="22" y="4"/>
                  </a:lnTo>
                  <a:lnTo>
                    <a:pt x="31" y="4"/>
                  </a:lnTo>
                  <a:lnTo>
                    <a:pt x="31" y="29"/>
                  </a:lnTo>
                  <a:lnTo>
                    <a:pt x="22" y="29"/>
                  </a:lnTo>
                  <a:close/>
                  <a:moveTo>
                    <a:pt x="0" y="0"/>
                  </a:moveTo>
                  <a:lnTo>
                    <a:pt x="51" y="0"/>
                  </a:lnTo>
                  <a:lnTo>
                    <a:pt x="51"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25"/>
            <p:cNvSpPr>
              <a:spLocks noEditPoints="1"/>
            </p:cNvSpPr>
            <p:nvPr/>
          </p:nvSpPr>
          <p:spPr bwMode="auto">
            <a:xfrm>
              <a:off x="683889" y="2792413"/>
              <a:ext cx="25400" cy="1463675"/>
            </a:xfrm>
            <a:custGeom>
              <a:avLst/>
              <a:gdLst>
                <a:gd name="T0" fmla="*/ 0 w 33"/>
                <a:gd name="T1" fmla="*/ 1834 h 1842"/>
                <a:gd name="T2" fmla="*/ 33 w 33"/>
                <a:gd name="T3" fmla="*/ 1834 h 1842"/>
                <a:gd name="T4" fmla="*/ 33 w 33"/>
                <a:gd name="T5" fmla="*/ 1842 h 1842"/>
                <a:gd name="T6" fmla="*/ 0 w 33"/>
                <a:gd name="T7" fmla="*/ 1842 h 1842"/>
                <a:gd name="T8" fmla="*/ 0 w 33"/>
                <a:gd name="T9" fmla="*/ 1834 h 1842"/>
                <a:gd name="T10" fmla="*/ 0 w 33"/>
                <a:gd name="T11" fmla="*/ 1528 h 1842"/>
                <a:gd name="T12" fmla="*/ 33 w 33"/>
                <a:gd name="T13" fmla="*/ 1528 h 1842"/>
                <a:gd name="T14" fmla="*/ 33 w 33"/>
                <a:gd name="T15" fmla="*/ 1536 h 1842"/>
                <a:gd name="T16" fmla="*/ 0 w 33"/>
                <a:gd name="T17" fmla="*/ 1536 h 1842"/>
                <a:gd name="T18" fmla="*/ 0 w 33"/>
                <a:gd name="T19" fmla="*/ 1528 h 1842"/>
                <a:gd name="T20" fmla="*/ 0 w 33"/>
                <a:gd name="T21" fmla="*/ 1222 h 1842"/>
                <a:gd name="T22" fmla="*/ 33 w 33"/>
                <a:gd name="T23" fmla="*/ 1222 h 1842"/>
                <a:gd name="T24" fmla="*/ 33 w 33"/>
                <a:gd name="T25" fmla="*/ 1230 h 1842"/>
                <a:gd name="T26" fmla="*/ 0 w 33"/>
                <a:gd name="T27" fmla="*/ 1230 h 1842"/>
                <a:gd name="T28" fmla="*/ 0 w 33"/>
                <a:gd name="T29" fmla="*/ 1222 h 1842"/>
                <a:gd name="T30" fmla="*/ 0 w 33"/>
                <a:gd name="T31" fmla="*/ 917 h 1842"/>
                <a:gd name="T32" fmla="*/ 33 w 33"/>
                <a:gd name="T33" fmla="*/ 917 h 1842"/>
                <a:gd name="T34" fmla="*/ 33 w 33"/>
                <a:gd name="T35" fmla="*/ 925 h 1842"/>
                <a:gd name="T36" fmla="*/ 0 w 33"/>
                <a:gd name="T37" fmla="*/ 925 h 1842"/>
                <a:gd name="T38" fmla="*/ 0 w 33"/>
                <a:gd name="T39" fmla="*/ 917 h 1842"/>
                <a:gd name="T40" fmla="*/ 0 w 33"/>
                <a:gd name="T41" fmla="*/ 611 h 1842"/>
                <a:gd name="T42" fmla="*/ 33 w 33"/>
                <a:gd name="T43" fmla="*/ 611 h 1842"/>
                <a:gd name="T44" fmla="*/ 33 w 33"/>
                <a:gd name="T45" fmla="*/ 619 h 1842"/>
                <a:gd name="T46" fmla="*/ 0 w 33"/>
                <a:gd name="T47" fmla="*/ 619 h 1842"/>
                <a:gd name="T48" fmla="*/ 0 w 33"/>
                <a:gd name="T49" fmla="*/ 611 h 1842"/>
                <a:gd name="T50" fmla="*/ 0 w 33"/>
                <a:gd name="T51" fmla="*/ 305 h 1842"/>
                <a:gd name="T52" fmla="*/ 33 w 33"/>
                <a:gd name="T53" fmla="*/ 305 h 1842"/>
                <a:gd name="T54" fmla="*/ 33 w 33"/>
                <a:gd name="T55" fmla="*/ 313 h 1842"/>
                <a:gd name="T56" fmla="*/ 0 w 33"/>
                <a:gd name="T57" fmla="*/ 313 h 1842"/>
                <a:gd name="T58" fmla="*/ 0 w 33"/>
                <a:gd name="T59" fmla="*/ 305 h 1842"/>
                <a:gd name="T60" fmla="*/ 0 w 33"/>
                <a:gd name="T61" fmla="*/ 0 h 1842"/>
                <a:gd name="T62" fmla="*/ 33 w 33"/>
                <a:gd name="T63" fmla="*/ 0 h 1842"/>
                <a:gd name="T64" fmla="*/ 33 w 33"/>
                <a:gd name="T65" fmla="*/ 8 h 1842"/>
                <a:gd name="T66" fmla="*/ 0 w 33"/>
                <a:gd name="T67" fmla="*/ 8 h 1842"/>
                <a:gd name="T68" fmla="*/ 0 w 33"/>
                <a:gd name="T69" fmla="*/ 0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3" h="1842">
                  <a:moveTo>
                    <a:pt x="0" y="1834"/>
                  </a:moveTo>
                  <a:lnTo>
                    <a:pt x="33" y="1834"/>
                  </a:lnTo>
                  <a:lnTo>
                    <a:pt x="33" y="1842"/>
                  </a:lnTo>
                  <a:lnTo>
                    <a:pt x="0" y="1842"/>
                  </a:lnTo>
                  <a:lnTo>
                    <a:pt x="0" y="1834"/>
                  </a:lnTo>
                  <a:close/>
                  <a:moveTo>
                    <a:pt x="0" y="1528"/>
                  </a:moveTo>
                  <a:lnTo>
                    <a:pt x="33" y="1528"/>
                  </a:lnTo>
                  <a:lnTo>
                    <a:pt x="33" y="1536"/>
                  </a:lnTo>
                  <a:lnTo>
                    <a:pt x="0" y="1536"/>
                  </a:lnTo>
                  <a:lnTo>
                    <a:pt x="0" y="1528"/>
                  </a:lnTo>
                  <a:close/>
                  <a:moveTo>
                    <a:pt x="0" y="1222"/>
                  </a:moveTo>
                  <a:lnTo>
                    <a:pt x="33" y="1222"/>
                  </a:lnTo>
                  <a:lnTo>
                    <a:pt x="33" y="1230"/>
                  </a:lnTo>
                  <a:lnTo>
                    <a:pt x="0" y="1230"/>
                  </a:lnTo>
                  <a:lnTo>
                    <a:pt x="0" y="1222"/>
                  </a:lnTo>
                  <a:close/>
                  <a:moveTo>
                    <a:pt x="0" y="917"/>
                  </a:moveTo>
                  <a:lnTo>
                    <a:pt x="33" y="917"/>
                  </a:lnTo>
                  <a:lnTo>
                    <a:pt x="33" y="925"/>
                  </a:lnTo>
                  <a:lnTo>
                    <a:pt x="0" y="925"/>
                  </a:lnTo>
                  <a:lnTo>
                    <a:pt x="0" y="917"/>
                  </a:lnTo>
                  <a:close/>
                  <a:moveTo>
                    <a:pt x="0" y="611"/>
                  </a:moveTo>
                  <a:lnTo>
                    <a:pt x="33" y="611"/>
                  </a:lnTo>
                  <a:lnTo>
                    <a:pt x="33" y="619"/>
                  </a:lnTo>
                  <a:lnTo>
                    <a:pt x="0" y="619"/>
                  </a:lnTo>
                  <a:lnTo>
                    <a:pt x="0" y="611"/>
                  </a:lnTo>
                  <a:close/>
                  <a:moveTo>
                    <a:pt x="0" y="305"/>
                  </a:moveTo>
                  <a:lnTo>
                    <a:pt x="33" y="305"/>
                  </a:lnTo>
                  <a:lnTo>
                    <a:pt x="33" y="313"/>
                  </a:lnTo>
                  <a:lnTo>
                    <a:pt x="0" y="313"/>
                  </a:lnTo>
                  <a:lnTo>
                    <a:pt x="0" y="305"/>
                  </a:lnTo>
                  <a:close/>
                  <a:moveTo>
                    <a:pt x="0" y="0"/>
                  </a:moveTo>
                  <a:lnTo>
                    <a:pt x="33" y="0"/>
                  </a:lnTo>
                  <a:lnTo>
                    <a:pt x="33"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 name="Rectangle 27"/>
            <p:cNvSpPr>
              <a:spLocks noChangeArrowheads="1"/>
            </p:cNvSpPr>
            <p:nvPr/>
          </p:nvSpPr>
          <p:spPr bwMode="auto">
            <a:xfrm>
              <a:off x="559060" y="4197350"/>
              <a:ext cx="57708"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0</a:t>
              </a:r>
              <a:endParaRPr kumimoji="0" lang="en-US" altLang="en-US" sz="2400" b="0" i="0" u="none" strike="noStrike" cap="none" normalizeH="0" baseline="0" smtClean="0">
                <a:ln>
                  <a:noFill/>
                </a:ln>
                <a:effectLst/>
              </a:endParaRPr>
            </a:p>
          </p:txBody>
        </p:sp>
        <p:sp>
          <p:nvSpPr>
            <p:cNvPr id="119" name="Rectangle 28"/>
            <p:cNvSpPr>
              <a:spLocks noChangeArrowheads="1"/>
            </p:cNvSpPr>
            <p:nvPr/>
          </p:nvSpPr>
          <p:spPr bwMode="auto">
            <a:xfrm>
              <a:off x="517785" y="3954463"/>
              <a:ext cx="11541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50</a:t>
              </a:r>
              <a:endParaRPr kumimoji="0" lang="en-US" altLang="en-US" sz="2400" b="0" i="0" u="none" strike="noStrike" cap="none" normalizeH="0" baseline="0" smtClean="0">
                <a:ln>
                  <a:noFill/>
                </a:ln>
                <a:effectLst/>
              </a:endParaRPr>
            </a:p>
          </p:txBody>
        </p:sp>
        <p:sp>
          <p:nvSpPr>
            <p:cNvPr id="120" name="Rectangle 29"/>
            <p:cNvSpPr>
              <a:spLocks noChangeArrowheads="1"/>
            </p:cNvSpPr>
            <p:nvPr/>
          </p:nvSpPr>
          <p:spPr bwMode="auto">
            <a:xfrm>
              <a:off x="474923" y="3713163"/>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100</a:t>
              </a:r>
              <a:endParaRPr kumimoji="0" lang="en-US" altLang="en-US" sz="2400" b="0" i="0" u="none" strike="noStrike" cap="none" normalizeH="0" baseline="0" smtClean="0">
                <a:ln>
                  <a:noFill/>
                </a:ln>
                <a:effectLst/>
              </a:endParaRPr>
            </a:p>
          </p:txBody>
        </p:sp>
        <p:sp>
          <p:nvSpPr>
            <p:cNvPr id="121" name="Rectangle 30"/>
            <p:cNvSpPr>
              <a:spLocks noChangeArrowheads="1"/>
            </p:cNvSpPr>
            <p:nvPr/>
          </p:nvSpPr>
          <p:spPr bwMode="auto">
            <a:xfrm>
              <a:off x="474923" y="3470275"/>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150</a:t>
              </a:r>
              <a:endParaRPr kumimoji="0" lang="en-US" altLang="en-US" sz="2400" b="0" i="0" u="none" strike="noStrike" cap="none" normalizeH="0" baseline="0" smtClean="0">
                <a:ln>
                  <a:noFill/>
                </a:ln>
                <a:effectLst/>
              </a:endParaRPr>
            </a:p>
          </p:txBody>
        </p:sp>
        <p:sp>
          <p:nvSpPr>
            <p:cNvPr id="122" name="Rectangle 31"/>
            <p:cNvSpPr>
              <a:spLocks noChangeArrowheads="1"/>
            </p:cNvSpPr>
            <p:nvPr/>
          </p:nvSpPr>
          <p:spPr bwMode="auto">
            <a:xfrm>
              <a:off x="474923" y="3225800"/>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200</a:t>
              </a:r>
              <a:endParaRPr kumimoji="0" lang="en-US" altLang="en-US" sz="2400" b="0" i="0" u="none" strike="noStrike" cap="none" normalizeH="0" baseline="0" smtClean="0">
                <a:ln>
                  <a:noFill/>
                </a:ln>
                <a:effectLst/>
              </a:endParaRPr>
            </a:p>
          </p:txBody>
        </p:sp>
        <p:sp>
          <p:nvSpPr>
            <p:cNvPr id="123" name="Rectangle 32"/>
            <p:cNvSpPr>
              <a:spLocks noChangeArrowheads="1"/>
            </p:cNvSpPr>
            <p:nvPr/>
          </p:nvSpPr>
          <p:spPr bwMode="auto">
            <a:xfrm>
              <a:off x="474923" y="2982913"/>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smtClean="0">
                  <a:ln>
                    <a:noFill/>
                  </a:ln>
                  <a:effectLst/>
                  <a:latin typeface="Calibri" panose="020F0502020204030204" pitchFamily="34" charset="0"/>
                </a:rPr>
                <a:t>250</a:t>
              </a:r>
              <a:endParaRPr kumimoji="0" lang="en-US" altLang="en-US" sz="2400" b="0" i="0" u="none" strike="noStrike" cap="none" normalizeH="0" baseline="0" dirty="0" smtClean="0">
                <a:ln>
                  <a:noFill/>
                </a:ln>
                <a:effectLst/>
              </a:endParaRPr>
            </a:p>
          </p:txBody>
        </p:sp>
        <p:sp>
          <p:nvSpPr>
            <p:cNvPr id="124" name="Rectangle 33"/>
            <p:cNvSpPr>
              <a:spLocks noChangeArrowheads="1"/>
            </p:cNvSpPr>
            <p:nvPr/>
          </p:nvSpPr>
          <p:spPr bwMode="auto">
            <a:xfrm>
              <a:off x="474923" y="2741613"/>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300</a:t>
              </a:r>
              <a:endParaRPr kumimoji="0" lang="en-US" altLang="en-US" sz="2400" b="0" i="0" u="none" strike="noStrike" cap="none" normalizeH="0" baseline="0" smtClean="0">
                <a:ln>
                  <a:noFill/>
                </a:ln>
                <a:effectLst/>
              </a:endParaRPr>
            </a:p>
          </p:txBody>
        </p:sp>
        <p:sp>
          <p:nvSpPr>
            <p:cNvPr id="134" name="TextBox 78"/>
            <p:cNvSpPr txBox="1">
              <a:spLocks noChangeArrowheads="1"/>
            </p:cNvSpPr>
            <p:nvPr/>
          </p:nvSpPr>
          <p:spPr bwMode="auto">
            <a:xfrm rot="16200000">
              <a:off x="-478789" y="3270220"/>
              <a:ext cx="13965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de-DE" altLang="en-US" sz="1000" dirty="0" smtClean="0"/>
                <a:t>Shoot Zn concentration</a:t>
              </a:r>
            </a:p>
            <a:p>
              <a:pPr algn="ctr" eaLnBrk="1" hangingPunct="1">
                <a:spcBef>
                  <a:spcPct val="0"/>
                </a:spcBef>
                <a:buFontTx/>
                <a:buNone/>
              </a:pPr>
              <a:r>
                <a:rPr lang="de-DE" altLang="en-US" sz="1000" dirty="0" smtClean="0"/>
                <a:t> </a:t>
              </a:r>
              <a:r>
                <a:rPr lang="de-DE" altLang="en-US" sz="1000" dirty="0"/>
                <a:t>(</a:t>
              </a:r>
              <a:r>
                <a:rPr lang="de-DE" altLang="en-US" sz="1000" dirty="0" smtClean="0"/>
                <a:t>µg</a:t>
              </a:r>
              <a:r>
                <a:rPr lang="de-DE" altLang="en-US" sz="1000" baseline="30000" dirty="0" smtClean="0"/>
                <a:t>-1</a:t>
              </a:r>
              <a:r>
                <a:rPr lang="de-DE" altLang="en-US" sz="1000" dirty="0" smtClean="0"/>
                <a:t> g </a:t>
              </a:r>
              <a:r>
                <a:rPr lang="de-DE" altLang="en-US" sz="1000" dirty="0"/>
                <a:t>DW)</a:t>
              </a:r>
              <a:endParaRPr lang="en-GB" altLang="en-US" sz="1000" dirty="0"/>
            </a:p>
          </p:txBody>
        </p:sp>
        <p:sp>
          <p:nvSpPr>
            <p:cNvPr id="55" name="Freeform 5"/>
            <p:cNvSpPr>
              <a:spLocks noEditPoints="1"/>
            </p:cNvSpPr>
            <p:nvPr/>
          </p:nvSpPr>
          <p:spPr bwMode="auto">
            <a:xfrm>
              <a:off x="675686" y="2791732"/>
              <a:ext cx="2941638" cy="1463675"/>
            </a:xfrm>
            <a:custGeom>
              <a:avLst/>
              <a:gdLst>
                <a:gd name="T0" fmla="*/ 0 w 3707"/>
                <a:gd name="T1" fmla="*/ 4 h 1842"/>
                <a:gd name="T2" fmla="*/ 0 w 3707"/>
                <a:gd name="T3" fmla="*/ 0 h 1842"/>
                <a:gd name="T4" fmla="*/ 4 w 3707"/>
                <a:gd name="T5" fmla="*/ 0 h 1842"/>
                <a:gd name="T6" fmla="*/ 3703 w 3707"/>
                <a:gd name="T7" fmla="*/ 0 h 1842"/>
                <a:gd name="T8" fmla="*/ 3705 w 3707"/>
                <a:gd name="T9" fmla="*/ 0 h 1842"/>
                <a:gd name="T10" fmla="*/ 3707 w 3707"/>
                <a:gd name="T11" fmla="*/ 4 h 1842"/>
                <a:gd name="T12" fmla="*/ 3707 w 3707"/>
                <a:gd name="T13" fmla="*/ 1838 h 1842"/>
                <a:gd name="T14" fmla="*/ 3705 w 3707"/>
                <a:gd name="T15" fmla="*/ 1841 h 1842"/>
                <a:gd name="T16" fmla="*/ 3703 w 3707"/>
                <a:gd name="T17" fmla="*/ 1842 h 1842"/>
                <a:gd name="T18" fmla="*/ 4 w 3707"/>
                <a:gd name="T19" fmla="*/ 1842 h 1842"/>
                <a:gd name="T20" fmla="*/ 0 w 3707"/>
                <a:gd name="T21" fmla="*/ 1841 h 1842"/>
                <a:gd name="T22" fmla="*/ 0 w 3707"/>
                <a:gd name="T23" fmla="*/ 1838 h 1842"/>
                <a:gd name="T24" fmla="*/ 0 w 3707"/>
                <a:gd name="T25" fmla="*/ 4 h 1842"/>
                <a:gd name="T26" fmla="*/ 8 w 3707"/>
                <a:gd name="T27" fmla="*/ 1838 h 1842"/>
                <a:gd name="T28" fmla="*/ 4 w 3707"/>
                <a:gd name="T29" fmla="*/ 1834 h 1842"/>
                <a:gd name="T30" fmla="*/ 3703 w 3707"/>
                <a:gd name="T31" fmla="*/ 1834 h 1842"/>
                <a:gd name="T32" fmla="*/ 3698 w 3707"/>
                <a:gd name="T33" fmla="*/ 1838 h 1842"/>
                <a:gd name="T34" fmla="*/ 3698 w 3707"/>
                <a:gd name="T35" fmla="*/ 4 h 1842"/>
                <a:gd name="T36" fmla="*/ 3703 w 3707"/>
                <a:gd name="T37" fmla="*/ 8 h 1842"/>
                <a:gd name="T38" fmla="*/ 4 w 3707"/>
                <a:gd name="T39" fmla="*/ 8 h 1842"/>
                <a:gd name="T40" fmla="*/ 8 w 3707"/>
                <a:gd name="T41" fmla="*/ 4 h 1842"/>
                <a:gd name="T42" fmla="*/ 8 w 3707"/>
                <a:gd name="T43" fmla="*/ 1838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07" h="1842">
                  <a:moveTo>
                    <a:pt x="0" y="4"/>
                  </a:moveTo>
                  <a:lnTo>
                    <a:pt x="0" y="0"/>
                  </a:lnTo>
                  <a:lnTo>
                    <a:pt x="4" y="0"/>
                  </a:lnTo>
                  <a:lnTo>
                    <a:pt x="3703" y="0"/>
                  </a:lnTo>
                  <a:lnTo>
                    <a:pt x="3705" y="0"/>
                  </a:lnTo>
                  <a:lnTo>
                    <a:pt x="3707" y="4"/>
                  </a:lnTo>
                  <a:lnTo>
                    <a:pt x="3707" y="1838"/>
                  </a:lnTo>
                  <a:lnTo>
                    <a:pt x="3705" y="1841"/>
                  </a:lnTo>
                  <a:lnTo>
                    <a:pt x="3703" y="1842"/>
                  </a:lnTo>
                  <a:lnTo>
                    <a:pt x="4" y="1842"/>
                  </a:lnTo>
                  <a:lnTo>
                    <a:pt x="0" y="1841"/>
                  </a:lnTo>
                  <a:lnTo>
                    <a:pt x="0" y="1838"/>
                  </a:lnTo>
                  <a:lnTo>
                    <a:pt x="0" y="4"/>
                  </a:lnTo>
                  <a:close/>
                  <a:moveTo>
                    <a:pt x="8" y="1838"/>
                  </a:moveTo>
                  <a:lnTo>
                    <a:pt x="4" y="1834"/>
                  </a:lnTo>
                  <a:lnTo>
                    <a:pt x="3703" y="1834"/>
                  </a:lnTo>
                  <a:lnTo>
                    <a:pt x="3698" y="1838"/>
                  </a:lnTo>
                  <a:lnTo>
                    <a:pt x="3698" y="4"/>
                  </a:lnTo>
                  <a:lnTo>
                    <a:pt x="3703" y="8"/>
                  </a:lnTo>
                  <a:lnTo>
                    <a:pt x="4" y="8"/>
                  </a:lnTo>
                  <a:lnTo>
                    <a:pt x="8" y="4"/>
                  </a:lnTo>
                  <a:lnTo>
                    <a:pt x="8" y="1838"/>
                  </a:lnTo>
                  <a:close/>
                </a:path>
              </a:pathLst>
            </a:custGeom>
            <a:solidFill>
              <a:srgbClr val="4F81BD"/>
            </a:solidFill>
            <a:ln w="952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0" name="Rectangle 48"/>
            <p:cNvSpPr>
              <a:spLocks noChangeArrowheads="1"/>
            </p:cNvSpPr>
            <p:nvPr/>
          </p:nvSpPr>
          <p:spPr bwMode="auto">
            <a:xfrm>
              <a:off x="4664207" y="3981450"/>
              <a:ext cx="220662" cy="2984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49"/>
            <p:cNvSpPr>
              <a:spLocks noEditPoints="1"/>
            </p:cNvSpPr>
            <p:nvPr/>
          </p:nvSpPr>
          <p:spPr bwMode="auto">
            <a:xfrm>
              <a:off x="4661032" y="3978275"/>
              <a:ext cx="227012" cy="304800"/>
            </a:xfrm>
            <a:custGeom>
              <a:avLst/>
              <a:gdLst>
                <a:gd name="T0" fmla="*/ 0 w 286"/>
                <a:gd name="T1" fmla="*/ 5 h 385"/>
                <a:gd name="T2" fmla="*/ 0 w 286"/>
                <a:gd name="T3" fmla="*/ 0 h 385"/>
                <a:gd name="T4" fmla="*/ 4 w 286"/>
                <a:gd name="T5" fmla="*/ 0 h 385"/>
                <a:gd name="T6" fmla="*/ 282 w 286"/>
                <a:gd name="T7" fmla="*/ 0 h 385"/>
                <a:gd name="T8" fmla="*/ 285 w 286"/>
                <a:gd name="T9" fmla="*/ 0 h 385"/>
                <a:gd name="T10" fmla="*/ 286 w 286"/>
                <a:gd name="T11" fmla="*/ 5 h 385"/>
                <a:gd name="T12" fmla="*/ 286 w 286"/>
                <a:gd name="T13" fmla="*/ 381 h 385"/>
                <a:gd name="T14" fmla="*/ 285 w 286"/>
                <a:gd name="T15" fmla="*/ 383 h 385"/>
                <a:gd name="T16" fmla="*/ 282 w 286"/>
                <a:gd name="T17" fmla="*/ 385 h 385"/>
                <a:gd name="T18" fmla="*/ 4 w 286"/>
                <a:gd name="T19" fmla="*/ 385 h 385"/>
                <a:gd name="T20" fmla="*/ 0 w 286"/>
                <a:gd name="T21" fmla="*/ 383 h 385"/>
                <a:gd name="T22" fmla="*/ 0 w 286"/>
                <a:gd name="T23" fmla="*/ 381 h 385"/>
                <a:gd name="T24" fmla="*/ 0 w 286"/>
                <a:gd name="T25" fmla="*/ 5 h 385"/>
                <a:gd name="T26" fmla="*/ 8 w 286"/>
                <a:gd name="T27" fmla="*/ 381 h 385"/>
                <a:gd name="T28" fmla="*/ 4 w 286"/>
                <a:gd name="T29" fmla="*/ 376 h 385"/>
                <a:gd name="T30" fmla="*/ 282 w 286"/>
                <a:gd name="T31" fmla="*/ 376 h 385"/>
                <a:gd name="T32" fmla="*/ 278 w 286"/>
                <a:gd name="T33" fmla="*/ 381 h 385"/>
                <a:gd name="T34" fmla="*/ 278 w 286"/>
                <a:gd name="T35" fmla="*/ 5 h 385"/>
                <a:gd name="T36" fmla="*/ 282 w 286"/>
                <a:gd name="T37" fmla="*/ 9 h 385"/>
                <a:gd name="T38" fmla="*/ 4 w 286"/>
                <a:gd name="T39" fmla="*/ 9 h 385"/>
                <a:gd name="T40" fmla="*/ 8 w 286"/>
                <a:gd name="T41" fmla="*/ 5 h 385"/>
                <a:gd name="T42" fmla="*/ 8 w 286"/>
                <a:gd name="T43" fmla="*/ 38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6" h="385">
                  <a:moveTo>
                    <a:pt x="0" y="5"/>
                  </a:moveTo>
                  <a:lnTo>
                    <a:pt x="0" y="0"/>
                  </a:lnTo>
                  <a:lnTo>
                    <a:pt x="4" y="0"/>
                  </a:lnTo>
                  <a:lnTo>
                    <a:pt x="282" y="0"/>
                  </a:lnTo>
                  <a:lnTo>
                    <a:pt x="285" y="0"/>
                  </a:lnTo>
                  <a:lnTo>
                    <a:pt x="286" y="5"/>
                  </a:lnTo>
                  <a:lnTo>
                    <a:pt x="286" y="381"/>
                  </a:lnTo>
                  <a:lnTo>
                    <a:pt x="285" y="383"/>
                  </a:lnTo>
                  <a:lnTo>
                    <a:pt x="282" y="385"/>
                  </a:lnTo>
                  <a:lnTo>
                    <a:pt x="4" y="385"/>
                  </a:lnTo>
                  <a:lnTo>
                    <a:pt x="0" y="383"/>
                  </a:lnTo>
                  <a:lnTo>
                    <a:pt x="0" y="381"/>
                  </a:lnTo>
                  <a:lnTo>
                    <a:pt x="0" y="5"/>
                  </a:lnTo>
                  <a:close/>
                  <a:moveTo>
                    <a:pt x="8" y="381"/>
                  </a:moveTo>
                  <a:lnTo>
                    <a:pt x="4" y="376"/>
                  </a:lnTo>
                  <a:lnTo>
                    <a:pt x="282" y="376"/>
                  </a:lnTo>
                  <a:lnTo>
                    <a:pt x="278" y="381"/>
                  </a:lnTo>
                  <a:lnTo>
                    <a:pt x="278" y="5"/>
                  </a:lnTo>
                  <a:lnTo>
                    <a:pt x="282" y="9"/>
                  </a:lnTo>
                  <a:lnTo>
                    <a:pt x="4" y="9"/>
                  </a:lnTo>
                  <a:lnTo>
                    <a:pt x="8" y="5"/>
                  </a:lnTo>
                  <a:lnTo>
                    <a:pt x="8" y="381"/>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 name="Rectangle 50"/>
            <p:cNvSpPr>
              <a:spLocks noChangeArrowheads="1"/>
            </p:cNvSpPr>
            <p:nvPr/>
          </p:nvSpPr>
          <p:spPr bwMode="auto">
            <a:xfrm>
              <a:off x="5645282" y="3865563"/>
              <a:ext cx="219075" cy="4143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51"/>
            <p:cNvSpPr>
              <a:spLocks noEditPoints="1"/>
            </p:cNvSpPr>
            <p:nvPr/>
          </p:nvSpPr>
          <p:spPr bwMode="auto">
            <a:xfrm>
              <a:off x="5642107" y="3862388"/>
              <a:ext cx="225425" cy="420687"/>
            </a:xfrm>
            <a:custGeom>
              <a:avLst/>
              <a:gdLst>
                <a:gd name="T0" fmla="*/ 0 w 285"/>
                <a:gd name="T1" fmla="*/ 4 h 530"/>
                <a:gd name="T2" fmla="*/ 0 w 285"/>
                <a:gd name="T3" fmla="*/ 0 h 530"/>
                <a:gd name="T4" fmla="*/ 4 w 285"/>
                <a:gd name="T5" fmla="*/ 0 h 530"/>
                <a:gd name="T6" fmla="*/ 280 w 285"/>
                <a:gd name="T7" fmla="*/ 0 h 530"/>
                <a:gd name="T8" fmla="*/ 283 w 285"/>
                <a:gd name="T9" fmla="*/ 0 h 530"/>
                <a:gd name="T10" fmla="*/ 285 w 285"/>
                <a:gd name="T11" fmla="*/ 4 h 530"/>
                <a:gd name="T12" fmla="*/ 285 w 285"/>
                <a:gd name="T13" fmla="*/ 526 h 530"/>
                <a:gd name="T14" fmla="*/ 283 w 285"/>
                <a:gd name="T15" fmla="*/ 528 h 530"/>
                <a:gd name="T16" fmla="*/ 280 w 285"/>
                <a:gd name="T17" fmla="*/ 530 h 530"/>
                <a:gd name="T18" fmla="*/ 4 w 285"/>
                <a:gd name="T19" fmla="*/ 530 h 530"/>
                <a:gd name="T20" fmla="*/ 0 w 285"/>
                <a:gd name="T21" fmla="*/ 528 h 530"/>
                <a:gd name="T22" fmla="*/ 0 w 285"/>
                <a:gd name="T23" fmla="*/ 526 h 530"/>
                <a:gd name="T24" fmla="*/ 0 w 285"/>
                <a:gd name="T25" fmla="*/ 4 h 530"/>
                <a:gd name="T26" fmla="*/ 9 w 285"/>
                <a:gd name="T27" fmla="*/ 526 h 530"/>
                <a:gd name="T28" fmla="*/ 4 w 285"/>
                <a:gd name="T29" fmla="*/ 521 h 530"/>
                <a:gd name="T30" fmla="*/ 280 w 285"/>
                <a:gd name="T31" fmla="*/ 521 h 530"/>
                <a:gd name="T32" fmla="*/ 276 w 285"/>
                <a:gd name="T33" fmla="*/ 526 h 530"/>
                <a:gd name="T34" fmla="*/ 276 w 285"/>
                <a:gd name="T35" fmla="*/ 4 h 530"/>
                <a:gd name="T36" fmla="*/ 280 w 285"/>
                <a:gd name="T37" fmla="*/ 8 h 530"/>
                <a:gd name="T38" fmla="*/ 4 w 285"/>
                <a:gd name="T39" fmla="*/ 8 h 530"/>
                <a:gd name="T40" fmla="*/ 9 w 285"/>
                <a:gd name="T41" fmla="*/ 4 h 530"/>
                <a:gd name="T42" fmla="*/ 9 w 285"/>
                <a:gd name="T43" fmla="*/ 52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5" h="530">
                  <a:moveTo>
                    <a:pt x="0" y="4"/>
                  </a:moveTo>
                  <a:lnTo>
                    <a:pt x="0" y="0"/>
                  </a:lnTo>
                  <a:lnTo>
                    <a:pt x="4" y="0"/>
                  </a:lnTo>
                  <a:lnTo>
                    <a:pt x="280" y="0"/>
                  </a:lnTo>
                  <a:lnTo>
                    <a:pt x="283" y="0"/>
                  </a:lnTo>
                  <a:lnTo>
                    <a:pt x="285" y="4"/>
                  </a:lnTo>
                  <a:lnTo>
                    <a:pt x="285" y="526"/>
                  </a:lnTo>
                  <a:lnTo>
                    <a:pt x="283" y="528"/>
                  </a:lnTo>
                  <a:lnTo>
                    <a:pt x="280" y="530"/>
                  </a:lnTo>
                  <a:lnTo>
                    <a:pt x="4" y="530"/>
                  </a:lnTo>
                  <a:lnTo>
                    <a:pt x="0" y="528"/>
                  </a:lnTo>
                  <a:lnTo>
                    <a:pt x="0" y="526"/>
                  </a:lnTo>
                  <a:lnTo>
                    <a:pt x="0" y="4"/>
                  </a:lnTo>
                  <a:close/>
                  <a:moveTo>
                    <a:pt x="9" y="526"/>
                  </a:moveTo>
                  <a:lnTo>
                    <a:pt x="4" y="521"/>
                  </a:lnTo>
                  <a:lnTo>
                    <a:pt x="280" y="521"/>
                  </a:lnTo>
                  <a:lnTo>
                    <a:pt x="276" y="526"/>
                  </a:lnTo>
                  <a:lnTo>
                    <a:pt x="276" y="4"/>
                  </a:lnTo>
                  <a:lnTo>
                    <a:pt x="280" y="8"/>
                  </a:lnTo>
                  <a:lnTo>
                    <a:pt x="4" y="8"/>
                  </a:lnTo>
                  <a:lnTo>
                    <a:pt x="9" y="4"/>
                  </a:lnTo>
                  <a:lnTo>
                    <a:pt x="9" y="526"/>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 name="Rectangle 52"/>
            <p:cNvSpPr>
              <a:spLocks noChangeArrowheads="1"/>
            </p:cNvSpPr>
            <p:nvPr/>
          </p:nvSpPr>
          <p:spPr bwMode="auto">
            <a:xfrm>
              <a:off x="6626357" y="3851275"/>
              <a:ext cx="219075" cy="4286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53"/>
            <p:cNvSpPr>
              <a:spLocks noEditPoints="1"/>
            </p:cNvSpPr>
            <p:nvPr/>
          </p:nvSpPr>
          <p:spPr bwMode="auto">
            <a:xfrm>
              <a:off x="6621594" y="3848100"/>
              <a:ext cx="227012" cy="434975"/>
            </a:xfrm>
            <a:custGeom>
              <a:avLst/>
              <a:gdLst>
                <a:gd name="T0" fmla="*/ 0 w 284"/>
                <a:gd name="T1" fmla="*/ 4 h 550"/>
                <a:gd name="T2" fmla="*/ 0 w 284"/>
                <a:gd name="T3" fmla="*/ 0 h 550"/>
                <a:gd name="T4" fmla="*/ 4 w 284"/>
                <a:gd name="T5" fmla="*/ 0 h 550"/>
                <a:gd name="T6" fmla="*/ 280 w 284"/>
                <a:gd name="T7" fmla="*/ 0 h 550"/>
                <a:gd name="T8" fmla="*/ 283 w 284"/>
                <a:gd name="T9" fmla="*/ 0 h 550"/>
                <a:gd name="T10" fmla="*/ 284 w 284"/>
                <a:gd name="T11" fmla="*/ 4 h 550"/>
                <a:gd name="T12" fmla="*/ 284 w 284"/>
                <a:gd name="T13" fmla="*/ 546 h 550"/>
                <a:gd name="T14" fmla="*/ 283 w 284"/>
                <a:gd name="T15" fmla="*/ 548 h 550"/>
                <a:gd name="T16" fmla="*/ 280 w 284"/>
                <a:gd name="T17" fmla="*/ 550 h 550"/>
                <a:gd name="T18" fmla="*/ 4 w 284"/>
                <a:gd name="T19" fmla="*/ 550 h 550"/>
                <a:gd name="T20" fmla="*/ 0 w 284"/>
                <a:gd name="T21" fmla="*/ 548 h 550"/>
                <a:gd name="T22" fmla="*/ 0 w 284"/>
                <a:gd name="T23" fmla="*/ 546 h 550"/>
                <a:gd name="T24" fmla="*/ 0 w 284"/>
                <a:gd name="T25" fmla="*/ 4 h 550"/>
                <a:gd name="T26" fmla="*/ 8 w 284"/>
                <a:gd name="T27" fmla="*/ 546 h 550"/>
                <a:gd name="T28" fmla="*/ 4 w 284"/>
                <a:gd name="T29" fmla="*/ 541 h 550"/>
                <a:gd name="T30" fmla="*/ 280 w 284"/>
                <a:gd name="T31" fmla="*/ 541 h 550"/>
                <a:gd name="T32" fmla="*/ 276 w 284"/>
                <a:gd name="T33" fmla="*/ 546 h 550"/>
                <a:gd name="T34" fmla="*/ 276 w 284"/>
                <a:gd name="T35" fmla="*/ 4 h 550"/>
                <a:gd name="T36" fmla="*/ 280 w 284"/>
                <a:gd name="T37" fmla="*/ 9 h 550"/>
                <a:gd name="T38" fmla="*/ 4 w 284"/>
                <a:gd name="T39" fmla="*/ 9 h 550"/>
                <a:gd name="T40" fmla="*/ 8 w 284"/>
                <a:gd name="T41" fmla="*/ 4 h 550"/>
                <a:gd name="T42" fmla="*/ 8 w 284"/>
                <a:gd name="T43" fmla="*/ 546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550">
                  <a:moveTo>
                    <a:pt x="0" y="4"/>
                  </a:moveTo>
                  <a:lnTo>
                    <a:pt x="0" y="0"/>
                  </a:lnTo>
                  <a:lnTo>
                    <a:pt x="4" y="0"/>
                  </a:lnTo>
                  <a:lnTo>
                    <a:pt x="280" y="0"/>
                  </a:lnTo>
                  <a:lnTo>
                    <a:pt x="283" y="0"/>
                  </a:lnTo>
                  <a:lnTo>
                    <a:pt x="284" y="4"/>
                  </a:lnTo>
                  <a:lnTo>
                    <a:pt x="284" y="546"/>
                  </a:lnTo>
                  <a:lnTo>
                    <a:pt x="283" y="548"/>
                  </a:lnTo>
                  <a:lnTo>
                    <a:pt x="280" y="550"/>
                  </a:lnTo>
                  <a:lnTo>
                    <a:pt x="4" y="550"/>
                  </a:lnTo>
                  <a:lnTo>
                    <a:pt x="0" y="548"/>
                  </a:lnTo>
                  <a:lnTo>
                    <a:pt x="0" y="546"/>
                  </a:lnTo>
                  <a:lnTo>
                    <a:pt x="0" y="4"/>
                  </a:lnTo>
                  <a:close/>
                  <a:moveTo>
                    <a:pt x="8" y="546"/>
                  </a:moveTo>
                  <a:lnTo>
                    <a:pt x="4" y="541"/>
                  </a:lnTo>
                  <a:lnTo>
                    <a:pt x="280" y="541"/>
                  </a:lnTo>
                  <a:lnTo>
                    <a:pt x="276" y="546"/>
                  </a:lnTo>
                  <a:lnTo>
                    <a:pt x="276" y="4"/>
                  </a:lnTo>
                  <a:lnTo>
                    <a:pt x="280" y="9"/>
                  </a:lnTo>
                  <a:lnTo>
                    <a:pt x="4" y="9"/>
                  </a:lnTo>
                  <a:lnTo>
                    <a:pt x="8" y="4"/>
                  </a:lnTo>
                  <a:lnTo>
                    <a:pt x="8" y="546"/>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Rectangle 54"/>
            <p:cNvSpPr>
              <a:spLocks noChangeArrowheads="1"/>
            </p:cNvSpPr>
            <p:nvPr/>
          </p:nvSpPr>
          <p:spPr bwMode="auto">
            <a:xfrm>
              <a:off x="4896889" y="3160713"/>
              <a:ext cx="219075" cy="11191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55"/>
            <p:cNvSpPr>
              <a:spLocks noEditPoints="1"/>
            </p:cNvSpPr>
            <p:nvPr/>
          </p:nvSpPr>
          <p:spPr bwMode="auto">
            <a:xfrm>
              <a:off x="4893714" y="3157538"/>
              <a:ext cx="225425" cy="1125537"/>
            </a:xfrm>
            <a:custGeom>
              <a:avLst/>
              <a:gdLst>
                <a:gd name="T0" fmla="*/ 0 w 285"/>
                <a:gd name="T1" fmla="*/ 4 h 1420"/>
                <a:gd name="T2" fmla="*/ 0 w 285"/>
                <a:gd name="T3" fmla="*/ 0 h 1420"/>
                <a:gd name="T4" fmla="*/ 5 w 285"/>
                <a:gd name="T5" fmla="*/ 0 h 1420"/>
                <a:gd name="T6" fmla="*/ 281 w 285"/>
                <a:gd name="T7" fmla="*/ 0 h 1420"/>
                <a:gd name="T8" fmla="*/ 283 w 285"/>
                <a:gd name="T9" fmla="*/ 0 h 1420"/>
                <a:gd name="T10" fmla="*/ 285 w 285"/>
                <a:gd name="T11" fmla="*/ 4 h 1420"/>
                <a:gd name="T12" fmla="*/ 285 w 285"/>
                <a:gd name="T13" fmla="*/ 1416 h 1420"/>
                <a:gd name="T14" fmla="*/ 283 w 285"/>
                <a:gd name="T15" fmla="*/ 1418 h 1420"/>
                <a:gd name="T16" fmla="*/ 281 w 285"/>
                <a:gd name="T17" fmla="*/ 1420 h 1420"/>
                <a:gd name="T18" fmla="*/ 5 w 285"/>
                <a:gd name="T19" fmla="*/ 1420 h 1420"/>
                <a:gd name="T20" fmla="*/ 0 w 285"/>
                <a:gd name="T21" fmla="*/ 1418 h 1420"/>
                <a:gd name="T22" fmla="*/ 0 w 285"/>
                <a:gd name="T23" fmla="*/ 1416 h 1420"/>
                <a:gd name="T24" fmla="*/ 0 w 285"/>
                <a:gd name="T25" fmla="*/ 4 h 1420"/>
                <a:gd name="T26" fmla="*/ 9 w 285"/>
                <a:gd name="T27" fmla="*/ 1416 h 1420"/>
                <a:gd name="T28" fmla="*/ 5 w 285"/>
                <a:gd name="T29" fmla="*/ 1411 h 1420"/>
                <a:gd name="T30" fmla="*/ 281 w 285"/>
                <a:gd name="T31" fmla="*/ 1411 h 1420"/>
                <a:gd name="T32" fmla="*/ 277 w 285"/>
                <a:gd name="T33" fmla="*/ 1416 h 1420"/>
                <a:gd name="T34" fmla="*/ 277 w 285"/>
                <a:gd name="T35" fmla="*/ 4 h 1420"/>
                <a:gd name="T36" fmla="*/ 281 w 285"/>
                <a:gd name="T37" fmla="*/ 8 h 1420"/>
                <a:gd name="T38" fmla="*/ 5 w 285"/>
                <a:gd name="T39" fmla="*/ 8 h 1420"/>
                <a:gd name="T40" fmla="*/ 9 w 285"/>
                <a:gd name="T41" fmla="*/ 4 h 1420"/>
                <a:gd name="T42" fmla="*/ 9 w 285"/>
                <a:gd name="T43" fmla="*/ 1416 h 1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5" h="1420">
                  <a:moveTo>
                    <a:pt x="0" y="4"/>
                  </a:moveTo>
                  <a:lnTo>
                    <a:pt x="0" y="0"/>
                  </a:lnTo>
                  <a:lnTo>
                    <a:pt x="5" y="0"/>
                  </a:lnTo>
                  <a:lnTo>
                    <a:pt x="281" y="0"/>
                  </a:lnTo>
                  <a:lnTo>
                    <a:pt x="283" y="0"/>
                  </a:lnTo>
                  <a:lnTo>
                    <a:pt x="285" y="4"/>
                  </a:lnTo>
                  <a:lnTo>
                    <a:pt x="285" y="1416"/>
                  </a:lnTo>
                  <a:lnTo>
                    <a:pt x="283" y="1418"/>
                  </a:lnTo>
                  <a:lnTo>
                    <a:pt x="281" y="1420"/>
                  </a:lnTo>
                  <a:lnTo>
                    <a:pt x="5" y="1420"/>
                  </a:lnTo>
                  <a:lnTo>
                    <a:pt x="0" y="1418"/>
                  </a:lnTo>
                  <a:lnTo>
                    <a:pt x="0" y="1416"/>
                  </a:lnTo>
                  <a:lnTo>
                    <a:pt x="0" y="4"/>
                  </a:lnTo>
                  <a:close/>
                  <a:moveTo>
                    <a:pt x="9" y="1416"/>
                  </a:moveTo>
                  <a:lnTo>
                    <a:pt x="5" y="1411"/>
                  </a:lnTo>
                  <a:lnTo>
                    <a:pt x="281" y="1411"/>
                  </a:lnTo>
                  <a:lnTo>
                    <a:pt x="277" y="1416"/>
                  </a:lnTo>
                  <a:lnTo>
                    <a:pt x="277" y="4"/>
                  </a:lnTo>
                  <a:lnTo>
                    <a:pt x="281" y="8"/>
                  </a:lnTo>
                  <a:lnTo>
                    <a:pt x="5" y="8"/>
                  </a:lnTo>
                  <a:lnTo>
                    <a:pt x="9" y="4"/>
                  </a:lnTo>
                  <a:lnTo>
                    <a:pt x="9" y="1416"/>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Rectangle 56"/>
            <p:cNvSpPr>
              <a:spLocks noChangeArrowheads="1"/>
            </p:cNvSpPr>
            <p:nvPr/>
          </p:nvSpPr>
          <p:spPr bwMode="auto">
            <a:xfrm>
              <a:off x="5877964" y="3224213"/>
              <a:ext cx="219075" cy="10556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57"/>
            <p:cNvSpPr>
              <a:spLocks noEditPoints="1"/>
            </p:cNvSpPr>
            <p:nvPr/>
          </p:nvSpPr>
          <p:spPr bwMode="auto">
            <a:xfrm>
              <a:off x="5874789" y="3221038"/>
              <a:ext cx="225425" cy="1062037"/>
            </a:xfrm>
            <a:custGeom>
              <a:avLst/>
              <a:gdLst>
                <a:gd name="T0" fmla="*/ 0 w 286"/>
                <a:gd name="T1" fmla="*/ 4 h 1339"/>
                <a:gd name="T2" fmla="*/ 0 w 286"/>
                <a:gd name="T3" fmla="*/ 0 h 1339"/>
                <a:gd name="T4" fmla="*/ 4 w 286"/>
                <a:gd name="T5" fmla="*/ 0 h 1339"/>
                <a:gd name="T6" fmla="*/ 282 w 286"/>
                <a:gd name="T7" fmla="*/ 0 h 1339"/>
                <a:gd name="T8" fmla="*/ 285 w 286"/>
                <a:gd name="T9" fmla="*/ 0 h 1339"/>
                <a:gd name="T10" fmla="*/ 286 w 286"/>
                <a:gd name="T11" fmla="*/ 4 h 1339"/>
                <a:gd name="T12" fmla="*/ 286 w 286"/>
                <a:gd name="T13" fmla="*/ 1335 h 1339"/>
                <a:gd name="T14" fmla="*/ 285 w 286"/>
                <a:gd name="T15" fmla="*/ 1337 h 1339"/>
                <a:gd name="T16" fmla="*/ 282 w 286"/>
                <a:gd name="T17" fmla="*/ 1339 h 1339"/>
                <a:gd name="T18" fmla="*/ 4 w 286"/>
                <a:gd name="T19" fmla="*/ 1339 h 1339"/>
                <a:gd name="T20" fmla="*/ 0 w 286"/>
                <a:gd name="T21" fmla="*/ 1337 h 1339"/>
                <a:gd name="T22" fmla="*/ 0 w 286"/>
                <a:gd name="T23" fmla="*/ 1335 h 1339"/>
                <a:gd name="T24" fmla="*/ 0 w 286"/>
                <a:gd name="T25" fmla="*/ 4 h 1339"/>
                <a:gd name="T26" fmla="*/ 9 w 286"/>
                <a:gd name="T27" fmla="*/ 1335 h 1339"/>
                <a:gd name="T28" fmla="*/ 4 w 286"/>
                <a:gd name="T29" fmla="*/ 1330 h 1339"/>
                <a:gd name="T30" fmla="*/ 282 w 286"/>
                <a:gd name="T31" fmla="*/ 1330 h 1339"/>
                <a:gd name="T32" fmla="*/ 278 w 286"/>
                <a:gd name="T33" fmla="*/ 1335 h 1339"/>
                <a:gd name="T34" fmla="*/ 278 w 286"/>
                <a:gd name="T35" fmla="*/ 4 h 1339"/>
                <a:gd name="T36" fmla="*/ 282 w 286"/>
                <a:gd name="T37" fmla="*/ 8 h 1339"/>
                <a:gd name="T38" fmla="*/ 4 w 286"/>
                <a:gd name="T39" fmla="*/ 8 h 1339"/>
                <a:gd name="T40" fmla="*/ 9 w 286"/>
                <a:gd name="T41" fmla="*/ 4 h 1339"/>
                <a:gd name="T42" fmla="*/ 9 w 286"/>
                <a:gd name="T43" fmla="*/ 1335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6" h="1339">
                  <a:moveTo>
                    <a:pt x="0" y="4"/>
                  </a:moveTo>
                  <a:lnTo>
                    <a:pt x="0" y="0"/>
                  </a:lnTo>
                  <a:lnTo>
                    <a:pt x="4" y="0"/>
                  </a:lnTo>
                  <a:lnTo>
                    <a:pt x="282" y="0"/>
                  </a:lnTo>
                  <a:lnTo>
                    <a:pt x="285" y="0"/>
                  </a:lnTo>
                  <a:lnTo>
                    <a:pt x="286" y="4"/>
                  </a:lnTo>
                  <a:lnTo>
                    <a:pt x="286" y="1335"/>
                  </a:lnTo>
                  <a:lnTo>
                    <a:pt x="285" y="1337"/>
                  </a:lnTo>
                  <a:lnTo>
                    <a:pt x="282" y="1339"/>
                  </a:lnTo>
                  <a:lnTo>
                    <a:pt x="4" y="1339"/>
                  </a:lnTo>
                  <a:lnTo>
                    <a:pt x="0" y="1337"/>
                  </a:lnTo>
                  <a:lnTo>
                    <a:pt x="0" y="1335"/>
                  </a:lnTo>
                  <a:lnTo>
                    <a:pt x="0" y="4"/>
                  </a:lnTo>
                  <a:close/>
                  <a:moveTo>
                    <a:pt x="9" y="1335"/>
                  </a:moveTo>
                  <a:lnTo>
                    <a:pt x="4" y="1330"/>
                  </a:lnTo>
                  <a:lnTo>
                    <a:pt x="282" y="1330"/>
                  </a:lnTo>
                  <a:lnTo>
                    <a:pt x="278" y="1335"/>
                  </a:lnTo>
                  <a:lnTo>
                    <a:pt x="278" y="4"/>
                  </a:lnTo>
                  <a:lnTo>
                    <a:pt x="282" y="8"/>
                  </a:lnTo>
                  <a:lnTo>
                    <a:pt x="4" y="8"/>
                  </a:lnTo>
                  <a:lnTo>
                    <a:pt x="9" y="4"/>
                  </a:lnTo>
                  <a:lnTo>
                    <a:pt x="9" y="1335"/>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Rectangle 58"/>
            <p:cNvSpPr>
              <a:spLocks noChangeArrowheads="1"/>
            </p:cNvSpPr>
            <p:nvPr/>
          </p:nvSpPr>
          <p:spPr bwMode="auto">
            <a:xfrm>
              <a:off x="6857451" y="3503613"/>
              <a:ext cx="220662" cy="7762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59"/>
            <p:cNvSpPr>
              <a:spLocks noEditPoints="1"/>
            </p:cNvSpPr>
            <p:nvPr/>
          </p:nvSpPr>
          <p:spPr bwMode="auto">
            <a:xfrm>
              <a:off x="6854276" y="3500438"/>
              <a:ext cx="227012" cy="782637"/>
            </a:xfrm>
            <a:custGeom>
              <a:avLst/>
              <a:gdLst>
                <a:gd name="T0" fmla="*/ 0 w 286"/>
                <a:gd name="T1" fmla="*/ 4 h 987"/>
                <a:gd name="T2" fmla="*/ 0 w 286"/>
                <a:gd name="T3" fmla="*/ 0 h 987"/>
                <a:gd name="T4" fmla="*/ 4 w 286"/>
                <a:gd name="T5" fmla="*/ 0 h 987"/>
                <a:gd name="T6" fmla="*/ 282 w 286"/>
                <a:gd name="T7" fmla="*/ 0 h 987"/>
                <a:gd name="T8" fmla="*/ 284 w 286"/>
                <a:gd name="T9" fmla="*/ 0 h 987"/>
                <a:gd name="T10" fmla="*/ 286 w 286"/>
                <a:gd name="T11" fmla="*/ 4 h 987"/>
                <a:gd name="T12" fmla="*/ 286 w 286"/>
                <a:gd name="T13" fmla="*/ 983 h 987"/>
                <a:gd name="T14" fmla="*/ 284 w 286"/>
                <a:gd name="T15" fmla="*/ 985 h 987"/>
                <a:gd name="T16" fmla="*/ 282 w 286"/>
                <a:gd name="T17" fmla="*/ 987 h 987"/>
                <a:gd name="T18" fmla="*/ 4 w 286"/>
                <a:gd name="T19" fmla="*/ 987 h 987"/>
                <a:gd name="T20" fmla="*/ 0 w 286"/>
                <a:gd name="T21" fmla="*/ 985 h 987"/>
                <a:gd name="T22" fmla="*/ 0 w 286"/>
                <a:gd name="T23" fmla="*/ 983 h 987"/>
                <a:gd name="T24" fmla="*/ 0 w 286"/>
                <a:gd name="T25" fmla="*/ 4 h 987"/>
                <a:gd name="T26" fmla="*/ 8 w 286"/>
                <a:gd name="T27" fmla="*/ 983 h 987"/>
                <a:gd name="T28" fmla="*/ 4 w 286"/>
                <a:gd name="T29" fmla="*/ 978 h 987"/>
                <a:gd name="T30" fmla="*/ 282 w 286"/>
                <a:gd name="T31" fmla="*/ 978 h 987"/>
                <a:gd name="T32" fmla="*/ 277 w 286"/>
                <a:gd name="T33" fmla="*/ 983 h 987"/>
                <a:gd name="T34" fmla="*/ 277 w 286"/>
                <a:gd name="T35" fmla="*/ 4 h 987"/>
                <a:gd name="T36" fmla="*/ 282 w 286"/>
                <a:gd name="T37" fmla="*/ 8 h 987"/>
                <a:gd name="T38" fmla="*/ 4 w 286"/>
                <a:gd name="T39" fmla="*/ 8 h 987"/>
                <a:gd name="T40" fmla="*/ 8 w 286"/>
                <a:gd name="T41" fmla="*/ 4 h 987"/>
                <a:gd name="T42" fmla="*/ 8 w 286"/>
                <a:gd name="T43" fmla="*/ 983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6" h="987">
                  <a:moveTo>
                    <a:pt x="0" y="4"/>
                  </a:moveTo>
                  <a:lnTo>
                    <a:pt x="0" y="0"/>
                  </a:lnTo>
                  <a:lnTo>
                    <a:pt x="4" y="0"/>
                  </a:lnTo>
                  <a:lnTo>
                    <a:pt x="282" y="0"/>
                  </a:lnTo>
                  <a:lnTo>
                    <a:pt x="284" y="0"/>
                  </a:lnTo>
                  <a:lnTo>
                    <a:pt x="286" y="4"/>
                  </a:lnTo>
                  <a:lnTo>
                    <a:pt x="286" y="983"/>
                  </a:lnTo>
                  <a:lnTo>
                    <a:pt x="284" y="985"/>
                  </a:lnTo>
                  <a:lnTo>
                    <a:pt x="282" y="987"/>
                  </a:lnTo>
                  <a:lnTo>
                    <a:pt x="4" y="987"/>
                  </a:lnTo>
                  <a:lnTo>
                    <a:pt x="0" y="985"/>
                  </a:lnTo>
                  <a:lnTo>
                    <a:pt x="0" y="983"/>
                  </a:lnTo>
                  <a:lnTo>
                    <a:pt x="0" y="4"/>
                  </a:lnTo>
                  <a:close/>
                  <a:moveTo>
                    <a:pt x="8" y="983"/>
                  </a:moveTo>
                  <a:lnTo>
                    <a:pt x="4" y="978"/>
                  </a:lnTo>
                  <a:lnTo>
                    <a:pt x="282" y="978"/>
                  </a:lnTo>
                  <a:lnTo>
                    <a:pt x="277" y="983"/>
                  </a:lnTo>
                  <a:lnTo>
                    <a:pt x="277" y="4"/>
                  </a:lnTo>
                  <a:lnTo>
                    <a:pt x="282" y="8"/>
                  </a:lnTo>
                  <a:lnTo>
                    <a:pt x="4" y="8"/>
                  </a:lnTo>
                  <a:lnTo>
                    <a:pt x="8" y="4"/>
                  </a:lnTo>
                  <a:lnTo>
                    <a:pt x="8" y="983"/>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60"/>
            <p:cNvSpPr>
              <a:spLocks noEditPoints="1"/>
            </p:cNvSpPr>
            <p:nvPr/>
          </p:nvSpPr>
          <p:spPr bwMode="auto">
            <a:xfrm>
              <a:off x="4753107" y="3976688"/>
              <a:ext cx="42862" cy="6350"/>
            </a:xfrm>
            <a:custGeom>
              <a:avLst/>
              <a:gdLst>
                <a:gd name="T0" fmla="*/ 22 w 52"/>
                <a:gd name="T1" fmla="*/ 7 h 8"/>
                <a:gd name="T2" fmla="*/ 22 w 52"/>
                <a:gd name="T3" fmla="*/ 4 h 8"/>
                <a:gd name="T4" fmla="*/ 30 w 52"/>
                <a:gd name="T5" fmla="*/ 4 h 8"/>
                <a:gd name="T6" fmla="*/ 30 w 52"/>
                <a:gd name="T7" fmla="*/ 7 h 8"/>
                <a:gd name="T8" fmla="*/ 22 w 52"/>
                <a:gd name="T9" fmla="*/ 7 h 8"/>
                <a:gd name="T10" fmla="*/ 0 w 52"/>
                <a:gd name="T11" fmla="*/ 0 h 8"/>
                <a:gd name="T12" fmla="*/ 52 w 52"/>
                <a:gd name="T13" fmla="*/ 0 h 8"/>
                <a:gd name="T14" fmla="*/ 52 w 52"/>
                <a:gd name="T15" fmla="*/ 8 h 8"/>
                <a:gd name="T16" fmla="*/ 0 w 52"/>
                <a:gd name="T17" fmla="*/ 8 h 8"/>
                <a:gd name="T18" fmla="*/ 0 w 52"/>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8">
                  <a:moveTo>
                    <a:pt x="22" y="7"/>
                  </a:moveTo>
                  <a:lnTo>
                    <a:pt x="22" y="4"/>
                  </a:lnTo>
                  <a:lnTo>
                    <a:pt x="30" y="4"/>
                  </a:lnTo>
                  <a:lnTo>
                    <a:pt x="30" y="7"/>
                  </a:lnTo>
                  <a:lnTo>
                    <a:pt x="22" y="7"/>
                  </a:lnTo>
                  <a:close/>
                  <a:moveTo>
                    <a:pt x="0" y="0"/>
                  </a:moveTo>
                  <a:lnTo>
                    <a:pt x="52" y="0"/>
                  </a:lnTo>
                  <a:lnTo>
                    <a:pt x="52"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61"/>
            <p:cNvSpPr>
              <a:spLocks noEditPoints="1"/>
            </p:cNvSpPr>
            <p:nvPr/>
          </p:nvSpPr>
          <p:spPr bwMode="auto">
            <a:xfrm>
              <a:off x="5734182" y="3860800"/>
              <a:ext cx="41275" cy="6350"/>
            </a:xfrm>
            <a:custGeom>
              <a:avLst/>
              <a:gdLst>
                <a:gd name="T0" fmla="*/ 21 w 51"/>
                <a:gd name="T1" fmla="*/ 7 h 8"/>
                <a:gd name="T2" fmla="*/ 21 w 51"/>
                <a:gd name="T3" fmla="*/ 4 h 8"/>
                <a:gd name="T4" fmla="*/ 29 w 51"/>
                <a:gd name="T5" fmla="*/ 4 h 8"/>
                <a:gd name="T6" fmla="*/ 29 w 51"/>
                <a:gd name="T7" fmla="*/ 7 h 8"/>
                <a:gd name="T8" fmla="*/ 21 w 51"/>
                <a:gd name="T9" fmla="*/ 7 h 8"/>
                <a:gd name="T10" fmla="*/ 0 w 51"/>
                <a:gd name="T11" fmla="*/ 0 h 8"/>
                <a:gd name="T12" fmla="*/ 51 w 51"/>
                <a:gd name="T13" fmla="*/ 0 h 8"/>
                <a:gd name="T14" fmla="*/ 51 w 51"/>
                <a:gd name="T15" fmla="*/ 8 h 8"/>
                <a:gd name="T16" fmla="*/ 0 w 51"/>
                <a:gd name="T17" fmla="*/ 8 h 8"/>
                <a:gd name="T18" fmla="*/ 0 w 51"/>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
                  <a:moveTo>
                    <a:pt x="21" y="7"/>
                  </a:moveTo>
                  <a:lnTo>
                    <a:pt x="21" y="4"/>
                  </a:lnTo>
                  <a:lnTo>
                    <a:pt x="29" y="4"/>
                  </a:lnTo>
                  <a:lnTo>
                    <a:pt x="29" y="7"/>
                  </a:lnTo>
                  <a:lnTo>
                    <a:pt x="21" y="7"/>
                  </a:lnTo>
                  <a:close/>
                  <a:moveTo>
                    <a:pt x="0" y="0"/>
                  </a:moveTo>
                  <a:lnTo>
                    <a:pt x="51" y="0"/>
                  </a:lnTo>
                  <a:lnTo>
                    <a:pt x="51"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62"/>
            <p:cNvSpPr>
              <a:spLocks noEditPoints="1"/>
            </p:cNvSpPr>
            <p:nvPr/>
          </p:nvSpPr>
          <p:spPr bwMode="auto">
            <a:xfrm>
              <a:off x="6715257" y="3844925"/>
              <a:ext cx="39687" cy="6350"/>
            </a:xfrm>
            <a:custGeom>
              <a:avLst/>
              <a:gdLst>
                <a:gd name="T0" fmla="*/ 23 w 52"/>
                <a:gd name="T1" fmla="*/ 7 h 9"/>
                <a:gd name="T2" fmla="*/ 23 w 52"/>
                <a:gd name="T3" fmla="*/ 5 h 9"/>
                <a:gd name="T4" fmla="*/ 31 w 52"/>
                <a:gd name="T5" fmla="*/ 5 h 9"/>
                <a:gd name="T6" fmla="*/ 31 w 52"/>
                <a:gd name="T7" fmla="*/ 7 h 9"/>
                <a:gd name="T8" fmla="*/ 23 w 52"/>
                <a:gd name="T9" fmla="*/ 7 h 9"/>
                <a:gd name="T10" fmla="*/ 0 w 52"/>
                <a:gd name="T11" fmla="*/ 0 h 9"/>
                <a:gd name="T12" fmla="*/ 52 w 52"/>
                <a:gd name="T13" fmla="*/ 0 h 9"/>
                <a:gd name="T14" fmla="*/ 52 w 52"/>
                <a:gd name="T15" fmla="*/ 9 h 9"/>
                <a:gd name="T16" fmla="*/ 0 w 52"/>
                <a:gd name="T17" fmla="*/ 9 h 9"/>
                <a:gd name="T18" fmla="*/ 0 w 52"/>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9">
                  <a:moveTo>
                    <a:pt x="23" y="7"/>
                  </a:moveTo>
                  <a:lnTo>
                    <a:pt x="23" y="5"/>
                  </a:lnTo>
                  <a:lnTo>
                    <a:pt x="31" y="5"/>
                  </a:lnTo>
                  <a:lnTo>
                    <a:pt x="31" y="7"/>
                  </a:lnTo>
                  <a:lnTo>
                    <a:pt x="23" y="7"/>
                  </a:lnTo>
                  <a:close/>
                  <a:moveTo>
                    <a:pt x="0" y="0"/>
                  </a:moveTo>
                  <a:lnTo>
                    <a:pt x="52" y="0"/>
                  </a:lnTo>
                  <a:lnTo>
                    <a:pt x="52" y="9"/>
                  </a:lnTo>
                  <a:lnTo>
                    <a:pt x="0" y="9"/>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Rectangle 66"/>
            <p:cNvSpPr>
              <a:spLocks noChangeArrowheads="1"/>
            </p:cNvSpPr>
            <p:nvPr/>
          </p:nvSpPr>
          <p:spPr bwMode="auto">
            <a:xfrm>
              <a:off x="4421319" y="2820988"/>
              <a:ext cx="6350" cy="1458912"/>
            </a:xfrm>
            <a:prstGeom prst="rect">
              <a:avLst/>
            </a:prstGeom>
            <a:solidFill>
              <a:srgbClr val="000000"/>
            </a:solidFill>
            <a:ln w="1588">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9" name="Freeform 67"/>
            <p:cNvSpPr>
              <a:spLocks noEditPoints="1"/>
            </p:cNvSpPr>
            <p:nvPr/>
          </p:nvSpPr>
          <p:spPr bwMode="auto">
            <a:xfrm>
              <a:off x="4424494" y="2817813"/>
              <a:ext cx="26987" cy="1465262"/>
            </a:xfrm>
            <a:custGeom>
              <a:avLst/>
              <a:gdLst>
                <a:gd name="T0" fmla="*/ 0 w 33"/>
                <a:gd name="T1" fmla="*/ 1838 h 1847"/>
                <a:gd name="T2" fmla="*/ 33 w 33"/>
                <a:gd name="T3" fmla="*/ 1838 h 1847"/>
                <a:gd name="T4" fmla="*/ 33 w 33"/>
                <a:gd name="T5" fmla="*/ 1847 h 1847"/>
                <a:gd name="T6" fmla="*/ 0 w 33"/>
                <a:gd name="T7" fmla="*/ 1847 h 1847"/>
                <a:gd name="T8" fmla="*/ 0 w 33"/>
                <a:gd name="T9" fmla="*/ 1838 h 1847"/>
                <a:gd name="T10" fmla="*/ 0 w 33"/>
                <a:gd name="T11" fmla="*/ 1576 h 1847"/>
                <a:gd name="T12" fmla="*/ 33 w 33"/>
                <a:gd name="T13" fmla="*/ 1576 h 1847"/>
                <a:gd name="T14" fmla="*/ 33 w 33"/>
                <a:gd name="T15" fmla="*/ 1585 h 1847"/>
                <a:gd name="T16" fmla="*/ 0 w 33"/>
                <a:gd name="T17" fmla="*/ 1585 h 1847"/>
                <a:gd name="T18" fmla="*/ 0 w 33"/>
                <a:gd name="T19" fmla="*/ 1576 h 1847"/>
                <a:gd name="T20" fmla="*/ 0 w 33"/>
                <a:gd name="T21" fmla="*/ 1313 h 1847"/>
                <a:gd name="T22" fmla="*/ 33 w 33"/>
                <a:gd name="T23" fmla="*/ 1313 h 1847"/>
                <a:gd name="T24" fmla="*/ 33 w 33"/>
                <a:gd name="T25" fmla="*/ 1321 h 1847"/>
                <a:gd name="T26" fmla="*/ 0 w 33"/>
                <a:gd name="T27" fmla="*/ 1321 h 1847"/>
                <a:gd name="T28" fmla="*/ 0 w 33"/>
                <a:gd name="T29" fmla="*/ 1313 h 1847"/>
                <a:gd name="T30" fmla="*/ 0 w 33"/>
                <a:gd name="T31" fmla="*/ 1050 h 1847"/>
                <a:gd name="T32" fmla="*/ 33 w 33"/>
                <a:gd name="T33" fmla="*/ 1050 h 1847"/>
                <a:gd name="T34" fmla="*/ 33 w 33"/>
                <a:gd name="T35" fmla="*/ 1059 h 1847"/>
                <a:gd name="T36" fmla="*/ 0 w 33"/>
                <a:gd name="T37" fmla="*/ 1059 h 1847"/>
                <a:gd name="T38" fmla="*/ 0 w 33"/>
                <a:gd name="T39" fmla="*/ 1050 h 1847"/>
                <a:gd name="T40" fmla="*/ 0 w 33"/>
                <a:gd name="T41" fmla="*/ 788 h 1847"/>
                <a:gd name="T42" fmla="*/ 33 w 33"/>
                <a:gd name="T43" fmla="*/ 788 h 1847"/>
                <a:gd name="T44" fmla="*/ 33 w 33"/>
                <a:gd name="T45" fmla="*/ 796 h 1847"/>
                <a:gd name="T46" fmla="*/ 0 w 33"/>
                <a:gd name="T47" fmla="*/ 796 h 1847"/>
                <a:gd name="T48" fmla="*/ 0 w 33"/>
                <a:gd name="T49" fmla="*/ 788 h 1847"/>
                <a:gd name="T50" fmla="*/ 0 w 33"/>
                <a:gd name="T51" fmla="*/ 526 h 1847"/>
                <a:gd name="T52" fmla="*/ 33 w 33"/>
                <a:gd name="T53" fmla="*/ 526 h 1847"/>
                <a:gd name="T54" fmla="*/ 33 w 33"/>
                <a:gd name="T55" fmla="*/ 534 h 1847"/>
                <a:gd name="T56" fmla="*/ 0 w 33"/>
                <a:gd name="T57" fmla="*/ 534 h 1847"/>
                <a:gd name="T58" fmla="*/ 0 w 33"/>
                <a:gd name="T59" fmla="*/ 526 h 1847"/>
                <a:gd name="T60" fmla="*/ 0 w 33"/>
                <a:gd name="T61" fmla="*/ 263 h 1847"/>
                <a:gd name="T62" fmla="*/ 33 w 33"/>
                <a:gd name="T63" fmla="*/ 263 h 1847"/>
                <a:gd name="T64" fmla="*/ 33 w 33"/>
                <a:gd name="T65" fmla="*/ 272 h 1847"/>
                <a:gd name="T66" fmla="*/ 0 w 33"/>
                <a:gd name="T67" fmla="*/ 272 h 1847"/>
                <a:gd name="T68" fmla="*/ 0 w 33"/>
                <a:gd name="T69" fmla="*/ 263 h 1847"/>
                <a:gd name="T70" fmla="*/ 0 w 33"/>
                <a:gd name="T71" fmla="*/ 0 h 1847"/>
                <a:gd name="T72" fmla="*/ 33 w 33"/>
                <a:gd name="T73" fmla="*/ 0 h 1847"/>
                <a:gd name="T74" fmla="*/ 33 w 33"/>
                <a:gd name="T75" fmla="*/ 8 h 1847"/>
                <a:gd name="T76" fmla="*/ 0 w 33"/>
                <a:gd name="T77" fmla="*/ 8 h 1847"/>
                <a:gd name="T78" fmla="*/ 0 w 33"/>
                <a:gd name="T79" fmla="*/ 0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 h="1847">
                  <a:moveTo>
                    <a:pt x="0" y="1838"/>
                  </a:moveTo>
                  <a:lnTo>
                    <a:pt x="33" y="1838"/>
                  </a:lnTo>
                  <a:lnTo>
                    <a:pt x="33" y="1847"/>
                  </a:lnTo>
                  <a:lnTo>
                    <a:pt x="0" y="1847"/>
                  </a:lnTo>
                  <a:lnTo>
                    <a:pt x="0" y="1838"/>
                  </a:lnTo>
                  <a:close/>
                  <a:moveTo>
                    <a:pt x="0" y="1576"/>
                  </a:moveTo>
                  <a:lnTo>
                    <a:pt x="33" y="1576"/>
                  </a:lnTo>
                  <a:lnTo>
                    <a:pt x="33" y="1585"/>
                  </a:lnTo>
                  <a:lnTo>
                    <a:pt x="0" y="1585"/>
                  </a:lnTo>
                  <a:lnTo>
                    <a:pt x="0" y="1576"/>
                  </a:lnTo>
                  <a:close/>
                  <a:moveTo>
                    <a:pt x="0" y="1313"/>
                  </a:moveTo>
                  <a:lnTo>
                    <a:pt x="33" y="1313"/>
                  </a:lnTo>
                  <a:lnTo>
                    <a:pt x="33" y="1321"/>
                  </a:lnTo>
                  <a:lnTo>
                    <a:pt x="0" y="1321"/>
                  </a:lnTo>
                  <a:lnTo>
                    <a:pt x="0" y="1313"/>
                  </a:lnTo>
                  <a:close/>
                  <a:moveTo>
                    <a:pt x="0" y="1050"/>
                  </a:moveTo>
                  <a:lnTo>
                    <a:pt x="33" y="1050"/>
                  </a:lnTo>
                  <a:lnTo>
                    <a:pt x="33" y="1059"/>
                  </a:lnTo>
                  <a:lnTo>
                    <a:pt x="0" y="1059"/>
                  </a:lnTo>
                  <a:lnTo>
                    <a:pt x="0" y="1050"/>
                  </a:lnTo>
                  <a:close/>
                  <a:moveTo>
                    <a:pt x="0" y="788"/>
                  </a:moveTo>
                  <a:lnTo>
                    <a:pt x="33" y="788"/>
                  </a:lnTo>
                  <a:lnTo>
                    <a:pt x="33" y="796"/>
                  </a:lnTo>
                  <a:lnTo>
                    <a:pt x="0" y="796"/>
                  </a:lnTo>
                  <a:lnTo>
                    <a:pt x="0" y="788"/>
                  </a:lnTo>
                  <a:close/>
                  <a:moveTo>
                    <a:pt x="0" y="526"/>
                  </a:moveTo>
                  <a:lnTo>
                    <a:pt x="33" y="526"/>
                  </a:lnTo>
                  <a:lnTo>
                    <a:pt x="33" y="534"/>
                  </a:lnTo>
                  <a:lnTo>
                    <a:pt x="0" y="534"/>
                  </a:lnTo>
                  <a:lnTo>
                    <a:pt x="0" y="526"/>
                  </a:lnTo>
                  <a:close/>
                  <a:moveTo>
                    <a:pt x="0" y="263"/>
                  </a:moveTo>
                  <a:lnTo>
                    <a:pt x="33" y="263"/>
                  </a:lnTo>
                  <a:lnTo>
                    <a:pt x="33" y="272"/>
                  </a:lnTo>
                  <a:lnTo>
                    <a:pt x="0" y="272"/>
                  </a:lnTo>
                  <a:lnTo>
                    <a:pt x="0" y="263"/>
                  </a:lnTo>
                  <a:close/>
                  <a:moveTo>
                    <a:pt x="0" y="0"/>
                  </a:moveTo>
                  <a:lnTo>
                    <a:pt x="33" y="0"/>
                  </a:lnTo>
                  <a:lnTo>
                    <a:pt x="33" y="8"/>
                  </a:lnTo>
                  <a:lnTo>
                    <a:pt x="0" y="8"/>
                  </a:lnTo>
                  <a:lnTo>
                    <a:pt x="0" y="0"/>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 name="Rectangle 68"/>
            <p:cNvSpPr>
              <a:spLocks noChangeArrowheads="1"/>
            </p:cNvSpPr>
            <p:nvPr/>
          </p:nvSpPr>
          <p:spPr bwMode="auto">
            <a:xfrm>
              <a:off x="4424494" y="4276725"/>
              <a:ext cx="2940050" cy="6350"/>
            </a:xfrm>
            <a:prstGeom prst="rect">
              <a:avLst/>
            </a:prstGeom>
            <a:solidFill>
              <a:srgbClr val="D9D9D9"/>
            </a:solidFill>
            <a:ln w="1588">
              <a:solidFill>
                <a:srgbClr val="D9D9D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1" name="Rectangle 69"/>
            <p:cNvSpPr>
              <a:spLocks noChangeArrowheads="1"/>
            </p:cNvSpPr>
            <p:nvPr/>
          </p:nvSpPr>
          <p:spPr bwMode="auto">
            <a:xfrm>
              <a:off x="4305432" y="4211711"/>
              <a:ext cx="57708"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0</a:t>
              </a:r>
              <a:endParaRPr kumimoji="0" lang="en-US" altLang="en-US" sz="2400" b="0" i="0" u="none" strike="noStrike" cap="none" normalizeH="0" baseline="0" smtClean="0">
                <a:ln>
                  <a:noFill/>
                </a:ln>
                <a:effectLst/>
              </a:endParaRPr>
            </a:p>
          </p:txBody>
        </p:sp>
        <p:sp>
          <p:nvSpPr>
            <p:cNvPr id="162" name="Rectangle 70"/>
            <p:cNvSpPr>
              <a:spLocks noChangeArrowheads="1"/>
            </p:cNvSpPr>
            <p:nvPr/>
          </p:nvSpPr>
          <p:spPr bwMode="auto">
            <a:xfrm>
              <a:off x="4221294" y="4003749"/>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100</a:t>
              </a:r>
              <a:endParaRPr kumimoji="0" lang="en-US" altLang="en-US" sz="2400" b="0" i="0" u="none" strike="noStrike" cap="none" normalizeH="0" baseline="0" smtClean="0">
                <a:ln>
                  <a:noFill/>
                </a:ln>
                <a:effectLst/>
              </a:endParaRPr>
            </a:p>
          </p:txBody>
        </p:sp>
        <p:sp>
          <p:nvSpPr>
            <p:cNvPr id="163" name="Rectangle 71"/>
            <p:cNvSpPr>
              <a:spLocks noChangeArrowheads="1"/>
            </p:cNvSpPr>
            <p:nvPr/>
          </p:nvSpPr>
          <p:spPr bwMode="auto">
            <a:xfrm>
              <a:off x="4221294" y="3794199"/>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200</a:t>
              </a:r>
              <a:endParaRPr kumimoji="0" lang="en-US" altLang="en-US" sz="2400" b="0" i="0" u="none" strike="noStrike" cap="none" normalizeH="0" baseline="0" smtClean="0">
                <a:ln>
                  <a:noFill/>
                </a:ln>
                <a:effectLst/>
              </a:endParaRPr>
            </a:p>
          </p:txBody>
        </p:sp>
        <p:sp>
          <p:nvSpPr>
            <p:cNvPr id="164" name="Rectangle 72"/>
            <p:cNvSpPr>
              <a:spLocks noChangeArrowheads="1"/>
            </p:cNvSpPr>
            <p:nvPr/>
          </p:nvSpPr>
          <p:spPr bwMode="auto">
            <a:xfrm>
              <a:off x="4221294" y="3586236"/>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300</a:t>
              </a:r>
              <a:endParaRPr kumimoji="0" lang="en-US" altLang="en-US" sz="2400" b="0" i="0" u="none" strike="noStrike" cap="none" normalizeH="0" baseline="0" smtClean="0">
                <a:ln>
                  <a:noFill/>
                </a:ln>
                <a:effectLst/>
              </a:endParaRPr>
            </a:p>
          </p:txBody>
        </p:sp>
        <p:sp>
          <p:nvSpPr>
            <p:cNvPr id="165" name="Rectangle 73"/>
            <p:cNvSpPr>
              <a:spLocks noChangeArrowheads="1"/>
            </p:cNvSpPr>
            <p:nvPr/>
          </p:nvSpPr>
          <p:spPr bwMode="auto">
            <a:xfrm>
              <a:off x="4221294" y="3378274"/>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400</a:t>
              </a:r>
              <a:endParaRPr kumimoji="0" lang="en-US" altLang="en-US" sz="2400" b="0" i="0" u="none" strike="noStrike" cap="none" normalizeH="0" baseline="0" smtClean="0">
                <a:ln>
                  <a:noFill/>
                </a:ln>
                <a:effectLst/>
              </a:endParaRPr>
            </a:p>
          </p:txBody>
        </p:sp>
        <p:sp>
          <p:nvSpPr>
            <p:cNvPr id="166" name="Rectangle 74"/>
            <p:cNvSpPr>
              <a:spLocks noChangeArrowheads="1"/>
            </p:cNvSpPr>
            <p:nvPr/>
          </p:nvSpPr>
          <p:spPr bwMode="auto">
            <a:xfrm>
              <a:off x="4221294" y="3168724"/>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500</a:t>
              </a:r>
              <a:endParaRPr kumimoji="0" lang="en-US" altLang="en-US" sz="2400" b="0" i="0" u="none" strike="noStrike" cap="none" normalizeH="0" baseline="0" smtClean="0">
                <a:ln>
                  <a:noFill/>
                </a:ln>
                <a:effectLst/>
              </a:endParaRPr>
            </a:p>
          </p:txBody>
        </p:sp>
        <p:sp>
          <p:nvSpPr>
            <p:cNvPr id="167" name="Rectangle 75"/>
            <p:cNvSpPr>
              <a:spLocks noChangeArrowheads="1"/>
            </p:cNvSpPr>
            <p:nvPr/>
          </p:nvSpPr>
          <p:spPr bwMode="auto">
            <a:xfrm>
              <a:off x="4221294" y="2960761"/>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600</a:t>
              </a:r>
              <a:endParaRPr kumimoji="0" lang="en-US" altLang="en-US" sz="2400" b="0" i="0" u="none" strike="noStrike" cap="none" normalizeH="0" baseline="0" smtClean="0">
                <a:ln>
                  <a:noFill/>
                </a:ln>
                <a:effectLst/>
              </a:endParaRPr>
            </a:p>
          </p:txBody>
        </p:sp>
        <p:sp>
          <p:nvSpPr>
            <p:cNvPr id="168" name="Rectangle 76"/>
            <p:cNvSpPr>
              <a:spLocks noChangeArrowheads="1"/>
            </p:cNvSpPr>
            <p:nvPr/>
          </p:nvSpPr>
          <p:spPr bwMode="auto">
            <a:xfrm>
              <a:off x="4221294" y="2752799"/>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700</a:t>
              </a:r>
              <a:endParaRPr kumimoji="0" lang="en-US" altLang="en-US" sz="2400" b="0" i="0" u="none" strike="noStrike" cap="none" normalizeH="0" baseline="0" smtClean="0">
                <a:ln>
                  <a:noFill/>
                </a:ln>
                <a:effectLst/>
              </a:endParaRPr>
            </a:p>
          </p:txBody>
        </p:sp>
        <p:sp>
          <p:nvSpPr>
            <p:cNvPr id="139" name="Freeform 47"/>
            <p:cNvSpPr>
              <a:spLocks noEditPoints="1"/>
            </p:cNvSpPr>
            <p:nvPr/>
          </p:nvSpPr>
          <p:spPr bwMode="auto">
            <a:xfrm>
              <a:off x="4421319" y="2817813"/>
              <a:ext cx="2946400" cy="1465262"/>
            </a:xfrm>
            <a:custGeom>
              <a:avLst/>
              <a:gdLst>
                <a:gd name="T0" fmla="*/ 0 w 3712"/>
                <a:gd name="T1" fmla="*/ 4 h 1847"/>
                <a:gd name="T2" fmla="*/ 0 w 3712"/>
                <a:gd name="T3" fmla="*/ 0 h 1847"/>
                <a:gd name="T4" fmla="*/ 4 w 3712"/>
                <a:gd name="T5" fmla="*/ 0 h 1847"/>
                <a:gd name="T6" fmla="*/ 3708 w 3712"/>
                <a:gd name="T7" fmla="*/ 0 h 1847"/>
                <a:gd name="T8" fmla="*/ 3711 w 3712"/>
                <a:gd name="T9" fmla="*/ 0 h 1847"/>
                <a:gd name="T10" fmla="*/ 3712 w 3712"/>
                <a:gd name="T11" fmla="*/ 4 h 1847"/>
                <a:gd name="T12" fmla="*/ 3712 w 3712"/>
                <a:gd name="T13" fmla="*/ 1843 h 1847"/>
                <a:gd name="T14" fmla="*/ 3711 w 3712"/>
                <a:gd name="T15" fmla="*/ 1845 h 1847"/>
                <a:gd name="T16" fmla="*/ 3708 w 3712"/>
                <a:gd name="T17" fmla="*/ 1847 h 1847"/>
                <a:gd name="T18" fmla="*/ 4 w 3712"/>
                <a:gd name="T19" fmla="*/ 1847 h 1847"/>
                <a:gd name="T20" fmla="*/ 0 w 3712"/>
                <a:gd name="T21" fmla="*/ 1845 h 1847"/>
                <a:gd name="T22" fmla="*/ 0 w 3712"/>
                <a:gd name="T23" fmla="*/ 1843 h 1847"/>
                <a:gd name="T24" fmla="*/ 0 w 3712"/>
                <a:gd name="T25" fmla="*/ 4 h 1847"/>
                <a:gd name="T26" fmla="*/ 8 w 3712"/>
                <a:gd name="T27" fmla="*/ 1843 h 1847"/>
                <a:gd name="T28" fmla="*/ 4 w 3712"/>
                <a:gd name="T29" fmla="*/ 1838 h 1847"/>
                <a:gd name="T30" fmla="*/ 3708 w 3712"/>
                <a:gd name="T31" fmla="*/ 1838 h 1847"/>
                <a:gd name="T32" fmla="*/ 3704 w 3712"/>
                <a:gd name="T33" fmla="*/ 1843 h 1847"/>
                <a:gd name="T34" fmla="*/ 3704 w 3712"/>
                <a:gd name="T35" fmla="*/ 4 h 1847"/>
                <a:gd name="T36" fmla="*/ 3708 w 3712"/>
                <a:gd name="T37" fmla="*/ 8 h 1847"/>
                <a:gd name="T38" fmla="*/ 4 w 3712"/>
                <a:gd name="T39" fmla="*/ 8 h 1847"/>
                <a:gd name="T40" fmla="*/ 8 w 3712"/>
                <a:gd name="T41" fmla="*/ 4 h 1847"/>
                <a:gd name="T42" fmla="*/ 8 w 3712"/>
                <a:gd name="T43" fmla="*/ 1843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12" h="1847">
                  <a:moveTo>
                    <a:pt x="0" y="4"/>
                  </a:moveTo>
                  <a:lnTo>
                    <a:pt x="0" y="0"/>
                  </a:lnTo>
                  <a:lnTo>
                    <a:pt x="4" y="0"/>
                  </a:lnTo>
                  <a:lnTo>
                    <a:pt x="3708" y="0"/>
                  </a:lnTo>
                  <a:lnTo>
                    <a:pt x="3711" y="0"/>
                  </a:lnTo>
                  <a:lnTo>
                    <a:pt x="3712" y="4"/>
                  </a:lnTo>
                  <a:lnTo>
                    <a:pt x="3712" y="1843"/>
                  </a:lnTo>
                  <a:lnTo>
                    <a:pt x="3711" y="1845"/>
                  </a:lnTo>
                  <a:lnTo>
                    <a:pt x="3708" y="1847"/>
                  </a:lnTo>
                  <a:lnTo>
                    <a:pt x="4" y="1847"/>
                  </a:lnTo>
                  <a:lnTo>
                    <a:pt x="0" y="1845"/>
                  </a:lnTo>
                  <a:lnTo>
                    <a:pt x="0" y="1843"/>
                  </a:lnTo>
                  <a:lnTo>
                    <a:pt x="0" y="4"/>
                  </a:lnTo>
                  <a:close/>
                  <a:moveTo>
                    <a:pt x="8" y="1843"/>
                  </a:moveTo>
                  <a:lnTo>
                    <a:pt x="4" y="1838"/>
                  </a:lnTo>
                  <a:lnTo>
                    <a:pt x="3708" y="1838"/>
                  </a:lnTo>
                  <a:lnTo>
                    <a:pt x="3704" y="1843"/>
                  </a:lnTo>
                  <a:lnTo>
                    <a:pt x="3704" y="4"/>
                  </a:lnTo>
                  <a:lnTo>
                    <a:pt x="3708" y="8"/>
                  </a:lnTo>
                  <a:lnTo>
                    <a:pt x="4" y="8"/>
                  </a:lnTo>
                  <a:lnTo>
                    <a:pt x="8" y="4"/>
                  </a:lnTo>
                  <a:lnTo>
                    <a:pt x="8" y="1843"/>
                  </a:lnTo>
                  <a:close/>
                </a:path>
              </a:pathLst>
            </a:custGeom>
            <a:solidFill>
              <a:srgbClr val="000000"/>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0" name="Rectangle 56"/>
            <p:cNvSpPr>
              <a:spLocks noChangeArrowheads="1"/>
            </p:cNvSpPr>
            <p:nvPr/>
          </p:nvSpPr>
          <p:spPr bwMode="auto">
            <a:xfrm>
              <a:off x="4738391" y="4310906"/>
              <a:ext cx="26930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Col-0</a:t>
              </a:r>
              <a:endParaRPr kumimoji="0" lang="de-DE" sz="3200" b="0" i="0" u="none" strike="noStrike" cap="none" normalizeH="0" baseline="0" dirty="0" smtClean="0">
                <a:ln>
                  <a:noFill/>
                </a:ln>
                <a:effectLst/>
              </a:endParaRPr>
            </a:p>
          </p:txBody>
        </p:sp>
        <p:sp>
          <p:nvSpPr>
            <p:cNvPr id="181" name="Rectangle 57"/>
            <p:cNvSpPr>
              <a:spLocks noChangeArrowheads="1"/>
            </p:cNvSpPr>
            <p:nvPr/>
          </p:nvSpPr>
          <p:spPr bwMode="auto">
            <a:xfrm>
              <a:off x="6933482" y="4282180"/>
              <a:ext cx="1314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err="1" smtClean="0">
                  <a:ln>
                    <a:noFill/>
                  </a:ln>
                  <a:effectLst/>
                  <a:latin typeface="Calibri" panose="020F0502020204030204" pitchFamily="34" charset="0"/>
                </a:rPr>
                <a:t>ao</a:t>
              </a:r>
              <a:endParaRPr kumimoji="0" lang="de-DE" sz="3200" b="0" i="1" u="none" strike="noStrike" cap="none" normalizeH="0" baseline="0" dirty="0" smtClean="0">
                <a:ln>
                  <a:noFill/>
                </a:ln>
                <a:effectLst/>
              </a:endParaRPr>
            </a:p>
          </p:txBody>
        </p:sp>
        <p:sp>
          <p:nvSpPr>
            <p:cNvPr id="182" name="Rectangle 56"/>
            <p:cNvSpPr>
              <a:spLocks noChangeArrowheads="1"/>
            </p:cNvSpPr>
            <p:nvPr/>
          </p:nvSpPr>
          <p:spPr bwMode="auto">
            <a:xfrm>
              <a:off x="5753544" y="4300208"/>
              <a:ext cx="37991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smtClean="0">
                  <a:ln>
                    <a:noFill/>
                  </a:ln>
                  <a:effectLst/>
                  <a:latin typeface="Calibri" panose="020F0502020204030204" pitchFamily="34" charset="0"/>
                </a:rPr>
                <a:t>lac12</a:t>
              </a:r>
              <a:r>
                <a:rPr kumimoji="0" lang="de-DE" sz="1000" b="0" i="0" u="none" strike="noStrike" cap="none" normalizeH="0" baseline="0" dirty="0" smtClean="0">
                  <a:ln>
                    <a:noFill/>
                  </a:ln>
                  <a:effectLst/>
                  <a:latin typeface="Calibri" panose="020F0502020204030204" pitchFamily="34" charset="0"/>
                </a:rPr>
                <a:t>-1</a:t>
              </a:r>
              <a:endParaRPr kumimoji="0" lang="de-DE" sz="3200" b="0" i="0" u="none" strike="noStrike" cap="none" normalizeH="0" baseline="0" dirty="0" smtClean="0">
                <a:ln>
                  <a:noFill/>
                </a:ln>
                <a:effectLst/>
              </a:endParaRPr>
            </a:p>
          </p:txBody>
        </p:sp>
        <p:sp>
          <p:nvSpPr>
            <p:cNvPr id="183" name="Rectangle 56"/>
            <p:cNvSpPr>
              <a:spLocks noChangeArrowheads="1"/>
            </p:cNvSpPr>
            <p:nvPr/>
          </p:nvSpPr>
          <p:spPr bwMode="auto">
            <a:xfrm>
              <a:off x="1021048" y="4264018"/>
              <a:ext cx="26930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Col-0</a:t>
              </a:r>
              <a:endParaRPr kumimoji="0" lang="de-DE" sz="3200" b="0" i="0" u="none" strike="noStrike" cap="none" normalizeH="0" baseline="0" dirty="0" smtClean="0">
                <a:ln>
                  <a:noFill/>
                </a:ln>
                <a:effectLst/>
              </a:endParaRPr>
            </a:p>
          </p:txBody>
        </p:sp>
        <p:sp>
          <p:nvSpPr>
            <p:cNvPr id="184" name="Rectangle 57"/>
            <p:cNvSpPr>
              <a:spLocks noChangeArrowheads="1"/>
            </p:cNvSpPr>
            <p:nvPr/>
          </p:nvSpPr>
          <p:spPr bwMode="auto">
            <a:xfrm>
              <a:off x="3060551" y="4248640"/>
              <a:ext cx="1314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err="1" smtClean="0">
                  <a:ln>
                    <a:noFill/>
                  </a:ln>
                  <a:effectLst/>
                  <a:latin typeface="Calibri" panose="020F0502020204030204" pitchFamily="34" charset="0"/>
                </a:rPr>
                <a:t>ao</a:t>
              </a:r>
              <a:endParaRPr kumimoji="0" lang="de-DE" sz="3200" b="0" i="1" u="none" strike="noStrike" cap="none" normalizeH="0" baseline="0" dirty="0" smtClean="0">
                <a:ln>
                  <a:noFill/>
                </a:ln>
                <a:effectLst/>
              </a:endParaRPr>
            </a:p>
          </p:txBody>
        </p:sp>
        <p:sp>
          <p:nvSpPr>
            <p:cNvPr id="185" name="Rectangle 56"/>
            <p:cNvSpPr>
              <a:spLocks noChangeArrowheads="1"/>
            </p:cNvSpPr>
            <p:nvPr/>
          </p:nvSpPr>
          <p:spPr bwMode="auto">
            <a:xfrm>
              <a:off x="1931871" y="4256657"/>
              <a:ext cx="37991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smtClean="0">
                  <a:ln>
                    <a:noFill/>
                  </a:ln>
                  <a:effectLst/>
                  <a:latin typeface="Calibri" panose="020F0502020204030204" pitchFamily="34" charset="0"/>
                </a:rPr>
                <a:t>lac12</a:t>
              </a:r>
              <a:r>
                <a:rPr kumimoji="0" lang="de-DE" sz="1000" b="0" i="0" u="none" strike="noStrike" cap="none" normalizeH="0" baseline="0" dirty="0" smtClean="0">
                  <a:ln>
                    <a:noFill/>
                  </a:ln>
                  <a:effectLst/>
                  <a:latin typeface="Calibri" panose="020F0502020204030204" pitchFamily="34" charset="0"/>
                </a:rPr>
                <a:t>-1</a:t>
              </a:r>
              <a:endParaRPr kumimoji="0" lang="de-DE" sz="3200" b="0" i="0" u="none" strike="noStrike" cap="none" normalizeH="0" baseline="0" dirty="0" smtClean="0">
                <a:ln>
                  <a:noFill/>
                </a:ln>
                <a:effectLst/>
              </a:endParaRPr>
            </a:p>
          </p:txBody>
        </p:sp>
        <p:pic>
          <p:nvPicPr>
            <p:cNvPr id="186" name="Picture 185"/>
            <p:cNvPicPr>
              <a:picLocks noChangeAspect="1"/>
            </p:cNvPicPr>
            <p:nvPr/>
          </p:nvPicPr>
          <p:blipFill>
            <a:blip r:embed="rId5"/>
            <a:stretch>
              <a:fillRect/>
            </a:stretch>
          </p:blipFill>
          <p:spPr>
            <a:xfrm>
              <a:off x="3284710" y="2798764"/>
              <a:ext cx="334202" cy="344812"/>
            </a:xfrm>
            <a:prstGeom prst="rect">
              <a:avLst/>
            </a:prstGeom>
          </p:spPr>
        </p:pic>
        <p:pic>
          <p:nvPicPr>
            <p:cNvPr id="187" name="Picture 186"/>
            <p:cNvPicPr>
              <a:picLocks noChangeAspect="1"/>
            </p:cNvPicPr>
            <p:nvPr/>
          </p:nvPicPr>
          <p:blipFill>
            <a:blip r:embed="rId5"/>
            <a:stretch>
              <a:fillRect/>
            </a:stretch>
          </p:blipFill>
          <p:spPr>
            <a:xfrm>
              <a:off x="7046829" y="2822698"/>
              <a:ext cx="334202" cy="344812"/>
            </a:xfrm>
            <a:prstGeom prst="rect">
              <a:avLst/>
            </a:prstGeom>
          </p:spPr>
        </p:pic>
        <p:sp>
          <p:nvSpPr>
            <p:cNvPr id="188" name="TextBox 78"/>
            <p:cNvSpPr txBox="1">
              <a:spLocks noChangeArrowheads="1"/>
            </p:cNvSpPr>
            <p:nvPr/>
          </p:nvSpPr>
          <p:spPr bwMode="auto">
            <a:xfrm rot="16200000">
              <a:off x="2995687" y="3339468"/>
              <a:ext cx="19599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de-DE" altLang="en-US" sz="1000" dirty="0" smtClean="0"/>
                <a:t>Root Zn concentration</a:t>
              </a:r>
            </a:p>
            <a:p>
              <a:pPr algn="ctr" eaLnBrk="1" hangingPunct="1">
                <a:spcBef>
                  <a:spcPct val="0"/>
                </a:spcBef>
                <a:buFontTx/>
                <a:buNone/>
              </a:pPr>
              <a:r>
                <a:rPr lang="de-DE" altLang="en-US" sz="1000" dirty="0" smtClean="0"/>
                <a:t> </a:t>
              </a:r>
              <a:r>
                <a:rPr lang="de-DE" altLang="en-US" sz="1000" dirty="0"/>
                <a:t>(</a:t>
              </a:r>
              <a:r>
                <a:rPr lang="de-DE" altLang="en-US" sz="1000" dirty="0" smtClean="0"/>
                <a:t>µg</a:t>
              </a:r>
              <a:r>
                <a:rPr lang="de-DE" altLang="en-US" sz="1000" baseline="30000" dirty="0" smtClean="0"/>
                <a:t>-1</a:t>
              </a:r>
              <a:r>
                <a:rPr lang="de-DE" altLang="en-US" sz="1000" dirty="0" smtClean="0"/>
                <a:t> g </a:t>
              </a:r>
              <a:r>
                <a:rPr lang="de-DE" altLang="en-US" sz="1000" dirty="0"/>
                <a:t>DW)</a:t>
              </a:r>
              <a:endParaRPr lang="en-GB" altLang="en-US" sz="1000" dirty="0"/>
            </a:p>
          </p:txBody>
        </p:sp>
        <p:sp>
          <p:nvSpPr>
            <p:cNvPr id="192" name="Freeform 89"/>
            <p:cNvSpPr>
              <a:spLocks noEditPoints="1"/>
            </p:cNvSpPr>
            <p:nvPr/>
          </p:nvSpPr>
          <p:spPr bwMode="auto">
            <a:xfrm>
              <a:off x="700671" y="4702667"/>
              <a:ext cx="2933700" cy="1457325"/>
            </a:xfrm>
            <a:custGeom>
              <a:avLst/>
              <a:gdLst>
                <a:gd name="T0" fmla="*/ 0 w 3695"/>
                <a:gd name="T1" fmla="*/ 4 h 1836"/>
                <a:gd name="T2" fmla="*/ 0 w 3695"/>
                <a:gd name="T3" fmla="*/ 0 h 1836"/>
                <a:gd name="T4" fmla="*/ 4 w 3695"/>
                <a:gd name="T5" fmla="*/ 0 h 1836"/>
                <a:gd name="T6" fmla="*/ 3691 w 3695"/>
                <a:gd name="T7" fmla="*/ 0 h 1836"/>
                <a:gd name="T8" fmla="*/ 3693 w 3695"/>
                <a:gd name="T9" fmla="*/ 0 h 1836"/>
                <a:gd name="T10" fmla="*/ 3695 w 3695"/>
                <a:gd name="T11" fmla="*/ 4 h 1836"/>
                <a:gd name="T12" fmla="*/ 3695 w 3695"/>
                <a:gd name="T13" fmla="*/ 1832 h 1836"/>
                <a:gd name="T14" fmla="*/ 3693 w 3695"/>
                <a:gd name="T15" fmla="*/ 1835 h 1836"/>
                <a:gd name="T16" fmla="*/ 3691 w 3695"/>
                <a:gd name="T17" fmla="*/ 1836 h 1836"/>
                <a:gd name="T18" fmla="*/ 4 w 3695"/>
                <a:gd name="T19" fmla="*/ 1836 h 1836"/>
                <a:gd name="T20" fmla="*/ 0 w 3695"/>
                <a:gd name="T21" fmla="*/ 1835 h 1836"/>
                <a:gd name="T22" fmla="*/ 0 w 3695"/>
                <a:gd name="T23" fmla="*/ 1832 h 1836"/>
                <a:gd name="T24" fmla="*/ 0 w 3695"/>
                <a:gd name="T25" fmla="*/ 4 h 1836"/>
                <a:gd name="T26" fmla="*/ 8 w 3695"/>
                <a:gd name="T27" fmla="*/ 1832 h 1836"/>
                <a:gd name="T28" fmla="*/ 4 w 3695"/>
                <a:gd name="T29" fmla="*/ 1828 h 1836"/>
                <a:gd name="T30" fmla="*/ 3691 w 3695"/>
                <a:gd name="T31" fmla="*/ 1828 h 1836"/>
                <a:gd name="T32" fmla="*/ 3686 w 3695"/>
                <a:gd name="T33" fmla="*/ 1832 h 1836"/>
                <a:gd name="T34" fmla="*/ 3686 w 3695"/>
                <a:gd name="T35" fmla="*/ 4 h 1836"/>
                <a:gd name="T36" fmla="*/ 3691 w 3695"/>
                <a:gd name="T37" fmla="*/ 8 h 1836"/>
                <a:gd name="T38" fmla="*/ 4 w 3695"/>
                <a:gd name="T39" fmla="*/ 8 h 1836"/>
                <a:gd name="T40" fmla="*/ 8 w 3695"/>
                <a:gd name="T41" fmla="*/ 4 h 1836"/>
                <a:gd name="T42" fmla="*/ 8 w 3695"/>
                <a:gd name="T43" fmla="*/ 1832 h 1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95" h="1836">
                  <a:moveTo>
                    <a:pt x="0" y="4"/>
                  </a:moveTo>
                  <a:lnTo>
                    <a:pt x="0" y="0"/>
                  </a:lnTo>
                  <a:lnTo>
                    <a:pt x="4" y="0"/>
                  </a:lnTo>
                  <a:lnTo>
                    <a:pt x="3691" y="0"/>
                  </a:lnTo>
                  <a:lnTo>
                    <a:pt x="3693" y="0"/>
                  </a:lnTo>
                  <a:lnTo>
                    <a:pt x="3695" y="4"/>
                  </a:lnTo>
                  <a:lnTo>
                    <a:pt x="3695" y="1832"/>
                  </a:lnTo>
                  <a:lnTo>
                    <a:pt x="3693" y="1835"/>
                  </a:lnTo>
                  <a:lnTo>
                    <a:pt x="3691" y="1836"/>
                  </a:lnTo>
                  <a:lnTo>
                    <a:pt x="4" y="1836"/>
                  </a:lnTo>
                  <a:lnTo>
                    <a:pt x="0" y="1835"/>
                  </a:lnTo>
                  <a:lnTo>
                    <a:pt x="0" y="1832"/>
                  </a:lnTo>
                  <a:lnTo>
                    <a:pt x="0" y="4"/>
                  </a:lnTo>
                  <a:close/>
                  <a:moveTo>
                    <a:pt x="8" y="1832"/>
                  </a:moveTo>
                  <a:lnTo>
                    <a:pt x="4" y="1828"/>
                  </a:lnTo>
                  <a:lnTo>
                    <a:pt x="3691" y="1828"/>
                  </a:lnTo>
                  <a:lnTo>
                    <a:pt x="3686" y="1832"/>
                  </a:lnTo>
                  <a:lnTo>
                    <a:pt x="3686" y="4"/>
                  </a:lnTo>
                  <a:lnTo>
                    <a:pt x="3691" y="8"/>
                  </a:lnTo>
                  <a:lnTo>
                    <a:pt x="4" y="8"/>
                  </a:lnTo>
                  <a:lnTo>
                    <a:pt x="8" y="4"/>
                  </a:lnTo>
                  <a:lnTo>
                    <a:pt x="8" y="1832"/>
                  </a:lnTo>
                  <a:close/>
                </a:path>
              </a:pathLst>
            </a:custGeom>
            <a:solidFill>
              <a:schemeClr val="tx1"/>
            </a:solidFill>
            <a:ln w="952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3" name="Rectangle 90"/>
            <p:cNvSpPr>
              <a:spLocks noChangeArrowheads="1"/>
            </p:cNvSpPr>
            <p:nvPr/>
          </p:nvSpPr>
          <p:spPr bwMode="auto">
            <a:xfrm>
              <a:off x="938213" y="5741988"/>
              <a:ext cx="219075" cy="4079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91"/>
            <p:cNvSpPr>
              <a:spLocks noEditPoints="1"/>
            </p:cNvSpPr>
            <p:nvPr/>
          </p:nvSpPr>
          <p:spPr bwMode="auto">
            <a:xfrm>
              <a:off x="935038" y="5738813"/>
              <a:ext cx="225425" cy="414338"/>
            </a:xfrm>
            <a:custGeom>
              <a:avLst/>
              <a:gdLst>
                <a:gd name="T0" fmla="*/ 0 w 285"/>
                <a:gd name="T1" fmla="*/ 4 h 522"/>
                <a:gd name="T2" fmla="*/ 0 w 285"/>
                <a:gd name="T3" fmla="*/ 0 h 522"/>
                <a:gd name="T4" fmla="*/ 5 w 285"/>
                <a:gd name="T5" fmla="*/ 0 h 522"/>
                <a:gd name="T6" fmla="*/ 281 w 285"/>
                <a:gd name="T7" fmla="*/ 0 h 522"/>
                <a:gd name="T8" fmla="*/ 283 w 285"/>
                <a:gd name="T9" fmla="*/ 0 h 522"/>
                <a:gd name="T10" fmla="*/ 285 w 285"/>
                <a:gd name="T11" fmla="*/ 4 h 522"/>
                <a:gd name="T12" fmla="*/ 285 w 285"/>
                <a:gd name="T13" fmla="*/ 518 h 522"/>
                <a:gd name="T14" fmla="*/ 283 w 285"/>
                <a:gd name="T15" fmla="*/ 521 h 522"/>
                <a:gd name="T16" fmla="*/ 281 w 285"/>
                <a:gd name="T17" fmla="*/ 522 h 522"/>
                <a:gd name="T18" fmla="*/ 5 w 285"/>
                <a:gd name="T19" fmla="*/ 522 h 522"/>
                <a:gd name="T20" fmla="*/ 0 w 285"/>
                <a:gd name="T21" fmla="*/ 521 h 522"/>
                <a:gd name="T22" fmla="*/ 0 w 285"/>
                <a:gd name="T23" fmla="*/ 518 h 522"/>
                <a:gd name="T24" fmla="*/ 0 w 285"/>
                <a:gd name="T25" fmla="*/ 4 h 522"/>
                <a:gd name="T26" fmla="*/ 9 w 285"/>
                <a:gd name="T27" fmla="*/ 518 h 522"/>
                <a:gd name="T28" fmla="*/ 5 w 285"/>
                <a:gd name="T29" fmla="*/ 514 h 522"/>
                <a:gd name="T30" fmla="*/ 281 w 285"/>
                <a:gd name="T31" fmla="*/ 514 h 522"/>
                <a:gd name="T32" fmla="*/ 277 w 285"/>
                <a:gd name="T33" fmla="*/ 518 h 522"/>
                <a:gd name="T34" fmla="*/ 277 w 285"/>
                <a:gd name="T35" fmla="*/ 4 h 522"/>
                <a:gd name="T36" fmla="*/ 281 w 285"/>
                <a:gd name="T37" fmla="*/ 9 h 522"/>
                <a:gd name="T38" fmla="*/ 5 w 285"/>
                <a:gd name="T39" fmla="*/ 9 h 522"/>
                <a:gd name="T40" fmla="*/ 9 w 285"/>
                <a:gd name="T41" fmla="*/ 4 h 522"/>
                <a:gd name="T42" fmla="*/ 9 w 285"/>
                <a:gd name="T43" fmla="*/ 518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5" h="522">
                  <a:moveTo>
                    <a:pt x="0" y="4"/>
                  </a:moveTo>
                  <a:lnTo>
                    <a:pt x="0" y="0"/>
                  </a:lnTo>
                  <a:lnTo>
                    <a:pt x="5" y="0"/>
                  </a:lnTo>
                  <a:lnTo>
                    <a:pt x="281" y="0"/>
                  </a:lnTo>
                  <a:lnTo>
                    <a:pt x="283" y="0"/>
                  </a:lnTo>
                  <a:lnTo>
                    <a:pt x="285" y="4"/>
                  </a:lnTo>
                  <a:lnTo>
                    <a:pt x="285" y="518"/>
                  </a:lnTo>
                  <a:lnTo>
                    <a:pt x="283" y="521"/>
                  </a:lnTo>
                  <a:lnTo>
                    <a:pt x="281" y="522"/>
                  </a:lnTo>
                  <a:lnTo>
                    <a:pt x="5" y="522"/>
                  </a:lnTo>
                  <a:lnTo>
                    <a:pt x="0" y="521"/>
                  </a:lnTo>
                  <a:lnTo>
                    <a:pt x="0" y="518"/>
                  </a:lnTo>
                  <a:lnTo>
                    <a:pt x="0" y="4"/>
                  </a:lnTo>
                  <a:close/>
                  <a:moveTo>
                    <a:pt x="9" y="518"/>
                  </a:moveTo>
                  <a:lnTo>
                    <a:pt x="5" y="514"/>
                  </a:lnTo>
                  <a:lnTo>
                    <a:pt x="281" y="514"/>
                  </a:lnTo>
                  <a:lnTo>
                    <a:pt x="277" y="518"/>
                  </a:lnTo>
                  <a:lnTo>
                    <a:pt x="277" y="4"/>
                  </a:lnTo>
                  <a:lnTo>
                    <a:pt x="281" y="9"/>
                  </a:lnTo>
                  <a:lnTo>
                    <a:pt x="5" y="9"/>
                  </a:lnTo>
                  <a:lnTo>
                    <a:pt x="9" y="4"/>
                  </a:lnTo>
                  <a:lnTo>
                    <a:pt x="9" y="518"/>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5" name="Rectangle 92"/>
            <p:cNvSpPr>
              <a:spLocks noChangeArrowheads="1"/>
            </p:cNvSpPr>
            <p:nvPr/>
          </p:nvSpPr>
          <p:spPr bwMode="auto">
            <a:xfrm>
              <a:off x="1914525" y="5718175"/>
              <a:ext cx="217488" cy="4318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93"/>
            <p:cNvSpPr>
              <a:spLocks noEditPoints="1"/>
            </p:cNvSpPr>
            <p:nvPr/>
          </p:nvSpPr>
          <p:spPr bwMode="auto">
            <a:xfrm>
              <a:off x="1911350" y="5713413"/>
              <a:ext cx="223838" cy="439738"/>
            </a:xfrm>
            <a:custGeom>
              <a:avLst/>
              <a:gdLst>
                <a:gd name="T0" fmla="*/ 0 w 283"/>
                <a:gd name="T1" fmla="*/ 4 h 552"/>
                <a:gd name="T2" fmla="*/ 0 w 283"/>
                <a:gd name="T3" fmla="*/ 0 h 552"/>
                <a:gd name="T4" fmla="*/ 4 w 283"/>
                <a:gd name="T5" fmla="*/ 0 h 552"/>
                <a:gd name="T6" fmla="*/ 279 w 283"/>
                <a:gd name="T7" fmla="*/ 0 h 552"/>
                <a:gd name="T8" fmla="*/ 282 w 283"/>
                <a:gd name="T9" fmla="*/ 0 h 552"/>
                <a:gd name="T10" fmla="*/ 283 w 283"/>
                <a:gd name="T11" fmla="*/ 4 h 552"/>
                <a:gd name="T12" fmla="*/ 283 w 283"/>
                <a:gd name="T13" fmla="*/ 548 h 552"/>
                <a:gd name="T14" fmla="*/ 282 w 283"/>
                <a:gd name="T15" fmla="*/ 551 h 552"/>
                <a:gd name="T16" fmla="*/ 279 w 283"/>
                <a:gd name="T17" fmla="*/ 552 h 552"/>
                <a:gd name="T18" fmla="*/ 4 w 283"/>
                <a:gd name="T19" fmla="*/ 552 h 552"/>
                <a:gd name="T20" fmla="*/ 0 w 283"/>
                <a:gd name="T21" fmla="*/ 551 h 552"/>
                <a:gd name="T22" fmla="*/ 0 w 283"/>
                <a:gd name="T23" fmla="*/ 548 h 552"/>
                <a:gd name="T24" fmla="*/ 0 w 283"/>
                <a:gd name="T25" fmla="*/ 4 h 552"/>
                <a:gd name="T26" fmla="*/ 9 w 283"/>
                <a:gd name="T27" fmla="*/ 548 h 552"/>
                <a:gd name="T28" fmla="*/ 4 w 283"/>
                <a:gd name="T29" fmla="*/ 544 h 552"/>
                <a:gd name="T30" fmla="*/ 279 w 283"/>
                <a:gd name="T31" fmla="*/ 544 h 552"/>
                <a:gd name="T32" fmla="*/ 275 w 283"/>
                <a:gd name="T33" fmla="*/ 548 h 552"/>
                <a:gd name="T34" fmla="*/ 275 w 283"/>
                <a:gd name="T35" fmla="*/ 4 h 552"/>
                <a:gd name="T36" fmla="*/ 279 w 283"/>
                <a:gd name="T37" fmla="*/ 8 h 552"/>
                <a:gd name="T38" fmla="*/ 4 w 283"/>
                <a:gd name="T39" fmla="*/ 8 h 552"/>
                <a:gd name="T40" fmla="*/ 9 w 283"/>
                <a:gd name="T41" fmla="*/ 4 h 552"/>
                <a:gd name="T42" fmla="*/ 9 w 283"/>
                <a:gd name="T43" fmla="*/ 54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552">
                  <a:moveTo>
                    <a:pt x="0" y="4"/>
                  </a:moveTo>
                  <a:lnTo>
                    <a:pt x="0" y="0"/>
                  </a:lnTo>
                  <a:lnTo>
                    <a:pt x="4" y="0"/>
                  </a:lnTo>
                  <a:lnTo>
                    <a:pt x="279" y="0"/>
                  </a:lnTo>
                  <a:lnTo>
                    <a:pt x="282" y="0"/>
                  </a:lnTo>
                  <a:lnTo>
                    <a:pt x="283" y="4"/>
                  </a:lnTo>
                  <a:lnTo>
                    <a:pt x="283" y="548"/>
                  </a:lnTo>
                  <a:lnTo>
                    <a:pt x="282" y="551"/>
                  </a:lnTo>
                  <a:lnTo>
                    <a:pt x="279" y="552"/>
                  </a:lnTo>
                  <a:lnTo>
                    <a:pt x="4" y="552"/>
                  </a:lnTo>
                  <a:lnTo>
                    <a:pt x="0" y="551"/>
                  </a:lnTo>
                  <a:lnTo>
                    <a:pt x="0" y="548"/>
                  </a:lnTo>
                  <a:lnTo>
                    <a:pt x="0" y="4"/>
                  </a:lnTo>
                  <a:close/>
                  <a:moveTo>
                    <a:pt x="9" y="548"/>
                  </a:moveTo>
                  <a:lnTo>
                    <a:pt x="4" y="544"/>
                  </a:lnTo>
                  <a:lnTo>
                    <a:pt x="279" y="544"/>
                  </a:lnTo>
                  <a:lnTo>
                    <a:pt x="275" y="548"/>
                  </a:lnTo>
                  <a:lnTo>
                    <a:pt x="275" y="4"/>
                  </a:lnTo>
                  <a:lnTo>
                    <a:pt x="279" y="8"/>
                  </a:lnTo>
                  <a:lnTo>
                    <a:pt x="4" y="8"/>
                  </a:lnTo>
                  <a:lnTo>
                    <a:pt x="9" y="4"/>
                  </a:lnTo>
                  <a:lnTo>
                    <a:pt x="9" y="548"/>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7" name="Rectangle 94"/>
            <p:cNvSpPr>
              <a:spLocks noChangeArrowheads="1"/>
            </p:cNvSpPr>
            <p:nvPr/>
          </p:nvSpPr>
          <p:spPr bwMode="auto">
            <a:xfrm>
              <a:off x="2889250" y="5729288"/>
              <a:ext cx="217488" cy="420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95"/>
            <p:cNvSpPr>
              <a:spLocks noEditPoints="1"/>
            </p:cNvSpPr>
            <p:nvPr/>
          </p:nvSpPr>
          <p:spPr bwMode="auto">
            <a:xfrm>
              <a:off x="2886075" y="5726113"/>
              <a:ext cx="223838" cy="427038"/>
            </a:xfrm>
            <a:custGeom>
              <a:avLst/>
              <a:gdLst>
                <a:gd name="T0" fmla="*/ 0 w 283"/>
                <a:gd name="T1" fmla="*/ 4 h 537"/>
                <a:gd name="T2" fmla="*/ 0 w 283"/>
                <a:gd name="T3" fmla="*/ 0 h 537"/>
                <a:gd name="T4" fmla="*/ 4 w 283"/>
                <a:gd name="T5" fmla="*/ 0 h 537"/>
                <a:gd name="T6" fmla="*/ 279 w 283"/>
                <a:gd name="T7" fmla="*/ 0 h 537"/>
                <a:gd name="T8" fmla="*/ 281 w 283"/>
                <a:gd name="T9" fmla="*/ 0 h 537"/>
                <a:gd name="T10" fmla="*/ 283 w 283"/>
                <a:gd name="T11" fmla="*/ 4 h 537"/>
                <a:gd name="T12" fmla="*/ 283 w 283"/>
                <a:gd name="T13" fmla="*/ 533 h 537"/>
                <a:gd name="T14" fmla="*/ 281 w 283"/>
                <a:gd name="T15" fmla="*/ 536 h 537"/>
                <a:gd name="T16" fmla="*/ 279 w 283"/>
                <a:gd name="T17" fmla="*/ 537 h 537"/>
                <a:gd name="T18" fmla="*/ 4 w 283"/>
                <a:gd name="T19" fmla="*/ 537 h 537"/>
                <a:gd name="T20" fmla="*/ 0 w 283"/>
                <a:gd name="T21" fmla="*/ 536 h 537"/>
                <a:gd name="T22" fmla="*/ 0 w 283"/>
                <a:gd name="T23" fmla="*/ 533 h 537"/>
                <a:gd name="T24" fmla="*/ 0 w 283"/>
                <a:gd name="T25" fmla="*/ 4 h 537"/>
                <a:gd name="T26" fmla="*/ 8 w 283"/>
                <a:gd name="T27" fmla="*/ 533 h 537"/>
                <a:gd name="T28" fmla="*/ 4 w 283"/>
                <a:gd name="T29" fmla="*/ 529 h 537"/>
                <a:gd name="T30" fmla="*/ 279 w 283"/>
                <a:gd name="T31" fmla="*/ 529 h 537"/>
                <a:gd name="T32" fmla="*/ 275 w 283"/>
                <a:gd name="T33" fmla="*/ 533 h 537"/>
                <a:gd name="T34" fmla="*/ 275 w 283"/>
                <a:gd name="T35" fmla="*/ 4 h 537"/>
                <a:gd name="T36" fmla="*/ 279 w 283"/>
                <a:gd name="T37" fmla="*/ 8 h 537"/>
                <a:gd name="T38" fmla="*/ 4 w 283"/>
                <a:gd name="T39" fmla="*/ 8 h 537"/>
                <a:gd name="T40" fmla="*/ 8 w 283"/>
                <a:gd name="T41" fmla="*/ 4 h 537"/>
                <a:gd name="T42" fmla="*/ 8 w 283"/>
                <a:gd name="T43" fmla="*/ 533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537">
                  <a:moveTo>
                    <a:pt x="0" y="4"/>
                  </a:moveTo>
                  <a:lnTo>
                    <a:pt x="0" y="0"/>
                  </a:lnTo>
                  <a:lnTo>
                    <a:pt x="4" y="0"/>
                  </a:lnTo>
                  <a:lnTo>
                    <a:pt x="279" y="0"/>
                  </a:lnTo>
                  <a:lnTo>
                    <a:pt x="281" y="0"/>
                  </a:lnTo>
                  <a:lnTo>
                    <a:pt x="283" y="4"/>
                  </a:lnTo>
                  <a:lnTo>
                    <a:pt x="283" y="533"/>
                  </a:lnTo>
                  <a:lnTo>
                    <a:pt x="281" y="536"/>
                  </a:lnTo>
                  <a:lnTo>
                    <a:pt x="279" y="537"/>
                  </a:lnTo>
                  <a:lnTo>
                    <a:pt x="4" y="537"/>
                  </a:lnTo>
                  <a:lnTo>
                    <a:pt x="0" y="536"/>
                  </a:lnTo>
                  <a:lnTo>
                    <a:pt x="0" y="533"/>
                  </a:lnTo>
                  <a:lnTo>
                    <a:pt x="0" y="4"/>
                  </a:lnTo>
                  <a:close/>
                  <a:moveTo>
                    <a:pt x="8" y="533"/>
                  </a:moveTo>
                  <a:lnTo>
                    <a:pt x="4" y="529"/>
                  </a:lnTo>
                  <a:lnTo>
                    <a:pt x="279" y="529"/>
                  </a:lnTo>
                  <a:lnTo>
                    <a:pt x="275" y="533"/>
                  </a:lnTo>
                  <a:lnTo>
                    <a:pt x="275" y="4"/>
                  </a:lnTo>
                  <a:lnTo>
                    <a:pt x="279" y="8"/>
                  </a:lnTo>
                  <a:lnTo>
                    <a:pt x="4" y="8"/>
                  </a:lnTo>
                  <a:lnTo>
                    <a:pt x="8" y="4"/>
                  </a:lnTo>
                  <a:lnTo>
                    <a:pt x="8" y="533"/>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9" name="Rectangle 96"/>
            <p:cNvSpPr>
              <a:spLocks noChangeArrowheads="1"/>
            </p:cNvSpPr>
            <p:nvPr/>
          </p:nvSpPr>
          <p:spPr bwMode="auto">
            <a:xfrm>
              <a:off x="1162498" y="5162550"/>
              <a:ext cx="219075" cy="987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97"/>
            <p:cNvSpPr>
              <a:spLocks noEditPoints="1"/>
            </p:cNvSpPr>
            <p:nvPr/>
          </p:nvSpPr>
          <p:spPr bwMode="auto">
            <a:xfrm>
              <a:off x="1159323" y="5159375"/>
              <a:ext cx="225425" cy="993775"/>
            </a:xfrm>
            <a:custGeom>
              <a:avLst/>
              <a:gdLst>
                <a:gd name="T0" fmla="*/ 0 w 284"/>
                <a:gd name="T1" fmla="*/ 4 h 1252"/>
                <a:gd name="T2" fmla="*/ 0 w 284"/>
                <a:gd name="T3" fmla="*/ 0 h 1252"/>
                <a:gd name="T4" fmla="*/ 4 w 284"/>
                <a:gd name="T5" fmla="*/ 0 h 1252"/>
                <a:gd name="T6" fmla="*/ 280 w 284"/>
                <a:gd name="T7" fmla="*/ 0 h 1252"/>
                <a:gd name="T8" fmla="*/ 283 w 284"/>
                <a:gd name="T9" fmla="*/ 0 h 1252"/>
                <a:gd name="T10" fmla="*/ 284 w 284"/>
                <a:gd name="T11" fmla="*/ 4 h 1252"/>
                <a:gd name="T12" fmla="*/ 284 w 284"/>
                <a:gd name="T13" fmla="*/ 1248 h 1252"/>
                <a:gd name="T14" fmla="*/ 283 w 284"/>
                <a:gd name="T15" fmla="*/ 1251 h 1252"/>
                <a:gd name="T16" fmla="*/ 280 w 284"/>
                <a:gd name="T17" fmla="*/ 1252 h 1252"/>
                <a:gd name="T18" fmla="*/ 4 w 284"/>
                <a:gd name="T19" fmla="*/ 1252 h 1252"/>
                <a:gd name="T20" fmla="*/ 0 w 284"/>
                <a:gd name="T21" fmla="*/ 1251 h 1252"/>
                <a:gd name="T22" fmla="*/ 0 w 284"/>
                <a:gd name="T23" fmla="*/ 1248 h 1252"/>
                <a:gd name="T24" fmla="*/ 0 w 284"/>
                <a:gd name="T25" fmla="*/ 4 h 1252"/>
                <a:gd name="T26" fmla="*/ 8 w 284"/>
                <a:gd name="T27" fmla="*/ 1248 h 1252"/>
                <a:gd name="T28" fmla="*/ 4 w 284"/>
                <a:gd name="T29" fmla="*/ 1244 h 1252"/>
                <a:gd name="T30" fmla="*/ 280 w 284"/>
                <a:gd name="T31" fmla="*/ 1244 h 1252"/>
                <a:gd name="T32" fmla="*/ 276 w 284"/>
                <a:gd name="T33" fmla="*/ 1248 h 1252"/>
                <a:gd name="T34" fmla="*/ 276 w 284"/>
                <a:gd name="T35" fmla="*/ 4 h 1252"/>
                <a:gd name="T36" fmla="*/ 280 w 284"/>
                <a:gd name="T37" fmla="*/ 8 h 1252"/>
                <a:gd name="T38" fmla="*/ 4 w 284"/>
                <a:gd name="T39" fmla="*/ 8 h 1252"/>
                <a:gd name="T40" fmla="*/ 8 w 284"/>
                <a:gd name="T41" fmla="*/ 4 h 1252"/>
                <a:gd name="T42" fmla="*/ 8 w 284"/>
                <a:gd name="T43" fmla="*/ 1248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1252">
                  <a:moveTo>
                    <a:pt x="0" y="4"/>
                  </a:moveTo>
                  <a:lnTo>
                    <a:pt x="0" y="0"/>
                  </a:lnTo>
                  <a:lnTo>
                    <a:pt x="4" y="0"/>
                  </a:lnTo>
                  <a:lnTo>
                    <a:pt x="280" y="0"/>
                  </a:lnTo>
                  <a:lnTo>
                    <a:pt x="283" y="0"/>
                  </a:lnTo>
                  <a:lnTo>
                    <a:pt x="284" y="4"/>
                  </a:lnTo>
                  <a:lnTo>
                    <a:pt x="284" y="1248"/>
                  </a:lnTo>
                  <a:lnTo>
                    <a:pt x="283" y="1251"/>
                  </a:lnTo>
                  <a:lnTo>
                    <a:pt x="280" y="1252"/>
                  </a:lnTo>
                  <a:lnTo>
                    <a:pt x="4" y="1252"/>
                  </a:lnTo>
                  <a:lnTo>
                    <a:pt x="0" y="1251"/>
                  </a:lnTo>
                  <a:lnTo>
                    <a:pt x="0" y="1248"/>
                  </a:lnTo>
                  <a:lnTo>
                    <a:pt x="0" y="4"/>
                  </a:lnTo>
                  <a:close/>
                  <a:moveTo>
                    <a:pt x="8" y="1248"/>
                  </a:moveTo>
                  <a:lnTo>
                    <a:pt x="4" y="1244"/>
                  </a:lnTo>
                  <a:lnTo>
                    <a:pt x="280" y="1244"/>
                  </a:lnTo>
                  <a:lnTo>
                    <a:pt x="276" y="1248"/>
                  </a:lnTo>
                  <a:lnTo>
                    <a:pt x="276" y="4"/>
                  </a:lnTo>
                  <a:lnTo>
                    <a:pt x="280" y="8"/>
                  </a:lnTo>
                  <a:lnTo>
                    <a:pt x="4" y="8"/>
                  </a:lnTo>
                  <a:lnTo>
                    <a:pt x="8" y="4"/>
                  </a:lnTo>
                  <a:lnTo>
                    <a:pt x="8" y="1248"/>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1" name="Rectangle 98"/>
            <p:cNvSpPr>
              <a:spLocks noChangeArrowheads="1"/>
            </p:cNvSpPr>
            <p:nvPr/>
          </p:nvSpPr>
          <p:spPr bwMode="auto">
            <a:xfrm>
              <a:off x="2137223" y="5184775"/>
              <a:ext cx="219075" cy="9652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99"/>
            <p:cNvSpPr>
              <a:spLocks noEditPoints="1"/>
            </p:cNvSpPr>
            <p:nvPr/>
          </p:nvSpPr>
          <p:spPr bwMode="auto">
            <a:xfrm>
              <a:off x="2134048" y="5181600"/>
              <a:ext cx="225425" cy="971550"/>
            </a:xfrm>
            <a:custGeom>
              <a:avLst/>
              <a:gdLst>
                <a:gd name="T0" fmla="*/ 0 w 284"/>
                <a:gd name="T1" fmla="*/ 4 h 1223"/>
                <a:gd name="T2" fmla="*/ 0 w 284"/>
                <a:gd name="T3" fmla="*/ 0 h 1223"/>
                <a:gd name="T4" fmla="*/ 4 w 284"/>
                <a:gd name="T5" fmla="*/ 0 h 1223"/>
                <a:gd name="T6" fmla="*/ 280 w 284"/>
                <a:gd name="T7" fmla="*/ 0 h 1223"/>
                <a:gd name="T8" fmla="*/ 283 w 284"/>
                <a:gd name="T9" fmla="*/ 0 h 1223"/>
                <a:gd name="T10" fmla="*/ 284 w 284"/>
                <a:gd name="T11" fmla="*/ 4 h 1223"/>
                <a:gd name="T12" fmla="*/ 284 w 284"/>
                <a:gd name="T13" fmla="*/ 1219 h 1223"/>
                <a:gd name="T14" fmla="*/ 283 w 284"/>
                <a:gd name="T15" fmla="*/ 1222 h 1223"/>
                <a:gd name="T16" fmla="*/ 280 w 284"/>
                <a:gd name="T17" fmla="*/ 1223 h 1223"/>
                <a:gd name="T18" fmla="*/ 4 w 284"/>
                <a:gd name="T19" fmla="*/ 1223 h 1223"/>
                <a:gd name="T20" fmla="*/ 0 w 284"/>
                <a:gd name="T21" fmla="*/ 1222 h 1223"/>
                <a:gd name="T22" fmla="*/ 0 w 284"/>
                <a:gd name="T23" fmla="*/ 1219 h 1223"/>
                <a:gd name="T24" fmla="*/ 0 w 284"/>
                <a:gd name="T25" fmla="*/ 4 h 1223"/>
                <a:gd name="T26" fmla="*/ 8 w 284"/>
                <a:gd name="T27" fmla="*/ 1219 h 1223"/>
                <a:gd name="T28" fmla="*/ 4 w 284"/>
                <a:gd name="T29" fmla="*/ 1215 h 1223"/>
                <a:gd name="T30" fmla="*/ 280 w 284"/>
                <a:gd name="T31" fmla="*/ 1215 h 1223"/>
                <a:gd name="T32" fmla="*/ 276 w 284"/>
                <a:gd name="T33" fmla="*/ 1219 h 1223"/>
                <a:gd name="T34" fmla="*/ 276 w 284"/>
                <a:gd name="T35" fmla="*/ 4 h 1223"/>
                <a:gd name="T36" fmla="*/ 280 w 284"/>
                <a:gd name="T37" fmla="*/ 8 h 1223"/>
                <a:gd name="T38" fmla="*/ 4 w 284"/>
                <a:gd name="T39" fmla="*/ 8 h 1223"/>
                <a:gd name="T40" fmla="*/ 8 w 284"/>
                <a:gd name="T41" fmla="*/ 4 h 1223"/>
                <a:gd name="T42" fmla="*/ 8 w 284"/>
                <a:gd name="T43" fmla="*/ 1219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1223">
                  <a:moveTo>
                    <a:pt x="0" y="4"/>
                  </a:moveTo>
                  <a:lnTo>
                    <a:pt x="0" y="0"/>
                  </a:lnTo>
                  <a:lnTo>
                    <a:pt x="4" y="0"/>
                  </a:lnTo>
                  <a:lnTo>
                    <a:pt x="280" y="0"/>
                  </a:lnTo>
                  <a:lnTo>
                    <a:pt x="283" y="0"/>
                  </a:lnTo>
                  <a:lnTo>
                    <a:pt x="284" y="4"/>
                  </a:lnTo>
                  <a:lnTo>
                    <a:pt x="284" y="1219"/>
                  </a:lnTo>
                  <a:lnTo>
                    <a:pt x="283" y="1222"/>
                  </a:lnTo>
                  <a:lnTo>
                    <a:pt x="280" y="1223"/>
                  </a:lnTo>
                  <a:lnTo>
                    <a:pt x="4" y="1223"/>
                  </a:lnTo>
                  <a:lnTo>
                    <a:pt x="0" y="1222"/>
                  </a:lnTo>
                  <a:lnTo>
                    <a:pt x="0" y="1219"/>
                  </a:lnTo>
                  <a:lnTo>
                    <a:pt x="0" y="4"/>
                  </a:lnTo>
                  <a:close/>
                  <a:moveTo>
                    <a:pt x="8" y="1219"/>
                  </a:moveTo>
                  <a:lnTo>
                    <a:pt x="4" y="1215"/>
                  </a:lnTo>
                  <a:lnTo>
                    <a:pt x="280" y="1215"/>
                  </a:lnTo>
                  <a:lnTo>
                    <a:pt x="276" y="1219"/>
                  </a:lnTo>
                  <a:lnTo>
                    <a:pt x="276" y="4"/>
                  </a:lnTo>
                  <a:lnTo>
                    <a:pt x="280" y="8"/>
                  </a:lnTo>
                  <a:lnTo>
                    <a:pt x="4" y="8"/>
                  </a:lnTo>
                  <a:lnTo>
                    <a:pt x="8" y="4"/>
                  </a:lnTo>
                  <a:lnTo>
                    <a:pt x="8" y="1219"/>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3" name="Rectangle 100"/>
            <p:cNvSpPr>
              <a:spLocks noChangeArrowheads="1"/>
            </p:cNvSpPr>
            <p:nvPr/>
          </p:nvSpPr>
          <p:spPr bwMode="auto">
            <a:xfrm>
              <a:off x="3113536" y="5126038"/>
              <a:ext cx="219075" cy="10239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101"/>
            <p:cNvSpPr>
              <a:spLocks noEditPoints="1"/>
            </p:cNvSpPr>
            <p:nvPr/>
          </p:nvSpPr>
          <p:spPr bwMode="auto">
            <a:xfrm>
              <a:off x="3110361" y="5122863"/>
              <a:ext cx="225425" cy="1030288"/>
            </a:xfrm>
            <a:custGeom>
              <a:avLst/>
              <a:gdLst>
                <a:gd name="T0" fmla="*/ 0 w 284"/>
                <a:gd name="T1" fmla="*/ 4 h 1296"/>
                <a:gd name="T2" fmla="*/ 0 w 284"/>
                <a:gd name="T3" fmla="*/ 0 h 1296"/>
                <a:gd name="T4" fmla="*/ 4 w 284"/>
                <a:gd name="T5" fmla="*/ 0 h 1296"/>
                <a:gd name="T6" fmla="*/ 280 w 284"/>
                <a:gd name="T7" fmla="*/ 0 h 1296"/>
                <a:gd name="T8" fmla="*/ 283 w 284"/>
                <a:gd name="T9" fmla="*/ 0 h 1296"/>
                <a:gd name="T10" fmla="*/ 284 w 284"/>
                <a:gd name="T11" fmla="*/ 4 h 1296"/>
                <a:gd name="T12" fmla="*/ 284 w 284"/>
                <a:gd name="T13" fmla="*/ 1292 h 1296"/>
                <a:gd name="T14" fmla="*/ 283 w 284"/>
                <a:gd name="T15" fmla="*/ 1295 h 1296"/>
                <a:gd name="T16" fmla="*/ 280 w 284"/>
                <a:gd name="T17" fmla="*/ 1296 h 1296"/>
                <a:gd name="T18" fmla="*/ 4 w 284"/>
                <a:gd name="T19" fmla="*/ 1296 h 1296"/>
                <a:gd name="T20" fmla="*/ 0 w 284"/>
                <a:gd name="T21" fmla="*/ 1295 h 1296"/>
                <a:gd name="T22" fmla="*/ 0 w 284"/>
                <a:gd name="T23" fmla="*/ 1292 h 1296"/>
                <a:gd name="T24" fmla="*/ 0 w 284"/>
                <a:gd name="T25" fmla="*/ 4 h 1296"/>
                <a:gd name="T26" fmla="*/ 8 w 284"/>
                <a:gd name="T27" fmla="*/ 1292 h 1296"/>
                <a:gd name="T28" fmla="*/ 4 w 284"/>
                <a:gd name="T29" fmla="*/ 1288 h 1296"/>
                <a:gd name="T30" fmla="*/ 280 w 284"/>
                <a:gd name="T31" fmla="*/ 1288 h 1296"/>
                <a:gd name="T32" fmla="*/ 276 w 284"/>
                <a:gd name="T33" fmla="*/ 1292 h 1296"/>
                <a:gd name="T34" fmla="*/ 276 w 284"/>
                <a:gd name="T35" fmla="*/ 4 h 1296"/>
                <a:gd name="T36" fmla="*/ 280 w 284"/>
                <a:gd name="T37" fmla="*/ 8 h 1296"/>
                <a:gd name="T38" fmla="*/ 4 w 284"/>
                <a:gd name="T39" fmla="*/ 8 h 1296"/>
                <a:gd name="T40" fmla="*/ 8 w 284"/>
                <a:gd name="T41" fmla="*/ 4 h 1296"/>
                <a:gd name="T42" fmla="*/ 8 w 284"/>
                <a:gd name="T43" fmla="*/ 1292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1296">
                  <a:moveTo>
                    <a:pt x="0" y="4"/>
                  </a:moveTo>
                  <a:lnTo>
                    <a:pt x="0" y="0"/>
                  </a:lnTo>
                  <a:lnTo>
                    <a:pt x="4" y="0"/>
                  </a:lnTo>
                  <a:lnTo>
                    <a:pt x="280" y="0"/>
                  </a:lnTo>
                  <a:lnTo>
                    <a:pt x="283" y="0"/>
                  </a:lnTo>
                  <a:lnTo>
                    <a:pt x="284" y="4"/>
                  </a:lnTo>
                  <a:lnTo>
                    <a:pt x="284" y="1292"/>
                  </a:lnTo>
                  <a:lnTo>
                    <a:pt x="283" y="1295"/>
                  </a:lnTo>
                  <a:lnTo>
                    <a:pt x="280" y="1296"/>
                  </a:lnTo>
                  <a:lnTo>
                    <a:pt x="4" y="1296"/>
                  </a:lnTo>
                  <a:lnTo>
                    <a:pt x="0" y="1295"/>
                  </a:lnTo>
                  <a:lnTo>
                    <a:pt x="0" y="1292"/>
                  </a:lnTo>
                  <a:lnTo>
                    <a:pt x="0" y="4"/>
                  </a:lnTo>
                  <a:close/>
                  <a:moveTo>
                    <a:pt x="8" y="1292"/>
                  </a:moveTo>
                  <a:lnTo>
                    <a:pt x="4" y="1288"/>
                  </a:lnTo>
                  <a:lnTo>
                    <a:pt x="280" y="1288"/>
                  </a:lnTo>
                  <a:lnTo>
                    <a:pt x="276" y="1292"/>
                  </a:lnTo>
                  <a:lnTo>
                    <a:pt x="276" y="4"/>
                  </a:lnTo>
                  <a:lnTo>
                    <a:pt x="280" y="8"/>
                  </a:lnTo>
                  <a:lnTo>
                    <a:pt x="4" y="8"/>
                  </a:lnTo>
                  <a:lnTo>
                    <a:pt x="8" y="4"/>
                  </a:lnTo>
                  <a:lnTo>
                    <a:pt x="8" y="1292"/>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 name="Freeform 102"/>
            <p:cNvSpPr>
              <a:spLocks noEditPoints="1"/>
            </p:cNvSpPr>
            <p:nvPr/>
          </p:nvSpPr>
          <p:spPr bwMode="auto">
            <a:xfrm>
              <a:off x="1027113" y="5721350"/>
              <a:ext cx="41275" cy="20638"/>
            </a:xfrm>
            <a:custGeom>
              <a:avLst/>
              <a:gdLst>
                <a:gd name="T0" fmla="*/ 20 w 51"/>
                <a:gd name="T1" fmla="*/ 24 h 24"/>
                <a:gd name="T2" fmla="*/ 20 w 51"/>
                <a:gd name="T3" fmla="*/ 4 h 24"/>
                <a:gd name="T4" fmla="*/ 29 w 51"/>
                <a:gd name="T5" fmla="*/ 4 h 24"/>
                <a:gd name="T6" fmla="*/ 29 w 51"/>
                <a:gd name="T7" fmla="*/ 24 h 24"/>
                <a:gd name="T8" fmla="*/ 20 w 51"/>
                <a:gd name="T9" fmla="*/ 24 h 24"/>
                <a:gd name="T10" fmla="*/ 0 w 51"/>
                <a:gd name="T11" fmla="*/ 0 h 24"/>
                <a:gd name="T12" fmla="*/ 51 w 51"/>
                <a:gd name="T13" fmla="*/ 0 h 24"/>
                <a:gd name="T14" fmla="*/ 51 w 51"/>
                <a:gd name="T15" fmla="*/ 8 h 24"/>
                <a:gd name="T16" fmla="*/ 0 w 51"/>
                <a:gd name="T17" fmla="*/ 8 h 24"/>
                <a:gd name="T18" fmla="*/ 0 w 51"/>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24">
                  <a:moveTo>
                    <a:pt x="20" y="24"/>
                  </a:moveTo>
                  <a:lnTo>
                    <a:pt x="20" y="4"/>
                  </a:lnTo>
                  <a:lnTo>
                    <a:pt x="29" y="4"/>
                  </a:lnTo>
                  <a:lnTo>
                    <a:pt x="29" y="24"/>
                  </a:lnTo>
                  <a:lnTo>
                    <a:pt x="20" y="24"/>
                  </a:lnTo>
                  <a:close/>
                  <a:moveTo>
                    <a:pt x="0" y="0"/>
                  </a:moveTo>
                  <a:lnTo>
                    <a:pt x="51" y="0"/>
                  </a:lnTo>
                  <a:lnTo>
                    <a:pt x="51"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 name="Freeform 103"/>
            <p:cNvSpPr>
              <a:spLocks noEditPoints="1"/>
            </p:cNvSpPr>
            <p:nvPr/>
          </p:nvSpPr>
          <p:spPr bwMode="auto">
            <a:xfrm>
              <a:off x="2003425" y="5688013"/>
              <a:ext cx="39688" cy="30163"/>
            </a:xfrm>
            <a:custGeom>
              <a:avLst/>
              <a:gdLst>
                <a:gd name="T0" fmla="*/ 21 w 51"/>
                <a:gd name="T1" fmla="*/ 37 h 37"/>
                <a:gd name="T2" fmla="*/ 21 w 51"/>
                <a:gd name="T3" fmla="*/ 4 h 37"/>
                <a:gd name="T4" fmla="*/ 29 w 51"/>
                <a:gd name="T5" fmla="*/ 4 h 37"/>
                <a:gd name="T6" fmla="*/ 29 w 51"/>
                <a:gd name="T7" fmla="*/ 37 h 37"/>
                <a:gd name="T8" fmla="*/ 21 w 51"/>
                <a:gd name="T9" fmla="*/ 37 h 37"/>
                <a:gd name="T10" fmla="*/ 0 w 51"/>
                <a:gd name="T11" fmla="*/ 0 h 37"/>
                <a:gd name="T12" fmla="*/ 51 w 51"/>
                <a:gd name="T13" fmla="*/ 0 h 37"/>
                <a:gd name="T14" fmla="*/ 51 w 51"/>
                <a:gd name="T15" fmla="*/ 8 h 37"/>
                <a:gd name="T16" fmla="*/ 0 w 51"/>
                <a:gd name="T17" fmla="*/ 8 h 37"/>
                <a:gd name="T18" fmla="*/ 0 w 51"/>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37">
                  <a:moveTo>
                    <a:pt x="21" y="37"/>
                  </a:moveTo>
                  <a:lnTo>
                    <a:pt x="21" y="4"/>
                  </a:lnTo>
                  <a:lnTo>
                    <a:pt x="29" y="4"/>
                  </a:lnTo>
                  <a:lnTo>
                    <a:pt x="29" y="37"/>
                  </a:lnTo>
                  <a:lnTo>
                    <a:pt x="21" y="37"/>
                  </a:lnTo>
                  <a:close/>
                  <a:moveTo>
                    <a:pt x="0" y="0"/>
                  </a:moveTo>
                  <a:lnTo>
                    <a:pt x="51" y="0"/>
                  </a:lnTo>
                  <a:lnTo>
                    <a:pt x="51"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104"/>
            <p:cNvSpPr>
              <a:spLocks noEditPoints="1"/>
            </p:cNvSpPr>
            <p:nvPr/>
          </p:nvSpPr>
          <p:spPr bwMode="auto">
            <a:xfrm>
              <a:off x="2978150" y="5711825"/>
              <a:ext cx="39688" cy="17463"/>
            </a:xfrm>
            <a:custGeom>
              <a:avLst/>
              <a:gdLst>
                <a:gd name="T0" fmla="*/ 22 w 51"/>
                <a:gd name="T1" fmla="*/ 22 h 22"/>
                <a:gd name="T2" fmla="*/ 22 w 51"/>
                <a:gd name="T3" fmla="*/ 4 h 22"/>
                <a:gd name="T4" fmla="*/ 30 w 51"/>
                <a:gd name="T5" fmla="*/ 4 h 22"/>
                <a:gd name="T6" fmla="*/ 30 w 51"/>
                <a:gd name="T7" fmla="*/ 22 h 22"/>
                <a:gd name="T8" fmla="*/ 22 w 51"/>
                <a:gd name="T9" fmla="*/ 22 h 22"/>
                <a:gd name="T10" fmla="*/ 0 w 51"/>
                <a:gd name="T11" fmla="*/ 0 h 22"/>
                <a:gd name="T12" fmla="*/ 51 w 51"/>
                <a:gd name="T13" fmla="*/ 0 h 22"/>
                <a:gd name="T14" fmla="*/ 51 w 51"/>
                <a:gd name="T15" fmla="*/ 9 h 22"/>
                <a:gd name="T16" fmla="*/ 0 w 51"/>
                <a:gd name="T17" fmla="*/ 9 h 22"/>
                <a:gd name="T18" fmla="*/ 0 w 5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22">
                  <a:moveTo>
                    <a:pt x="22" y="22"/>
                  </a:moveTo>
                  <a:lnTo>
                    <a:pt x="22" y="4"/>
                  </a:lnTo>
                  <a:lnTo>
                    <a:pt x="30" y="4"/>
                  </a:lnTo>
                  <a:lnTo>
                    <a:pt x="30" y="22"/>
                  </a:lnTo>
                  <a:lnTo>
                    <a:pt x="22" y="22"/>
                  </a:lnTo>
                  <a:close/>
                  <a:moveTo>
                    <a:pt x="0" y="0"/>
                  </a:moveTo>
                  <a:lnTo>
                    <a:pt x="51" y="0"/>
                  </a:lnTo>
                  <a:lnTo>
                    <a:pt x="51" y="9"/>
                  </a:lnTo>
                  <a:lnTo>
                    <a:pt x="0" y="9"/>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Freeform 105"/>
            <p:cNvSpPr>
              <a:spLocks noEditPoints="1"/>
            </p:cNvSpPr>
            <p:nvPr/>
          </p:nvSpPr>
          <p:spPr bwMode="auto">
            <a:xfrm>
              <a:off x="1251398" y="5089525"/>
              <a:ext cx="41275" cy="73025"/>
            </a:xfrm>
            <a:custGeom>
              <a:avLst/>
              <a:gdLst>
                <a:gd name="T0" fmla="*/ 22 w 52"/>
                <a:gd name="T1" fmla="*/ 91 h 91"/>
                <a:gd name="T2" fmla="*/ 22 w 52"/>
                <a:gd name="T3" fmla="*/ 4 h 91"/>
                <a:gd name="T4" fmla="*/ 30 w 52"/>
                <a:gd name="T5" fmla="*/ 4 h 91"/>
                <a:gd name="T6" fmla="*/ 30 w 52"/>
                <a:gd name="T7" fmla="*/ 91 h 91"/>
                <a:gd name="T8" fmla="*/ 22 w 52"/>
                <a:gd name="T9" fmla="*/ 91 h 91"/>
                <a:gd name="T10" fmla="*/ 0 w 52"/>
                <a:gd name="T11" fmla="*/ 0 h 91"/>
                <a:gd name="T12" fmla="*/ 52 w 52"/>
                <a:gd name="T13" fmla="*/ 0 h 91"/>
                <a:gd name="T14" fmla="*/ 52 w 52"/>
                <a:gd name="T15" fmla="*/ 8 h 91"/>
                <a:gd name="T16" fmla="*/ 0 w 52"/>
                <a:gd name="T17" fmla="*/ 8 h 91"/>
                <a:gd name="T18" fmla="*/ 0 w 52"/>
                <a:gd name="T1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91">
                  <a:moveTo>
                    <a:pt x="22" y="91"/>
                  </a:moveTo>
                  <a:lnTo>
                    <a:pt x="22" y="4"/>
                  </a:lnTo>
                  <a:lnTo>
                    <a:pt x="30" y="4"/>
                  </a:lnTo>
                  <a:lnTo>
                    <a:pt x="30" y="91"/>
                  </a:lnTo>
                  <a:lnTo>
                    <a:pt x="22" y="91"/>
                  </a:lnTo>
                  <a:close/>
                  <a:moveTo>
                    <a:pt x="0" y="0"/>
                  </a:moveTo>
                  <a:lnTo>
                    <a:pt x="52" y="0"/>
                  </a:lnTo>
                  <a:lnTo>
                    <a:pt x="52"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106"/>
            <p:cNvSpPr>
              <a:spLocks noEditPoints="1"/>
            </p:cNvSpPr>
            <p:nvPr/>
          </p:nvSpPr>
          <p:spPr bwMode="auto">
            <a:xfrm>
              <a:off x="2226123" y="5073650"/>
              <a:ext cx="41275" cy="111125"/>
            </a:xfrm>
            <a:custGeom>
              <a:avLst/>
              <a:gdLst>
                <a:gd name="T0" fmla="*/ 22 w 52"/>
                <a:gd name="T1" fmla="*/ 141 h 141"/>
                <a:gd name="T2" fmla="*/ 22 w 52"/>
                <a:gd name="T3" fmla="*/ 4 h 141"/>
                <a:gd name="T4" fmla="*/ 30 w 52"/>
                <a:gd name="T5" fmla="*/ 4 h 141"/>
                <a:gd name="T6" fmla="*/ 30 w 52"/>
                <a:gd name="T7" fmla="*/ 141 h 141"/>
                <a:gd name="T8" fmla="*/ 22 w 52"/>
                <a:gd name="T9" fmla="*/ 141 h 141"/>
                <a:gd name="T10" fmla="*/ 0 w 52"/>
                <a:gd name="T11" fmla="*/ 0 h 141"/>
                <a:gd name="T12" fmla="*/ 52 w 52"/>
                <a:gd name="T13" fmla="*/ 0 h 141"/>
                <a:gd name="T14" fmla="*/ 52 w 52"/>
                <a:gd name="T15" fmla="*/ 9 h 141"/>
                <a:gd name="T16" fmla="*/ 0 w 52"/>
                <a:gd name="T17" fmla="*/ 9 h 141"/>
                <a:gd name="T18" fmla="*/ 0 w 52"/>
                <a:gd name="T1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41">
                  <a:moveTo>
                    <a:pt x="22" y="141"/>
                  </a:moveTo>
                  <a:lnTo>
                    <a:pt x="22" y="4"/>
                  </a:lnTo>
                  <a:lnTo>
                    <a:pt x="30" y="4"/>
                  </a:lnTo>
                  <a:lnTo>
                    <a:pt x="30" y="141"/>
                  </a:lnTo>
                  <a:lnTo>
                    <a:pt x="22" y="141"/>
                  </a:lnTo>
                  <a:close/>
                  <a:moveTo>
                    <a:pt x="0" y="0"/>
                  </a:moveTo>
                  <a:lnTo>
                    <a:pt x="52" y="0"/>
                  </a:lnTo>
                  <a:lnTo>
                    <a:pt x="52" y="9"/>
                  </a:lnTo>
                  <a:lnTo>
                    <a:pt x="0" y="9"/>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107"/>
            <p:cNvSpPr>
              <a:spLocks noEditPoints="1"/>
            </p:cNvSpPr>
            <p:nvPr/>
          </p:nvSpPr>
          <p:spPr bwMode="auto">
            <a:xfrm>
              <a:off x="3202436" y="4899025"/>
              <a:ext cx="41275" cy="227013"/>
            </a:xfrm>
            <a:custGeom>
              <a:avLst/>
              <a:gdLst>
                <a:gd name="T0" fmla="*/ 22 w 53"/>
                <a:gd name="T1" fmla="*/ 287 h 287"/>
                <a:gd name="T2" fmla="*/ 22 w 53"/>
                <a:gd name="T3" fmla="*/ 4 h 287"/>
                <a:gd name="T4" fmla="*/ 30 w 53"/>
                <a:gd name="T5" fmla="*/ 4 h 287"/>
                <a:gd name="T6" fmla="*/ 30 w 53"/>
                <a:gd name="T7" fmla="*/ 287 h 287"/>
                <a:gd name="T8" fmla="*/ 22 w 53"/>
                <a:gd name="T9" fmla="*/ 287 h 287"/>
                <a:gd name="T10" fmla="*/ 0 w 53"/>
                <a:gd name="T11" fmla="*/ 0 h 287"/>
                <a:gd name="T12" fmla="*/ 53 w 53"/>
                <a:gd name="T13" fmla="*/ 0 h 287"/>
                <a:gd name="T14" fmla="*/ 53 w 53"/>
                <a:gd name="T15" fmla="*/ 8 h 287"/>
                <a:gd name="T16" fmla="*/ 0 w 53"/>
                <a:gd name="T17" fmla="*/ 8 h 287"/>
                <a:gd name="T18" fmla="*/ 0 w 53"/>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287">
                  <a:moveTo>
                    <a:pt x="22" y="287"/>
                  </a:moveTo>
                  <a:lnTo>
                    <a:pt x="22" y="4"/>
                  </a:lnTo>
                  <a:lnTo>
                    <a:pt x="30" y="4"/>
                  </a:lnTo>
                  <a:lnTo>
                    <a:pt x="30" y="287"/>
                  </a:lnTo>
                  <a:lnTo>
                    <a:pt x="22" y="287"/>
                  </a:lnTo>
                  <a:close/>
                  <a:moveTo>
                    <a:pt x="0" y="0"/>
                  </a:moveTo>
                  <a:lnTo>
                    <a:pt x="53" y="0"/>
                  </a:lnTo>
                  <a:lnTo>
                    <a:pt x="53"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2" name="Freeform 109"/>
            <p:cNvSpPr>
              <a:spLocks noEditPoints="1"/>
            </p:cNvSpPr>
            <p:nvPr/>
          </p:nvSpPr>
          <p:spPr bwMode="auto">
            <a:xfrm>
              <a:off x="698500" y="4695825"/>
              <a:ext cx="26988" cy="1457325"/>
            </a:xfrm>
            <a:custGeom>
              <a:avLst/>
              <a:gdLst>
                <a:gd name="T0" fmla="*/ 0 w 33"/>
                <a:gd name="T1" fmla="*/ 1828 h 1836"/>
                <a:gd name="T2" fmla="*/ 33 w 33"/>
                <a:gd name="T3" fmla="*/ 1828 h 1836"/>
                <a:gd name="T4" fmla="*/ 33 w 33"/>
                <a:gd name="T5" fmla="*/ 1836 h 1836"/>
                <a:gd name="T6" fmla="*/ 0 w 33"/>
                <a:gd name="T7" fmla="*/ 1836 h 1836"/>
                <a:gd name="T8" fmla="*/ 0 w 33"/>
                <a:gd name="T9" fmla="*/ 1828 h 1836"/>
                <a:gd name="T10" fmla="*/ 0 w 33"/>
                <a:gd name="T11" fmla="*/ 1567 h 1836"/>
                <a:gd name="T12" fmla="*/ 33 w 33"/>
                <a:gd name="T13" fmla="*/ 1567 h 1836"/>
                <a:gd name="T14" fmla="*/ 33 w 33"/>
                <a:gd name="T15" fmla="*/ 1575 h 1836"/>
                <a:gd name="T16" fmla="*/ 0 w 33"/>
                <a:gd name="T17" fmla="*/ 1575 h 1836"/>
                <a:gd name="T18" fmla="*/ 0 w 33"/>
                <a:gd name="T19" fmla="*/ 1567 h 1836"/>
                <a:gd name="T20" fmla="*/ 0 w 33"/>
                <a:gd name="T21" fmla="*/ 1306 h 1836"/>
                <a:gd name="T22" fmla="*/ 33 w 33"/>
                <a:gd name="T23" fmla="*/ 1306 h 1836"/>
                <a:gd name="T24" fmla="*/ 33 w 33"/>
                <a:gd name="T25" fmla="*/ 1314 h 1836"/>
                <a:gd name="T26" fmla="*/ 0 w 33"/>
                <a:gd name="T27" fmla="*/ 1314 h 1836"/>
                <a:gd name="T28" fmla="*/ 0 w 33"/>
                <a:gd name="T29" fmla="*/ 1306 h 1836"/>
                <a:gd name="T30" fmla="*/ 0 w 33"/>
                <a:gd name="T31" fmla="*/ 1044 h 1836"/>
                <a:gd name="T32" fmla="*/ 33 w 33"/>
                <a:gd name="T33" fmla="*/ 1044 h 1836"/>
                <a:gd name="T34" fmla="*/ 33 w 33"/>
                <a:gd name="T35" fmla="*/ 1052 h 1836"/>
                <a:gd name="T36" fmla="*/ 0 w 33"/>
                <a:gd name="T37" fmla="*/ 1052 h 1836"/>
                <a:gd name="T38" fmla="*/ 0 w 33"/>
                <a:gd name="T39" fmla="*/ 1044 h 1836"/>
                <a:gd name="T40" fmla="*/ 0 w 33"/>
                <a:gd name="T41" fmla="*/ 783 h 1836"/>
                <a:gd name="T42" fmla="*/ 33 w 33"/>
                <a:gd name="T43" fmla="*/ 783 h 1836"/>
                <a:gd name="T44" fmla="*/ 33 w 33"/>
                <a:gd name="T45" fmla="*/ 791 h 1836"/>
                <a:gd name="T46" fmla="*/ 0 w 33"/>
                <a:gd name="T47" fmla="*/ 791 h 1836"/>
                <a:gd name="T48" fmla="*/ 0 w 33"/>
                <a:gd name="T49" fmla="*/ 783 h 1836"/>
                <a:gd name="T50" fmla="*/ 0 w 33"/>
                <a:gd name="T51" fmla="*/ 522 h 1836"/>
                <a:gd name="T52" fmla="*/ 33 w 33"/>
                <a:gd name="T53" fmla="*/ 522 h 1836"/>
                <a:gd name="T54" fmla="*/ 33 w 33"/>
                <a:gd name="T55" fmla="*/ 530 h 1836"/>
                <a:gd name="T56" fmla="*/ 0 w 33"/>
                <a:gd name="T57" fmla="*/ 530 h 1836"/>
                <a:gd name="T58" fmla="*/ 0 w 33"/>
                <a:gd name="T59" fmla="*/ 522 h 1836"/>
                <a:gd name="T60" fmla="*/ 0 w 33"/>
                <a:gd name="T61" fmla="*/ 261 h 1836"/>
                <a:gd name="T62" fmla="*/ 33 w 33"/>
                <a:gd name="T63" fmla="*/ 261 h 1836"/>
                <a:gd name="T64" fmla="*/ 33 w 33"/>
                <a:gd name="T65" fmla="*/ 269 h 1836"/>
                <a:gd name="T66" fmla="*/ 0 w 33"/>
                <a:gd name="T67" fmla="*/ 269 h 1836"/>
                <a:gd name="T68" fmla="*/ 0 w 33"/>
                <a:gd name="T69" fmla="*/ 261 h 1836"/>
                <a:gd name="T70" fmla="*/ 0 w 33"/>
                <a:gd name="T71" fmla="*/ 0 h 1836"/>
                <a:gd name="T72" fmla="*/ 33 w 33"/>
                <a:gd name="T73" fmla="*/ 0 h 1836"/>
                <a:gd name="T74" fmla="*/ 33 w 33"/>
                <a:gd name="T75" fmla="*/ 8 h 1836"/>
                <a:gd name="T76" fmla="*/ 0 w 33"/>
                <a:gd name="T77" fmla="*/ 8 h 1836"/>
                <a:gd name="T78" fmla="*/ 0 w 33"/>
                <a:gd name="T79" fmla="*/ 0 h 1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 h="1836">
                  <a:moveTo>
                    <a:pt x="0" y="1828"/>
                  </a:moveTo>
                  <a:lnTo>
                    <a:pt x="33" y="1828"/>
                  </a:lnTo>
                  <a:lnTo>
                    <a:pt x="33" y="1836"/>
                  </a:lnTo>
                  <a:lnTo>
                    <a:pt x="0" y="1836"/>
                  </a:lnTo>
                  <a:lnTo>
                    <a:pt x="0" y="1828"/>
                  </a:lnTo>
                  <a:close/>
                  <a:moveTo>
                    <a:pt x="0" y="1567"/>
                  </a:moveTo>
                  <a:lnTo>
                    <a:pt x="33" y="1567"/>
                  </a:lnTo>
                  <a:lnTo>
                    <a:pt x="33" y="1575"/>
                  </a:lnTo>
                  <a:lnTo>
                    <a:pt x="0" y="1575"/>
                  </a:lnTo>
                  <a:lnTo>
                    <a:pt x="0" y="1567"/>
                  </a:lnTo>
                  <a:close/>
                  <a:moveTo>
                    <a:pt x="0" y="1306"/>
                  </a:moveTo>
                  <a:lnTo>
                    <a:pt x="33" y="1306"/>
                  </a:lnTo>
                  <a:lnTo>
                    <a:pt x="33" y="1314"/>
                  </a:lnTo>
                  <a:lnTo>
                    <a:pt x="0" y="1314"/>
                  </a:lnTo>
                  <a:lnTo>
                    <a:pt x="0" y="1306"/>
                  </a:lnTo>
                  <a:close/>
                  <a:moveTo>
                    <a:pt x="0" y="1044"/>
                  </a:moveTo>
                  <a:lnTo>
                    <a:pt x="33" y="1044"/>
                  </a:lnTo>
                  <a:lnTo>
                    <a:pt x="33" y="1052"/>
                  </a:lnTo>
                  <a:lnTo>
                    <a:pt x="0" y="1052"/>
                  </a:lnTo>
                  <a:lnTo>
                    <a:pt x="0" y="1044"/>
                  </a:lnTo>
                  <a:close/>
                  <a:moveTo>
                    <a:pt x="0" y="783"/>
                  </a:moveTo>
                  <a:lnTo>
                    <a:pt x="33" y="783"/>
                  </a:lnTo>
                  <a:lnTo>
                    <a:pt x="33" y="791"/>
                  </a:lnTo>
                  <a:lnTo>
                    <a:pt x="0" y="791"/>
                  </a:lnTo>
                  <a:lnTo>
                    <a:pt x="0" y="783"/>
                  </a:lnTo>
                  <a:close/>
                  <a:moveTo>
                    <a:pt x="0" y="522"/>
                  </a:moveTo>
                  <a:lnTo>
                    <a:pt x="33" y="522"/>
                  </a:lnTo>
                  <a:lnTo>
                    <a:pt x="33" y="530"/>
                  </a:lnTo>
                  <a:lnTo>
                    <a:pt x="0" y="530"/>
                  </a:lnTo>
                  <a:lnTo>
                    <a:pt x="0" y="522"/>
                  </a:lnTo>
                  <a:close/>
                  <a:moveTo>
                    <a:pt x="0" y="261"/>
                  </a:moveTo>
                  <a:lnTo>
                    <a:pt x="33" y="261"/>
                  </a:lnTo>
                  <a:lnTo>
                    <a:pt x="33" y="269"/>
                  </a:lnTo>
                  <a:lnTo>
                    <a:pt x="0" y="269"/>
                  </a:lnTo>
                  <a:lnTo>
                    <a:pt x="0" y="261"/>
                  </a:lnTo>
                  <a:close/>
                  <a:moveTo>
                    <a:pt x="0" y="0"/>
                  </a:moveTo>
                  <a:lnTo>
                    <a:pt x="33" y="0"/>
                  </a:lnTo>
                  <a:lnTo>
                    <a:pt x="33" y="8"/>
                  </a:lnTo>
                  <a:lnTo>
                    <a:pt x="0" y="8"/>
                  </a:lnTo>
                  <a:lnTo>
                    <a:pt x="0" y="0"/>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4" name="Rectangle 111"/>
            <p:cNvSpPr>
              <a:spLocks noChangeArrowheads="1"/>
            </p:cNvSpPr>
            <p:nvPr/>
          </p:nvSpPr>
          <p:spPr bwMode="auto">
            <a:xfrm>
              <a:off x="577117" y="6090505"/>
              <a:ext cx="57708"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0</a:t>
              </a:r>
              <a:endParaRPr kumimoji="0" lang="en-US" altLang="en-US" sz="2400" b="0" i="0" u="none" strike="noStrike" cap="none" normalizeH="0" baseline="0" smtClean="0">
                <a:ln>
                  <a:noFill/>
                </a:ln>
                <a:effectLst/>
              </a:endParaRPr>
            </a:p>
          </p:txBody>
        </p:sp>
        <p:sp>
          <p:nvSpPr>
            <p:cNvPr id="215" name="Rectangle 112"/>
            <p:cNvSpPr>
              <a:spLocks noChangeArrowheads="1"/>
            </p:cNvSpPr>
            <p:nvPr/>
          </p:nvSpPr>
          <p:spPr bwMode="auto">
            <a:xfrm>
              <a:off x="535842" y="5884130"/>
              <a:ext cx="11541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50</a:t>
              </a:r>
              <a:endParaRPr kumimoji="0" lang="en-US" altLang="en-US" sz="2400" b="0" i="0" u="none" strike="noStrike" cap="none" normalizeH="0" baseline="0" smtClean="0">
                <a:ln>
                  <a:noFill/>
                </a:ln>
                <a:effectLst/>
              </a:endParaRPr>
            </a:p>
          </p:txBody>
        </p:sp>
        <p:sp>
          <p:nvSpPr>
            <p:cNvPr id="216" name="Rectangle 113"/>
            <p:cNvSpPr>
              <a:spLocks noChangeArrowheads="1"/>
            </p:cNvSpPr>
            <p:nvPr/>
          </p:nvSpPr>
          <p:spPr bwMode="auto">
            <a:xfrm>
              <a:off x="492980" y="5676167"/>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100</a:t>
              </a:r>
              <a:endParaRPr kumimoji="0" lang="en-US" altLang="en-US" sz="2400" b="0" i="0" u="none" strike="noStrike" cap="none" normalizeH="0" baseline="0" smtClean="0">
                <a:ln>
                  <a:noFill/>
                </a:ln>
                <a:effectLst/>
              </a:endParaRPr>
            </a:p>
          </p:txBody>
        </p:sp>
        <p:sp>
          <p:nvSpPr>
            <p:cNvPr id="217" name="Rectangle 114"/>
            <p:cNvSpPr>
              <a:spLocks noChangeArrowheads="1"/>
            </p:cNvSpPr>
            <p:nvPr/>
          </p:nvSpPr>
          <p:spPr bwMode="auto">
            <a:xfrm>
              <a:off x="492980" y="5469792"/>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150</a:t>
              </a:r>
              <a:endParaRPr kumimoji="0" lang="en-US" altLang="en-US" sz="2400" b="0" i="0" u="none" strike="noStrike" cap="none" normalizeH="0" baseline="0" smtClean="0">
                <a:ln>
                  <a:noFill/>
                </a:ln>
                <a:effectLst/>
              </a:endParaRPr>
            </a:p>
          </p:txBody>
        </p:sp>
        <p:sp>
          <p:nvSpPr>
            <p:cNvPr id="218" name="Rectangle 115"/>
            <p:cNvSpPr>
              <a:spLocks noChangeArrowheads="1"/>
            </p:cNvSpPr>
            <p:nvPr/>
          </p:nvSpPr>
          <p:spPr bwMode="auto">
            <a:xfrm>
              <a:off x="492980" y="5260242"/>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200</a:t>
              </a:r>
              <a:endParaRPr kumimoji="0" lang="en-US" altLang="en-US" sz="2400" b="0" i="0" u="none" strike="noStrike" cap="none" normalizeH="0" baseline="0" smtClean="0">
                <a:ln>
                  <a:noFill/>
                </a:ln>
                <a:effectLst/>
              </a:endParaRPr>
            </a:p>
          </p:txBody>
        </p:sp>
        <p:sp>
          <p:nvSpPr>
            <p:cNvPr id="219" name="Rectangle 116"/>
            <p:cNvSpPr>
              <a:spLocks noChangeArrowheads="1"/>
            </p:cNvSpPr>
            <p:nvPr/>
          </p:nvSpPr>
          <p:spPr bwMode="auto">
            <a:xfrm>
              <a:off x="492980" y="5053867"/>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250</a:t>
              </a:r>
              <a:endParaRPr kumimoji="0" lang="en-US" altLang="en-US" sz="2400" b="0" i="0" u="none" strike="noStrike" cap="none" normalizeH="0" baseline="0" smtClean="0">
                <a:ln>
                  <a:noFill/>
                </a:ln>
                <a:effectLst/>
              </a:endParaRPr>
            </a:p>
          </p:txBody>
        </p:sp>
        <p:sp>
          <p:nvSpPr>
            <p:cNvPr id="220" name="Rectangle 117"/>
            <p:cNvSpPr>
              <a:spLocks noChangeArrowheads="1"/>
            </p:cNvSpPr>
            <p:nvPr/>
          </p:nvSpPr>
          <p:spPr bwMode="auto">
            <a:xfrm>
              <a:off x="492980" y="4847492"/>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300</a:t>
              </a:r>
              <a:endParaRPr kumimoji="0" lang="en-US" altLang="en-US" sz="2400" b="0" i="0" u="none" strike="noStrike" cap="none" normalizeH="0" baseline="0" smtClean="0">
                <a:ln>
                  <a:noFill/>
                </a:ln>
                <a:effectLst/>
              </a:endParaRPr>
            </a:p>
          </p:txBody>
        </p:sp>
        <p:sp>
          <p:nvSpPr>
            <p:cNvPr id="221" name="Rectangle 118"/>
            <p:cNvSpPr>
              <a:spLocks noChangeArrowheads="1"/>
            </p:cNvSpPr>
            <p:nvPr/>
          </p:nvSpPr>
          <p:spPr bwMode="auto">
            <a:xfrm>
              <a:off x="492980" y="4639530"/>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350</a:t>
              </a:r>
              <a:endParaRPr kumimoji="0" lang="en-US" altLang="en-US" sz="2400" b="0" i="0" u="none" strike="noStrike" cap="none" normalizeH="0" baseline="0" smtClean="0">
                <a:ln>
                  <a:noFill/>
                </a:ln>
                <a:effectLst/>
              </a:endParaRPr>
            </a:p>
          </p:txBody>
        </p:sp>
        <p:sp>
          <p:nvSpPr>
            <p:cNvPr id="232" name="Rectangle 56"/>
            <p:cNvSpPr>
              <a:spLocks noChangeArrowheads="1"/>
            </p:cNvSpPr>
            <p:nvPr/>
          </p:nvSpPr>
          <p:spPr bwMode="auto">
            <a:xfrm>
              <a:off x="1027113" y="6174035"/>
              <a:ext cx="26930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Col-0</a:t>
              </a:r>
              <a:endParaRPr kumimoji="0" lang="de-DE" sz="3200" b="0" i="0" u="none" strike="noStrike" cap="none" normalizeH="0" baseline="0" dirty="0" smtClean="0">
                <a:ln>
                  <a:noFill/>
                </a:ln>
                <a:effectLst/>
              </a:endParaRPr>
            </a:p>
          </p:txBody>
        </p:sp>
        <p:sp>
          <p:nvSpPr>
            <p:cNvPr id="233" name="Rectangle 57"/>
            <p:cNvSpPr>
              <a:spLocks noChangeArrowheads="1"/>
            </p:cNvSpPr>
            <p:nvPr/>
          </p:nvSpPr>
          <p:spPr bwMode="auto">
            <a:xfrm>
              <a:off x="3066616" y="6158657"/>
              <a:ext cx="1314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err="1" smtClean="0">
                  <a:ln>
                    <a:noFill/>
                  </a:ln>
                  <a:effectLst/>
                  <a:latin typeface="Calibri" panose="020F0502020204030204" pitchFamily="34" charset="0"/>
                </a:rPr>
                <a:t>ao</a:t>
              </a:r>
              <a:endParaRPr kumimoji="0" lang="de-DE" sz="3200" b="0" i="1" u="none" strike="noStrike" cap="none" normalizeH="0" baseline="0" dirty="0" smtClean="0">
                <a:ln>
                  <a:noFill/>
                </a:ln>
                <a:effectLst/>
              </a:endParaRPr>
            </a:p>
          </p:txBody>
        </p:sp>
        <p:sp>
          <p:nvSpPr>
            <p:cNvPr id="234" name="Rectangle 56"/>
            <p:cNvSpPr>
              <a:spLocks noChangeArrowheads="1"/>
            </p:cNvSpPr>
            <p:nvPr/>
          </p:nvSpPr>
          <p:spPr bwMode="auto">
            <a:xfrm>
              <a:off x="1965514" y="6166674"/>
              <a:ext cx="37991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smtClean="0">
                  <a:ln>
                    <a:noFill/>
                  </a:ln>
                  <a:effectLst/>
                  <a:latin typeface="Calibri" panose="020F0502020204030204" pitchFamily="34" charset="0"/>
                </a:rPr>
                <a:t>lac12</a:t>
              </a:r>
              <a:r>
                <a:rPr kumimoji="0" lang="de-DE" sz="1000" b="0" i="0" u="none" strike="noStrike" cap="none" normalizeH="0" baseline="0" dirty="0" smtClean="0">
                  <a:ln>
                    <a:noFill/>
                  </a:ln>
                  <a:effectLst/>
                  <a:latin typeface="Calibri" panose="020F0502020204030204" pitchFamily="34" charset="0"/>
                </a:rPr>
                <a:t>-1</a:t>
              </a:r>
              <a:endParaRPr kumimoji="0" lang="de-DE" sz="3200" b="0" i="0" u="none" strike="noStrike" cap="none" normalizeH="0" baseline="0" dirty="0" smtClean="0">
                <a:ln>
                  <a:noFill/>
                </a:ln>
                <a:effectLst/>
              </a:endParaRPr>
            </a:p>
          </p:txBody>
        </p:sp>
        <p:pic>
          <p:nvPicPr>
            <p:cNvPr id="235" name="Picture 234"/>
            <p:cNvPicPr>
              <a:picLocks noChangeAspect="1"/>
            </p:cNvPicPr>
            <p:nvPr/>
          </p:nvPicPr>
          <p:blipFill>
            <a:blip r:embed="rId5"/>
            <a:stretch>
              <a:fillRect/>
            </a:stretch>
          </p:blipFill>
          <p:spPr>
            <a:xfrm>
              <a:off x="3312901" y="4721866"/>
              <a:ext cx="334202" cy="344812"/>
            </a:xfrm>
            <a:prstGeom prst="rect">
              <a:avLst/>
            </a:prstGeom>
          </p:spPr>
        </p:pic>
        <p:sp>
          <p:nvSpPr>
            <p:cNvPr id="236" name="TextBox 78"/>
            <p:cNvSpPr txBox="1">
              <a:spLocks noChangeArrowheads="1"/>
            </p:cNvSpPr>
            <p:nvPr/>
          </p:nvSpPr>
          <p:spPr bwMode="auto">
            <a:xfrm rot="16200000">
              <a:off x="-483858" y="5189350"/>
              <a:ext cx="14542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de-DE" altLang="en-US" sz="1000" dirty="0" smtClean="0"/>
                <a:t>Shoot Mn concentration</a:t>
              </a:r>
            </a:p>
            <a:p>
              <a:pPr algn="ctr" eaLnBrk="1" hangingPunct="1">
                <a:spcBef>
                  <a:spcPct val="0"/>
                </a:spcBef>
                <a:buFontTx/>
                <a:buNone/>
              </a:pPr>
              <a:r>
                <a:rPr lang="de-DE" altLang="en-US" sz="1000" dirty="0" smtClean="0"/>
                <a:t> </a:t>
              </a:r>
              <a:r>
                <a:rPr lang="de-DE" altLang="en-US" sz="1000" dirty="0"/>
                <a:t>(</a:t>
              </a:r>
              <a:r>
                <a:rPr lang="de-DE" altLang="en-US" sz="1000" dirty="0" smtClean="0"/>
                <a:t>µg</a:t>
              </a:r>
              <a:r>
                <a:rPr lang="de-DE" altLang="en-US" sz="1000" baseline="30000" dirty="0" smtClean="0"/>
                <a:t>-1</a:t>
              </a:r>
              <a:r>
                <a:rPr lang="de-DE" altLang="en-US" sz="1000" dirty="0" smtClean="0"/>
                <a:t> g </a:t>
              </a:r>
              <a:r>
                <a:rPr lang="de-DE" altLang="en-US" sz="1000" dirty="0"/>
                <a:t>DW)</a:t>
              </a:r>
              <a:endParaRPr lang="en-GB" altLang="en-US" sz="1000" dirty="0"/>
            </a:p>
          </p:txBody>
        </p:sp>
        <p:sp>
          <p:nvSpPr>
            <p:cNvPr id="241" name="Freeform 133"/>
            <p:cNvSpPr>
              <a:spLocks noEditPoints="1"/>
            </p:cNvSpPr>
            <p:nvPr/>
          </p:nvSpPr>
          <p:spPr bwMode="auto">
            <a:xfrm>
              <a:off x="4716407" y="5963015"/>
              <a:ext cx="2160588" cy="193669"/>
            </a:xfrm>
            <a:custGeom>
              <a:avLst/>
              <a:gdLst>
                <a:gd name="T0" fmla="*/ 0 w 2723"/>
                <a:gd name="T1" fmla="*/ 88 h 250"/>
                <a:gd name="T2" fmla="*/ 275 w 2723"/>
                <a:gd name="T3" fmla="*/ 88 h 250"/>
                <a:gd name="T4" fmla="*/ 275 w 2723"/>
                <a:gd name="T5" fmla="*/ 250 h 250"/>
                <a:gd name="T6" fmla="*/ 0 w 2723"/>
                <a:gd name="T7" fmla="*/ 250 h 250"/>
                <a:gd name="T8" fmla="*/ 0 w 2723"/>
                <a:gd name="T9" fmla="*/ 88 h 250"/>
                <a:gd name="T10" fmla="*/ 1223 w 2723"/>
                <a:gd name="T11" fmla="*/ 0 h 250"/>
                <a:gd name="T12" fmla="*/ 1498 w 2723"/>
                <a:gd name="T13" fmla="*/ 0 h 250"/>
                <a:gd name="T14" fmla="*/ 1498 w 2723"/>
                <a:gd name="T15" fmla="*/ 250 h 250"/>
                <a:gd name="T16" fmla="*/ 1223 w 2723"/>
                <a:gd name="T17" fmla="*/ 250 h 250"/>
                <a:gd name="T18" fmla="*/ 1223 w 2723"/>
                <a:gd name="T19" fmla="*/ 0 h 250"/>
                <a:gd name="T20" fmla="*/ 2448 w 2723"/>
                <a:gd name="T21" fmla="*/ 1 h 250"/>
                <a:gd name="T22" fmla="*/ 2723 w 2723"/>
                <a:gd name="T23" fmla="*/ 1 h 250"/>
                <a:gd name="T24" fmla="*/ 2723 w 2723"/>
                <a:gd name="T25" fmla="*/ 250 h 250"/>
                <a:gd name="T26" fmla="*/ 2448 w 2723"/>
                <a:gd name="T27" fmla="*/ 250 h 250"/>
                <a:gd name="T28" fmla="*/ 2448 w 2723"/>
                <a:gd name="T29" fmla="*/ 1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23" h="250">
                  <a:moveTo>
                    <a:pt x="0" y="88"/>
                  </a:moveTo>
                  <a:lnTo>
                    <a:pt x="275" y="88"/>
                  </a:lnTo>
                  <a:lnTo>
                    <a:pt x="275" y="250"/>
                  </a:lnTo>
                  <a:lnTo>
                    <a:pt x="0" y="250"/>
                  </a:lnTo>
                  <a:lnTo>
                    <a:pt x="0" y="88"/>
                  </a:lnTo>
                  <a:close/>
                  <a:moveTo>
                    <a:pt x="1223" y="0"/>
                  </a:moveTo>
                  <a:lnTo>
                    <a:pt x="1498" y="0"/>
                  </a:lnTo>
                  <a:lnTo>
                    <a:pt x="1498" y="250"/>
                  </a:lnTo>
                  <a:lnTo>
                    <a:pt x="1223" y="250"/>
                  </a:lnTo>
                  <a:lnTo>
                    <a:pt x="1223" y="0"/>
                  </a:lnTo>
                  <a:close/>
                  <a:moveTo>
                    <a:pt x="2448" y="1"/>
                  </a:moveTo>
                  <a:lnTo>
                    <a:pt x="2723" y="1"/>
                  </a:lnTo>
                  <a:lnTo>
                    <a:pt x="2723" y="250"/>
                  </a:lnTo>
                  <a:lnTo>
                    <a:pt x="2448" y="250"/>
                  </a:lnTo>
                  <a:lnTo>
                    <a:pt x="2448"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Rectangle 134"/>
            <p:cNvSpPr>
              <a:spLocks noChangeArrowheads="1"/>
            </p:cNvSpPr>
            <p:nvPr/>
          </p:nvSpPr>
          <p:spPr bwMode="auto">
            <a:xfrm>
              <a:off x="4936689" y="5505693"/>
              <a:ext cx="217488" cy="64763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135"/>
            <p:cNvSpPr>
              <a:spLocks noEditPoints="1"/>
            </p:cNvSpPr>
            <p:nvPr/>
          </p:nvSpPr>
          <p:spPr bwMode="auto">
            <a:xfrm>
              <a:off x="4933514" y="5502519"/>
              <a:ext cx="223838" cy="653828"/>
            </a:xfrm>
            <a:custGeom>
              <a:avLst/>
              <a:gdLst>
                <a:gd name="T0" fmla="*/ 0 w 281"/>
                <a:gd name="T1" fmla="*/ 4 h 845"/>
                <a:gd name="T2" fmla="*/ 0 w 281"/>
                <a:gd name="T3" fmla="*/ 0 h 845"/>
                <a:gd name="T4" fmla="*/ 4 w 281"/>
                <a:gd name="T5" fmla="*/ 0 h 845"/>
                <a:gd name="T6" fmla="*/ 277 w 281"/>
                <a:gd name="T7" fmla="*/ 0 h 845"/>
                <a:gd name="T8" fmla="*/ 280 w 281"/>
                <a:gd name="T9" fmla="*/ 0 h 845"/>
                <a:gd name="T10" fmla="*/ 281 w 281"/>
                <a:gd name="T11" fmla="*/ 4 h 845"/>
                <a:gd name="T12" fmla="*/ 281 w 281"/>
                <a:gd name="T13" fmla="*/ 841 h 845"/>
                <a:gd name="T14" fmla="*/ 280 w 281"/>
                <a:gd name="T15" fmla="*/ 843 h 845"/>
                <a:gd name="T16" fmla="*/ 277 w 281"/>
                <a:gd name="T17" fmla="*/ 845 h 845"/>
                <a:gd name="T18" fmla="*/ 4 w 281"/>
                <a:gd name="T19" fmla="*/ 845 h 845"/>
                <a:gd name="T20" fmla="*/ 0 w 281"/>
                <a:gd name="T21" fmla="*/ 843 h 845"/>
                <a:gd name="T22" fmla="*/ 0 w 281"/>
                <a:gd name="T23" fmla="*/ 841 h 845"/>
                <a:gd name="T24" fmla="*/ 0 w 281"/>
                <a:gd name="T25" fmla="*/ 4 h 845"/>
                <a:gd name="T26" fmla="*/ 8 w 281"/>
                <a:gd name="T27" fmla="*/ 841 h 845"/>
                <a:gd name="T28" fmla="*/ 4 w 281"/>
                <a:gd name="T29" fmla="*/ 836 h 845"/>
                <a:gd name="T30" fmla="*/ 277 w 281"/>
                <a:gd name="T31" fmla="*/ 836 h 845"/>
                <a:gd name="T32" fmla="*/ 273 w 281"/>
                <a:gd name="T33" fmla="*/ 841 h 845"/>
                <a:gd name="T34" fmla="*/ 273 w 281"/>
                <a:gd name="T35" fmla="*/ 4 h 845"/>
                <a:gd name="T36" fmla="*/ 277 w 281"/>
                <a:gd name="T37" fmla="*/ 8 h 845"/>
                <a:gd name="T38" fmla="*/ 4 w 281"/>
                <a:gd name="T39" fmla="*/ 8 h 845"/>
                <a:gd name="T40" fmla="*/ 8 w 281"/>
                <a:gd name="T41" fmla="*/ 4 h 845"/>
                <a:gd name="T42" fmla="*/ 8 w 281"/>
                <a:gd name="T43" fmla="*/ 84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845">
                  <a:moveTo>
                    <a:pt x="0" y="4"/>
                  </a:moveTo>
                  <a:lnTo>
                    <a:pt x="0" y="0"/>
                  </a:lnTo>
                  <a:lnTo>
                    <a:pt x="4" y="0"/>
                  </a:lnTo>
                  <a:lnTo>
                    <a:pt x="277" y="0"/>
                  </a:lnTo>
                  <a:lnTo>
                    <a:pt x="280" y="0"/>
                  </a:lnTo>
                  <a:lnTo>
                    <a:pt x="281" y="4"/>
                  </a:lnTo>
                  <a:lnTo>
                    <a:pt x="281" y="841"/>
                  </a:lnTo>
                  <a:lnTo>
                    <a:pt x="280" y="843"/>
                  </a:lnTo>
                  <a:lnTo>
                    <a:pt x="277" y="845"/>
                  </a:lnTo>
                  <a:lnTo>
                    <a:pt x="4" y="845"/>
                  </a:lnTo>
                  <a:lnTo>
                    <a:pt x="0" y="843"/>
                  </a:lnTo>
                  <a:lnTo>
                    <a:pt x="0" y="841"/>
                  </a:lnTo>
                  <a:lnTo>
                    <a:pt x="0" y="4"/>
                  </a:lnTo>
                  <a:close/>
                  <a:moveTo>
                    <a:pt x="8" y="841"/>
                  </a:moveTo>
                  <a:lnTo>
                    <a:pt x="4" y="836"/>
                  </a:lnTo>
                  <a:lnTo>
                    <a:pt x="277" y="836"/>
                  </a:lnTo>
                  <a:lnTo>
                    <a:pt x="273" y="841"/>
                  </a:lnTo>
                  <a:lnTo>
                    <a:pt x="273" y="4"/>
                  </a:lnTo>
                  <a:lnTo>
                    <a:pt x="277" y="8"/>
                  </a:lnTo>
                  <a:lnTo>
                    <a:pt x="4" y="8"/>
                  </a:lnTo>
                  <a:lnTo>
                    <a:pt x="8" y="4"/>
                  </a:lnTo>
                  <a:lnTo>
                    <a:pt x="8" y="841"/>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Rectangle 136"/>
            <p:cNvSpPr>
              <a:spLocks noChangeArrowheads="1"/>
            </p:cNvSpPr>
            <p:nvPr/>
          </p:nvSpPr>
          <p:spPr bwMode="auto">
            <a:xfrm>
              <a:off x="5908239" y="5258044"/>
              <a:ext cx="217488" cy="8893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137"/>
            <p:cNvSpPr>
              <a:spLocks noEditPoints="1"/>
            </p:cNvSpPr>
            <p:nvPr/>
          </p:nvSpPr>
          <p:spPr bwMode="auto">
            <a:xfrm>
              <a:off x="5905064" y="5254869"/>
              <a:ext cx="223838" cy="895528"/>
            </a:xfrm>
            <a:custGeom>
              <a:avLst/>
              <a:gdLst>
                <a:gd name="T0" fmla="*/ 0 w 283"/>
                <a:gd name="T1" fmla="*/ 5 h 1158"/>
                <a:gd name="T2" fmla="*/ 0 w 283"/>
                <a:gd name="T3" fmla="*/ 0 h 1158"/>
                <a:gd name="T4" fmla="*/ 4 w 283"/>
                <a:gd name="T5" fmla="*/ 0 h 1158"/>
                <a:gd name="T6" fmla="*/ 279 w 283"/>
                <a:gd name="T7" fmla="*/ 0 h 1158"/>
                <a:gd name="T8" fmla="*/ 282 w 283"/>
                <a:gd name="T9" fmla="*/ 0 h 1158"/>
                <a:gd name="T10" fmla="*/ 283 w 283"/>
                <a:gd name="T11" fmla="*/ 5 h 1158"/>
                <a:gd name="T12" fmla="*/ 283 w 283"/>
                <a:gd name="T13" fmla="*/ 1154 h 1158"/>
                <a:gd name="T14" fmla="*/ 282 w 283"/>
                <a:gd name="T15" fmla="*/ 1156 h 1158"/>
                <a:gd name="T16" fmla="*/ 279 w 283"/>
                <a:gd name="T17" fmla="*/ 1158 h 1158"/>
                <a:gd name="T18" fmla="*/ 4 w 283"/>
                <a:gd name="T19" fmla="*/ 1158 h 1158"/>
                <a:gd name="T20" fmla="*/ 0 w 283"/>
                <a:gd name="T21" fmla="*/ 1156 h 1158"/>
                <a:gd name="T22" fmla="*/ 0 w 283"/>
                <a:gd name="T23" fmla="*/ 1154 h 1158"/>
                <a:gd name="T24" fmla="*/ 0 w 283"/>
                <a:gd name="T25" fmla="*/ 5 h 1158"/>
                <a:gd name="T26" fmla="*/ 8 w 283"/>
                <a:gd name="T27" fmla="*/ 1154 h 1158"/>
                <a:gd name="T28" fmla="*/ 4 w 283"/>
                <a:gd name="T29" fmla="*/ 1149 h 1158"/>
                <a:gd name="T30" fmla="*/ 279 w 283"/>
                <a:gd name="T31" fmla="*/ 1149 h 1158"/>
                <a:gd name="T32" fmla="*/ 275 w 283"/>
                <a:gd name="T33" fmla="*/ 1154 h 1158"/>
                <a:gd name="T34" fmla="*/ 275 w 283"/>
                <a:gd name="T35" fmla="*/ 5 h 1158"/>
                <a:gd name="T36" fmla="*/ 279 w 283"/>
                <a:gd name="T37" fmla="*/ 9 h 1158"/>
                <a:gd name="T38" fmla="*/ 4 w 283"/>
                <a:gd name="T39" fmla="*/ 9 h 1158"/>
                <a:gd name="T40" fmla="*/ 8 w 283"/>
                <a:gd name="T41" fmla="*/ 5 h 1158"/>
                <a:gd name="T42" fmla="*/ 8 w 283"/>
                <a:gd name="T43" fmla="*/ 1154 h 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1158">
                  <a:moveTo>
                    <a:pt x="0" y="5"/>
                  </a:moveTo>
                  <a:lnTo>
                    <a:pt x="0" y="0"/>
                  </a:lnTo>
                  <a:lnTo>
                    <a:pt x="4" y="0"/>
                  </a:lnTo>
                  <a:lnTo>
                    <a:pt x="279" y="0"/>
                  </a:lnTo>
                  <a:lnTo>
                    <a:pt x="282" y="0"/>
                  </a:lnTo>
                  <a:lnTo>
                    <a:pt x="283" y="5"/>
                  </a:lnTo>
                  <a:lnTo>
                    <a:pt x="283" y="1154"/>
                  </a:lnTo>
                  <a:lnTo>
                    <a:pt x="282" y="1156"/>
                  </a:lnTo>
                  <a:lnTo>
                    <a:pt x="279" y="1158"/>
                  </a:lnTo>
                  <a:lnTo>
                    <a:pt x="4" y="1158"/>
                  </a:lnTo>
                  <a:lnTo>
                    <a:pt x="0" y="1156"/>
                  </a:lnTo>
                  <a:lnTo>
                    <a:pt x="0" y="1154"/>
                  </a:lnTo>
                  <a:lnTo>
                    <a:pt x="0" y="5"/>
                  </a:lnTo>
                  <a:close/>
                  <a:moveTo>
                    <a:pt x="8" y="1154"/>
                  </a:moveTo>
                  <a:lnTo>
                    <a:pt x="4" y="1149"/>
                  </a:lnTo>
                  <a:lnTo>
                    <a:pt x="279" y="1149"/>
                  </a:lnTo>
                  <a:lnTo>
                    <a:pt x="275" y="1154"/>
                  </a:lnTo>
                  <a:lnTo>
                    <a:pt x="275" y="5"/>
                  </a:lnTo>
                  <a:lnTo>
                    <a:pt x="279" y="9"/>
                  </a:lnTo>
                  <a:lnTo>
                    <a:pt x="4" y="9"/>
                  </a:lnTo>
                  <a:lnTo>
                    <a:pt x="8" y="5"/>
                  </a:lnTo>
                  <a:lnTo>
                    <a:pt x="8" y="1154"/>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6" name="Rectangle 138"/>
            <p:cNvSpPr>
              <a:spLocks noChangeArrowheads="1"/>
            </p:cNvSpPr>
            <p:nvPr/>
          </p:nvSpPr>
          <p:spPr bwMode="auto">
            <a:xfrm>
              <a:off x="6879789" y="5077068"/>
              <a:ext cx="217488" cy="10659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139"/>
            <p:cNvSpPr>
              <a:spLocks noEditPoints="1"/>
            </p:cNvSpPr>
            <p:nvPr/>
          </p:nvSpPr>
          <p:spPr bwMode="auto">
            <a:xfrm>
              <a:off x="6876614" y="5073893"/>
              <a:ext cx="223838" cy="1072154"/>
            </a:xfrm>
            <a:custGeom>
              <a:avLst/>
              <a:gdLst>
                <a:gd name="T0" fmla="*/ 0 w 282"/>
                <a:gd name="T1" fmla="*/ 4 h 1385"/>
                <a:gd name="T2" fmla="*/ 0 w 282"/>
                <a:gd name="T3" fmla="*/ 0 h 1385"/>
                <a:gd name="T4" fmla="*/ 4 w 282"/>
                <a:gd name="T5" fmla="*/ 0 h 1385"/>
                <a:gd name="T6" fmla="*/ 278 w 282"/>
                <a:gd name="T7" fmla="*/ 0 h 1385"/>
                <a:gd name="T8" fmla="*/ 281 w 282"/>
                <a:gd name="T9" fmla="*/ 0 h 1385"/>
                <a:gd name="T10" fmla="*/ 282 w 282"/>
                <a:gd name="T11" fmla="*/ 4 h 1385"/>
                <a:gd name="T12" fmla="*/ 282 w 282"/>
                <a:gd name="T13" fmla="*/ 1381 h 1385"/>
                <a:gd name="T14" fmla="*/ 281 w 282"/>
                <a:gd name="T15" fmla="*/ 1383 h 1385"/>
                <a:gd name="T16" fmla="*/ 278 w 282"/>
                <a:gd name="T17" fmla="*/ 1385 h 1385"/>
                <a:gd name="T18" fmla="*/ 4 w 282"/>
                <a:gd name="T19" fmla="*/ 1385 h 1385"/>
                <a:gd name="T20" fmla="*/ 0 w 282"/>
                <a:gd name="T21" fmla="*/ 1383 h 1385"/>
                <a:gd name="T22" fmla="*/ 0 w 282"/>
                <a:gd name="T23" fmla="*/ 1381 h 1385"/>
                <a:gd name="T24" fmla="*/ 0 w 282"/>
                <a:gd name="T25" fmla="*/ 4 h 1385"/>
                <a:gd name="T26" fmla="*/ 9 w 282"/>
                <a:gd name="T27" fmla="*/ 1381 h 1385"/>
                <a:gd name="T28" fmla="*/ 4 w 282"/>
                <a:gd name="T29" fmla="*/ 1376 h 1385"/>
                <a:gd name="T30" fmla="*/ 278 w 282"/>
                <a:gd name="T31" fmla="*/ 1376 h 1385"/>
                <a:gd name="T32" fmla="*/ 274 w 282"/>
                <a:gd name="T33" fmla="*/ 1381 h 1385"/>
                <a:gd name="T34" fmla="*/ 274 w 282"/>
                <a:gd name="T35" fmla="*/ 4 h 1385"/>
                <a:gd name="T36" fmla="*/ 278 w 282"/>
                <a:gd name="T37" fmla="*/ 8 h 1385"/>
                <a:gd name="T38" fmla="*/ 4 w 282"/>
                <a:gd name="T39" fmla="*/ 8 h 1385"/>
                <a:gd name="T40" fmla="*/ 9 w 282"/>
                <a:gd name="T41" fmla="*/ 4 h 1385"/>
                <a:gd name="T42" fmla="*/ 9 w 282"/>
                <a:gd name="T43" fmla="*/ 1381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2" h="1385">
                  <a:moveTo>
                    <a:pt x="0" y="4"/>
                  </a:moveTo>
                  <a:lnTo>
                    <a:pt x="0" y="0"/>
                  </a:lnTo>
                  <a:lnTo>
                    <a:pt x="4" y="0"/>
                  </a:lnTo>
                  <a:lnTo>
                    <a:pt x="278" y="0"/>
                  </a:lnTo>
                  <a:lnTo>
                    <a:pt x="281" y="0"/>
                  </a:lnTo>
                  <a:lnTo>
                    <a:pt x="282" y="4"/>
                  </a:lnTo>
                  <a:lnTo>
                    <a:pt x="282" y="1381"/>
                  </a:lnTo>
                  <a:lnTo>
                    <a:pt x="281" y="1383"/>
                  </a:lnTo>
                  <a:lnTo>
                    <a:pt x="278" y="1385"/>
                  </a:lnTo>
                  <a:lnTo>
                    <a:pt x="4" y="1385"/>
                  </a:lnTo>
                  <a:lnTo>
                    <a:pt x="0" y="1383"/>
                  </a:lnTo>
                  <a:lnTo>
                    <a:pt x="0" y="1381"/>
                  </a:lnTo>
                  <a:lnTo>
                    <a:pt x="0" y="4"/>
                  </a:lnTo>
                  <a:close/>
                  <a:moveTo>
                    <a:pt x="9" y="1381"/>
                  </a:moveTo>
                  <a:lnTo>
                    <a:pt x="4" y="1376"/>
                  </a:lnTo>
                  <a:lnTo>
                    <a:pt x="278" y="1376"/>
                  </a:lnTo>
                  <a:lnTo>
                    <a:pt x="274" y="1381"/>
                  </a:lnTo>
                  <a:lnTo>
                    <a:pt x="274" y="4"/>
                  </a:lnTo>
                  <a:lnTo>
                    <a:pt x="278" y="8"/>
                  </a:lnTo>
                  <a:lnTo>
                    <a:pt x="4" y="8"/>
                  </a:lnTo>
                  <a:lnTo>
                    <a:pt x="9" y="4"/>
                  </a:lnTo>
                  <a:lnTo>
                    <a:pt x="9" y="1381"/>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140"/>
            <p:cNvSpPr>
              <a:spLocks noEditPoints="1"/>
            </p:cNvSpPr>
            <p:nvPr/>
          </p:nvSpPr>
          <p:spPr bwMode="auto">
            <a:xfrm>
              <a:off x="4803719" y="6005877"/>
              <a:ext cx="42863" cy="45719"/>
            </a:xfrm>
            <a:custGeom>
              <a:avLst/>
              <a:gdLst>
                <a:gd name="T0" fmla="*/ 23 w 53"/>
                <a:gd name="T1" fmla="*/ 35 h 35"/>
                <a:gd name="T2" fmla="*/ 23 w 53"/>
                <a:gd name="T3" fmla="*/ 4 h 35"/>
                <a:gd name="T4" fmla="*/ 31 w 53"/>
                <a:gd name="T5" fmla="*/ 4 h 35"/>
                <a:gd name="T6" fmla="*/ 31 w 53"/>
                <a:gd name="T7" fmla="*/ 35 h 35"/>
                <a:gd name="T8" fmla="*/ 23 w 53"/>
                <a:gd name="T9" fmla="*/ 35 h 35"/>
                <a:gd name="T10" fmla="*/ 0 w 53"/>
                <a:gd name="T11" fmla="*/ 0 h 35"/>
                <a:gd name="T12" fmla="*/ 53 w 53"/>
                <a:gd name="T13" fmla="*/ 0 h 35"/>
                <a:gd name="T14" fmla="*/ 53 w 53"/>
                <a:gd name="T15" fmla="*/ 8 h 35"/>
                <a:gd name="T16" fmla="*/ 0 w 53"/>
                <a:gd name="T17" fmla="*/ 8 h 35"/>
                <a:gd name="T18" fmla="*/ 0 w 53"/>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35">
                  <a:moveTo>
                    <a:pt x="23" y="35"/>
                  </a:moveTo>
                  <a:lnTo>
                    <a:pt x="23" y="4"/>
                  </a:lnTo>
                  <a:lnTo>
                    <a:pt x="31" y="4"/>
                  </a:lnTo>
                  <a:lnTo>
                    <a:pt x="31" y="35"/>
                  </a:lnTo>
                  <a:lnTo>
                    <a:pt x="23" y="35"/>
                  </a:lnTo>
                  <a:close/>
                  <a:moveTo>
                    <a:pt x="0" y="0"/>
                  </a:moveTo>
                  <a:lnTo>
                    <a:pt x="53" y="0"/>
                  </a:lnTo>
                  <a:lnTo>
                    <a:pt x="53"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141"/>
            <p:cNvSpPr>
              <a:spLocks noEditPoints="1"/>
            </p:cNvSpPr>
            <p:nvPr/>
          </p:nvSpPr>
          <p:spPr bwMode="auto">
            <a:xfrm>
              <a:off x="5775269" y="5915390"/>
              <a:ext cx="41275" cy="46481"/>
            </a:xfrm>
            <a:custGeom>
              <a:avLst/>
              <a:gdLst>
                <a:gd name="T0" fmla="*/ 22 w 51"/>
                <a:gd name="T1" fmla="*/ 61 h 61"/>
                <a:gd name="T2" fmla="*/ 22 w 51"/>
                <a:gd name="T3" fmla="*/ 4 h 61"/>
                <a:gd name="T4" fmla="*/ 31 w 51"/>
                <a:gd name="T5" fmla="*/ 4 h 61"/>
                <a:gd name="T6" fmla="*/ 31 w 51"/>
                <a:gd name="T7" fmla="*/ 61 h 61"/>
                <a:gd name="T8" fmla="*/ 22 w 51"/>
                <a:gd name="T9" fmla="*/ 61 h 61"/>
                <a:gd name="T10" fmla="*/ 0 w 51"/>
                <a:gd name="T11" fmla="*/ 0 h 61"/>
                <a:gd name="T12" fmla="*/ 51 w 51"/>
                <a:gd name="T13" fmla="*/ 0 h 61"/>
                <a:gd name="T14" fmla="*/ 51 w 51"/>
                <a:gd name="T15" fmla="*/ 8 h 61"/>
                <a:gd name="T16" fmla="*/ 0 w 51"/>
                <a:gd name="T17" fmla="*/ 8 h 61"/>
                <a:gd name="T18" fmla="*/ 0 w 51"/>
                <a:gd name="T1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61">
                  <a:moveTo>
                    <a:pt x="22" y="61"/>
                  </a:moveTo>
                  <a:lnTo>
                    <a:pt x="22" y="4"/>
                  </a:lnTo>
                  <a:lnTo>
                    <a:pt x="31" y="4"/>
                  </a:lnTo>
                  <a:lnTo>
                    <a:pt x="31" y="61"/>
                  </a:lnTo>
                  <a:lnTo>
                    <a:pt x="22" y="61"/>
                  </a:lnTo>
                  <a:close/>
                  <a:moveTo>
                    <a:pt x="0" y="0"/>
                  </a:moveTo>
                  <a:lnTo>
                    <a:pt x="51" y="0"/>
                  </a:lnTo>
                  <a:lnTo>
                    <a:pt x="51"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0" name="Freeform 142"/>
            <p:cNvSpPr>
              <a:spLocks noEditPoints="1"/>
            </p:cNvSpPr>
            <p:nvPr/>
          </p:nvSpPr>
          <p:spPr bwMode="auto">
            <a:xfrm>
              <a:off x="6746819" y="5918565"/>
              <a:ext cx="41275" cy="45719"/>
            </a:xfrm>
            <a:custGeom>
              <a:avLst/>
              <a:gdLst>
                <a:gd name="T0" fmla="*/ 22 w 53"/>
                <a:gd name="T1" fmla="*/ 58 h 58"/>
                <a:gd name="T2" fmla="*/ 22 w 53"/>
                <a:gd name="T3" fmla="*/ 4 h 58"/>
                <a:gd name="T4" fmla="*/ 31 w 53"/>
                <a:gd name="T5" fmla="*/ 4 h 58"/>
                <a:gd name="T6" fmla="*/ 31 w 53"/>
                <a:gd name="T7" fmla="*/ 58 h 58"/>
                <a:gd name="T8" fmla="*/ 22 w 53"/>
                <a:gd name="T9" fmla="*/ 58 h 58"/>
                <a:gd name="T10" fmla="*/ 0 w 53"/>
                <a:gd name="T11" fmla="*/ 0 h 58"/>
                <a:gd name="T12" fmla="*/ 53 w 53"/>
                <a:gd name="T13" fmla="*/ 0 h 58"/>
                <a:gd name="T14" fmla="*/ 53 w 53"/>
                <a:gd name="T15" fmla="*/ 8 h 58"/>
                <a:gd name="T16" fmla="*/ 0 w 53"/>
                <a:gd name="T17" fmla="*/ 8 h 58"/>
                <a:gd name="T18" fmla="*/ 0 w 53"/>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8">
                  <a:moveTo>
                    <a:pt x="22" y="58"/>
                  </a:moveTo>
                  <a:lnTo>
                    <a:pt x="22" y="4"/>
                  </a:lnTo>
                  <a:lnTo>
                    <a:pt x="31" y="4"/>
                  </a:lnTo>
                  <a:lnTo>
                    <a:pt x="31" y="58"/>
                  </a:lnTo>
                  <a:lnTo>
                    <a:pt x="22" y="58"/>
                  </a:lnTo>
                  <a:close/>
                  <a:moveTo>
                    <a:pt x="0" y="0"/>
                  </a:moveTo>
                  <a:lnTo>
                    <a:pt x="53" y="0"/>
                  </a:lnTo>
                  <a:lnTo>
                    <a:pt x="53"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143"/>
            <p:cNvSpPr>
              <a:spLocks noEditPoints="1"/>
            </p:cNvSpPr>
            <p:nvPr/>
          </p:nvSpPr>
          <p:spPr bwMode="auto">
            <a:xfrm>
              <a:off x="5025589" y="5358057"/>
              <a:ext cx="41275" cy="144090"/>
            </a:xfrm>
            <a:custGeom>
              <a:avLst/>
              <a:gdLst>
                <a:gd name="T0" fmla="*/ 22 w 53"/>
                <a:gd name="T1" fmla="*/ 187 h 187"/>
                <a:gd name="T2" fmla="*/ 22 w 53"/>
                <a:gd name="T3" fmla="*/ 4 h 187"/>
                <a:gd name="T4" fmla="*/ 31 w 53"/>
                <a:gd name="T5" fmla="*/ 4 h 187"/>
                <a:gd name="T6" fmla="*/ 31 w 53"/>
                <a:gd name="T7" fmla="*/ 187 h 187"/>
                <a:gd name="T8" fmla="*/ 22 w 53"/>
                <a:gd name="T9" fmla="*/ 187 h 187"/>
                <a:gd name="T10" fmla="*/ 0 w 53"/>
                <a:gd name="T11" fmla="*/ 0 h 187"/>
                <a:gd name="T12" fmla="*/ 53 w 53"/>
                <a:gd name="T13" fmla="*/ 0 h 187"/>
                <a:gd name="T14" fmla="*/ 53 w 53"/>
                <a:gd name="T15" fmla="*/ 8 h 187"/>
                <a:gd name="T16" fmla="*/ 0 w 53"/>
                <a:gd name="T17" fmla="*/ 8 h 187"/>
                <a:gd name="T18" fmla="*/ 0 w 53"/>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187">
                  <a:moveTo>
                    <a:pt x="22" y="187"/>
                  </a:moveTo>
                  <a:lnTo>
                    <a:pt x="22" y="4"/>
                  </a:lnTo>
                  <a:lnTo>
                    <a:pt x="31" y="4"/>
                  </a:lnTo>
                  <a:lnTo>
                    <a:pt x="31" y="187"/>
                  </a:lnTo>
                  <a:lnTo>
                    <a:pt x="22" y="187"/>
                  </a:lnTo>
                  <a:close/>
                  <a:moveTo>
                    <a:pt x="0" y="0"/>
                  </a:moveTo>
                  <a:lnTo>
                    <a:pt x="53" y="0"/>
                  </a:lnTo>
                  <a:lnTo>
                    <a:pt x="53"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144"/>
            <p:cNvSpPr>
              <a:spLocks noEditPoints="1"/>
            </p:cNvSpPr>
            <p:nvPr/>
          </p:nvSpPr>
          <p:spPr bwMode="auto">
            <a:xfrm>
              <a:off x="5997139" y="5085006"/>
              <a:ext cx="41275" cy="168879"/>
            </a:xfrm>
            <a:custGeom>
              <a:avLst/>
              <a:gdLst>
                <a:gd name="T0" fmla="*/ 22 w 51"/>
                <a:gd name="T1" fmla="*/ 218 h 218"/>
                <a:gd name="T2" fmla="*/ 22 w 51"/>
                <a:gd name="T3" fmla="*/ 4 h 218"/>
                <a:gd name="T4" fmla="*/ 30 w 51"/>
                <a:gd name="T5" fmla="*/ 4 h 218"/>
                <a:gd name="T6" fmla="*/ 30 w 51"/>
                <a:gd name="T7" fmla="*/ 218 h 218"/>
                <a:gd name="T8" fmla="*/ 22 w 51"/>
                <a:gd name="T9" fmla="*/ 218 h 218"/>
                <a:gd name="T10" fmla="*/ 0 w 51"/>
                <a:gd name="T11" fmla="*/ 0 h 218"/>
                <a:gd name="T12" fmla="*/ 51 w 51"/>
                <a:gd name="T13" fmla="*/ 0 h 218"/>
                <a:gd name="T14" fmla="*/ 51 w 51"/>
                <a:gd name="T15" fmla="*/ 8 h 218"/>
                <a:gd name="T16" fmla="*/ 0 w 51"/>
                <a:gd name="T17" fmla="*/ 8 h 218"/>
                <a:gd name="T18" fmla="*/ 0 w 51"/>
                <a:gd name="T19"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218">
                  <a:moveTo>
                    <a:pt x="22" y="218"/>
                  </a:moveTo>
                  <a:lnTo>
                    <a:pt x="22" y="4"/>
                  </a:lnTo>
                  <a:lnTo>
                    <a:pt x="30" y="4"/>
                  </a:lnTo>
                  <a:lnTo>
                    <a:pt x="30" y="218"/>
                  </a:lnTo>
                  <a:lnTo>
                    <a:pt x="22" y="218"/>
                  </a:lnTo>
                  <a:close/>
                  <a:moveTo>
                    <a:pt x="0" y="0"/>
                  </a:moveTo>
                  <a:lnTo>
                    <a:pt x="51" y="0"/>
                  </a:lnTo>
                  <a:lnTo>
                    <a:pt x="51" y="8"/>
                  </a:lnTo>
                  <a:lnTo>
                    <a:pt x="0" y="8"/>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145"/>
            <p:cNvSpPr>
              <a:spLocks noEditPoints="1"/>
            </p:cNvSpPr>
            <p:nvPr/>
          </p:nvSpPr>
          <p:spPr bwMode="auto">
            <a:xfrm>
              <a:off x="6967101" y="4883393"/>
              <a:ext cx="42863" cy="189021"/>
            </a:xfrm>
            <a:custGeom>
              <a:avLst/>
              <a:gdLst>
                <a:gd name="T0" fmla="*/ 22 w 53"/>
                <a:gd name="T1" fmla="*/ 244 h 244"/>
                <a:gd name="T2" fmla="*/ 22 w 53"/>
                <a:gd name="T3" fmla="*/ 4 h 244"/>
                <a:gd name="T4" fmla="*/ 30 w 53"/>
                <a:gd name="T5" fmla="*/ 4 h 244"/>
                <a:gd name="T6" fmla="*/ 30 w 53"/>
                <a:gd name="T7" fmla="*/ 244 h 244"/>
                <a:gd name="T8" fmla="*/ 22 w 53"/>
                <a:gd name="T9" fmla="*/ 244 h 244"/>
                <a:gd name="T10" fmla="*/ 0 w 53"/>
                <a:gd name="T11" fmla="*/ 0 h 244"/>
                <a:gd name="T12" fmla="*/ 53 w 53"/>
                <a:gd name="T13" fmla="*/ 0 h 244"/>
                <a:gd name="T14" fmla="*/ 53 w 53"/>
                <a:gd name="T15" fmla="*/ 9 h 244"/>
                <a:gd name="T16" fmla="*/ 0 w 53"/>
                <a:gd name="T17" fmla="*/ 9 h 244"/>
                <a:gd name="T18" fmla="*/ 0 w 53"/>
                <a:gd name="T19"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244">
                  <a:moveTo>
                    <a:pt x="22" y="244"/>
                  </a:moveTo>
                  <a:lnTo>
                    <a:pt x="22" y="4"/>
                  </a:lnTo>
                  <a:lnTo>
                    <a:pt x="30" y="4"/>
                  </a:lnTo>
                  <a:lnTo>
                    <a:pt x="30" y="244"/>
                  </a:lnTo>
                  <a:lnTo>
                    <a:pt x="22" y="244"/>
                  </a:lnTo>
                  <a:close/>
                  <a:moveTo>
                    <a:pt x="0" y="0"/>
                  </a:moveTo>
                  <a:lnTo>
                    <a:pt x="53" y="0"/>
                  </a:lnTo>
                  <a:lnTo>
                    <a:pt x="53" y="9"/>
                  </a:lnTo>
                  <a:lnTo>
                    <a:pt x="0" y="9"/>
                  </a:lnTo>
                  <a:lnTo>
                    <a:pt x="0" y="0"/>
                  </a:lnTo>
                  <a:close/>
                </a:path>
              </a:pathLst>
            </a:custGeom>
            <a:solidFill>
              <a:schemeClr val="tx1"/>
            </a:solidFill>
            <a:ln w="158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4" name="Rectangle 146"/>
            <p:cNvSpPr>
              <a:spLocks noChangeArrowheads="1"/>
            </p:cNvSpPr>
            <p:nvPr/>
          </p:nvSpPr>
          <p:spPr bwMode="auto">
            <a:xfrm>
              <a:off x="4473519" y="4719638"/>
              <a:ext cx="7938" cy="1430055"/>
            </a:xfrm>
            <a:prstGeom prst="rect">
              <a:avLst/>
            </a:prstGeom>
            <a:solidFill>
              <a:srgbClr val="000000"/>
            </a:solidFill>
            <a:ln w="1588">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5" name="Freeform 147"/>
            <p:cNvSpPr>
              <a:spLocks noEditPoints="1"/>
            </p:cNvSpPr>
            <p:nvPr/>
          </p:nvSpPr>
          <p:spPr bwMode="auto">
            <a:xfrm>
              <a:off x="4480602" y="4716463"/>
              <a:ext cx="26988" cy="1436253"/>
            </a:xfrm>
            <a:custGeom>
              <a:avLst/>
              <a:gdLst>
                <a:gd name="T0" fmla="*/ 0 w 33"/>
                <a:gd name="T1" fmla="*/ 1846 h 1855"/>
                <a:gd name="T2" fmla="*/ 33 w 33"/>
                <a:gd name="T3" fmla="*/ 1846 h 1855"/>
                <a:gd name="T4" fmla="*/ 33 w 33"/>
                <a:gd name="T5" fmla="*/ 1855 h 1855"/>
                <a:gd name="T6" fmla="*/ 0 w 33"/>
                <a:gd name="T7" fmla="*/ 1855 h 1855"/>
                <a:gd name="T8" fmla="*/ 0 w 33"/>
                <a:gd name="T9" fmla="*/ 1846 h 1855"/>
                <a:gd name="T10" fmla="*/ 0 w 33"/>
                <a:gd name="T11" fmla="*/ 1616 h 1855"/>
                <a:gd name="T12" fmla="*/ 33 w 33"/>
                <a:gd name="T13" fmla="*/ 1616 h 1855"/>
                <a:gd name="T14" fmla="*/ 33 w 33"/>
                <a:gd name="T15" fmla="*/ 1625 h 1855"/>
                <a:gd name="T16" fmla="*/ 0 w 33"/>
                <a:gd name="T17" fmla="*/ 1625 h 1855"/>
                <a:gd name="T18" fmla="*/ 0 w 33"/>
                <a:gd name="T19" fmla="*/ 1616 h 1855"/>
                <a:gd name="T20" fmla="*/ 0 w 33"/>
                <a:gd name="T21" fmla="*/ 1385 h 1855"/>
                <a:gd name="T22" fmla="*/ 33 w 33"/>
                <a:gd name="T23" fmla="*/ 1385 h 1855"/>
                <a:gd name="T24" fmla="*/ 33 w 33"/>
                <a:gd name="T25" fmla="*/ 1393 h 1855"/>
                <a:gd name="T26" fmla="*/ 0 w 33"/>
                <a:gd name="T27" fmla="*/ 1393 h 1855"/>
                <a:gd name="T28" fmla="*/ 0 w 33"/>
                <a:gd name="T29" fmla="*/ 1385 h 1855"/>
                <a:gd name="T30" fmla="*/ 0 w 33"/>
                <a:gd name="T31" fmla="*/ 1155 h 1855"/>
                <a:gd name="T32" fmla="*/ 33 w 33"/>
                <a:gd name="T33" fmla="*/ 1155 h 1855"/>
                <a:gd name="T34" fmla="*/ 33 w 33"/>
                <a:gd name="T35" fmla="*/ 1163 h 1855"/>
                <a:gd name="T36" fmla="*/ 0 w 33"/>
                <a:gd name="T37" fmla="*/ 1163 h 1855"/>
                <a:gd name="T38" fmla="*/ 0 w 33"/>
                <a:gd name="T39" fmla="*/ 1155 h 1855"/>
                <a:gd name="T40" fmla="*/ 0 w 33"/>
                <a:gd name="T41" fmla="*/ 923 h 1855"/>
                <a:gd name="T42" fmla="*/ 33 w 33"/>
                <a:gd name="T43" fmla="*/ 923 h 1855"/>
                <a:gd name="T44" fmla="*/ 33 w 33"/>
                <a:gd name="T45" fmla="*/ 932 h 1855"/>
                <a:gd name="T46" fmla="*/ 0 w 33"/>
                <a:gd name="T47" fmla="*/ 932 h 1855"/>
                <a:gd name="T48" fmla="*/ 0 w 33"/>
                <a:gd name="T49" fmla="*/ 923 h 1855"/>
                <a:gd name="T50" fmla="*/ 0 w 33"/>
                <a:gd name="T51" fmla="*/ 692 h 1855"/>
                <a:gd name="T52" fmla="*/ 33 w 33"/>
                <a:gd name="T53" fmla="*/ 692 h 1855"/>
                <a:gd name="T54" fmla="*/ 33 w 33"/>
                <a:gd name="T55" fmla="*/ 700 h 1855"/>
                <a:gd name="T56" fmla="*/ 0 w 33"/>
                <a:gd name="T57" fmla="*/ 700 h 1855"/>
                <a:gd name="T58" fmla="*/ 0 w 33"/>
                <a:gd name="T59" fmla="*/ 692 h 1855"/>
                <a:gd name="T60" fmla="*/ 0 w 33"/>
                <a:gd name="T61" fmla="*/ 462 h 1855"/>
                <a:gd name="T62" fmla="*/ 33 w 33"/>
                <a:gd name="T63" fmla="*/ 462 h 1855"/>
                <a:gd name="T64" fmla="*/ 33 w 33"/>
                <a:gd name="T65" fmla="*/ 470 h 1855"/>
                <a:gd name="T66" fmla="*/ 0 w 33"/>
                <a:gd name="T67" fmla="*/ 470 h 1855"/>
                <a:gd name="T68" fmla="*/ 0 w 33"/>
                <a:gd name="T69" fmla="*/ 462 h 1855"/>
                <a:gd name="T70" fmla="*/ 0 w 33"/>
                <a:gd name="T71" fmla="*/ 230 h 1855"/>
                <a:gd name="T72" fmla="*/ 33 w 33"/>
                <a:gd name="T73" fmla="*/ 230 h 1855"/>
                <a:gd name="T74" fmla="*/ 33 w 33"/>
                <a:gd name="T75" fmla="*/ 239 h 1855"/>
                <a:gd name="T76" fmla="*/ 0 w 33"/>
                <a:gd name="T77" fmla="*/ 239 h 1855"/>
                <a:gd name="T78" fmla="*/ 0 w 33"/>
                <a:gd name="T79" fmla="*/ 230 h 1855"/>
                <a:gd name="T80" fmla="*/ 0 w 33"/>
                <a:gd name="T81" fmla="*/ 0 h 1855"/>
                <a:gd name="T82" fmla="*/ 33 w 33"/>
                <a:gd name="T83" fmla="*/ 0 h 1855"/>
                <a:gd name="T84" fmla="*/ 33 w 33"/>
                <a:gd name="T85" fmla="*/ 8 h 1855"/>
                <a:gd name="T86" fmla="*/ 0 w 33"/>
                <a:gd name="T87" fmla="*/ 8 h 1855"/>
                <a:gd name="T88" fmla="*/ 0 w 33"/>
                <a:gd name="T89" fmla="*/ 0 h 1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 h="1855">
                  <a:moveTo>
                    <a:pt x="0" y="1846"/>
                  </a:moveTo>
                  <a:lnTo>
                    <a:pt x="33" y="1846"/>
                  </a:lnTo>
                  <a:lnTo>
                    <a:pt x="33" y="1855"/>
                  </a:lnTo>
                  <a:lnTo>
                    <a:pt x="0" y="1855"/>
                  </a:lnTo>
                  <a:lnTo>
                    <a:pt x="0" y="1846"/>
                  </a:lnTo>
                  <a:close/>
                  <a:moveTo>
                    <a:pt x="0" y="1616"/>
                  </a:moveTo>
                  <a:lnTo>
                    <a:pt x="33" y="1616"/>
                  </a:lnTo>
                  <a:lnTo>
                    <a:pt x="33" y="1625"/>
                  </a:lnTo>
                  <a:lnTo>
                    <a:pt x="0" y="1625"/>
                  </a:lnTo>
                  <a:lnTo>
                    <a:pt x="0" y="1616"/>
                  </a:lnTo>
                  <a:close/>
                  <a:moveTo>
                    <a:pt x="0" y="1385"/>
                  </a:moveTo>
                  <a:lnTo>
                    <a:pt x="33" y="1385"/>
                  </a:lnTo>
                  <a:lnTo>
                    <a:pt x="33" y="1393"/>
                  </a:lnTo>
                  <a:lnTo>
                    <a:pt x="0" y="1393"/>
                  </a:lnTo>
                  <a:lnTo>
                    <a:pt x="0" y="1385"/>
                  </a:lnTo>
                  <a:close/>
                  <a:moveTo>
                    <a:pt x="0" y="1155"/>
                  </a:moveTo>
                  <a:lnTo>
                    <a:pt x="33" y="1155"/>
                  </a:lnTo>
                  <a:lnTo>
                    <a:pt x="33" y="1163"/>
                  </a:lnTo>
                  <a:lnTo>
                    <a:pt x="0" y="1163"/>
                  </a:lnTo>
                  <a:lnTo>
                    <a:pt x="0" y="1155"/>
                  </a:lnTo>
                  <a:close/>
                  <a:moveTo>
                    <a:pt x="0" y="923"/>
                  </a:moveTo>
                  <a:lnTo>
                    <a:pt x="33" y="923"/>
                  </a:lnTo>
                  <a:lnTo>
                    <a:pt x="33" y="932"/>
                  </a:lnTo>
                  <a:lnTo>
                    <a:pt x="0" y="932"/>
                  </a:lnTo>
                  <a:lnTo>
                    <a:pt x="0" y="923"/>
                  </a:lnTo>
                  <a:close/>
                  <a:moveTo>
                    <a:pt x="0" y="692"/>
                  </a:moveTo>
                  <a:lnTo>
                    <a:pt x="33" y="692"/>
                  </a:lnTo>
                  <a:lnTo>
                    <a:pt x="33" y="700"/>
                  </a:lnTo>
                  <a:lnTo>
                    <a:pt x="0" y="700"/>
                  </a:lnTo>
                  <a:lnTo>
                    <a:pt x="0" y="692"/>
                  </a:lnTo>
                  <a:close/>
                  <a:moveTo>
                    <a:pt x="0" y="462"/>
                  </a:moveTo>
                  <a:lnTo>
                    <a:pt x="33" y="462"/>
                  </a:lnTo>
                  <a:lnTo>
                    <a:pt x="33" y="470"/>
                  </a:lnTo>
                  <a:lnTo>
                    <a:pt x="0" y="470"/>
                  </a:lnTo>
                  <a:lnTo>
                    <a:pt x="0" y="462"/>
                  </a:lnTo>
                  <a:close/>
                  <a:moveTo>
                    <a:pt x="0" y="230"/>
                  </a:moveTo>
                  <a:lnTo>
                    <a:pt x="33" y="230"/>
                  </a:lnTo>
                  <a:lnTo>
                    <a:pt x="33" y="239"/>
                  </a:lnTo>
                  <a:lnTo>
                    <a:pt x="0" y="239"/>
                  </a:lnTo>
                  <a:lnTo>
                    <a:pt x="0" y="230"/>
                  </a:lnTo>
                  <a:close/>
                  <a:moveTo>
                    <a:pt x="0" y="0"/>
                  </a:moveTo>
                  <a:lnTo>
                    <a:pt x="33" y="0"/>
                  </a:lnTo>
                  <a:lnTo>
                    <a:pt x="33" y="8"/>
                  </a:lnTo>
                  <a:lnTo>
                    <a:pt x="0" y="8"/>
                  </a:lnTo>
                  <a:lnTo>
                    <a:pt x="0" y="0"/>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 name="Rectangle 149"/>
            <p:cNvSpPr>
              <a:spLocks noChangeArrowheads="1"/>
            </p:cNvSpPr>
            <p:nvPr/>
          </p:nvSpPr>
          <p:spPr bwMode="auto">
            <a:xfrm>
              <a:off x="4339679" y="6125430"/>
              <a:ext cx="57708"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0</a:t>
              </a:r>
              <a:endParaRPr kumimoji="0" lang="en-US" altLang="en-US" sz="2400" b="0" i="0" u="none" strike="noStrike" cap="none" normalizeH="0" baseline="0" smtClean="0">
                <a:ln>
                  <a:noFill/>
                </a:ln>
                <a:effectLst/>
              </a:endParaRPr>
            </a:p>
          </p:txBody>
        </p:sp>
        <p:sp>
          <p:nvSpPr>
            <p:cNvPr id="258" name="Rectangle 150"/>
            <p:cNvSpPr>
              <a:spLocks noChangeArrowheads="1"/>
            </p:cNvSpPr>
            <p:nvPr/>
          </p:nvSpPr>
          <p:spPr bwMode="auto">
            <a:xfrm>
              <a:off x="4255542" y="5942867"/>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200</a:t>
              </a:r>
              <a:endParaRPr kumimoji="0" lang="en-US" altLang="en-US" sz="2400" b="0" i="0" u="none" strike="noStrike" cap="none" normalizeH="0" baseline="0" smtClean="0">
                <a:ln>
                  <a:noFill/>
                </a:ln>
                <a:effectLst/>
              </a:endParaRPr>
            </a:p>
          </p:txBody>
        </p:sp>
        <p:sp>
          <p:nvSpPr>
            <p:cNvPr id="259" name="Rectangle 151"/>
            <p:cNvSpPr>
              <a:spLocks noChangeArrowheads="1"/>
            </p:cNvSpPr>
            <p:nvPr/>
          </p:nvSpPr>
          <p:spPr bwMode="auto">
            <a:xfrm>
              <a:off x="4255542" y="5758717"/>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400</a:t>
              </a:r>
              <a:endParaRPr kumimoji="0" lang="en-US" altLang="en-US" sz="2400" b="0" i="0" u="none" strike="noStrike" cap="none" normalizeH="0" baseline="0" smtClean="0">
                <a:ln>
                  <a:noFill/>
                </a:ln>
                <a:effectLst/>
              </a:endParaRPr>
            </a:p>
          </p:txBody>
        </p:sp>
        <p:sp>
          <p:nvSpPr>
            <p:cNvPr id="260" name="Rectangle 152"/>
            <p:cNvSpPr>
              <a:spLocks noChangeArrowheads="1"/>
            </p:cNvSpPr>
            <p:nvPr/>
          </p:nvSpPr>
          <p:spPr bwMode="auto">
            <a:xfrm>
              <a:off x="4255542" y="5576155"/>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600</a:t>
              </a:r>
              <a:endParaRPr kumimoji="0" lang="en-US" altLang="en-US" sz="2400" b="0" i="0" u="none" strike="noStrike" cap="none" normalizeH="0" baseline="0" smtClean="0">
                <a:ln>
                  <a:noFill/>
                </a:ln>
                <a:effectLst/>
              </a:endParaRPr>
            </a:p>
          </p:txBody>
        </p:sp>
        <p:sp>
          <p:nvSpPr>
            <p:cNvPr id="261" name="Rectangle 153"/>
            <p:cNvSpPr>
              <a:spLocks noChangeArrowheads="1"/>
            </p:cNvSpPr>
            <p:nvPr/>
          </p:nvSpPr>
          <p:spPr bwMode="auto">
            <a:xfrm>
              <a:off x="4255542" y="5392005"/>
              <a:ext cx="17312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800</a:t>
              </a:r>
              <a:endParaRPr kumimoji="0" lang="en-US" altLang="en-US" sz="2400" b="0" i="0" u="none" strike="noStrike" cap="none" normalizeH="0" baseline="0" smtClean="0">
                <a:ln>
                  <a:noFill/>
                </a:ln>
                <a:effectLst/>
              </a:endParaRPr>
            </a:p>
          </p:txBody>
        </p:sp>
        <p:sp>
          <p:nvSpPr>
            <p:cNvPr id="262" name="Rectangle 154"/>
            <p:cNvSpPr>
              <a:spLocks noChangeArrowheads="1"/>
            </p:cNvSpPr>
            <p:nvPr/>
          </p:nvSpPr>
          <p:spPr bwMode="auto">
            <a:xfrm>
              <a:off x="4212679" y="5209442"/>
              <a:ext cx="23083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1000</a:t>
              </a:r>
              <a:endParaRPr kumimoji="0" lang="en-US" altLang="en-US" sz="2400" b="0" i="0" u="none" strike="noStrike" cap="none" normalizeH="0" baseline="0" smtClean="0">
                <a:ln>
                  <a:noFill/>
                </a:ln>
                <a:effectLst/>
              </a:endParaRPr>
            </a:p>
          </p:txBody>
        </p:sp>
        <p:sp>
          <p:nvSpPr>
            <p:cNvPr id="263" name="Rectangle 155"/>
            <p:cNvSpPr>
              <a:spLocks noChangeArrowheads="1"/>
            </p:cNvSpPr>
            <p:nvPr/>
          </p:nvSpPr>
          <p:spPr bwMode="auto">
            <a:xfrm>
              <a:off x="4212679" y="5026880"/>
              <a:ext cx="23083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1200</a:t>
              </a:r>
              <a:endParaRPr kumimoji="0" lang="en-US" altLang="en-US" sz="2400" b="0" i="0" u="none" strike="noStrike" cap="none" normalizeH="0" baseline="0" smtClean="0">
                <a:ln>
                  <a:noFill/>
                </a:ln>
                <a:effectLst/>
              </a:endParaRPr>
            </a:p>
          </p:txBody>
        </p:sp>
        <p:sp>
          <p:nvSpPr>
            <p:cNvPr id="264" name="Rectangle 156"/>
            <p:cNvSpPr>
              <a:spLocks noChangeArrowheads="1"/>
            </p:cNvSpPr>
            <p:nvPr/>
          </p:nvSpPr>
          <p:spPr bwMode="auto">
            <a:xfrm>
              <a:off x="4212679" y="4842730"/>
              <a:ext cx="23083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1400</a:t>
              </a:r>
              <a:endParaRPr kumimoji="0" lang="en-US" altLang="en-US" sz="2400" b="0" i="0" u="none" strike="noStrike" cap="none" normalizeH="0" baseline="0" smtClean="0">
                <a:ln>
                  <a:noFill/>
                </a:ln>
                <a:effectLst/>
              </a:endParaRPr>
            </a:p>
          </p:txBody>
        </p:sp>
        <p:sp>
          <p:nvSpPr>
            <p:cNvPr id="265" name="Rectangle 157"/>
            <p:cNvSpPr>
              <a:spLocks noChangeArrowheads="1"/>
            </p:cNvSpPr>
            <p:nvPr/>
          </p:nvSpPr>
          <p:spPr bwMode="auto">
            <a:xfrm>
              <a:off x="4212679" y="4660167"/>
              <a:ext cx="23083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effectLst/>
                  <a:latin typeface="Calibri" panose="020F0502020204030204" pitchFamily="34" charset="0"/>
                </a:rPr>
                <a:t>1600</a:t>
              </a:r>
              <a:endParaRPr kumimoji="0" lang="en-US" altLang="en-US" sz="2400" b="0" i="0" u="none" strike="noStrike" cap="none" normalizeH="0" baseline="0" smtClean="0">
                <a:ln>
                  <a:noFill/>
                </a:ln>
                <a:effectLst/>
              </a:endParaRPr>
            </a:p>
          </p:txBody>
        </p:sp>
        <p:sp>
          <p:nvSpPr>
            <p:cNvPr id="240" name="Freeform 132"/>
            <p:cNvSpPr>
              <a:spLocks noEditPoints="1"/>
            </p:cNvSpPr>
            <p:nvPr/>
          </p:nvSpPr>
          <p:spPr bwMode="auto">
            <a:xfrm>
              <a:off x="4473519" y="4723334"/>
              <a:ext cx="2922588" cy="1436253"/>
            </a:xfrm>
            <a:custGeom>
              <a:avLst/>
              <a:gdLst>
                <a:gd name="T0" fmla="*/ 0 w 3680"/>
                <a:gd name="T1" fmla="*/ 4 h 1855"/>
                <a:gd name="T2" fmla="*/ 0 w 3680"/>
                <a:gd name="T3" fmla="*/ 0 h 1855"/>
                <a:gd name="T4" fmla="*/ 4 w 3680"/>
                <a:gd name="T5" fmla="*/ 0 h 1855"/>
                <a:gd name="T6" fmla="*/ 3676 w 3680"/>
                <a:gd name="T7" fmla="*/ 0 h 1855"/>
                <a:gd name="T8" fmla="*/ 3679 w 3680"/>
                <a:gd name="T9" fmla="*/ 0 h 1855"/>
                <a:gd name="T10" fmla="*/ 3680 w 3680"/>
                <a:gd name="T11" fmla="*/ 4 h 1855"/>
                <a:gd name="T12" fmla="*/ 3680 w 3680"/>
                <a:gd name="T13" fmla="*/ 1851 h 1855"/>
                <a:gd name="T14" fmla="*/ 3679 w 3680"/>
                <a:gd name="T15" fmla="*/ 1853 h 1855"/>
                <a:gd name="T16" fmla="*/ 3676 w 3680"/>
                <a:gd name="T17" fmla="*/ 1855 h 1855"/>
                <a:gd name="T18" fmla="*/ 4 w 3680"/>
                <a:gd name="T19" fmla="*/ 1855 h 1855"/>
                <a:gd name="T20" fmla="*/ 0 w 3680"/>
                <a:gd name="T21" fmla="*/ 1853 h 1855"/>
                <a:gd name="T22" fmla="*/ 0 w 3680"/>
                <a:gd name="T23" fmla="*/ 1851 h 1855"/>
                <a:gd name="T24" fmla="*/ 0 w 3680"/>
                <a:gd name="T25" fmla="*/ 4 h 1855"/>
                <a:gd name="T26" fmla="*/ 8 w 3680"/>
                <a:gd name="T27" fmla="*/ 1851 h 1855"/>
                <a:gd name="T28" fmla="*/ 4 w 3680"/>
                <a:gd name="T29" fmla="*/ 1846 h 1855"/>
                <a:gd name="T30" fmla="*/ 3676 w 3680"/>
                <a:gd name="T31" fmla="*/ 1846 h 1855"/>
                <a:gd name="T32" fmla="*/ 3672 w 3680"/>
                <a:gd name="T33" fmla="*/ 1851 h 1855"/>
                <a:gd name="T34" fmla="*/ 3672 w 3680"/>
                <a:gd name="T35" fmla="*/ 4 h 1855"/>
                <a:gd name="T36" fmla="*/ 3676 w 3680"/>
                <a:gd name="T37" fmla="*/ 8 h 1855"/>
                <a:gd name="T38" fmla="*/ 4 w 3680"/>
                <a:gd name="T39" fmla="*/ 8 h 1855"/>
                <a:gd name="T40" fmla="*/ 8 w 3680"/>
                <a:gd name="T41" fmla="*/ 4 h 1855"/>
                <a:gd name="T42" fmla="*/ 8 w 3680"/>
                <a:gd name="T43" fmla="*/ 1851 h 1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0" h="1855">
                  <a:moveTo>
                    <a:pt x="0" y="4"/>
                  </a:moveTo>
                  <a:lnTo>
                    <a:pt x="0" y="0"/>
                  </a:lnTo>
                  <a:lnTo>
                    <a:pt x="4" y="0"/>
                  </a:lnTo>
                  <a:lnTo>
                    <a:pt x="3676" y="0"/>
                  </a:lnTo>
                  <a:lnTo>
                    <a:pt x="3679" y="0"/>
                  </a:lnTo>
                  <a:lnTo>
                    <a:pt x="3680" y="4"/>
                  </a:lnTo>
                  <a:lnTo>
                    <a:pt x="3680" y="1851"/>
                  </a:lnTo>
                  <a:lnTo>
                    <a:pt x="3679" y="1853"/>
                  </a:lnTo>
                  <a:lnTo>
                    <a:pt x="3676" y="1855"/>
                  </a:lnTo>
                  <a:lnTo>
                    <a:pt x="4" y="1855"/>
                  </a:lnTo>
                  <a:lnTo>
                    <a:pt x="0" y="1853"/>
                  </a:lnTo>
                  <a:lnTo>
                    <a:pt x="0" y="1851"/>
                  </a:lnTo>
                  <a:lnTo>
                    <a:pt x="0" y="4"/>
                  </a:lnTo>
                  <a:close/>
                  <a:moveTo>
                    <a:pt x="8" y="1851"/>
                  </a:moveTo>
                  <a:lnTo>
                    <a:pt x="4" y="1846"/>
                  </a:lnTo>
                  <a:lnTo>
                    <a:pt x="3676" y="1846"/>
                  </a:lnTo>
                  <a:lnTo>
                    <a:pt x="3672" y="1851"/>
                  </a:lnTo>
                  <a:lnTo>
                    <a:pt x="3672" y="4"/>
                  </a:lnTo>
                  <a:lnTo>
                    <a:pt x="3676" y="8"/>
                  </a:lnTo>
                  <a:lnTo>
                    <a:pt x="4" y="8"/>
                  </a:lnTo>
                  <a:lnTo>
                    <a:pt x="8" y="4"/>
                  </a:lnTo>
                  <a:lnTo>
                    <a:pt x="8" y="1851"/>
                  </a:lnTo>
                  <a:close/>
                </a:path>
              </a:pathLst>
            </a:custGeom>
            <a:solidFill>
              <a:srgbClr val="000000"/>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4" name="Rectangle 56"/>
            <p:cNvSpPr>
              <a:spLocks noChangeArrowheads="1"/>
            </p:cNvSpPr>
            <p:nvPr/>
          </p:nvSpPr>
          <p:spPr bwMode="auto">
            <a:xfrm>
              <a:off x="4810784" y="6211671"/>
              <a:ext cx="26930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0" u="none" strike="noStrike" cap="none" normalizeH="0" baseline="0" dirty="0" smtClean="0">
                  <a:ln>
                    <a:noFill/>
                  </a:ln>
                  <a:effectLst/>
                  <a:latin typeface="Calibri" panose="020F0502020204030204" pitchFamily="34" charset="0"/>
                </a:rPr>
                <a:t>Col-0</a:t>
              </a:r>
              <a:endParaRPr kumimoji="0" lang="de-DE" sz="3200" b="0" i="0" u="none" strike="noStrike" cap="none" normalizeH="0" baseline="0" dirty="0" smtClean="0">
                <a:ln>
                  <a:noFill/>
                </a:ln>
                <a:effectLst/>
              </a:endParaRPr>
            </a:p>
          </p:txBody>
        </p:sp>
        <p:sp>
          <p:nvSpPr>
            <p:cNvPr id="275" name="Rectangle 57"/>
            <p:cNvSpPr>
              <a:spLocks noChangeArrowheads="1"/>
            </p:cNvSpPr>
            <p:nvPr/>
          </p:nvSpPr>
          <p:spPr bwMode="auto">
            <a:xfrm>
              <a:off x="6850287" y="6196293"/>
              <a:ext cx="1314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err="1" smtClean="0">
                  <a:ln>
                    <a:noFill/>
                  </a:ln>
                  <a:effectLst/>
                  <a:latin typeface="Calibri" panose="020F0502020204030204" pitchFamily="34" charset="0"/>
                </a:rPr>
                <a:t>ao</a:t>
              </a:r>
              <a:endParaRPr kumimoji="0" lang="de-DE" sz="3200" b="0" i="1" u="none" strike="noStrike" cap="none" normalizeH="0" baseline="0" dirty="0" smtClean="0">
                <a:ln>
                  <a:noFill/>
                </a:ln>
                <a:effectLst/>
              </a:endParaRPr>
            </a:p>
          </p:txBody>
        </p:sp>
        <p:sp>
          <p:nvSpPr>
            <p:cNvPr id="276" name="Rectangle 56"/>
            <p:cNvSpPr>
              <a:spLocks noChangeArrowheads="1"/>
            </p:cNvSpPr>
            <p:nvPr/>
          </p:nvSpPr>
          <p:spPr bwMode="auto">
            <a:xfrm>
              <a:off x="5749185" y="6204310"/>
              <a:ext cx="37991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sz="1000" b="0" i="1" u="none" strike="noStrike" cap="none" normalizeH="0" baseline="0" dirty="0" smtClean="0">
                  <a:ln>
                    <a:noFill/>
                  </a:ln>
                  <a:effectLst/>
                  <a:latin typeface="Calibri" panose="020F0502020204030204" pitchFamily="34" charset="0"/>
                </a:rPr>
                <a:t>lac12</a:t>
              </a:r>
              <a:r>
                <a:rPr kumimoji="0" lang="de-DE" sz="1000" b="0" i="0" u="none" strike="noStrike" cap="none" normalizeH="0" baseline="0" dirty="0" smtClean="0">
                  <a:ln>
                    <a:noFill/>
                  </a:ln>
                  <a:effectLst/>
                  <a:latin typeface="Calibri" panose="020F0502020204030204" pitchFamily="34" charset="0"/>
                </a:rPr>
                <a:t>-1</a:t>
              </a:r>
              <a:endParaRPr kumimoji="0" lang="de-DE" sz="3200" b="0" i="0" u="none" strike="noStrike" cap="none" normalizeH="0" baseline="0" dirty="0" smtClean="0">
                <a:ln>
                  <a:noFill/>
                </a:ln>
                <a:effectLst/>
              </a:endParaRPr>
            </a:p>
          </p:txBody>
        </p:sp>
        <p:sp>
          <p:nvSpPr>
            <p:cNvPr id="277" name="TextBox 78"/>
            <p:cNvSpPr txBox="1">
              <a:spLocks noChangeArrowheads="1"/>
            </p:cNvSpPr>
            <p:nvPr/>
          </p:nvSpPr>
          <p:spPr bwMode="auto">
            <a:xfrm rot="16200000">
              <a:off x="3279541" y="5161643"/>
              <a:ext cx="13965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de-DE" altLang="en-US" sz="1000" dirty="0" smtClean="0"/>
                <a:t>Root Mn concentration</a:t>
              </a:r>
            </a:p>
            <a:p>
              <a:pPr algn="ctr" eaLnBrk="1" hangingPunct="1">
                <a:spcBef>
                  <a:spcPct val="0"/>
                </a:spcBef>
                <a:buFontTx/>
                <a:buNone/>
              </a:pPr>
              <a:r>
                <a:rPr lang="de-DE" altLang="en-US" sz="1000" dirty="0" smtClean="0"/>
                <a:t> </a:t>
              </a:r>
              <a:r>
                <a:rPr lang="de-DE" altLang="en-US" sz="1000" dirty="0"/>
                <a:t>(</a:t>
              </a:r>
              <a:r>
                <a:rPr lang="de-DE" altLang="en-US" sz="1000" dirty="0" smtClean="0"/>
                <a:t>µg</a:t>
              </a:r>
              <a:r>
                <a:rPr lang="de-DE" altLang="en-US" sz="1000" baseline="30000" dirty="0" smtClean="0"/>
                <a:t>-1</a:t>
              </a:r>
              <a:r>
                <a:rPr lang="de-DE" altLang="en-US" sz="1000" dirty="0" smtClean="0"/>
                <a:t> g </a:t>
              </a:r>
              <a:r>
                <a:rPr lang="de-DE" altLang="en-US" sz="1000" dirty="0"/>
                <a:t>DW)</a:t>
              </a:r>
              <a:endParaRPr lang="en-GB" altLang="en-US" sz="1000" dirty="0"/>
            </a:p>
          </p:txBody>
        </p:sp>
        <p:pic>
          <p:nvPicPr>
            <p:cNvPr id="278" name="Picture 277"/>
            <p:cNvPicPr>
              <a:picLocks noChangeAspect="1"/>
            </p:cNvPicPr>
            <p:nvPr/>
          </p:nvPicPr>
          <p:blipFill>
            <a:blip r:embed="rId5"/>
            <a:stretch>
              <a:fillRect/>
            </a:stretch>
          </p:blipFill>
          <p:spPr>
            <a:xfrm>
              <a:off x="7087467" y="4721866"/>
              <a:ext cx="334202" cy="344812"/>
            </a:xfrm>
            <a:prstGeom prst="rect">
              <a:avLst/>
            </a:prstGeom>
          </p:spPr>
        </p:pic>
        <p:sp>
          <p:nvSpPr>
            <p:cNvPr id="279" name="TextBox 278"/>
            <p:cNvSpPr txBox="1"/>
            <p:nvPr/>
          </p:nvSpPr>
          <p:spPr>
            <a:xfrm>
              <a:off x="3109487" y="4740066"/>
              <a:ext cx="239168" cy="230832"/>
            </a:xfrm>
            <a:prstGeom prst="rect">
              <a:avLst/>
            </a:prstGeom>
            <a:noFill/>
          </p:spPr>
          <p:txBody>
            <a:bodyPr wrap="none" rtlCol="0">
              <a:spAutoFit/>
            </a:bodyPr>
            <a:lstStyle/>
            <a:p>
              <a:r>
                <a:rPr lang="es-ES" sz="900" dirty="0" smtClean="0"/>
                <a:t>a</a:t>
              </a:r>
              <a:endParaRPr lang="en-US" sz="900" dirty="0"/>
            </a:p>
          </p:txBody>
        </p:sp>
        <p:sp>
          <p:nvSpPr>
            <p:cNvPr id="280" name="TextBox 279"/>
            <p:cNvSpPr txBox="1"/>
            <p:nvPr/>
          </p:nvSpPr>
          <p:spPr>
            <a:xfrm>
              <a:off x="2131509" y="4911238"/>
              <a:ext cx="239168" cy="230832"/>
            </a:xfrm>
            <a:prstGeom prst="rect">
              <a:avLst/>
            </a:prstGeom>
            <a:noFill/>
          </p:spPr>
          <p:txBody>
            <a:bodyPr wrap="none" rtlCol="0">
              <a:spAutoFit/>
            </a:bodyPr>
            <a:lstStyle/>
            <a:p>
              <a:r>
                <a:rPr lang="es-ES" sz="900" dirty="0" smtClean="0"/>
                <a:t>a</a:t>
              </a:r>
              <a:endParaRPr lang="en-US" sz="900" dirty="0"/>
            </a:p>
          </p:txBody>
        </p:sp>
        <p:sp>
          <p:nvSpPr>
            <p:cNvPr id="281" name="TextBox 280"/>
            <p:cNvSpPr txBox="1"/>
            <p:nvPr/>
          </p:nvSpPr>
          <p:spPr>
            <a:xfrm>
              <a:off x="5900451" y="4924406"/>
              <a:ext cx="239168" cy="230832"/>
            </a:xfrm>
            <a:prstGeom prst="rect">
              <a:avLst/>
            </a:prstGeom>
            <a:noFill/>
          </p:spPr>
          <p:txBody>
            <a:bodyPr wrap="none" rtlCol="0">
              <a:spAutoFit/>
            </a:bodyPr>
            <a:lstStyle/>
            <a:p>
              <a:r>
                <a:rPr lang="es-ES" sz="900" dirty="0" smtClean="0"/>
                <a:t>a</a:t>
              </a:r>
              <a:endParaRPr lang="en-US" sz="900" dirty="0"/>
            </a:p>
          </p:txBody>
        </p:sp>
        <p:sp>
          <p:nvSpPr>
            <p:cNvPr id="282" name="TextBox 281"/>
            <p:cNvSpPr txBox="1"/>
            <p:nvPr/>
          </p:nvSpPr>
          <p:spPr>
            <a:xfrm>
              <a:off x="6874386" y="4722286"/>
              <a:ext cx="239168" cy="230832"/>
            </a:xfrm>
            <a:prstGeom prst="rect">
              <a:avLst/>
            </a:prstGeom>
            <a:noFill/>
          </p:spPr>
          <p:txBody>
            <a:bodyPr wrap="none" rtlCol="0">
              <a:spAutoFit/>
            </a:bodyPr>
            <a:lstStyle/>
            <a:p>
              <a:r>
                <a:rPr lang="es-ES" sz="900" dirty="0" smtClean="0"/>
                <a:t>a</a:t>
              </a:r>
              <a:endParaRPr lang="en-US" sz="900" dirty="0"/>
            </a:p>
          </p:txBody>
        </p:sp>
        <p:sp>
          <p:nvSpPr>
            <p:cNvPr id="283" name="TextBox 282"/>
            <p:cNvSpPr txBox="1"/>
            <p:nvPr/>
          </p:nvSpPr>
          <p:spPr>
            <a:xfrm>
              <a:off x="5873083" y="2901400"/>
              <a:ext cx="239168" cy="230832"/>
            </a:xfrm>
            <a:prstGeom prst="rect">
              <a:avLst/>
            </a:prstGeom>
            <a:noFill/>
          </p:spPr>
          <p:txBody>
            <a:bodyPr wrap="none" rtlCol="0">
              <a:spAutoFit/>
            </a:bodyPr>
            <a:lstStyle/>
            <a:p>
              <a:r>
                <a:rPr lang="es-ES" sz="900" dirty="0" smtClean="0"/>
                <a:t>a</a:t>
              </a:r>
              <a:endParaRPr lang="en-US" sz="900" dirty="0"/>
            </a:p>
          </p:txBody>
        </p:sp>
        <p:sp>
          <p:nvSpPr>
            <p:cNvPr id="284" name="TextBox 283"/>
            <p:cNvSpPr txBox="1"/>
            <p:nvPr/>
          </p:nvSpPr>
          <p:spPr>
            <a:xfrm>
              <a:off x="4892811" y="2888827"/>
              <a:ext cx="239168" cy="230832"/>
            </a:xfrm>
            <a:prstGeom prst="rect">
              <a:avLst/>
            </a:prstGeom>
            <a:noFill/>
          </p:spPr>
          <p:txBody>
            <a:bodyPr wrap="none" rtlCol="0">
              <a:spAutoFit/>
            </a:bodyPr>
            <a:lstStyle/>
            <a:p>
              <a:r>
                <a:rPr lang="es-ES" sz="900" dirty="0" smtClean="0"/>
                <a:t>a</a:t>
              </a:r>
              <a:endParaRPr lang="en-US" sz="900" dirty="0"/>
            </a:p>
          </p:txBody>
        </p:sp>
        <p:sp>
          <p:nvSpPr>
            <p:cNvPr id="285" name="TextBox 284"/>
            <p:cNvSpPr txBox="1"/>
            <p:nvPr/>
          </p:nvSpPr>
          <p:spPr>
            <a:xfrm>
              <a:off x="1147638" y="2869928"/>
              <a:ext cx="239168" cy="230832"/>
            </a:xfrm>
            <a:prstGeom prst="rect">
              <a:avLst/>
            </a:prstGeom>
            <a:noFill/>
          </p:spPr>
          <p:txBody>
            <a:bodyPr wrap="none" rtlCol="0">
              <a:spAutoFit/>
            </a:bodyPr>
            <a:lstStyle/>
            <a:p>
              <a:r>
                <a:rPr lang="es-ES" sz="900" dirty="0" smtClean="0"/>
                <a:t>a</a:t>
              </a:r>
              <a:endParaRPr lang="en-US" sz="900" dirty="0"/>
            </a:p>
          </p:txBody>
        </p:sp>
        <p:sp>
          <p:nvSpPr>
            <p:cNvPr id="286" name="TextBox 285"/>
            <p:cNvSpPr txBox="1"/>
            <p:nvPr/>
          </p:nvSpPr>
          <p:spPr>
            <a:xfrm>
              <a:off x="2136089" y="3027020"/>
              <a:ext cx="245580" cy="230832"/>
            </a:xfrm>
            <a:prstGeom prst="rect">
              <a:avLst/>
            </a:prstGeom>
            <a:noFill/>
          </p:spPr>
          <p:txBody>
            <a:bodyPr wrap="none" rtlCol="0">
              <a:spAutoFit/>
            </a:bodyPr>
            <a:lstStyle/>
            <a:p>
              <a:r>
                <a:rPr lang="es-ES" sz="900" dirty="0" smtClean="0"/>
                <a:t>b</a:t>
              </a:r>
              <a:endParaRPr lang="en-US" sz="900" dirty="0"/>
            </a:p>
          </p:txBody>
        </p:sp>
        <p:sp>
          <p:nvSpPr>
            <p:cNvPr id="287" name="TextBox 286"/>
            <p:cNvSpPr txBox="1"/>
            <p:nvPr/>
          </p:nvSpPr>
          <p:spPr>
            <a:xfrm>
              <a:off x="3109487" y="2952985"/>
              <a:ext cx="245580" cy="230832"/>
            </a:xfrm>
            <a:prstGeom prst="rect">
              <a:avLst/>
            </a:prstGeom>
            <a:noFill/>
          </p:spPr>
          <p:txBody>
            <a:bodyPr wrap="none" rtlCol="0">
              <a:spAutoFit/>
            </a:bodyPr>
            <a:lstStyle/>
            <a:p>
              <a:r>
                <a:rPr lang="es-ES" sz="900" dirty="0" smtClean="0"/>
                <a:t>b</a:t>
              </a:r>
              <a:endParaRPr lang="en-US" sz="900" dirty="0"/>
            </a:p>
          </p:txBody>
        </p:sp>
        <p:sp>
          <p:nvSpPr>
            <p:cNvPr id="288" name="TextBox 287"/>
            <p:cNvSpPr txBox="1"/>
            <p:nvPr/>
          </p:nvSpPr>
          <p:spPr>
            <a:xfrm>
              <a:off x="2877033" y="3620643"/>
              <a:ext cx="232756" cy="230832"/>
            </a:xfrm>
            <a:prstGeom prst="rect">
              <a:avLst/>
            </a:prstGeom>
            <a:noFill/>
          </p:spPr>
          <p:txBody>
            <a:bodyPr wrap="none" rtlCol="0">
              <a:spAutoFit/>
            </a:bodyPr>
            <a:lstStyle/>
            <a:p>
              <a:r>
                <a:rPr lang="es-ES" sz="900" dirty="0"/>
                <a:t>c</a:t>
              </a:r>
              <a:endParaRPr lang="en-US" sz="900" dirty="0"/>
            </a:p>
          </p:txBody>
        </p:sp>
        <p:sp>
          <p:nvSpPr>
            <p:cNvPr id="289" name="TextBox 288"/>
            <p:cNvSpPr txBox="1"/>
            <p:nvPr/>
          </p:nvSpPr>
          <p:spPr>
            <a:xfrm>
              <a:off x="1904892" y="3632200"/>
              <a:ext cx="232756" cy="230832"/>
            </a:xfrm>
            <a:prstGeom prst="rect">
              <a:avLst/>
            </a:prstGeom>
            <a:noFill/>
          </p:spPr>
          <p:txBody>
            <a:bodyPr wrap="none" rtlCol="0">
              <a:spAutoFit/>
            </a:bodyPr>
            <a:lstStyle/>
            <a:p>
              <a:r>
                <a:rPr lang="es-ES" sz="900" dirty="0"/>
                <a:t>c</a:t>
              </a:r>
              <a:endParaRPr lang="en-US" sz="900" dirty="0"/>
            </a:p>
          </p:txBody>
        </p:sp>
        <p:sp>
          <p:nvSpPr>
            <p:cNvPr id="290" name="TextBox 289"/>
            <p:cNvSpPr txBox="1"/>
            <p:nvPr/>
          </p:nvSpPr>
          <p:spPr>
            <a:xfrm>
              <a:off x="924778" y="3634306"/>
              <a:ext cx="232756" cy="230832"/>
            </a:xfrm>
            <a:prstGeom prst="rect">
              <a:avLst/>
            </a:prstGeom>
            <a:noFill/>
          </p:spPr>
          <p:txBody>
            <a:bodyPr wrap="none" rtlCol="0">
              <a:spAutoFit/>
            </a:bodyPr>
            <a:lstStyle/>
            <a:p>
              <a:r>
                <a:rPr lang="es-ES" sz="900" dirty="0"/>
                <a:t>c</a:t>
              </a:r>
              <a:endParaRPr lang="en-US" sz="900" dirty="0"/>
            </a:p>
          </p:txBody>
        </p:sp>
        <p:sp>
          <p:nvSpPr>
            <p:cNvPr id="291" name="TextBox 290"/>
            <p:cNvSpPr txBox="1"/>
            <p:nvPr/>
          </p:nvSpPr>
          <p:spPr>
            <a:xfrm>
              <a:off x="5638599" y="3696136"/>
              <a:ext cx="232756" cy="230832"/>
            </a:xfrm>
            <a:prstGeom prst="rect">
              <a:avLst/>
            </a:prstGeom>
            <a:noFill/>
          </p:spPr>
          <p:txBody>
            <a:bodyPr wrap="none" rtlCol="0">
              <a:spAutoFit/>
            </a:bodyPr>
            <a:lstStyle/>
            <a:p>
              <a:r>
                <a:rPr lang="es-ES" sz="900" dirty="0"/>
                <a:t>c</a:t>
              </a:r>
              <a:endParaRPr lang="en-US" sz="900" dirty="0"/>
            </a:p>
          </p:txBody>
        </p:sp>
        <p:sp>
          <p:nvSpPr>
            <p:cNvPr id="292" name="TextBox 291"/>
            <p:cNvSpPr txBox="1"/>
            <p:nvPr/>
          </p:nvSpPr>
          <p:spPr>
            <a:xfrm>
              <a:off x="6620713" y="3680872"/>
              <a:ext cx="232756" cy="230832"/>
            </a:xfrm>
            <a:prstGeom prst="rect">
              <a:avLst/>
            </a:prstGeom>
            <a:noFill/>
          </p:spPr>
          <p:txBody>
            <a:bodyPr wrap="none" rtlCol="0">
              <a:spAutoFit/>
            </a:bodyPr>
            <a:lstStyle/>
            <a:p>
              <a:r>
                <a:rPr lang="es-ES" sz="900" dirty="0"/>
                <a:t>c</a:t>
              </a:r>
              <a:endParaRPr lang="en-US" sz="900" dirty="0"/>
            </a:p>
          </p:txBody>
        </p:sp>
        <p:sp>
          <p:nvSpPr>
            <p:cNvPr id="293" name="TextBox 292"/>
            <p:cNvSpPr txBox="1"/>
            <p:nvPr/>
          </p:nvSpPr>
          <p:spPr>
            <a:xfrm>
              <a:off x="6849561" y="3295819"/>
              <a:ext cx="245580" cy="230832"/>
            </a:xfrm>
            <a:prstGeom prst="rect">
              <a:avLst/>
            </a:prstGeom>
            <a:noFill/>
          </p:spPr>
          <p:txBody>
            <a:bodyPr wrap="none" rtlCol="0">
              <a:spAutoFit/>
            </a:bodyPr>
            <a:lstStyle/>
            <a:p>
              <a:r>
                <a:rPr lang="es-ES" sz="900" dirty="0" smtClean="0"/>
                <a:t>b</a:t>
              </a:r>
              <a:endParaRPr lang="en-US" sz="900" dirty="0"/>
            </a:p>
          </p:txBody>
        </p:sp>
        <p:sp>
          <p:nvSpPr>
            <p:cNvPr id="294" name="TextBox 293"/>
            <p:cNvSpPr txBox="1"/>
            <p:nvPr/>
          </p:nvSpPr>
          <p:spPr>
            <a:xfrm>
              <a:off x="4661302" y="3809145"/>
              <a:ext cx="245580" cy="230832"/>
            </a:xfrm>
            <a:prstGeom prst="rect">
              <a:avLst/>
            </a:prstGeom>
            <a:noFill/>
          </p:spPr>
          <p:txBody>
            <a:bodyPr wrap="none" rtlCol="0">
              <a:spAutoFit/>
            </a:bodyPr>
            <a:lstStyle/>
            <a:p>
              <a:r>
                <a:rPr lang="es-ES" sz="900" dirty="0" smtClean="0"/>
                <a:t>d</a:t>
              </a:r>
              <a:endParaRPr lang="en-US" sz="900" dirty="0"/>
            </a:p>
          </p:txBody>
        </p:sp>
        <p:sp>
          <p:nvSpPr>
            <p:cNvPr id="295" name="TextBox 294"/>
            <p:cNvSpPr txBox="1"/>
            <p:nvPr/>
          </p:nvSpPr>
          <p:spPr>
            <a:xfrm>
              <a:off x="4926584" y="5195470"/>
              <a:ext cx="245580" cy="230832"/>
            </a:xfrm>
            <a:prstGeom prst="rect">
              <a:avLst/>
            </a:prstGeom>
            <a:noFill/>
          </p:spPr>
          <p:txBody>
            <a:bodyPr wrap="none" rtlCol="0">
              <a:spAutoFit/>
            </a:bodyPr>
            <a:lstStyle/>
            <a:p>
              <a:r>
                <a:rPr lang="es-ES" sz="900" dirty="0" smtClean="0"/>
                <a:t>b</a:t>
              </a:r>
              <a:endParaRPr lang="en-US" sz="900" dirty="0"/>
            </a:p>
          </p:txBody>
        </p:sp>
        <p:sp>
          <p:nvSpPr>
            <p:cNvPr id="296" name="TextBox 295"/>
            <p:cNvSpPr txBox="1"/>
            <p:nvPr/>
          </p:nvSpPr>
          <p:spPr>
            <a:xfrm>
              <a:off x="4708772" y="5844591"/>
              <a:ext cx="232756" cy="230832"/>
            </a:xfrm>
            <a:prstGeom prst="rect">
              <a:avLst/>
            </a:prstGeom>
            <a:noFill/>
          </p:spPr>
          <p:txBody>
            <a:bodyPr wrap="none" rtlCol="0">
              <a:spAutoFit/>
            </a:bodyPr>
            <a:lstStyle/>
            <a:p>
              <a:r>
                <a:rPr lang="es-ES" sz="900" dirty="0"/>
                <a:t>c</a:t>
              </a:r>
              <a:endParaRPr lang="en-US" sz="900" dirty="0"/>
            </a:p>
          </p:txBody>
        </p:sp>
        <p:sp>
          <p:nvSpPr>
            <p:cNvPr id="297" name="TextBox 296"/>
            <p:cNvSpPr txBox="1"/>
            <p:nvPr/>
          </p:nvSpPr>
          <p:spPr>
            <a:xfrm>
              <a:off x="5681447" y="5753551"/>
              <a:ext cx="232756" cy="230832"/>
            </a:xfrm>
            <a:prstGeom prst="rect">
              <a:avLst/>
            </a:prstGeom>
            <a:noFill/>
          </p:spPr>
          <p:txBody>
            <a:bodyPr wrap="none" rtlCol="0">
              <a:spAutoFit/>
            </a:bodyPr>
            <a:lstStyle/>
            <a:p>
              <a:r>
                <a:rPr lang="es-ES" sz="900" dirty="0"/>
                <a:t>c</a:t>
              </a:r>
              <a:endParaRPr lang="en-US" sz="900" dirty="0"/>
            </a:p>
          </p:txBody>
        </p:sp>
        <p:sp>
          <p:nvSpPr>
            <p:cNvPr id="298" name="TextBox 297"/>
            <p:cNvSpPr txBox="1"/>
            <p:nvPr/>
          </p:nvSpPr>
          <p:spPr>
            <a:xfrm>
              <a:off x="6654685" y="5762157"/>
              <a:ext cx="232756" cy="230832"/>
            </a:xfrm>
            <a:prstGeom prst="rect">
              <a:avLst/>
            </a:prstGeom>
            <a:noFill/>
          </p:spPr>
          <p:txBody>
            <a:bodyPr wrap="none" rtlCol="0">
              <a:spAutoFit/>
            </a:bodyPr>
            <a:lstStyle/>
            <a:p>
              <a:r>
                <a:rPr lang="es-ES" sz="900" dirty="0"/>
                <a:t>c</a:t>
              </a:r>
              <a:endParaRPr lang="en-US" sz="900" dirty="0"/>
            </a:p>
          </p:txBody>
        </p:sp>
        <p:sp>
          <p:nvSpPr>
            <p:cNvPr id="299" name="TextBox 298"/>
            <p:cNvSpPr txBox="1"/>
            <p:nvPr/>
          </p:nvSpPr>
          <p:spPr>
            <a:xfrm>
              <a:off x="928091" y="5558356"/>
              <a:ext cx="245580" cy="230832"/>
            </a:xfrm>
            <a:prstGeom prst="rect">
              <a:avLst/>
            </a:prstGeom>
            <a:noFill/>
          </p:spPr>
          <p:txBody>
            <a:bodyPr wrap="none" rtlCol="0">
              <a:spAutoFit/>
            </a:bodyPr>
            <a:lstStyle/>
            <a:p>
              <a:r>
                <a:rPr lang="es-ES" sz="900" dirty="0" smtClean="0"/>
                <a:t>b</a:t>
              </a:r>
              <a:endParaRPr lang="en-US" sz="900" dirty="0"/>
            </a:p>
          </p:txBody>
        </p:sp>
        <p:sp>
          <p:nvSpPr>
            <p:cNvPr id="300" name="TextBox 299"/>
            <p:cNvSpPr txBox="1"/>
            <p:nvPr/>
          </p:nvSpPr>
          <p:spPr>
            <a:xfrm>
              <a:off x="1906992" y="5527644"/>
              <a:ext cx="245580" cy="230832"/>
            </a:xfrm>
            <a:prstGeom prst="rect">
              <a:avLst/>
            </a:prstGeom>
            <a:noFill/>
          </p:spPr>
          <p:txBody>
            <a:bodyPr wrap="none" rtlCol="0">
              <a:spAutoFit/>
            </a:bodyPr>
            <a:lstStyle/>
            <a:p>
              <a:r>
                <a:rPr lang="es-ES" sz="900" dirty="0" smtClean="0"/>
                <a:t>b</a:t>
              </a:r>
              <a:endParaRPr lang="en-US" sz="900" dirty="0"/>
            </a:p>
          </p:txBody>
        </p:sp>
        <p:sp>
          <p:nvSpPr>
            <p:cNvPr id="301" name="TextBox 300"/>
            <p:cNvSpPr txBox="1"/>
            <p:nvPr/>
          </p:nvSpPr>
          <p:spPr>
            <a:xfrm>
              <a:off x="2879680" y="5551682"/>
              <a:ext cx="245580" cy="230832"/>
            </a:xfrm>
            <a:prstGeom prst="rect">
              <a:avLst/>
            </a:prstGeom>
            <a:noFill/>
          </p:spPr>
          <p:txBody>
            <a:bodyPr wrap="none" rtlCol="0">
              <a:spAutoFit/>
            </a:bodyPr>
            <a:lstStyle/>
            <a:p>
              <a:r>
                <a:rPr lang="es-ES" sz="900" dirty="0" smtClean="0"/>
                <a:t>b</a:t>
              </a:r>
              <a:endParaRPr lang="en-US" sz="900" dirty="0"/>
            </a:p>
          </p:txBody>
        </p:sp>
        <p:sp>
          <p:nvSpPr>
            <p:cNvPr id="302" name="TextBox 301"/>
            <p:cNvSpPr txBox="1"/>
            <p:nvPr/>
          </p:nvSpPr>
          <p:spPr>
            <a:xfrm>
              <a:off x="1155494" y="4927809"/>
              <a:ext cx="239168" cy="230832"/>
            </a:xfrm>
            <a:prstGeom prst="rect">
              <a:avLst/>
            </a:prstGeom>
            <a:noFill/>
          </p:spPr>
          <p:txBody>
            <a:bodyPr wrap="none" rtlCol="0">
              <a:spAutoFit/>
            </a:bodyPr>
            <a:lstStyle/>
            <a:p>
              <a:r>
                <a:rPr lang="es-ES" sz="900" dirty="0" smtClean="0"/>
                <a:t>a</a:t>
              </a:r>
              <a:endParaRPr lang="en-US" sz="900" dirty="0"/>
            </a:p>
          </p:txBody>
        </p:sp>
      </p:grpSp>
    </p:spTree>
    <p:extLst>
      <p:ext uri="{BB962C8B-B14F-4D97-AF65-F5344CB8AC3E}">
        <p14:creationId xmlns:p14="http://schemas.microsoft.com/office/powerpoint/2010/main" val="177248408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1193</Words>
  <Application>Microsoft Office PowerPoint</Application>
  <PresentationFormat>Custom</PresentationFormat>
  <Paragraphs>215</Paragraphs>
  <Slides>5</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MS PGothic</vt:lpstr>
      <vt:lpstr>Arial</vt:lpstr>
      <vt:lpstr>Calibri</vt:lpstr>
      <vt:lpstr>Symbol</vt:lpstr>
      <vt:lpstr>Times New Roman</vt:lpstr>
      <vt:lpstr>Office Theme</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dc:creator>
  <cp:lastModifiedBy>Casa</cp:lastModifiedBy>
  <cp:revision>144</cp:revision>
  <cp:lastPrinted>2021-03-30T11:19:37Z</cp:lastPrinted>
  <dcterms:created xsi:type="dcterms:W3CDTF">2020-11-10T08:00:02Z</dcterms:created>
  <dcterms:modified xsi:type="dcterms:W3CDTF">2021-09-06T15:41:38Z</dcterms:modified>
</cp:coreProperties>
</file>