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2192000" cy="11898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4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浅色样式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1FECB4D8-DB02-4DC6-A0A2-4F2EBAE1DC90}" styleName="中度样式 1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45" d="100"/>
          <a:sy n="45" d="100"/>
        </p:scale>
        <p:origin x="2026" y="53"/>
      </p:cViewPr>
      <p:guideLst>
        <p:guide orient="horz" pos="374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47248"/>
            <a:ext cx="10363200" cy="414237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249369"/>
            <a:ext cx="9144000" cy="2872671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097D1-D59F-41ED-9A7A-17B765A75DB4}" type="datetimeFigureOut">
              <a:rPr lang="zh-CN" altLang="en-US" smtClean="0"/>
              <a:t>2021/6/20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411BB-0FD4-437F-80F4-DD2B765875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9156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097D1-D59F-41ED-9A7A-17B765A75DB4}" type="datetimeFigureOut">
              <a:rPr lang="zh-CN" altLang="en-US" smtClean="0"/>
              <a:t>2021/6/20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411BB-0FD4-437F-80F4-DD2B765875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2831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633475"/>
            <a:ext cx="2628900" cy="1008327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633475"/>
            <a:ext cx="7734300" cy="1008327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097D1-D59F-41ED-9A7A-17B765A75DB4}" type="datetimeFigureOut">
              <a:rPr lang="zh-CN" altLang="en-US" smtClean="0"/>
              <a:t>2021/6/20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411BB-0FD4-437F-80F4-DD2B765875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879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097D1-D59F-41ED-9A7A-17B765A75DB4}" type="datetimeFigureOut">
              <a:rPr lang="zh-CN" altLang="en-US" smtClean="0"/>
              <a:t>2021/6/20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411BB-0FD4-437F-80F4-DD2B765875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6044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966319"/>
            <a:ext cx="10515600" cy="4949367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7962509"/>
            <a:ext cx="10515600" cy="2602755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097D1-D59F-41ED-9A7A-17B765A75DB4}" type="datetimeFigureOut">
              <a:rPr lang="zh-CN" altLang="en-US" smtClean="0"/>
              <a:t>2021/6/20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411BB-0FD4-437F-80F4-DD2B765875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0206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3167375"/>
            <a:ext cx="5181600" cy="754937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3167375"/>
            <a:ext cx="5181600" cy="754937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097D1-D59F-41ED-9A7A-17B765A75DB4}" type="datetimeFigureOut">
              <a:rPr lang="zh-CN" altLang="en-US" smtClean="0"/>
              <a:t>2021/6/20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411BB-0FD4-437F-80F4-DD2B765875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8530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33477"/>
            <a:ext cx="10515600" cy="2299791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916740"/>
            <a:ext cx="5157787" cy="14294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4346189"/>
            <a:ext cx="5157787" cy="639259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916740"/>
            <a:ext cx="5183188" cy="14294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4346189"/>
            <a:ext cx="5183188" cy="639259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097D1-D59F-41ED-9A7A-17B765A75DB4}" type="datetimeFigureOut">
              <a:rPr lang="zh-CN" altLang="en-US" smtClean="0"/>
              <a:t>2021/6/20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411BB-0FD4-437F-80F4-DD2B765875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7915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097D1-D59F-41ED-9A7A-17B765A75DB4}" type="datetimeFigureOut">
              <a:rPr lang="zh-CN" altLang="en-US" smtClean="0"/>
              <a:t>2021/6/20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411BB-0FD4-437F-80F4-DD2B765875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5081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097D1-D59F-41ED-9A7A-17B765A75DB4}" type="datetimeFigureOut">
              <a:rPr lang="zh-CN" altLang="en-US" smtClean="0"/>
              <a:t>2021/6/20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411BB-0FD4-437F-80F4-DD2B765875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7676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93221"/>
            <a:ext cx="3932237" cy="2776273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713139"/>
            <a:ext cx="6172200" cy="8455514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3569494"/>
            <a:ext cx="3932237" cy="6612929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097D1-D59F-41ED-9A7A-17B765A75DB4}" type="datetimeFigureOut">
              <a:rPr lang="zh-CN" altLang="en-US" smtClean="0"/>
              <a:t>2021/6/20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411BB-0FD4-437F-80F4-DD2B765875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6942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93221"/>
            <a:ext cx="3932237" cy="2776273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713139"/>
            <a:ext cx="6172200" cy="8455514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3569494"/>
            <a:ext cx="3932237" cy="6612929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097D1-D59F-41ED-9A7A-17B765A75DB4}" type="datetimeFigureOut">
              <a:rPr lang="zh-CN" altLang="en-US" smtClean="0"/>
              <a:t>2021/6/20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411BB-0FD4-437F-80F4-DD2B765875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9827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633477"/>
            <a:ext cx="10515600" cy="22997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3167375"/>
            <a:ext cx="10515600" cy="75493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1027976"/>
            <a:ext cx="2743200" cy="633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097D1-D59F-41ED-9A7A-17B765A75DB4}" type="datetimeFigureOut">
              <a:rPr lang="zh-CN" altLang="en-US" smtClean="0"/>
              <a:t>2021/6/20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1027976"/>
            <a:ext cx="4114800" cy="633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1027976"/>
            <a:ext cx="2743200" cy="633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11BB-0FD4-437F-80F4-DD2B765875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7706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D0C4D8F5-E402-4820-9CCB-417E1686C0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362322"/>
              </p:ext>
            </p:extLst>
          </p:nvPr>
        </p:nvGraphicFramePr>
        <p:xfrm>
          <a:off x="831849" y="1617391"/>
          <a:ext cx="10174817" cy="3581138"/>
        </p:xfrm>
        <a:graphic>
          <a:graphicData uri="http://schemas.openxmlformats.org/drawingml/2006/table">
            <a:tbl>
              <a:tblPr firstRow="1" firstCol="1" bandRow="1">
                <a:tableStyleId>{1FECB4D8-DB02-4DC6-A0A2-4F2EBAE1DC90}</a:tableStyleId>
              </a:tblPr>
              <a:tblGrid>
                <a:gridCol w="2517219">
                  <a:extLst>
                    <a:ext uri="{9D8B030D-6E8A-4147-A177-3AD203B41FA5}">
                      <a16:colId xmlns:a16="http://schemas.microsoft.com/office/drawing/2014/main" val="2450845060"/>
                    </a:ext>
                  </a:extLst>
                </a:gridCol>
                <a:gridCol w="3887839">
                  <a:extLst>
                    <a:ext uri="{9D8B030D-6E8A-4147-A177-3AD203B41FA5}">
                      <a16:colId xmlns:a16="http://schemas.microsoft.com/office/drawing/2014/main" val="2039446362"/>
                    </a:ext>
                  </a:extLst>
                </a:gridCol>
                <a:gridCol w="3769759">
                  <a:extLst>
                    <a:ext uri="{9D8B030D-6E8A-4147-A177-3AD203B41FA5}">
                      <a16:colId xmlns:a16="http://schemas.microsoft.com/office/drawing/2014/main" val="1869365139"/>
                    </a:ext>
                  </a:extLst>
                </a:gridCol>
              </a:tblGrid>
              <a:tr h="325558">
                <a:tc gridSpan="3"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</a:pPr>
                      <a:r>
                        <a:rPr lang="en-US" altLang="zh-CN" sz="1600" b="1" kern="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Supplementary  table </a:t>
                      </a:r>
                      <a:r>
                        <a:rPr lang="en-US" altLang="zh-CN" sz="1600" b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altLang="zh-CN" sz="1600" b="1" kern="0" dirty="0">
                          <a:effectLst/>
                          <a:latin typeface="Times New Roman" panose="02020603050405020304" pitchFamily="18" charset="0"/>
                          <a:ea typeface="TimesNewRomanPSMT-Identity-H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altLang="zh-CN" sz="16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Primers for RT-qPCR analysis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3625278"/>
                  </a:ext>
                </a:extLst>
              </a:tr>
              <a:tr h="325558"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</a:pP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</a:pP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Forward primer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</a:pP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Reverse primer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97480860"/>
                  </a:ext>
                </a:extLst>
              </a:tr>
              <a:tr h="325558"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</a:pP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RcPAL (Unigene4740) 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</a:pP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GGGAAGGGTACAGACAGCTACG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</a:pP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TCCGGCATTCAAGAATCTAATC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17872382"/>
                  </a:ext>
                </a:extLst>
              </a:tr>
              <a:tr h="325558"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</a:pP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RcPAL (Unigene4485) 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</a:pP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CTTGACTATTTCCCAGGTGGCC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</a:pP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TGGAATCCATGACCCAATCACTA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2832193"/>
                  </a:ext>
                </a:extLst>
              </a:tr>
              <a:tr h="325558"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</a:pP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RcCHS (CL6140.Contig)  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</a:pP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GTTAGAAGCCACGAGGAAT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</a:pP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AGGCCCAAACCCGAATAGT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27761757"/>
                  </a:ext>
                </a:extLst>
              </a:tr>
              <a:tr h="325558"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</a:pP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RcCHI (Unigene14858)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</a:pP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GTCGTTTCCGCCCACAG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</a:pP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CGGCACGGCTTTATCTTC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93847041"/>
                  </a:ext>
                </a:extLst>
              </a:tr>
              <a:tr h="325558"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</a:pP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RcCHI (Unigene22344)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</a:pP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CACAACTACCAAGCCATTATCT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</a:pP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ACAATTTCAGGGTCCAAGTAA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9456047"/>
                  </a:ext>
                </a:extLst>
              </a:tr>
              <a:tr h="325558"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</a:pP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RcF3H (CL7001.Contig2)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</a:pP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AGAAGGAGGCATTGACGAAGG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</a:pP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TGGCGCTTGAGTCCGAGA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46717191"/>
                  </a:ext>
                </a:extLst>
              </a:tr>
              <a:tr h="325558"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</a:pP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RcF3'H (Unigene19522)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</a:pP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CAATGGCGGTCAAGAAGTCG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</a:pP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AGATGATGGTGTTGGCAGGAGTA 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85563784"/>
                  </a:ext>
                </a:extLst>
              </a:tr>
              <a:tr h="325558"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</a:pP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RcFLS (Unigene22291)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</a:pP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TTCAAGGTCAGAACCCATCC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</a:pP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CCAATCCCAGGCTTTCG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20073543"/>
                  </a:ext>
                </a:extLst>
              </a:tr>
              <a:tr h="325558"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</a:pP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Actin  (Control)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</a:pP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ATCCACGAGACTACATACAACTCC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ct val="150000"/>
                        </a:lnSpc>
                      </a:pP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CTGTCTGCAATACCAGGGAAC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77497129"/>
                  </a:ext>
                </a:extLst>
              </a:tr>
            </a:tbl>
          </a:graphicData>
        </a:graphic>
      </p:graphicFrame>
      <p:sp>
        <p:nvSpPr>
          <p:cNvPr id="3" name="文本框 2">
            <a:extLst>
              <a:ext uri="{FF2B5EF4-FFF2-40B4-BE49-F238E27FC236}">
                <a16:creationId xmlns:a16="http://schemas.microsoft.com/office/drawing/2014/main" id="{DF442C96-66DC-4B93-AE4E-9EC73D5B9E2D}"/>
              </a:ext>
            </a:extLst>
          </p:cNvPr>
          <p:cNvSpPr txBox="1"/>
          <p:nvPr/>
        </p:nvSpPr>
        <p:spPr>
          <a:xfrm>
            <a:off x="831848" y="321733"/>
            <a:ext cx="6635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Sup Table1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1426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73</Words>
  <Application>Microsoft Office PowerPoint</Application>
  <PresentationFormat>自定义</PresentationFormat>
  <Paragraphs>32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 Xiaobai</dc:creator>
  <cp:lastModifiedBy>Li Xiaobai</cp:lastModifiedBy>
  <cp:revision>9</cp:revision>
  <dcterms:created xsi:type="dcterms:W3CDTF">2021-05-07T16:20:29Z</dcterms:created>
  <dcterms:modified xsi:type="dcterms:W3CDTF">2021-06-20T07:44:14Z</dcterms:modified>
</cp:coreProperties>
</file>