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9" r:id="rId4"/>
    <p:sldId id="270" r:id="rId5"/>
    <p:sldId id="271" r:id="rId6"/>
    <p:sldId id="272" r:id="rId7"/>
    <p:sldId id="273" r:id="rId8"/>
    <p:sldId id="274" r:id="rId9"/>
    <p:sldId id="276" r:id="rId10"/>
    <p:sldId id="277" r:id="rId11"/>
    <p:sldId id="278" r:id="rId12"/>
    <p:sldId id="280" r:id="rId1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2" d="100"/>
          <a:sy n="72" d="100"/>
        </p:scale>
        <p:origin x="3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408C547-E419-4985-83E2-FD4F7EA17DAF}" type="datetimeFigureOut">
              <a:rPr lang="he-IL" smtClean="0"/>
              <a:t>ז'/סיון/תשפ"א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9E8111F-1CAD-42EA-882C-59BCF34B7EE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4530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E8111F-1CAD-42EA-882C-59BCF34B7EEF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31524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E8111F-1CAD-42EA-882C-59BCF34B7EEF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29630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E8111F-1CAD-42EA-882C-59BCF34B7EEF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9132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E8111F-1CAD-42EA-882C-59BCF34B7EEF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8250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E8111F-1CAD-42EA-882C-59BCF34B7EEF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269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E8111F-1CAD-42EA-882C-59BCF34B7EEF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2997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E8111F-1CAD-42EA-882C-59BCF34B7EEF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8718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E8111F-1CAD-42EA-882C-59BCF34B7EEF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6077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E8111F-1CAD-42EA-882C-59BCF34B7EEF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180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E8111F-1CAD-42EA-882C-59BCF34B7EEF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2678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E8111F-1CAD-42EA-882C-59BCF34B7EEF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118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7B56325-3E21-4B30-BC3F-CE8DA779ED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D7265D6-C6E9-4C61-A270-02E32C583F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40E187F-8DDB-4B23-A24A-635B9617A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48AE-9882-45E7-B93B-25C92E8B89FF}" type="datetimeFigureOut">
              <a:rPr lang="he-IL" smtClean="0"/>
              <a:t>ז'/סיון/תשפ"א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9060D74-0DD0-4D78-8FD1-3826B2C77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27FE4DB-EE45-4D8E-940D-87AB1F49F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CA12-EE3B-499E-B6F8-98D7C70430E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0836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974F54A-F193-4FE0-8B4E-7813A9054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F270F110-889B-4E0C-86CB-ECA180184C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41641F4-9CA0-4744-923F-8E2FE7D39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48AE-9882-45E7-B93B-25C92E8B89FF}" type="datetimeFigureOut">
              <a:rPr lang="he-IL" smtClean="0"/>
              <a:t>ז'/סיון/תשפ"א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544ACA2-8EC9-4700-B1D1-B03536CDE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3785D16-4EA1-4F6B-B081-2835B6E1B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CA12-EE3B-499E-B6F8-98D7C70430E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1151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435DB71F-8A7A-4EBB-8AA4-5D1E44FAB7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AE814CB1-E9AC-402E-9443-597E900E2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8A4FF83-783C-4901-B667-C175A30E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48AE-9882-45E7-B93B-25C92E8B89FF}" type="datetimeFigureOut">
              <a:rPr lang="he-IL" smtClean="0"/>
              <a:t>ז'/סיון/תשפ"א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ED9FEFF-886F-4BF6-8A77-8A946B904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9B2F656-D6B8-46D2-9DFE-C6A9ACDE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CA12-EE3B-499E-B6F8-98D7C70430E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2553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106FEA0-39A9-4135-B450-31A98B02A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93F42E9-D13B-40F2-B882-C97D4248B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A8731B2-548D-466F-9ED3-CEBF6755B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48AE-9882-45E7-B93B-25C92E8B89FF}" type="datetimeFigureOut">
              <a:rPr lang="he-IL" smtClean="0"/>
              <a:t>ז'/סיון/תשפ"א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30D1903-589F-4BE0-A4AE-FFB38AB8E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EFBC836-3370-42E3-889A-F744CFD40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CA12-EE3B-499E-B6F8-98D7C70430E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4704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F69DDB7-977B-45E5-8630-7B3E9B65E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CFF9CE1-D273-45A9-9F69-8B765ED7F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EED7B0A-EF30-4C21-A9EF-780AD5705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48AE-9882-45E7-B93B-25C92E8B89FF}" type="datetimeFigureOut">
              <a:rPr lang="he-IL" smtClean="0"/>
              <a:t>ז'/סיון/תשפ"א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E2D1F57-78DD-4435-8F85-F671B9EEB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BD6C507-0706-4A00-852D-DD53BB808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CA12-EE3B-499E-B6F8-98D7C70430E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31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192BBA9-64D6-4B5C-B3FA-B471EB289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040453A-8E6B-4B57-9294-3E95EB3ED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891E648-32F0-49A7-98D4-53BDA94AB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71CC92E-541A-45A1-9556-B732478D0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48AE-9882-45E7-B93B-25C92E8B89FF}" type="datetimeFigureOut">
              <a:rPr lang="he-IL" smtClean="0"/>
              <a:t>ז'/סיון/תשפ"א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99C014B-E060-41DC-BC22-C734C3F6E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7382680-39A2-4760-8216-B6A44B765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CA12-EE3B-499E-B6F8-98D7C70430E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5134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E8DBAA2-FB0A-426C-AA03-AB2CBBC0C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0705F9F-0D68-4F88-BD42-4F2A8C826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C2423EFC-0AAA-467C-96AE-A666FD36DD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B62ED5CB-43F2-4CC3-AEF3-3DB7B72ADF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3861BC39-7998-4B1C-8682-D14D93AA4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FB5C51AC-3287-4B81-8EAB-3CE508498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48AE-9882-45E7-B93B-25C92E8B89FF}" type="datetimeFigureOut">
              <a:rPr lang="he-IL" smtClean="0"/>
              <a:t>ז'/סיון/תשפ"א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1E8E1B8B-ACBD-4EB3-B12D-C2CEB1C13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405E1BE4-B70E-402A-AC76-67351B28E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CA12-EE3B-499E-B6F8-98D7C70430E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087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D44B903-3500-460E-9598-FCB040262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EBF2D8B5-162F-4C0D-9B81-C504E0D2D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48AE-9882-45E7-B93B-25C92E8B89FF}" type="datetimeFigureOut">
              <a:rPr lang="he-IL" smtClean="0"/>
              <a:t>ז'/סיון/תשפ"א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82AAB9B8-588C-4F87-8331-430853D58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2AA37DD9-3CD9-4467-84E4-95156856C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CA12-EE3B-499E-B6F8-98D7C70430E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2343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8DD42BB8-C781-458C-8C7C-2F723B18C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48AE-9882-45E7-B93B-25C92E8B89FF}" type="datetimeFigureOut">
              <a:rPr lang="he-IL" smtClean="0"/>
              <a:t>ז'/סיון/תשפ"א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1014FC83-F115-4D69-AD1E-3C4E2C490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8810A3E1-2B6B-4D3D-A0BE-B1AD35071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CA12-EE3B-499E-B6F8-98D7C70430E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3724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D15CC6A-4A42-4165-80FE-E73021F8E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A6F6A17-BD01-4797-9783-86E2ED5FD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93A12B7F-B843-4CED-92F4-1B5D4F106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8F1A5EFF-8AC9-4C23-A64E-71D85D5D0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48AE-9882-45E7-B93B-25C92E8B89FF}" type="datetimeFigureOut">
              <a:rPr lang="he-IL" smtClean="0"/>
              <a:t>ז'/סיון/תשפ"א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E14909DA-916B-4E5E-86CB-023DFBB4F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219EA1F-478C-4297-BB0A-BB0A40378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CA12-EE3B-499E-B6F8-98D7C70430E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0725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81FA843-B30B-42AE-A7AE-CE7708D88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032C3D8B-24F6-453B-B58D-A9209A228C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4E5D510-4671-4491-B298-14C77DA808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42EF665B-71C1-45F0-82D5-F2B90A382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48AE-9882-45E7-B93B-25C92E8B89FF}" type="datetimeFigureOut">
              <a:rPr lang="he-IL" smtClean="0"/>
              <a:t>ז'/סיון/תשפ"א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12035EB-F019-4ABE-9036-2745D5BA0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F20B1E4-3A87-40B4-84EB-BA7EA087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CA12-EE3B-499E-B6F8-98D7C70430E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256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03529DF5-8471-4796-A1D7-E1B217C81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FD782C6-32B1-4C28-86D9-8D18FBE8B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F8A1B53-18DA-41B8-BE78-ECFF02049A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948AE-9882-45E7-B93B-25C92E8B89FF}" type="datetimeFigureOut">
              <a:rPr lang="he-IL" smtClean="0"/>
              <a:t>ז'/סיון/תשפ"א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029E059-EE4A-42B7-918C-EF7A3069A5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1431E74-5154-4380-B2D4-12A80C08DD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5CA12-EE3B-499E-B6F8-98D7C70430E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2809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9D2235-1A7E-40DE-8376-B907F970EA5F}"/>
              </a:ext>
            </a:extLst>
          </p:cNvPr>
          <p:cNvSpPr txBox="1"/>
          <p:nvPr/>
        </p:nvSpPr>
        <p:spPr>
          <a:xfrm>
            <a:off x="213064" y="226475"/>
            <a:ext cx="215549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/>
              <a:t>Types of events</a:t>
            </a:r>
            <a:endParaRPr lang="he-IL" sz="2400" dirty="0"/>
          </a:p>
        </p:txBody>
      </p:sp>
      <p:sp>
        <p:nvSpPr>
          <p:cNvPr id="36" name="TextBox 10">
            <a:extLst>
              <a:ext uri="{FF2B5EF4-FFF2-40B4-BE49-F238E27FC236}">
                <a16:creationId xmlns:a16="http://schemas.microsoft.com/office/drawing/2014/main" id="{1B7107B6-4D8C-4517-9CAE-CD4A59211DD6}"/>
              </a:ext>
            </a:extLst>
          </p:cNvPr>
          <p:cNvSpPr txBox="1"/>
          <p:nvPr/>
        </p:nvSpPr>
        <p:spPr>
          <a:xfrm>
            <a:off x="252782" y="832636"/>
            <a:ext cx="2783381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600" dirty="0"/>
              <a:t>1 Simple motor</a:t>
            </a:r>
          </a:p>
          <a:p>
            <a:pPr algn="l" rtl="0"/>
            <a:r>
              <a:rPr lang="en-US" sz="1600" dirty="0"/>
              <a:t>2 Automatism</a:t>
            </a:r>
          </a:p>
          <a:p>
            <a:pPr algn="l" rtl="0"/>
            <a:r>
              <a:rPr lang="en-US" sz="1600" dirty="0"/>
              <a:t>3 </a:t>
            </a:r>
            <a:r>
              <a:rPr lang="en-US" sz="1600" dirty="0" err="1"/>
              <a:t>Autonoic</a:t>
            </a:r>
            <a:r>
              <a:rPr lang="en-US" sz="1600" dirty="0"/>
              <a:t> phenomena</a:t>
            </a:r>
          </a:p>
          <a:p>
            <a:pPr algn="l" rtl="0"/>
            <a:r>
              <a:rPr lang="en-US" sz="1600" dirty="0"/>
              <a:t>4 Eye movements</a:t>
            </a:r>
          </a:p>
          <a:p>
            <a:pPr algn="l" rtl="0"/>
            <a:r>
              <a:rPr lang="en-US" sz="1600" dirty="0"/>
              <a:t>5 Hyperkinetic</a:t>
            </a:r>
          </a:p>
          <a:p>
            <a:pPr algn="l" rtl="0"/>
            <a:r>
              <a:rPr lang="en-US" sz="1600" dirty="0"/>
              <a:t>6 Vocal phenomena</a:t>
            </a:r>
          </a:p>
          <a:p>
            <a:pPr algn="l" rtl="0"/>
            <a:r>
              <a:rPr lang="en-US" sz="1600" dirty="0"/>
              <a:t>7 </a:t>
            </a:r>
            <a:r>
              <a:rPr lang="en-US" sz="1600" dirty="0" err="1"/>
              <a:t>Dialeptic</a:t>
            </a:r>
            <a:endParaRPr lang="en-US" sz="1600" dirty="0"/>
          </a:p>
          <a:p>
            <a:pPr algn="l" rtl="0"/>
            <a:r>
              <a:rPr lang="en-US" sz="1600" dirty="0"/>
              <a:t>8 Generalized/ Focal to bilateral tonic clonic seizure</a:t>
            </a:r>
          </a:p>
          <a:p>
            <a:pPr algn="l" rtl="0"/>
            <a:r>
              <a:rPr lang="en-US" sz="1600" dirty="0"/>
              <a:t>9 Aura</a:t>
            </a:r>
          </a:p>
          <a:p>
            <a:pPr algn="l" rtl="0"/>
            <a:r>
              <a:rPr lang="en-US" sz="1600" dirty="0"/>
              <a:t>10 Other</a:t>
            </a:r>
          </a:p>
          <a:p>
            <a:pPr algn="l" rtl="0"/>
            <a:r>
              <a:rPr lang="en-US" sz="1600" dirty="0"/>
              <a:t>11 Trigger</a:t>
            </a:r>
            <a:endParaRPr lang="he-IL" sz="1600" dirty="0"/>
          </a:p>
        </p:txBody>
      </p:sp>
    </p:spTree>
    <p:extLst>
      <p:ext uri="{BB962C8B-B14F-4D97-AF65-F5344CB8AC3E}">
        <p14:creationId xmlns:p14="http://schemas.microsoft.com/office/powerpoint/2010/main" val="2743476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3E0330-AF90-4C0B-8E94-42DE1A1D83A0}"/>
              </a:ext>
            </a:extLst>
          </p:cNvPr>
          <p:cNvSpPr txBox="1"/>
          <p:nvPr/>
        </p:nvSpPr>
        <p:spPr>
          <a:xfrm>
            <a:off x="339146" y="246020"/>
            <a:ext cx="85318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/>
              <a:t>9. Aura</a:t>
            </a:r>
            <a:endParaRPr lang="he-I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FA6DB3-EEFE-4B7D-B169-D9E4F017D0F0}"/>
              </a:ext>
            </a:extLst>
          </p:cNvPr>
          <p:cNvSpPr txBox="1"/>
          <p:nvPr/>
        </p:nvSpPr>
        <p:spPr>
          <a:xfrm>
            <a:off x="333794" y="588583"/>
            <a:ext cx="163775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u="sng" dirty="0"/>
              <a:t>9.1 Report type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8543FA-B998-4F28-876E-55251194B1DA}"/>
              </a:ext>
            </a:extLst>
          </p:cNvPr>
          <p:cNvSpPr txBox="1"/>
          <p:nvPr/>
        </p:nvSpPr>
        <p:spPr>
          <a:xfrm>
            <a:off x="332255" y="2058090"/>
            <a:ext cx="285116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u="sng" dirty="0"/>
              <a:t>9.2 Aura type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DE40E2-78C6-4C34-AE32-DF148B88E801}"/>
              </a:ext>
            </a:extLst>
          </p:cNvPr>
          <p:cNvSpPr txBox="1"/>
          <p:nvPr/>
        </p:nvSpPr>
        <p:spPr>
          <a:xfrm>
            <a:off x="333794" y="1011252"/>
            <a:ext cx="2611741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200" dirty="0"/>
              <a:t>9.1.1 Verbal, certain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9.1.2 Verbal, uncertain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9.1.3 Non-verbal, body part specific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9.1.4 Non verbal, general 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endParaRPr lang="he-IL" sz="1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FB2657-2674-4954-A8C6-DC87876537D7}"/>
              </a:ext>
            </a:extLst>
          </p:cNvPr>
          <p:cNvSpPr txBox="1"/>
          <p:nvPr/>
        </p:nvSpPr>
        <p:spPr>
          <a:xfrm>
            <a:off x="332254" y="2383032"/>
            <a:ext cx="1975011" cy="221599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dirty="0"/>
              <a:t>9.2.1 Somatosensory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9.2.2 Visual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9.2.3 Auditory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9.2.4 Gustatory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9.2.5 Olfactory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9.2.6 Vertiginous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9.2.7 Autonomic/visceral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9.2.8 Experiential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9.2.9 Cephalic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9.2.10 “Other”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1ECCA1-1AC4-4BCF-9E02-663B68F6DE2A}"/>
              </a:ext>
            </a:extLst>
          </p:cNvPr>
          <p:cNvSpPr txBox="1"/>
          <p:nvPr/>
        </p:nvSpPr>
        <p:spPr>
          <a:xfrm>
            <a:off x="5471522" y="202664"/>
            <a:ext cx="2180405" cy="318548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100" u="sng" dirty="0"/>
              <a:t>9.2.2.1 </a:t>
            </a:r>
            <a:r>
              <a:rPr lang="en-US" sz="1100" u="sng" dirty="0">
                <a:sym typeface="Wingdings" panose="05000000000000000000" pitchFamily="2" charset="2"/>
              </a:rPr>
              <a:t> </a:t>
            </a:r>
            <a:r>
              <a:rPr lang="en-US" sz="1100" u="sng" dirty="0"/>
              <a:t> 9.2.2 Visual aura type </a:t>
            </a:r>
          </a:p>
          <a:p>
            <a:pPr algn="l" rtl="0"/>
            <a:r>
              <a:rPr lang="en-US" sz="1100" u="sng" dirty="0"/>
              <a:t>(AND 9.2.2.2 visual field)</a:t>
            </a:r>
          </a:p>
          <a:p>
            <a:pPr algn="l" rtl="0"/>
            <a:r>
              <a:rPr lang="en-US" sz="1100" u="sng" dirty="0"/>
              <a:t>(AND 9.2.2.3 movement)</a:t>
            </a:r>
          </a:p>
          <a:p>
            <a:pPr algn="l" rtl="0"/>
            <a:r>
              <a:rPr lang="en-US" sz="1050" dirty="0"/>
              <a:t>9.2.2.1.1.Flash lights</a:t>
            </a:r>
          </a:p>
          <a:p>
            <a:pPr algn="l" rtl="0"/>
            <a:r>
              <a:rPr lang="en-US" sz="1050" dirty="0"/>
              <a:t>9.2.2. 1.2 Scotoma                    </a:t>
            </a:r>
          </a:p>
          <a:p>
            <a:pPr algn="l" rtl="0"/>
            <a:r>
              <a:rPr lang="en-US" sz="1050" dirty="0"/>
              <a:t>9.2.2. 1.3 Colors                    </a:t>
            </a:r>
          </a:p>
          <a:p>
            <a:pPr algn="l" rtl="0"/>
            <a:r>
              <a:rPr lang="en-US" sz="1050" dirty="0"/>
              <a:t>9.2.2. 1.4 Dots </a:t>
            </a:r>
          </a:p>
          <a:p>
            <a:pPr algn="l" rtl="0"/>
            <a:r>
              <a:rPr lang="en-US" sz="1050" dirty="0"/>
              <a:t>9.2.2. 1.5 Lines </a:t>
            </a:r>
          </a:p>
          <a:p>
            <a:pPr algn="l" rtl="0"/>
            <a:r>
              <a:rPr lang="en-US" sz="1050" dirty="0"/>
              <a:t>9.2.2. 1.6 Formed hallucinations </a:t>
            </a:r>
          </a:p>
          <a:p>
            <a:pPr algn="l" rtl="0"/>
            <a:r>
              <a:rPr lang="en-US" sz="1050" dirty="0"/>
              <a:t>9.2.2. 1.7 Micropsia</a:t>
            </a:r>
          </a:p>
          <a:p>
            <a:pPr algn="l" rtl="0"/>
            <a:r>
              <a:rPr lang="en-US" sz="1050" dirty="0"/>
              <a:t>9.2.2. 1.8 Macropsia</a:t>
            </a:r>
          </a:p>
          <a:p>
            <a:pPr algn="l" rtl="0"/>
            <a:r>
              <a:rPr lang="en-US" sz="1050" dirty="0"/>
              <a:t>9.2.2. 1.9 Shape distortion</a:t>
            </a:r>
          </a:p>
          <a:p>
            <a:pPr algn="l" rtl="0"/>
            <a:r>
              <a:rPr lang="en-US" sz="1050" dirty="0"/>
              <a:t>9.2.2. 1.10 Distance distortion</a:t>
            </a:r>
          </a:p>
          <a:p>
            <a:pPr algn="l" rtl="0"/>
            <a:r>
              <a:rPr lang="en-US" sz="1050" dirty="0"/>
              <a:t>9.2.2. 1.11 Light intensity distortion</a:t>
            </a:r>
          </a:p>
          <a:p>
            <a:pPr algn="l" rtl="0"/>
            <a:r>
              <a:rPr lang="en-US" sz="1050" dirty="0"/>
              <a:t>9.2.2. 1.12 Color intensity distortion </a:t>
            </a:r>
          </a:p>
          <a:p>
            <a:pPr algn="l" rtl="0"/>
            <a:r>
              <a:rPr lang="en-US" sz="1050" dirty="0"/>
              <a:t>9.2.2. 1.13 Palinopsia</a:t>
            </a:r>
          </a:p>
          <a:p>
            <a:pPr algn="l" rtl="0"/>
            <a:r>
              <a:rPr lang="en-US" sz="1050" dirty="0"/>
              <a:t>9.2.2. 1.14 Oscillopsia</a:t>
            </a:r>
          </a:p>
          <a:p>
            <a:pPr algn="l" rtl="0"/>
            <a:r>
              <a:rPr lang="en-US" sz="1050" dirty="0"/>
              <a:t>9.2.2. 1.15 Loss of vision</a:t>
            </a:r>
          </a:p>
          <a:p>
            <a:pPr algn="l" rtl="0"/>
            <a:r>
              <a:rPr lang="en-US" sz="1050" dirty="0"/>
              <a:t>9.2.2. 1.16 Other</a:t>
            </a:r>
          </a:p>
        </p:txBody>
      </p:sp>
      <p:sp>
        <p:nvSpPr>
          <p:cNvPr id="42" name="TextBox 4">
            <a:extLst>
              <a:ext uri="{FF2B5EF4-FFF2-40B4-BE49-F238E27FC236}">
                <a16:creationId xmlns:a16="http://schemas.microsoft.com/office/drawing/2014/main" id="{E2B3DC58-9726-4E5C-9E14-38D4AFE48794}"/>
              </a:ext>
            </a:extLst>
          </p:cNvPr>
          <p:cNvSpPr txBox="1"/>
          <p:nvPr/>
        </p:nvSpPr>
        <p:spPr>
          <a:xfrm>
            <a:off x="298214" y="4470781"/>
            <a:ext cx="2851165" cy="221599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u="sng" dirty="0"/>
              <a:t>9.3 </a:t>
            </a:r>
            <a:r>
              <a:rPr lang="en-US" u="sng" dirty="0">
                <a:sym typeface="Wingdings" panose="05000000000000000000" pitchFamily="2" charset="2"/>
              </a:rPr>
              <a:t> 1.1.4, 9.2.1 Involved b</a:t>
            </a:r>
            <a:r>
              <a:rPr lang="en-US" u="sng" dirty="0"/>
              <a:t>ody part</a:t>
            </a:r>
            <a:endParaRPr lang="en-US" sz="1800" b="1" u="sng" dirty="0"/>
          </a:p>
          <a:p>
            <a:pPr algn="l" rtl="0"/>
            <a:r>
              <a:rPr lang="en-US" sz="1200" dirty="0"/>
              <a:t>9.3.1 Head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9.3.2 Neck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9.3.3 Trunk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9.3.4 Limbs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9.3.5 Buttocks </a:t>
            </a:r>
          </a:p>
          <a:p>
            <a:pPr algn="l" rtl="0"/>
            <a:r>
              <a:rPr lang="en-US" sz="1200" dirty="0"/>
              <a:t>9.3.6 Genital </a:t>
            </a:r>
          </a:p>
          <a:p>
            <a:pPr algn="l" rtl="0"/>
            <a:r>
              <a:rPr lang="en-US" sz="1200" dirty="0"/>
              <a:t>9.3.7 Generalized </a:t>
            </a:r>
          </a:p>
          <a:p>
            <a:pPr algn="l" rtl="0"/>
            <a:endParaRPr lang="en-US" u="sng" dirty="0"/>
          </a:p>
        </p:txBody>
      </p:sp>
      <p:cxnSp>
        <p:nvCxnSpPr>
          <p:cNvPr id="18" name="מחבר ישר 17">
            <a:extLst>
              <a:ext uri="{FF2B5EF4-FFF2-40B4-BE49-F238E27FC236}">
                <a16:creationId xmlns:a16="http://schemas.microsoft.com/office/drawing/2014/main" id="{CFFE71AC-BD3D-4B39-AEA7-96E02F328B87}"/>
              </a:ext>
            </a:extLst>
          </p:cNvPr>
          <p:cNvCxnSpPr>
            <a:cxnSpLocks/>
          </p:cNvCxnSpPr>
          <p:nvPr/>
        </p:nvCxnSpPr>
        <p:spPr>
          <a:xfrm>
            <a:off x="364153" y="1911809"/>
            <a:ext cx="242984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ישר 20">
            <a:extLst>
              <a:ext uri="{FF2B5EF4-FFF2-40B4-BE49-F238E27FC236}">
                <a16:creationId xmlns:a16="http://schemas.microsoft.com/office/drawing/2014/main" id="{847EFA11-8862-4393-91F9-366F946CF96C}"/>
              </a:ext>
            </a:extLst>
          </p:cNvPr>
          <p:cNvCxnSpPr>
            <a:cxnSpLocks/>
          </p:cNvCxnSpPr>
          <p:nvPr/>
        </p:nvCxnSpPr>
        <p:spPr>
          <a:xfrm>
            <a:off x="2925928" y="202664"/>
            <a:ext cx="0" cy="64407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14">
            <a:extLst>
              <a:ext uri="{FF2B5EF4-FFF2-40B4-BE49-F238E27FC236}">
                <a16:creationId xmlns:a16="http://schemas.microsoft.com/office/drawing/2014/main" id="{E673C7C6-574F-4103-89CE-7495725ED35D}"/>
              </a:ext>
            </a:extLst>
          </p:cNvPr>
          <p:cNvSpPr txBox="1"/>
          <p:nvPr/>
        </p:nvSpPr>
        <p:spPr>
          <a:xfrm>
            <a:off x="7686876" y="3564413"/>
            <a:ext cx="2146742" cy="284693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100" u="sng" dirty="0"/>
              <a:t>9.2.7 </a:t>
            </a:r>
            <a:r>
              <a:rPr lang="en-US" sz="1100" u="sng" dirty="0">
                <a:sym typeface="Wingdings" panose="05000000000000000000" pitchFamily="2" charset="2"/>
              </a:rPr>
              <a:t> </a:t>
            </a:r>
            <a:r>
              <a:rPr lang="en-US" sz="1100" u="sng" dirty="0"/>
              <a:t> Autonomic/Visceral aura</a:t>
            </a:r>
          </a:p>
          <a:p>
            <a:pPr algn="l" rtl="0"/>
            <a:r>
              <a:rPr lang="en-US" sz="1050" dirty="0"/>
              <a:t>9.2.7.1 Nausea</a:t>
            </a:r>
          </a:p>
          <a:p>
            <a:pPr algn="l" rtl="0"/>
            <a:r>
              <a:rPr lang="en-US" sz="1050" dirty="0"/>
              <a:t>9.2.7.2 Abdominal pain</a:t>
            </a:r>
          </a:p>
          <a:p>
            <a:pPr algn="l" rtl="0"/>
            <a:r>
              <a:rPr lang="en-US" sz="1050" dirty="0"/>
              <a:t>9.2.7.3 Static abdominal discomfort</a:t>
            </a:r>
          </a:p>
          <a:p>
            <a:pPr algn="l" rtl="0"/>
            <a:r>
              <a:rPr lang="en-US" sz="1050" dirty="0"/>
              <a:t>9.2.7.4 Rising abdominal discomfort</a:t>
            </a:r>
          </a:p>
          <a:p>
            <a:pPr algn="l" rtl="0"/>
            <a:r>
              <a:rPr lang="en-US" sz="1050" dirty="0"/>
              <a:t>9.2.7.5 Chest pain</a:t>
            </a:r>
          </a:p>
          <a:p>
            <a:pPr algn="l" rtl="0"/>
            <a:r>
              <a:rPr lang="en-US" sz="1050" dirty="0"/>
              <a:t>9.2.7.6 Chest discomfort</a:t>
            </a:r>
          </a:p>
          <a:p>
            <a:pPr algn="l" rtl="0"/>
            <a:r>
              <a:rPr lang="en-US" sz="1050" dirty="0"/>
              <a:t>9.2.7.7 Throat sensation</a:t>
            </a:r>
          </a:p>
          <a:p>
            <a:pPr algn="l" rtl="0"/>
            <a:r>
              <a:rPr lang="en-US" sz="1050" dirty="0"/>
              <a:t>9.2.7.8 Palpitation </a:t>
            </a:r>
          </a:p>
          <a:p>
            <a:pPr algn="l" rtl="0"/>
            <a:r>
              <a:rPr lang="en-US" sz="1050" dirty="0"/>
              <a:t>9.2.7.9 Feeling hot</a:t>
            </a:r>
          </a:p>
          <a:p>
            <a:pPr algn="l" rtl="0"/>
            <a:r>
              <a:rPr lang="en-US" sz="1050" dirty="0"/>
              <a:t>9.2.7.10 Shortness of breath</a:t>
            </a:r>
          </a:p>
          <a:p>
            <a:pPr algn="l" rtl="0"/>
            <a:r>
              <a:rPr lang="en-US" sz="1050" dirty="0"/>
              <a:t>9.2.7.11 Choking</a:t>
            </a:r>
          </a:p>
          <a:p>
            <a:pPr algn="l" rtl="0"/>
            <a:r>
              <a:rPr lang="en-US" sz="1050" dirty="0"/>
              <a:t>9.2.7.12 Feeling cold</a:t>
            </a:r>
          </a:p>
          <a:p>
            <a:pPr algn="l" rtl="0"/>
            <a:r>
              <a:rPr lang="en-US" sz="1050" dirty="0"/>
              <a:t>9.2.7.13 Urinary urge</a:t>
            </a:r>
          </a:p>
          <a:p>
            <a:pPr algn="l" rtl="0"/>
            <a:r>
              <a:rPr lang="en-US" sz="1050" dirty="0"/>
              <a:t>9.2.7.14 Defecation urge</a:t>
            </a:r>
          </a:p>
          <a:p>
            <a:pPr algn="l" rtl="0"/>
            <a:r>
              <a:rPr lang="en-US" sz="1050" dirty="0"/>
              <a:t>9.2.7.15 Sexual feelings</a:t>
            </a:r>
          </a:p>
          <a:p>
            <a:pPr algn="l" rtl="0"/>
            <a:r>
              <a:rPr lang="en-US" sz="1050" dirty="0"/>
              <a:t>9.2.7.16 Other</a:t>
            </a:r>
            <a:endParaRPr lang="he-IL" sz="1050" dirty="0"/>
          </a:p>
        </p:txBody>
      </p:sp>
      <p:sp>
        <p:nvSpPr>
          <p:cNvPr id="28" name="TextBox 14">
            <a:extLst>
              <a:ext uri="{FF2B5EF4-FFF2-40B4-BE49-F238E27FC236}">
                <a16:creationId xmlns:a16="http://schemas.microsoft.com/office/drawing/2014/main" id="{6206D909-AB61-4A92-920B-D9670D007D0E}"/>
              </a:ext>
            </a:extLst>
          </p:cNvPr>
          <p:cNvSpPr txBox="1"/>
          <p:nvPr/>
        </p:nvSpPr>
        <p:spPr>
          <a:xfrm>
            <a:off x="7792483" y="223516"/>
            <a:ext cx="2507893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100" u="sng" dirty="0"/>
              <a:t>9.2.8 </a:t>
            </a:r>
            <a:r>
              <a:rPr lang="en-US" sz="1100" u="sng" dirty="0">
                <a:sym typeface="Wingdings" panose="05000000000000000000" pitchFamily="2" charset="2"/>
              </a:rPr>
              <a:t> </a:t>
            </a:r>
            <a:r>
              <a:rPr lang="en-US" sz="1100" u="sng" dirty="0"/>
              <a:t> Experiential</a:t>
            </a:r>
          </a:p>
          <a:p>
            <a:pPr algn="l" rtl="0"/>
            <a:r>
              <a:rPr lang="en-US" sz="1050" dirty="0"/>
              <a:t>9.2.8.1 Fear</a:t>
            </a:r>
          </a:p>
          <a:p>
            <a:pPr algn="l" rtl="0"/>
            <a:r>
              <a:rPr lang="en-US" sz="1050" dirty="0"/>
              <a:t>9.2.8.2 Anxiety             </a:t>
            </a:r>
          </a:p>
          <a:p>
            <a:pPr algn="l" rtl="0"/>
            <a:r>
              <a:rPr lang="en-US" sz="1050" dirty="0"/>
              <a:t>9.2.8.3 Anger           </a:t>
            </a:r>
          </a:p>
          <a:p>
            <a:pPr algn="l" rtl="0"/>
            <a:r>
              <a:rPr lang="en-US" sz="1050" dirty="0"/>
              <a:t>9.2.8.4 Elation                        </a:t>
            </a:r>
          </a:p>
          <a:p>
            <a:pPr algn="l" rtl="0"/>
            <a:r>
              <a:rPr lang="en-US" sz="1050" dirty="0"/>
              <a:t>9.2.8.5 Pleasure                       </a:t>
            </a:r>
          </a:p>
          <a:p>
            <a:pPr algn="l" rtl="0"/>
            <a:r>
              <a:rPr lang="en-US" sz="1050" dirty="0"/>
              <a:t>9.2.8.6 Forced thinking  </a:t>
            </a:r>
          </a:p>
          <a:p>
            <a:pPr algn="l" rtl="0"/>
            <a:r>
              <a:rPr lang="en-US" sz="1050" dirty="0"/>
              <a:t>9.2.8.7 </a:t>
            </a:r>
            <a:r>
              <a:rPr lang="en-US" sz="1050" dirty="0" err="1"/>
              <a:t>Disorganised</a:t>
            </a:r>
            <a:r>
              <a:rPr lang="en-US" sz="1050" dirty="0"/>
              <a:t> thinking</a:t>
            </a:r>
          </a:p>
          <a:p>
            <a:pPr algn="l" rtl="0"/>
            <a:r>
              <a:rPr lang="en-US" sz="1050" dirty="0"/>
              <a:t>9.2.8.8 Multimodal hallucinations</a:t>
            </a:r>
          </a:p>
          <a:p>
            <a:pPr algn="l" rtl="0"/>
            <a:r>
              <a:rPr lang="en-US" sz="1050" dirty="0"/>
              <a:t>9.2.8.9 Complex memories</a:t>
            </a:r>
          </a:p>
          <a:p>
            <a:pPr algn="l" rtl="0"/>
            <a:r>
              <a:rPr lang="en-US" sz="1050" dirty="0"/>
              <a:t>9.2.8.10 Deja vu</a:t>
            </a:r>
          </a:p>
          <a:p>
            <a:pPr algn="l" rtl="0"/>
            <a:r>
              <a:rPr lang="en-US" sz="1050" dirty="0"/>
              <a:t>9.2.8.11 Jamais vu</a:t>
            </a:r>
          </a:p>
          <a:p>
            <a:pPr algn="l" rtl="0"/>
            <a:r>
              <a:rPr lang="en-US" sz="1050" dirty="0"/>
              <a:t>9.2.8.12 Depersonalization</a:t>
            </a:r>
          </a:p>
          <a:p>
            <a:pPr algn="l" rtl="0"/>
            <a:r>
              <a:rPr lang="en-US" sz="1050" dirty="0"/>
              <a:t>9.2.8.13 Derealization</a:t>
            </a:r>
          </a:p>
          <a:p>
            <a:pPr algn="l" rtl="0"/>
            <a:r>
              <a:rPr lang="en-US" sz="1050" dirty="0"/>
              <a:t>9.2.8.14 Feeling of presence</a:t>
            </a:r>
          </a:p>
          <a:p>
            <a:pPr algn="l" rtl="0"/>
            <a:r>
              <a:rPr lang="en-US" sz="1050" dirty="0"/>
              <a:t>9.2.8.15 Out-of-body experience</a:t>
            </a:r>
          </a:p>
          <a:p>
            <a:pPr algn="l" rtl="0"/>
            <a:r>
              <a:rPr lang="en-US" sz="1050" dirty="0"/>
              <a:t>9.2.8.16 </a:t>
            </a:r>
            <a:r>
              <a:rPr lang="en-US" sz="1050" dirty="0" err="1"/>
              <a:t>Autoscopy</a:t>
            </a:r>
            <a:endParaRPr lang="en-US" sz="1050" dirty="0"/>
          </a:p>
          <a:p>
            <a:pPr algn="l" rtl="0"/>
            <a:r>
              <a:rPr lang="en-US" sz="1050" dirty="0"/>
              <a:t>9.2.8.17 Sadness</a:t>
            </a:r>
          </a:p>
          <a:p>
            <a:pPr algn="l" rtl="0"/>
            <a:r>
              <a:rPr lang="en-US" sz="1050" dirty="0"/>
              <a:t>9.2.8.18 Other</a:t>
            </a:r>
          </a:p>
        </p:txBody>
      </p:sp>
      <p:sp>
        <p:nvSpPr>
          <p:cNvPr id="29" name="TextBox 14">
            <a:extLst>
              <a:ext uri="{FF2B5EF4-FFF2-40B4-BE49-F238E27FC236}">
                <a16:creationId xmlns:a16="http://schemas.microsoft.com/office/drawing/2014/main" id="{06D27326-9FB7-4D47-9690-E50EB9A9D3F1}"/>
              </a:ext>
            </a:extLst>
          </p:cNvPr>
          <p:cNvSpPr txBox="1"/>
          <p:nvPr/>
        </p:nvSpPr>
        <p:spPr>
          <a:xfrm>
            <a:off x="5444493" y="3325157"/>
            <a:ext cx="2419611" cy="18774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100" u="sng" dirty="0"/>
              <a:t>9.2.2.2 </a:t>
            </a:r>
            <a:r>
              <a:rPr lang="en-US" sz="1100" u="sng" dirty="0">
                <a:sym typeface="Wingdings" panose="05000000000000000000" pitchFamily="2" charset="2"/>
              </a:rPr>
              <a:t> </a:t>
            </a:r>
            <a:r>
              <a:rPr lang="en-US" sz="1100" u="sng" dirty="0"/>
              <a:t> 9.2.2 Visual aura visual field</a:t>
            </a:r>
          </a:p>
          <a:p>
            <a:pPr algn="l" rtl="0"/>
            <a:r>
              <a:rPr lang="en-US" sz="1050" dirty="0"/>
              <a:t>9.2.2.2.1 Rt upper quadrant</a:t>
            </a:r>
            <a:endParaRPr lang="en-US" sz="1050" i="1" dirty="0"/>
          </a:p>
          <a:p>
            <a:pPr algn="l" rtl="0"/>
            <a:r>
              <a:rPr lang="en-US" sz="1050" dirty="0"/>
              <a:t>9.2.2.2.2 Rt lower quadrant</a:t>
            </a:r>
          </a:p>
          <a:p>
            <a:pPr algn="l" rtl="0"/>
            <a:r>
              <a:rPr lang="en-US" sz="1050" dirty="0"/>
              <a:t>9.2.2.2.3 Rt. hemifield</a:t>
            </a:r>
          </a:p>
          <a:p>
            <a:pPr algn="l" rtl="0"/>
            <a:r>
              <a:rPr lang="en-US" sz="1050" dirty="0"/>
              <a:t>9.2.2.2.4 Lt upper quadrant</a:t>
            </a:r>
          </a:p>
          <a:p>
            <a:pPr algn="l" rtl="0"/>
            <a:r>
              <a:rPr lang="en-US" sz="1050" dirty="0"/>
              <a:t>9.2.2.2.5 Lt lower quadrant</a:t>
            </a:r>
          </a:p>
          <a:p>
            <a:pPr algn="l" rtl="0"/>
            <a:r>
              <a:rPr lang="en-US" sz="1050" dirty="0"/>
              <a:t>9.2.2.2.6 Lt. hemifield</a:t>
            </a:r>
          </a:p>
          <a:p>
            <a:pPr algn="l" rtl="0"/>
            <a:r>
              <a:rPr lang="en-US" sz="1050" dirty="0"/>
              <a:t>9.2.2.2.7 Central visual area</a:t>
            </a:r>
          </a:p>
          <a:p>
            <a:pPr algn="l" rtl="0"/>
            <a:r>
              <a:rPr lang="en-US" sz="1050" dirty="0"/>
              <a:t>9.2.2.2.8 Rt eye</a:t>
            </a:r>
          </a:p>
          <a:p>
            <a:pPr algn="l" rtl="0"/>
            <a:r>
              <a:rPr lang="en-US" sz="1050" dirty="0"/>
              <a:t>9.2.2.2.9 Lt eye</a:t>
            </a:r>
          </a:p>
          <a:p>
            <a:pPr algn="l" rtl="0"/>
            <a:r>
              <a:rPr lang="en-US" sz="1050" dirty="0"/>
              <a:t>9.2.2.2.10 Enter visual field</a:t>
            </a:r>
          </a:p>
        </p:txBody>
      </p:sp>
      <p:sp>
        <p:nvSpPr>
          <p:cNvPr id="32" name="TextBox 14">
            <a:extLst>
              <a:ext uri="{FF2B5EF4-FFF2-40B4-BE49-F238E27FC236}">
                <a16:creationId xmlns:a16="http://schemas.microsoft.com/office/drawing/2014/main" id="{692B50C6-0444-44C8-B6A1-79A5AAEFFE81}"/>
              </a:ext>
            </a:extLst>
          </p:cNvPr>
          <p:cNvSpPr txBox="1"/>
          <p:nvPr/>
        </p:nvSpPr>
        <p:spPr>
          <a:xfrm>
            <a:off x="5446805" y="5202250"/>
            <a:ext cx="2419611" cy="15619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100" u="sng" dirty="0"/>
              <a:t>9.2.2.3 </a:t>
            </a:r>
            <a:r>
              <a:rPr lang="en-US" sz="1100" u="sng" dirty="0">
                <a:sym typeface="Wingdings" panose="05000000000000000000" pitchFamily="2" charset="2"/>
              </a:rPr>
              <a:t> </a:t>
            </a:r>
            <a:r>
              <a:rPr lang="en-US" sz="1100" u="sng" dirty="0"/>
              <a:t> 9.2.2 Movement of visual aura</a:t>
            </a:r>
          </a:p>
          <a:p>
            <a:pPr algn="l" rtl="0"/>
            <a:r>
              <a:rPr lang="en-US" sz="1050" dirty="0"/>
              <a:t>9.2.2.3.1 Moving clockwise</a:t>
            </a:r>
            <a:endParaRPr lang="en-US" sz="1050" i="1" dirty="0"/>
          </a:p>
          <a:p>
            <a:pPr algn="l" rtl="0"/>
            <a:r>
              <a:rPr lang="en-US" sz="1050" dirty="0"/>
              <a:t>9.2.2.3.2 Moving counter-clockwise</a:t>
            </a:r>
          </a:p>
          <a:p>
            <a:pPr algn="l" rtl="0"/>
            <a:r>
              <a:rPr lang="en-US" sz="1050" dirty="0"/>
              <a:t>9.2.2.3.3 Moving up</a:t>
            </a:r>
          </a:p>
          <a:p>
            <a:pPr algn="l" rtl="0"/>
            <a:r>
              <a:rPr lang="en-US" sz="1050" dirty="0"/>
              <a:t>9.2.2.3.4 Moving down</a:t>
            </a:r>
          </a:p>
          <a:p>
            <a:pPr algn="l" rtl="0"/>
            <a:r>
              <a:rPr lang="en-US" sz="1050" dirty="0"/>
              <a:t>9.2.2.3.5 Moving right</a:t>
            </a:r>
          </a:p>
          <a:p>
            <a:pPr algn="l" rtl="0"/>
            <a:r>
              <a:rPr lang="en-US" sz="1050" dirty="0"/>
              <a:t>9.2.2.3.6Moving left</a:t>
            </a:r>
          </a:p>
          <a:p>
            <a:pPr algn="l" rtl="0"/>
            <a:r>
              <a:rPr lang="en-US" sz="1050" dirty="0"/>
              <a:t>9.2.2.3.7 Stationary</a:t>
            </a:r>
          </a:p>
        </p:txBody>
      </p:sp>
      <p:cxnSp>
        <p:nvCxnSpPr>
          <p:cNvPr id="35" name="מחבר ישר 34">
            <a:extLst>
              <a:ext uri="{FF2B5EF4-FFF2-40B4-BE49-F238E27FC236}">
                <a16:creationId xmlns:a16="http://schemas.microsoft.com/office/drawing/2014/main" id="{907B6E5D-5714-4074-A770-072DBE41ACFE}"/>
              </a:ext>
            </a:extLst>
          </p:cNvPr>
          <p:cNvCxnSpPr>
            <a:cxnSpLocks/>
          </p:cNvCxnSpPr>
          <p:nvPr/>
        </p:nvCxnSpPr>
        <p:spPr>
          <a:xfrm>
            <a:off x="9966095" y="276500"/>
            <a:ext cx="0" cy="64407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14">
            <a:extLst>
              <a:ext uri="{FF2B5EF4-FFF2-40B4-BE49-F238E27FC236}">
                <a16:creationId xmlns:a16="http://schemas.microsoft.com/office/drawing/2014/main" id="{E7CCFE9C-DA01-4FA8-9CED-3A031B9FEF28}"/>
              </a:ext>
            </a:extLst>
          </p:cNvPr>
          <p:cNvSpPr txBox="1"/>
          <p:nvPr/>
        </p:nvSpPr>
        <p:spPr>
          <a:xfrm>
            <a:off x="10042547" y="212215"/>
            <a:ext cx="1534394" cy="674030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100" u="sng" dirty="0"/>
              <a:t>9.3.1 </a:t>
            </a:r>
            <a:r>
              <a:rPr lang="en-US" sz="1100" u="sng" dirty="0">
                <a:sym typeface="Wingdings" panose="05000000000000000000" pitchFamily="2" charset="2"/>
              </a:rPr>
              <a:t> </a:t>
            </a:r>
            <a:r>
              <a:rPr lang="en-US" sz="1100" u="sng" dirty="0"/>
              <a:t> Head</a:t>
            </a:r>
          </a:p>
          <a:p>
            <a:pPr algn="l" rtl="0"/>
            <a:r>
              <a:rPr lang="en-US" sz="1050" dirty="0"/>
              <a:t>9.3.1 1. Rt. face</a:t>
            </a:r>
          </a:p>
          <a:p>
            <a:pPr algn="l" rtl="0"/>
            <a:r>
              <a:rPr lang="en-US" sz="1050" dirty="0"/>
              <a:t>9.3.1.2  Lt. face</a:t>
            </a:r>
          </a:p>
          <a:p>
            <a:pPr algn="l" rtl="0"/>
            <a:r>
              <a:rPr lang="en-US" sz="1050" dirty="0"/>
              <a:t>9.3.1.3 Rt. eye</a:t>
            </a:r>
          </a:p>
          <a:p>
            <a:pPr algn="l" rtl="0"/>
            <a:r>
              <a:rPr lang="en-US" sz="1050" dirty="0"/>
              <a:t>9.3.1 4 Lt. eye</a:t>
            </a:r>
          </a:p>
          <a:p>
            <a:pPr algn="l" rtl="0"/>
            <a:r>
              <a:rPr lang="en-US" sz="1050" dirty="0"/>
              <a:t>9.3.1 5 Rt. ear</a:t>
            </a:r>
          </a:p>
          <a:p>
            <a:pPr algn="l" rtl="0"/>
            <a:r>
              <a:rPr lang="en-US" sz="1050" dirty="0"/>
              <a:t>9.3.1 6 Lt. ear</a:t>
            </a:r>
          </a:p>
          <a:p>
            <a:pPr algn="l" rtl="0"/>
            <a:r>
              <a:rPr lang="en-US" sz="1050" dirty="0"/>
              <a:t>9.3.1 7 Occiput</a:t>
            </a:r>
          </a:p>
          <a:p>
            <a:pPr algn="l" rtl="0"/>
            <a:r>
              <a:rPr lang="en-US" sz="1050" dirty="0"/>
              <a:t>9.3.1 8 Nose</a:t>
            </a:r>
          </a:p>
          <a:p>
            <a:pPr algn="l" rtl="0"/>
            <a:r>
              <a:rPr lang="en-US" sz="1050" dirty="0"/>
              <a:t>9.3.1.9 Oral cavity</a:t>
            </a:r>
          </a:p>
          <a:p>
            <a:pPr algn="l" rtl="0"/>
            <a:r>
              <a:rPr lang="en-US" sz="1050" dirty="0"/>
              <a:t>9.3.1.10 Rt. Scalp</a:t>
            </a:r>
          </a:p>
          <a:p>
            <a:pPr algn="l" rtl="0"/>
            <a:r>
              <a:rPr lang="en-US" sz="1050" dirty="0"/>
              <a:t>9.3.1.11 Lt. Scalp</a:t>
            </a:r>
          </a:p>
          <a:p>
            <a:pPr algn="l" rtl="0"/>
            <a:endParaRPr lang="en-US" sz="1050" dirty="0"/>
          </a:p>
          <a:p>
            <a:pPr algn="l" rtl="0"/>
            <a:r>
              <a:rPr lang="en-US" sz="1100" u="sng" dirty="0"/>
              <a:t>9.3.2 </a:t>
            </a:r>
            <a:r>
              <a:rPr lang="en-US" sz="1100" u="sng" dirty="0">
                <a:sym typeface="Wingdings" panose="05000000000000000000" pitchFamily="2" charset="2"/>
              </a:rPr>
              <a:t> </a:t>
            </a:r>
            <a:r>
              <a:rPr lang="en-US" sz="1100" u="sng" dirty="0"/>
              <a:t> Neck</a:t>
            </a:r>
          </a:p>
          <a:p>
            <a:pPr algn="l" rtl="0"/>
            <a:r>
              <a:rPr lang="en-US" sz="1050" dirty="0"/>
              <a:t>9.3.2.1Ant. Neck</a:t>
            </a:r>
          </a:p>
          <a:p>
            <a:pPr algn="l" rtl="0"/>
            <a:r>
              <a:rPr lang="en-US" sz="1050" dirty="0"/>
              <a:t>9.3.2.2 Post. Neck</a:t>
            </a:r>
          </a:p>
          <a:p>
            <a:pPr algn="l" rtl="0"/>
            <a:r>
              <a:rPr lang="en-US" sz="1050" dirty="0"/>
              <a:t>9.3.2.3 Lt neck</a:t>
            </a:r>
          </a:p>
          <a:p>
            <a:pPr algn="l" rtl="0"/>
            <a:r>
              <a:rPr lang="en-US" sz="1050" dirty="0"/>
              <a:t>9.3.2.4 Rt neck</a:t>
            </a:r>
          </a:p>
          <a:p>
            <a:pPr algn="l" rtl="0"/>
            <a:endParaRPr lang="en-US" sz="1050" dirty="0"/>
          </a:p>
          <a:p>
            <a:pPr algn="l" rtl="0"/>
            <a:r>
              <a:rPr lang="en-US" sz="1100" u="sng" dirty="0"/>
              <a:t>9.3.3 </a:t>
            </a:r>
            <a:r>
              <a:rPr lang="en-US" sz="1100" u="sng" dirty="0">
                <a:sym typeface="Wingdings" panose="05000000000000000000" pitchFamily="2" charset="2"/>
              </a:rPr>
              <a:t> </a:t>
            </a:r>
            <a:r>
              <a:rPr lang="en-US" sz="1100" u="sng" dirty="0"/>
              <a:t> Trunk</a:t>
            </a:r>
          </a:p>
          <a:p>
            <a:pPr algn="l" rtl="0"/>
            <a:r>
              <a:rPr lang="en-US" sz="1050" dirty="0"/>
              <a:t>9.3.3.1 Rt. chest</a:t>
            </a:r>
          </a:p>
          <a:p>
            <a:pPr algn="l" rtl="0"/>
            <a:r>
              <a:rPr lang="en-US" sz="1050" dirty="0"/>
              <a:t>9.3.3.2 Lt. chest</a:t>
            </a:r>
          </a:p>
          <a:p>
            <a:pPr algn="l" rtl="0"/>
            <a:r>
              <a:rPr lang="en-US" sz="1050" dirty="0"/>
              <a:t>9.3.3.3 Rt. Abdomen</a:t>
            </a:r>
          </a:p>
          <a:p>
            <a:pPr algn="l" rtl="0"/>
            <a:r>
              <a:rPr lang="en-US" sz="1050" dirty="0"/>
              <a:t>9.3.3.4 Lt. abdomen</a:t>
            </a:r>
          </a:p>
          <a:p>
            <a:pPr algn="l" rtl="0"/>
            <a:r>
              <a:rPr lang="en-US" sz="1050" dirty="0"/>
              <a:t>9.3.3.5 Rt. </a:t>
            </a:r>
            <a:r>
              <a:rPr lang="en-US" sz="1050" dirty="0" err="1"/>
              <a:t>upp</a:t>
            </a:r>
            <a:r>
              <a:rPr lang="en-US" sz="1050" dirty="0"/>
              <a:t> back</a:t>
            </a:r>
          </a:p>
          <a:p>
            <a:pPr algn="l" rtl="0"/>
            <a:r>
              <a:rPr lang="en-US" sz="1050" dirty="0"/>
              <a:t>9.3.3.6 Lt. </a:t>
            </a:r>
            <a:r>
              <a:rPr lang="en-US" sz="1050" dirty="0" err="1"/>
              <a:t>upp</a:t>
            </a:r>
            <a:r>
              <a:rPr lang="en-US" sz="1050" dirty="0"/>
              <a:t> back</a:t>
            </a:r>
          </a:p>
          <a:p>
            <a:pPr algn="l" rtl="0"/>
            <a:r>
              <a:rPr lang="en-US" sz="1050" dirty="0"/>
              <a:t>9.3.3.7 Rt. low back</a:t>
            </a:r>
          </a:p>
          <a:p>
            <a:pPr algn="l" rtl="0"/>
            <a:r>
              <a:rPr lang="en-US" sz="1050" dirty="0"/>
              <a:t>9.3.3.8 Lt. low back</a:t>
            </a:r>
          </a:p>
          <a:p>
            <a:pPr algn="l" rtl="0"/>
            <a:endParaRPr lang="en-US" sz="1050" dirty="0"/>
          </a:p>
          <a:p>
            <a:pPr algn="l" rtl="0"/>
            <a:r>
              <a:rPr lang="en-US" sz="1050" u="sng" dirty="0"/>
              <a:t>9.3.4 </a:t>
            </a:r>
            <a:r>
              <a:rPr lang="en-US" sz="1050" u="sng" dirty="0">
                <a:sym typeface="Wingdings" panose="05000000000000000000" pitchFamily="2" charset="2"/>
              </a:rPr>
              <a:t> </a:t>
            </a:r>
            <a:r>
              <a:rPr lang="en-US" sz="1050" u="sng" dirty="0"/>
              <a:t> Limbs</a:t>
            </a:r>
          </a:p>
          <a:p>
            <a:pPr algn="l" rtl="0"/>
            <a:r>
              <a:rPr lang="en-US" sz="1050" dirty="0"/>
              <a:t>9.3.4.1 Rt. proximal arm</a:t>
            </a:r>
          </a:p>
          <a:p>
            <a:pPr algn="l" rtl="0"/>
            <a:r>
              <a:rPr lang="en-US" sz="1050" dirty="0"/>
              <a:t>9.3.4.2 Rt. distal arm</a:t>
            </a:r>
          </a:p>
          <a:p>
            <a:pPr algn="l" rtl="0"/>
            <a:r>
              <a:rPr lang="en-US" sz="1050" dirty="0"/>
              <a:t>9.3.4.3 Lt. proximal arm</a:t>
            </a:r>
          </a:p>
          <a:p>
            <a:pPr algn="l" rtl="0"/>
            <a:r>
              <a:rPr lang="en-US" sz="1050" dirty="0"/>
              <a:t>9.3.4.4 Lt. distal arm</a:t>
            </a:r>
          </a:p>
          <a:p>
            <a:pPr algn="l" rtl="0"/>
            <a:r>
              <a:rPr lang="en-US" sz="1050" dirty="0"/>
              <a:t>9.3.4.5 Rt. proximal leg</a:t>
            </a:r>
          </a:p>
          <a:p>
            <a:pPr algn="l" rtl="0"/>
            <a:r>
              <a:rPr lang="en-US" sz="1050" dirty="0"/>
              <a:t>9.3.4.6 Rt. distal leg</a:t>
            </a:r>
          </a:p>
          <a:p>
            <a:pPr algn="l" rtl="0"/>
            <a:r>
              <a:rPr lang="en-US" sz="1050" dirty="0"/>
              <a:t>9.3.4.7 Lt. proximal leg</a:t>
            </a:r>
          </a:p>
          <a:p>
            <a:pPr algn="l" rtl="0"/>
            <a:r>
              <a:rPr lang="en-US" sz="1050" dirty="0"/>
              <a:t>9.3.4.8 Lt. distal leg</a:t>
            </a:r>
          </a:p>
          <a:p>
            <a:pPr algn="l" rtl="0"/>
            <a:endParaRPr lang="en-US" sz="1050" dirty="0"/>
          </a:p>
          <a:p>
            <a:pPr algn="l" rtl="0"/>
            <a:endParaRPr lang="en-US" sz="1050" dirty="0"/>
          </a:p>
          <a:p>
            <a:pPr algn="l" rtl="0"/>
            <a:endParaRPr lang="en-US" sz="1050" dirty="0"/>
          </a:p>
        </p:txBody>
      </p:sp>
      <p:sp>
        <p:nvSpPr>
          <p:cNvPr id="37" name="מלבן 36">
            <a:extLst>
              <a:ext uri="{FF2B5EF4-FFF2-40B4-BE49-F238E27FC236}">
                <a16:creationId xmlns:a16="http://schemas.microsoft.com/office/drawing/2014/main" id="{671D34DA-41AD-4014-A21C-496F5FBFD28E}"/>
              </a:ext>
            </a:extLst>
          </p:cNvPr>
          <p:cNvSpPr/>
          <p:nvPr/>
        </p:nvSpPr>
        <p:spPr>
          <a:xfrm>
            <a:off x="3097070" y="296900"/>
            <a:ext cx="289444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1200" u="sng" dirty="0"/>
              <a:t>9.1.4 </a:t>
            </a:r>
            <a:r>
              <a:rPr lang="en-US" sz="1200" u="sng" dirty="0">
                <a:sym typeface="Wingdings" panose="05000000000000000000" pitchFamily="2" charset="2"/>
              </a:rPr>
              <a:t> </a:t>
            </a:r>
            <a:r>
              <a:rPr lang="en-US" sz="1200" u="sng" dirty="0"/>
              <a:t>Non verbal, general</a:t>
            </a:r>
          </a:p>
          <a:p>
            <a:pPr algn="l" rtl="0"/>
            <a:r>
              <a:rPr lang="en-US" sz="1100" dirty="0"/>
              <a:t>9.1.4.1 Alarming button searching</a:t>
            </a:r>
          </a:p>
          <a:p>
            <a:pPr algn="l" rtl="0"/>
            <a:r>
              <a:rPr lang="en-US" sz="1100" dirty="0"/>
              <a:t>9.1.4.2 Alarming button pushing</a:t>
            </a:r>
          </a:p>
          <a:p>
            <a:pPr algn="l" rtl="0"/>
            <a:r>
              <a:rPr lang="en-US" sz="1100" dirty="0"/>
              <a:t>9.1.4.3 Alarming gesticulation/</a:t>
            </a:r>
          </a:p>
          <a:p>
            <a:pPr algn="l" rtl="0"/>
            <a:r>
              <a:rPr lang="en-US" sz="1100" dirty="0"/>
              <a:t>    vocalization</a:t>
            </a:r>
          </a:p>
          <a:p>
            <a:pPr algn="l" rtl="0"/>
            <a:endParaRPr lang="en-US" sz="1400" dirty="0"/>
          </a:p>
        </p:txBody>
      </p:sp>
      <p:sp>
        <p:nvSpPr>
          <p:cNvPr id="38" name="TextBox 14">
            <a:extLst>
              <a:ext uri="{FF2B5EF4-FFF2-40B4-BE49-F238E27FC236}">
                <a16:creationId xmlns:a16="http://schemas.microsoft.com/office/drawing/2014/main" id="{AA0940C3-4CCE-4391-83F4-9BC3AEC50E83}"/>
              </a:ext>
            </a:extLst>
          </p:cNvPr>
          <p:cNvSpPr txBox="1"/>
          <p:nvPr/>
        </p:nvSpPr>
        <p:spPr>
          <a:xfrm>
            <a:off x="3047500" y="1845955"/>
            <a:ext cx="2669372" cy="16466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100" u="sng" dirty="0"/>
              <a:t>9.2.1 </a:t>
            </a:r>
            <a:r>
              <a:rPr lang="en-US" sz="1100" u="sng" dirty="0">
                <a:sym typeface="Wingdings" panose="05000000000000000000" pitchFamily="2" charset="2"/>
              </a:rPr>
              <a:t> </a:t>
            </a:r>
            <a:r>
              <a:rPr lang="en-US" sz="1100" u="sng" dirty="0"/>
              <a:t> Somatosensory aura (AND 9.3 Involved body part)</a:t>
            </a:r>
          </a:p>
          <a:p>
            <a:pPr algn="l" rtl="0"/>
            <a:r>
              <a:rPr lang="en-US" sz="1050" dirty="0"/>
              <a:t>9.2.1.1  Tingling</a:t>
            </a:r>
          </a:p>
          <a:p>
            <a:pPr algn="l" rtl="0"/>
            <a:r>
              <a:rPr lang="en-US" sz="1050" dirty="0"/>
              <a:t>9.2.1.2 Anesthesia </a:t>
            </a:r>
          </a:p>
          <a:p>
            <a:pPr algn="l" rtl="0"/>
            <a:r>
              <a:rPr lang="en-US" sz="1050" dirty="0"/>
              <a:t>9.2.1.3 Pain  </a:t>
            </a:r>
          </a:p>
          <a:p>
            <a:pPr algn="l" rtl="0"/>
            <a:r>
              <a:rPr lang="en-US" sz="1050" dirty="0"/>
              <a:t>9.2.1.4 Warm/Burning  </a:t>
            </a:r>
          </a:p>
          <a:p>
            <a:pPr algn="l" rtl="0"/>
            <a:r>
              <a:rPr lang="en-US" sz="1050" dirty="0"/>
              <a:t>9.2.1.5 Cold </a:t>
            </a:r>
          </a:p>
          <a:p>
            <a:pPr algn="l" rtl="0"/>
            <a:r>
              <a:rPr lang="en-US" sz="1050" dirty="0"/>
              <a:t>9.2.1.6 Other</a:t>
            </a:r>
          </a:p>
          <a:p>
            <a:pPr algn="l" rtl="0"/>
            <a:endParaRPr lang="he-IL" sz="1400" b="1" dirty="0"/>
          </a:p>
        </p:txBody>
      </p:sp>
      <p:sp>
        <p:nvSpPr>
          <p:cNvPr id="39" name="TextBox 14">
            <a:extLst>
              <a:ext uri="{FF2B5EF4-FFF2-40B4-BE49-F238E27FC236}">
                <a16:creationId xmlns:a16="http://schemas.microsoft.com/office/drawing/2014/main" id="{070D32E7-49F4-4640-9D15-6F54B6D58F2C}"/>
              </a:ext>
            </a:extLst>
          </p:cNvPr>
          <p:cNvSpPr txBox="1"/>
          <p:nvPr/>
        </p:nvSpPr>
        <p:spPr>
          <a:xfrm>
            <a:off x="3037632" y="3995413"/>
            <a:ext cx="2117887" cy="17774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100" u="sng" dirty="0"/>
              <a:t>9.2.3.1 </a:t>
            </a:r>
            <a:r>
              <a:rPr lang="en-US" sz="1100" u="sng" dirty="0">
                <a:sym typeface="Wingdings" panose="05000000000000000000" pitchFamily="2" charset="2"/>
              </a:rPr>
              <a:t> </a:t>
            </a:r>
            <a:r>
              <a:rPr lang="en-US" sz="1100" u="sng" dirty="0"/>
              <a:t> 9.2.3 Auditory aura</a:t>
            </a:r>
          </a:p>
          <a:p>
            <a:pPr algn="l" rtl="0"/>
            <a:r>
              <a:rPr lang="en-US" sz="1100" u="sng" dirty="0"/>
              <a:t>(AND 9.2.3.2 sound lateralization)</a:t>
            </a:r>
          </a:p>
          <a:p>
            <a:pPr algn="l" rtl="0"/>
            <a:r>
              <a:rPr lang="en-US" sz="1050" dirty="0"/>
              <a:t>9.2.3.1.1 Ringing</a:t>
            </a:r>
            <a:endParaRPr lang="en-US" sz="1050" i="1" dirty="0"/>
          </a:p>
          <a:p>
            <a:pPr algn="l" rtl="0"/>
            <a:r>
              <a:rPr lang="en-US" sz="1050" dirty="0"/>
              <a:t>9.2.3.1.2 Buzzing</a:t>
            </a:r>
          </a:p>
          <a:p>
            <a:pPr algn="l" rtl="0"/>
            <a:r>
              <a:rPr lang="en-US" sz="1050" dirty="0"/>
              <a:t>9.2.3.1.3 Roaring</a:t>
            </a:r>
          </a:p>
          <a:p>
            <a:pPr algn="l" rtl="0"/>
            <a:r>
              <a:rPr lang="en-US" sz="1050" dirty="0"/>
              <a:t>9.2.3.1.4 Voices</a:t>
            </a:r>
          </a:p>
          <a:p>
            <a:pPr algn="l" rtl="0"/>
            <a:r>
              <a:rPr lang="en-US" sz="1050" dirty="0"/>
              <a:t>9.2.3.1.5 Melodies</a:t>
            </a:r>
          </a:p>
          <a:p>
            <a:pPr algn="l" rtl="0"/>
            <a:r>
              <a:rPr lang="en-US" sz="1050" dirty="0"/>
              <a:t>9.2.3.1.6 Sound distortion</a:t>
            </a:r>
          </a:p>
          <a:p>
            <a:pPr algn="l" rtl="0"/>
            <a:r>
              <a:rPr lang="en-US" sz="1050" dirty="0"/>
              <a:t>9.2.3.1.7 Other</a:t>
            </a:r>
          </a:p>
          <a:p>
            <a:pPr algn="l" rtl="0"/>
            <a:endParaRPr lang="he-IL" sz="1400" b="1" dirty="0"/>
          </a:p>
        </p:txBody>
      </p:sp>
      <p:sp>
        <p:nvSpPr>
          <p:cNvPr id="40" name="TextBox 14">
            <a:extLst>
              <a:ext uri="{FF2B5EF4-FFF2-40B4-BE49-F238E27FC236}">
                <a16:creationId xmlns:a16="http://schemas.microsoft.com/office/drawing/2014/main" id="{8EDA95EF-2C12-4A94-B101-C757F2CF6739}"/>
              </a:ext>
            </a:extLst>
          </p:cNvPr>
          <p:cNvSpPr txBox="1"/>
          <p:nvPr/>
        </p:nvSpPr>
        <p:spPr>
          <a:xfrm>
            <a:off x="3045537" y="3249227"/>
            <a:ext cx="1524776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100" u="sng" dirty="0"/>
              <a:t>9.2.5 </a:t>
            </a:r>
            <a:r>
              <a:rPr lang="en-US" sz="1100" u="sng" dirty="0">
                <a:sym typeface="Wingdings" panose="05000000000000000000" pitchFamily="2" charset="2"/>
              </a:rPr>
              <a:t> </a:t>
            </a:r>
            <a:r>
              <a:rPr lang="en-US" sz="1100" u="sng" dirty="0"/>
              <a:t> Olfactory aura</a:t>
            </a:r>
          </a:p>
          <a:p>
            <a:pPr algn="l" rtl="0"/>
            <a:r>
              <a:rPr lang="en-US" sz="1050" dirty="0"/>
              <a:t>9.2.5.1 Pleasant</a:t>
            </a:r>
            <a:endParaRPr lang="en-US" sz="1050" i="1" dirty="0"/>
          </a:p>
          <a:p>
            <a:pPr algn="l" rtl="0"/>
            <a:r>
              <a:rPr lang="en-US" sz="1050" dirty="0"/>
              <a:t>9.2.5.2 Unpleasant</a:t>
            </a:r>
          </a:p>
          <a:p>
            <a:pPr algn="l" rtl="0"/>
            <a:r>
              <a:rPr lang="en-US" sz="1050" dirty="0"/>
              <a:t>9.2.5.3 Neutral</a:t>
            </a:r>
          </a:p>
        </p:txBody>
      </p:sp>
      <p:sp>
        <p:nvSpPr>
          <p:cNvPr id="41" name="TextBox 14">
            <a:extLst>
              <a:ext uri="{FF2B5EF4-FFF2-40B4-BE49-F238E27FC236}">
                <a16:creationId xmlns:a16="http://schemas.microsoft.com/office/drawing/2014/main" id="{56B43822-B753-42B7-A084-868E66407860}"/>
              </a:ext>
            </a:extLst>
          </p:cNvPr>
          <p:cNvSpPr txBox="1"/>
          <p:nvPr/>
        </p:nvSpPr>
        <p:spPr>
          <a:xfrm>
            <a:off x="3027472" y="5478773"/>
            <a:ext cx="2260555" cy="74635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100" u="sng" dirty="0"/>
              <a:t>9.2.3.2 </a:t>
            </a:r>
            <a:r>
              <a:rPr lang="en-US" sz="1100" u="sng" dirty="0">
                <a:sym typeface="Wingdings" panose="05000000000000000000" pitchFamily="2" charset="2"/>
              </a:rPr>
              <a:t> 9.2.3 </a:t>
            </a:r>
            <a:r>
              <a:rPr lang="en-US" sz="1100" u="sng" dirty="0"/>
              <a:t>sound lateralization </a:t>
            </a:r>
          </a:p>
          <a:p>
            <a:pPr algn="l" rtl="0"/>
            <a:r>
              <a:rPr lang="en-US" sz="1050" dirty="0"/>
              <a:t>9.2.3.2.1 Rt </a:t>
            </a:r>
            <a:endParaRPr lang="en-US" sz="1050" i="1" dirty="0"/>
          </a:p>
          <a:p>
            <a:pPr algn="l" rtl="0"/>
            <a:r>
              <a:rPr lang="en-US" sz="1050" dirty="0"/>
              <a:t>9.2.3.2.2 Lt</a:t>
            </a:r>
          </a:p>
          <a:p>
            <a:pPr algn="l" rtl="0"/>
            <a:r>
              <a:rPr lang="en-US" sz="1050" dirty="0"/>
              <a:t>9.2.3.2.3 Nonlateralized</a:t>
            </a:r>
          </a:p>
        </p:txBody>
      </p:sp>
      <p:cxnSp>
        <p:nvCxnSpPr>
          <p:cNvPr id="45" name="מחבר ישר 44">
            <a:extLst>
              <a:ext uri="{FF2B5EF4-FFF2-40B4-BE49-F238E27FC236}">
                <a16:creationId xmlns:a16="http://schemas.microsoft.com/office/drawing/2014/main" id="{B0992DCD-0EA6-4353-89FA-A2FE4CC9F0F7}"/>
              </a:ext>
            </a:extLst>
          </p:cNvPr>
          <p:cNvCxnSpPr>
            <a:cxnSpLocks/>
          </p:cNvCxnSpPr>
          <p:nvPr/>
        </p:nvCxnSpPr>
        <p:spPr>
          <a:xfrm>
            <a:off x="2925928" y="1664714"/>
            <a:ext cx="242984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8146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3E0330-AF90-4C0B-8E94-42DE1A1D83A0}"/>
              </a:ext>
            </a:extLst>
          </p:cNvPr>
          <p:cNvSpPr txBox="1"/>
          <p:nvPr/>
        </p:nvSpPr>
        <p:spPr>
          <a:xfrm>
            <a:off x="339146" y="246020"/>
            <a:ext cx="107593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/>
              <a:t>10. Other</a:t>
            </a:r>
            <a:endParaRPr lang="he-IL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DE40E2-78C6-4C34-AE32-DF148B88E801}"/>
              </a:ext>
            </a:extLst>
          </p:cNvPr>
          <p:cNvSpPr txBox="1"/>
          <p:nvPr/>
        </p:nvSpPr>
        <p:spPr>
          <a:xfrm>
            <a:off x="342424" y="654773"/>
            <a:ext cx="2686824" cy="61863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dirty="0"/>
              <a:t>10.1.1 Vigilance change</a:t>
            </a:r>
          </a:p>
          <a:p>
            <a:pPr algn="l" rtl="0"/>
            <a:r>
              <a:rPr lang="en-US" sz="1200" dirty="0"/>
              <a:t>10. 1.2 Patient's position change</a:t>
            </a:r>
          </a:p>
          <a:p>
            <a:pPr algn="l" rtl="0"/>
            <a:r>
              <a:rPr lang="en-US" sz="1200" dirty="0"/>
              <a:t>10. 1.3 Walking</a:t>
            </a:r>
          </a:p>
          <a:p>
            <a:pPr algn="l" rtl="0"/>
            <a:r>
              <a:rPr lang="en-US" sz="1200" dirty="0"/>
              <a:t>10. 1.4 Observer's behavior change</a:t>
            </a:r>
          </a:p>
          <a:p>
            <a:pPr algn="l" rtl="0"/>
            <a:r>
              <a:rPr lang="en-US" sz="1200" dirty="0"/>
              <a:t>10. 1.5 Patient moves out of the video-camera field</a:t>
            </a:r>
          </a:p>
          <a:p>
            <a:pPr algn="l" rtl="0"/>
            <a:r>
              <a:rPr lang="en-US" sz="1200" dirty="0"/>
              <a:t>10. 1.6 Head nodding</a:t>
            </a:r>
          </a:p>
          <a:p>
            <a:pPr algn="l" rtl="0"/>
            <a:r>
              <a:rPr lang="en-US" sz="1200" dirty="0"/>
              <a:t>10. 1.7 Head side-to-site movements</a:t>
            </a:r>
          </a:p>
          <a:p>
            <a:pPr algn="l" rtl="0"/>
            <a:r>
              <a:rPr lang="en-US" sz="1200" dirty="0"/>
              <a:t>10. 1.8 Unspecified head movements</a:t>
            </a:r>
          </a:p>
          <a:p>
            <a:pPr algn="l" rtl="0"/>
            <a:r>
              <a:rPr lang="en-US" sz="1200" dirty="0"/>
              <a:t>10. 1.9 Unspecified movements of trunk</a:t>
            </a:r>
          </a:p>
          <a:p>
            <a:pPr algn="l" rtl="0"/>
            <a:r>
              <a:rPr lang="en-US" sz="1200" dirty="0"/>
              <a:t>10. 1.10 Unspecified movements of face</a:t>
            </a:r>
          </a:p>
          <a:p>
            <a:pPr algn="l" rtl="0"/>
            <a:r>
              <a:rPr lang="en-US" sz="1200" dirty="0"/>
              <a:t>10. 1.11 Unspecified movements of limbs</a:t>
            </a:r>
          </a:p>
          <a:p>
            <a:pPr algn="l" rtl="0"/>
            <a:r>
              <a:rPr lang="en-US" sz="1200" dirty="0"/>
              <a:t>10. 1.12 Periodic limb movements of sleep</a:t>
            </a:r>
          </a:p>
          <a:p>
            <a:pPr algn="l" rtl="0"/>
            <a:r>
              <a:rPr lang="en-US" sz="1200" dirty="0"/>
              <a:t>10. 1.13 Falling (drop attack “or” not drop attack)</a:t>
            </a:r>
          </a:p>
          <a:p>
            <a:pPr algn="l" rtl="0"/>
            <a:r>
              <a:rPr lang="en-US" sz="1200" dirty="0"/>
              <a:t>10. 1.14 Unspecified behavioral change</a:t>
            </a:r>
          </a:p>
          <a:p>
            <a:pPr algn="l" rtl="0"/>
            <a:r>
              <a:rPr lang="en-US" sz="1200" dirty="0"/>
              <a:t>10. 1.15 Eating</a:t>
            </a:r>
          </a:p>
          <a:p>
            <a:pPr algn="l" rtl="0"/>
            <a:r>
              <a:rPr lang="en-US" sz="1200" dirty="0"/>
              <a:t>10. 1.16 Drinking</a:t>
            </a:r>
          </a:p>
          <a:p>
            <a:pPr algn="l" rtl="0"/>
            <a:r>
              <a:rPr lang="en-US" sz="1200" dirty="0"/>
              <a:t>10. 1.17 Physical trauma</a:t>
            </a:r>
          </a:p>
          <a:p>
            <a:pPr algn="l" rtl="0"/>
            <a:r>
              <a:rPr lang="en-US" sz="1200" dirty="0"/>
              <a:t>10. 1.18 Sleep orofacial movements</a:t>
            </a:r>
          </a:p>
          <a:p>
            <a:pPr algn="l" rtl="0"/>
            <a:r>
              <a:rPr lang="en-US" sz="1200" dirty="0"/>
              <a:t>10. 1.19 Chorea</a:t>
            </a:r>
          </a:p>
          <a:p>
            <a:pPr algn="l" rtl="0"/>
            <a:r>
              <a:rPr lang="en-US" sz="1200" dirty="0"/>
              <a:t>10. 1.20 Athetosis</a:t>
            </a:r>
          </a:p>
          <a:p>
            <a:pPr algn="l" rtl="0"/>
            <a:r>
              <a:rPr lang="en-US" sz="1200" dirty="0"/>
              <a:t>10. 1.21 Akathisia/RLS</a:t>
            </a:r>
          </a:p>
          <a:p>
            <a:pPr algn="l" rtl="0"/>
            <a:r>
              <a:rPr lang="en-US" sz="1200" dirty="0"/>
              <a:t>10. 1.22 Tics</a:t>
            </a:r>
          </a:p>
          <a:p>
            <a:pPr algn="l" rtl="0"/>
            <a:r>
              <a:rPr lang="en-US" sz="1200" dirty="0"/>
              <a:t>10. 1.23 </a:t>
            </a:r>
            <a:r>
              <a:rPr lang="en-US" sz="1200" dirty="0" err="1"/>
              <a:t>Balismus</a:t>
            </a:r>
            <a:endParaRPr lang="en-US" sz="1200" dirty="0"/>
          </a:p>
          <a:p>
            <a:pPr algn="l" rtl="0"/>
            <a:r>
              <a:rPr lang="en-US" sz="1200" dirty="0"/>
              <a:t>10. 1.24 Unspecified dyskinesia</a:t>
            </a:r>
          </a:p>
          <a:p>
            <a:pPr algn="l" rtl="0"/>
            <a:r>
              <a:rPr lang="en-US" sz="1200" dirty="0"/>
              <a:t>10. 1.25 Unspecified dystonia</a:t>
            </a:r>
          </a:p>
          <a:p>
            <a:pPr algn="l" rtl="0"/>
            <a:r>
              <a:rPr lang="en-US" sz="1200" dirty="0"/>
              <a:t>10. 1.26 Body parts shaking</a:t>
            </a:r>
          </a:p>
          <a:p>
            <a:pPr algn="l" rtl="0"/>
            <a:r>
              <a:rPr lang="en-US" sz="1200" dirty="0"/>
              <a:t>10. 1.27 Pelvic trusting( unspecified)</a:t>
            </a:r>
          </a:p>
          <a:p>
            <a:pPr algn="l" rtl="0"/>
            <a:r>
              <a:rPr lang="en-US" sz="1200" dirty="0"/>
              <a:t>10. 1.28 Other </a:t>
            </a:r>
          </a:p>
          <a:p>
            <a:pPr algn="l" rtl="0"/>
            <a:r>
              <a:rPr lang="en-US" sz="1200" dirty="0"/>
              <a:t> </a:t>
            </a:r>
            <a:endParaRPr lang="he-IL" sz="1200" dirty="0"/>
          </a:p>
        </p:txBody>
      </p:sp>
      <p:sp>
        <p:nvSpPr>
          <p:cNvPr id="32" name="TextBox 14">
            <a:extLst>
              <a:ext uri="{FF2B5EF4-FFF2-40B4-BE49-F238E27FC236}">
                <a16:creationId xmlns:a16="http://schemas.microsoft.com/office/drawing/2014/main" id="{692B50C6-0444-44C8-B6A1-79A5AAEFFE81}"/>
              </a:ext>
            </a:extLst>
          </p:cNvPr>
          <p:cNvSpPr txBox="1"/>
          <p:nvPr/>
        </p:nvSpPr>
        <p:spPr>
          <a:xfrm>
            <a:off x="3056901" y="4078612"/>
            <a:ext cx="2419611" cy="155427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100" u="sng" dirty="0"/>
              <a:t>10.1.17 </a:t>
            </a:r>
            <a:r>
              <a:rPr lang="en-US" sz="1100" u="sng" dirty="0">
                <a:sym typeface="Wingdings" panose="05000000000000000000" pitchFamily="2" charset="2"/>
              </a:rPr>
              <a:t> </a:t>
            </a:r>
            <a:r>
              <a:rPr lang="en-US" sz="1100" u="sng" dirty="0"/>
              <a:t> Physical trauma</a:t>
            </a:r>
          </a:p>
          <a:p>
            <a:pPr algn="l" rtl="0"/>
            <a:r>
              <a:rPr lang="en-US" sz="1050" dirty="0"/>
              <a:t>10.1.17.1 Head trauma</a:t>
            </a:r>
          </a:p>
          <a:p>
            <a:pPr algn="l" rtl="0"/>
            <a:r>
              <a:rPr lang="en-US" sz="1050" dirty="0"/>
              <a:t>10.1.17.2 Neck trauma</a:t>
            </a:r>
          </a:p>
          <a:p>
            <a:pPr algn="l" rtl="0"/>
            <a:r>
              <a:rPr lang="en-US" sz="1050" dirty="0"/>
              <a:t>10.1.17.3 Trunk trauma</a:t>
            </a:r>
          </a:p>
          <a:p>
            <a:pPr algn="l" rtl="0"/>
            <a:r>
              <a:rPr lang="en-US" sz="1050" dirty="0"/>
              <a:t>10.1.17.4 Rt. arm trauma</a:t>
            </a:r>
          </a:p>
          <a:p>
            <a:pPr algn="l" rtl="0"/>
            <a:r>
              <a:rPr lang="en-US" sz="1050" dirty="0"/>
              <a:t>10.1.17.5 Lt. arm trauma</a:t>
            </a:r>
          </a:p>
          <a:p>
            <a:pPr algn="l" rtl="0"/>
            <a:r>
              <a:rPr lang="en-US" sz="1050" dirty="0"/>
              <a:t>10.1.17.6 Rt. leg trauma</a:t>
            </a:r>
          </a:p>
          <a:p>
            <a:pPr algn="l" rtl="0"/>
            <a:r>
              <a:rPr lang="en-US" sz="1050" dirty="0"/>
              <a:t>10.1.17.7 Lt. leg trauma</a:t>
            </a:r>
          </a:p>
          <a:p>
            <a:pPr algn="l" rtl="0"/>
            <a:endParaRPr lang="en-US" sz="1050" dirty="0"/>
          </a:p>
        </p:txBody>
      </p:sp>
      <p:sp>
        <p:nvSpPr>
          <p:cNvPr id="36" name="TextBox 14">
            <a:extLst>
              <a:ext uri="{FF2B5EF4-FFF2-40B4-BE49-F238E27FC236}">
                <a16:creationId xmlns:a16="http://schemas.microsoft.com/office/drawing/2014/main" id="{E7CCFE9C-DA01-4FA8-9CED-3A031B9FEF28}"/>
              </a:ext>
            </a:extLst>
          </p:cNvPr>
          <p:cNvSpPr txBox="1"/>
          <p:nvPr/>
        </p:nvSpPr>
        <p:spPr>
          <a:xfrm>
            <a:off x="3029248" y="5602094"/>
            <a:ext cx="2287806" cy="15465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050" u="sng" dirty="0"/>
              <a:t>10.1.11 </a:t>
            </a:r>
            <a:r>
              <a:rPr lang="en-US" sz="1050" u="sng" dirty="0">
                <a:sym typeface="Wingdings" panose="05000000000000000000" pitchFamily="2" charset="2"/>
              </a:rPr>
              <a:t> </a:t>
            </a:r>
            <a:r>
              <a:rPr lang="en-US" sz="1050" u="sng" dirty="0"/>
              <a:t> Falling</a:t>
            </a:r>
          </a:p>
          <a:p>
            <a:pPr algn="l" rtl="0"/>
            <a:r>
              <a:rPr lang="en-US" sz="1050" b="1" dirty="0"/>
              <a:t>“or”</a:t>
            </a:r>
          </a:p>
          <a:p>
            <a:pPr algn="l" rtl="0"/>
            <a:r>
              <a:rPr lang="en-US" sz="1050" dirty="0"/>
              <a:t>1.Uncontrolled fall</a:t>
            </a:r>
          </a:p>
          <a:p>
            <a:pPr algn="l" rtl="0"/>
            <a:r>
              <a:rPr lang="en-US" sz="1050" dirty="0"/>
              <a:t>2.Fall completely controlled by patient</a:t>
            </a:r>
          </a:p>
          <a:p>
            <a:pPr algn="l" rtl="0"/>
            <a:r>
              <a:rPr lang="en-US" sz="1050" dirty="0"/>
              <a:t>3. Fall partially controlled by patient</a:t>
            </a:r>
          </a:p>
          <a:p>
            <a:pPr algn="l" rtl="0"/>
            <a:r>
              <a:rPr lang="en-US" sz="1050" dirty="0"/>
              <a:t>4. Fall controlled by other</a:t>
            </a:r>
          </a:p>
          <a:p>
            <a:pPr algn="l" rtl="0"/>
            <a:r>
              <a:rPr lang="en-US" sz="1050" dirty="0"/>
              <a:t>5. Unclear whether fall is controlled</a:t>
            </a:r>
          </a:p>
          <a:p>
            <a:pPr algn="l" rtl="0"/>
            <a:endParaRPr lang="en-US" sz="1050" dirty="0"/>
          </a:p>
          <a:p>
            <a:pPr algn="l" rtl="0"/>
            <a:endParaRPr lang="en-US" sz="1050" dirty="0"/>
          </a:p>
        </p:txBody>
      </p:sp>
      <p:sp>
        <p:nvSpPr>
          <p:cNvPr id="37" name="מלבן 36">
            <a:extLst>
              <a:ext uri="{FF2B5EF4-FFF2-40B4-BE49-F238E27FC236}">
                <a16:creationId xmlns:a16="http://schemas.microsoft.com/office/drawing/2014/main" id="{671D34DA-41AD-4014-A21C-496F5FBFD28E}"/>
              </a:ext>
            </a:extLst>
          </p:cNvPr>
          <p:cNvSpPr/>
          <p:nvPr/>
        </p:nvSpPr>
        <p:spPr>
          <a:xfrm>
            <a:off x="3097070" y="145974"/>
            <a:ext cx="28944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1200" u="sng" dirty="0"/>
              <a:t>10.1.1 </a:t>
            </a:r>
            <a:r>
              <a:rPr lang="en-US" sz="1200" u="sng" dirty="0">
                <a:sym typeface="Wingdings" panose="05000000000000000000" pitchFamily="2" charset="2"/>
              </a:rPr>
              <a:t> </a:t>
            </a:r>
            <a:r>
              <a:rPr lang="en-US" sz="1200" u="sng" dirty="0"/>
              <a:t>Vigilance change</a:t>
            </a:r>
          </a:p>
          <a:p>
            <a:pPr algn="l" rtl="0"/>
            <a:r>
              <a:rPr lang="en-US" sz="1100" dirty="0"/>
              <a:t>10.1.1.1 Waking up</a:t>
            </a:r>
          </a:p>
          <a:p>
            <a:pPr algn="l" rtl="0"/>
            <a:r>
              <a:rPr lang="en-US" sz="1100" dirty="0"/>
              <a:t>10.1.1.2 Falling asleep</a:t>
            </a:r>
          </a:p>
          <a:p>
            <a:pPr algn="l" rtl="0"/>
            <a:endParaRPr lang="en-US" sz="1400" dirty="0"/>
          </a:p>
        </p:txBody>
      </p:sp>
      <p:sp>
        <p:nvSpPr>
          <p:cNvPr id="38" name="TextBox 14">
            <a:extLst>
              <a:ext uri="{FF2B5EF4-FFF2-40B4-BE49-F238E27FC236}">
                <a16:creationId xmlns:a16="http://schemas.microsoft.com/office/drawing/2014/main" id="{AA0940C3-4CCE-4391-83F4-9BC3AEC50E83}"/>
              </a:ext>
            </a:extLst>
          </p:cNvPr>
          <p:cNvSpPr txBox="1"/>
          <p:nvPr/>
        </p:nvSpPr>
        <p:spPr>
          <a:xfrm>
            <a:off x="3070229" y="858135"/>
            <a:ext cx="2669372" cy="160813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100" u="sng" dirty="0"/>
              <a:t>10.1.2 </a:t>
            </a:r>
            <a:r>
              <a:rPr lang="en-US" sz="1100" u="sng" dirty="0">
                <a:sym typeface="Wingdings" panose="05000000000000000000" pitchFamily="2" charset="2"/>
              </a:rPr>
              <a:t> Patient’s position change</a:t>
            </a:r>
            <a:endParaRPr lang="en-US" sz="1100" u="sng" dirty="0"/>
          </a:p>
          <a:p>
            <a:pPr algn="l" rtl="0"/>
            <a:r>
              <a:rPr lang="en-US" sz="1050" dirty="0"/>
              <a:t>10.2.1.1Siting from laying</a:t>
            </a:r>
          </a:p>
          <a:p>
            <a:pPr algn="l" rtl="0"/>
            <a:r>
              <a:rPr lang="en-US" sz="1050" dirty="0"/>
              <a:t>10.2.1.2 Standing from siting</a:t>
            </a:r>
          </a:p>
          <a:p>
            <a:pPr algn="l" rtl="0"/>
            <a:r>
              <a:rPr lang="en-US" sz="1050" dirty="0"/>
              <a:t>10.2.1.3 Standing from laying</a:t>
            </a:r>
          </a:p>
          <a:p>
            <a:pPr algn="l" rtl="0"/>
            <a:r>
              <a:rPr lang="en-US" sz="1050" dirty="0"/>
              <a:t>10.2.1.4.Laying from siting</a:t>
            </a:r>
          </a:p>
          <a:p>
            <a:pPr algn="l" rtl="0"/>
            <a:r>
              <a:rPr lang="en-US" sz="1050" dirty="0"/>
              <a:t>10.2.1.5.Siting from standing</a:t>
            </a:r>
          </a:p>
          <a:p>
            <a:pPr algn="l" rtl="0"/>
            <a:r>
              <a:rPr lang="en-US" sz="1050" dirty="0"/>
              <a:t>10.2.1.6 Laying from standing</a:t>
            </a:r>
          </a:p>
          <a:p>
            <a:pPr algn="l" rtl="0"/>
            <a:r>
              <a:rPr lang="en-US" sz="1050" dirty="0"/>
              <a:t>10.2.1.7 Change the laying position</a:t>
            </a:r>
          </a:p>
          <a:p>
            <a:pPr algn="l" rtl="0"/>
            <a:endParaRPr lang="he-IL" sz="1400" b="1" dirty="0"/>
          </a:p>
        </p:txBody>
      </p:sp>
      <p:sp>
        <p:nvSpPr>
          <p:cNvPr id="40" name="TextBox 14">
            <a:extLst>
              <a:ext uri="{FF2B5EF4-FFF2-40B4-BE49-F238E27FC236}">
                <a16:creationId xmlns:a16="http://schemas.microsoft.com/office/drawing/2014/main" id="{8EDA95EF-2C12-4A94-B101-C757F2CF6739}"/>
              </a:ext>
            </a:extLst>
          </p:cNvPr>
          <p:cNvSpPr txBox="1"/>
          <p:nvPr/>
        </p:nvSpPr>
        <p:spPr>
          <a:xfrm>
            <a:off x="3070229" y="2287549"/>
            <a:ext cx="2449710" cy="18851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100" u="sng" dirty="0"/>
              <a:t>10.2 </a:t>
            </a:r>
            <a:r>
              <a:rPr lang="en-US" sz="1100" u="sng" dirty="0">
                <a:sym typeface="Wingdings" panose="05000000000000000000" pitchFamily="2" charset="2"/>
              </a:rPr>
              <a:t>10.1.11-10.1.12, 10.1.18-10.125</a:t>
            </a:r>
          </a:p>
          <a:p>
            <a:pPr algn="l" rtl="0"/>
            <a:r>
              <a:rPr lang="en-US" sz="1100" u="sng" dirty="0">
                <a:sym typeface="Wingdings" panose="05000000000000000000" pitchFamily="2" charset="2"/>
              </a:rPr>
              <a:t> Involved limbs</a:t>
            </a:r>
            <a:endParaRPr lang="en-US" sz="1100" u="sng" dirty="0"/>
          </a:p>
          <a:p>
            <a:pPr algn="l" rtl="0"/>
            <a:r>
              <a:rPr lang="en-US" sz="1050" dirty="0"/>
              <a:t>10.2.1 Rt. proximal arm</a:t>
            </a:r>
          </a:p>
          <a:p>
            <a:pPr algn="l" rtl="0"/>
            <a:r>
              <a:rPr lang="en-US" sz="1050" dirty="0"/>
              <a:t>10.2.2 Rt. distal arm</a:t>
            </a:r>
          </a:p>
          <a:p>
            <a:pPr algn="l" rtl="0"/>
            <a:r>
              <a:rPr lang="en-US" sz="1050" dirty="0"/>
              <a:t>10.2.3 Lt. proximal arm</a:t>
            </a:r>
          </a:p>
          <a:p>
            <a:pPr algn="l" rtl="0"/>
            <a:r>
              <a:rPr lang="en-US" sz="1050" dirty="0"/>
              <a:t>10.2.4 Lt. distal arm</a:t>
            </a:r>
          </a:p>
          <a:p>
            <a:pPr algn="l" rtl="0"/>
            <a:r>
              <a:rPr lang="en-US" sz="1050" dirty="0"/>
              <a:t>10.2.5 Rt. proximal leg</a:t>
            </a:r>
          </a:p>
          <a:p>
            <a:pPr algn="l" rtl="0"/>
            <a:r>
              <a:rPr lang="en-US" sz="1050" dirty="0"/>
              <a:t>10.2.6 Rt. distal leg</a:t>
            </a:r>
          </a:p>
          <a:p>
            <a:pPr algn="l" rtl="0"/>
            <a:r>
              <a:rPr lang="en-US" sz="1050" dirty="0"/>
              <a:t>10.2.7 Lt. proximal leg</a:t>
            </a:r>
          </a:p>
          <a:p>
            <a:pPr algn="l" rtl="0"/>
            <a:r>
              <a:rPr lang="en-US" sz="1050" dirty="0"/>
              <a:t>10.2.8 Lt. distal leg</a:t>
            </a:r>
          </a:p>
          <a:p>
            <a:pPr algn="l" rtl="0"/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18063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3E0330-AF90-4C0B-8E94-42DE1A1D83A0}"/>
              </a:ext>
            </a:extLst>
          </p:cNvPr>
          <p:cNvSpPr txBox="1"/>
          <p:nvPr/>
        </p:nvSpPr>
        <p:spPr>
          <a:xfrm>
            <a:off x="339146" y="201631"/>
            <a:ext cx="117403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/>
              <a:t>11. Trigger</a:t>
            </a:r>
            <a:endParaRPr lang="he-IL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DE40E2-78C6-4C34-AE32-DF148B88E801}"/>
              </a:ext>
            </a:extLst>
          </p:cNvPr>
          <p:cNvSpPr txBox="1"/>
          <p:nvPr/>
        </p:nvSpPr>
        <p:spPr>
          <a:xfrm>
            <a:off x="339146" y="638390"/>
            <a:ext cx="1711622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dirty="0"/>
              <a:t>11.1 Visual</a:t>
            </a:r>
          </a:p>
          <a:p>
            <a:pPr algn="l" rtl="0"/>
            <a:r>
              <a:rPr lang="en-US" sz="1200" dirty="0"/>
              <a:t>11.2 Music</a:t>
            </a:r>
          </a:p>
          <a:p>
            <a:pPr algn="l" rtl="0"/>
            <a:r>
              <a:rPr lang="en-US" sz="1200" dirty="0"/>
              <a:t>11.3 Auditory non music</a:t>
            </a:r>
          </a:p>
          <a:p>
            <a:pPr algn="l" rtl="0"/>
            <a:r>
              <a:rPr lang="en-US" sz="1200" dirty="0"/>
              <a:t>11.4. Tactile</a:t>
            </a:r>
          </a:p>
          <a:p>
            <a:pPr algn="l" rtl="0"/>
            <a:r>
              <a:rPr lang="en-US" sz="1200" dirty="0"/>
              <a:t>11.5 Startle</a:t>
            </a:r>
          </a:p>
          <a:p>
            <a:pPr algn="l" rtl="0"/>
            <a:r>
              <a:rPr lang="en-US" sz="1200" dirty="0"/>
              <a:t>11.6 Eating</a:t>
            </a:r>
          </a:p>
          <a:p>
            <a:pPr algn="l" rtl="0"/>
            <a:r>
              <a:rPr lang="en-US" sz="1200" dirty="0"/>
              <a:t>11.7 Drinking</a:t>
            </a:r>
          </a:p>
          <a:p>
            <a:pPr algn="l" rtl="0"/>
            <a:r>
              <a:rPr lang="en-US" sz="1200" dirty="0"/>
              <a:t>11.8 Other</a:t>
            </a:r>
          </a:p>
          <a:p>
            <a:pPr algn="l" rtl="0"/>
            <a:endParaRPr lang="he-IL" sz="1200" dirty="0"/>
          </a:p>
        </p:txBody>
      </p:sp>
    </p:spTree>
    <p:extLst>
      <p:ext uri="{BB962C8B-B14F-4D97-AF65-F5344CB8AC3E}">
        <p14:creationId xmlns:p14="http://schemas.microsoft.com/office/powerpoint/2010/main" val="3158775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3E0330-AF90-4C0B-8E94-42DE1A1D83A0}"/>
              </a:ext>
            </a:extLst>
          </p:cNvPr>
          <p:cNvSpPr txBox="1"/>
          <p:nvPr/>
        </p:nvSpPr>
        <p:spPr>
          <a:xfrm>
            <a:off x="339146" y="246020"/>
            <a:ext cx="168122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/>
              <a:t>1. Simple motor</a:t>
            </a:r>
            <a:endParaRPr lang="he-I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FA6DB3-EEFE-4B7D-B169-D9E4F017D0F0}"/>
              </a:ext>
            </a:extLst>
          </p:cNvPr>
          <p:cNvSpPr txBox="1"/>
          <p:nvPr/>
        </p:nvSpPr>
        <p:spPr>
          <a:xfrm>
            <a:off x="333794" y="588583"/>
            <a:ext cx="246913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u="sng" dirty="0"/>
              <a:t>1.1 Types of movements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8543FA-B998-4F28-876E-55251194B1DA}"/>
              </a:ext>
            </a:extLst>
          </p:cNvPr>
          <p:cNvSpPr txBox="1"/>
          <p:nvPr/>
        </p:nvSpPr>
        <p:spPr>
          <a:xfrm>
            <a:off x="3436971" y="590796"/>
            <a:ext cx="285116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u="sng" dirty="0"/>
              <a:t>1.2 Body parts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DE40E2-78C6-4C34-AE32-DF148B88E801}"/>
              </a:ext>
            </a:extLst>
          </p:cNvPr>
          <p:cNvSpPr txBox="1"/>
          <p:nvPr/>
        </p:nvSpPr>
        <p:spPr>
          <a:xfrm>
            <a:off x="333794" y="1011252"/>
            <a:ext cx="2385205" cy="267765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200" dirty="0"/>
              <a:t>1.1.1 Tonic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1.1.2 Dystonic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1.1.3 Fencer posturing </a:t>
            </a:r>
          </a:p>
          <a:p>
            <a:pPr algn="l" rtl="0"/>
            <a:r>
              <a:rPr lang="en-US" sz="1200" dirty="0"/>
              <a:t>1.1.4 Clonic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1.1.5 Myoclonic</a:t>
            </a:r>
          </a:p>
          <a:p>
            <a:pPr algn="l" rtl="0"/>
            <a:r>
              <a:rPr lang="en-US" sz="1200" dirty="0"/>
              <a:t>1.1.6 Negative myoclonus</a:t>
            </a:r>
          </a:p>
          <a:p>
            <a:pPr algn="l" rtl="0"/>
            <a:r>
              <a:rPr lang="en-US" sz="1200" dirty="0"/>
              <a:t>1.1.7 Atonic (with “or” without fall)</a:t>
            </a:r>
          </a:p>
          <a:p>
            <a:pPr algn="l" rtl="0"/>
            <a:r>
              <a:rPr lang="en-US" sz="1200" dirty="0"/>
              <a:t>1.1.8 Atactic</a:t>
            </a:r>
          </a:p>
          <a:p>
            <a:pPr algn="l" rtl="0"/>
            <a:r>
              <a:rPr lang="en-US" sz="1200" dirty="0"/>
              <a:t>1.1.9 </a:t>
            </a:r>
            <a:r>
              <a:rPr lang="en-US" sz="1200" dirty="0" err="1"/>
              <a:t>Apractic</a:t>
            </a:r>
            <a:endParaRPr lang="en-US" sz="1200" dirty="0"/>
          </a:p>
          <a:p>
            <a:pPr algn="l" rtl="0"/>
            <a:r>
              <a:rPr lang="en-US" sz="1200" dirty="0"/>
              <a:t>1.1.10 Tremor</a:t>
            </a:r>
          </a:p>
          <a:p>
            <a:pPr algn="l" rtl="0"/>
            <a:r>
              <a:rPr lang="en-US" sz="1200" dirty="0"/>
              <a:t>1.1.11 Paralysis</a:t>
            </a:r>
          </a:p>
          <a:p>
            <a:pPr algn="l" rtl="0"/>
            <a:r>
              <a:rPr lang="en-US" sz="1200" dirty="0"/>
              <a:t>1.1.12 Epileptic spasms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1.1.13 Figure-of-4</a:t>
            </a:r>
          </a:p>
          <a:p>
            <a:pPr algn="l" rtl="0"/>
            <a:endParaRPr lang="he-IL" sz="1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FB2657-2674-4954-A8C6-DC87876537D7}"/>
              </a:ext>
            </a:extLst>
          </p:cNvPr>
          <p:cNvSpPr txBox="1"/>
          <p:nvPr/>
        </p:nvSpPr>
        <p:spPr>
          <a:xfrm>
            <a:off x="3436970" y="915738"/>
            <a:ext cx="2499980" cy="535531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200" dirty="0"/>
              <a:t>1.2.1 Rt. arm proximal</a:t>
            </a:r>
          </a:p>
          <a:p>
            <a:pPr algn="l" rtl="0"/>
            <a:r>
              <a:rPr lang="en-US" sz="1200" dirty="0"/>
              <a:t>1.2.2 Rt. arm distal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1.2.3  Lt. arm proximal</a:t>
            </a:r>
          </a:p>
          <a:p>
            <a:pPr algn="l" rtl="0"/>
            <a:r>
              <a:rPr lang="en-US" sz="1200" dirty="0"/>
              <a:t>1.2.4 Lt. arm distal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1.2.5 Rt. leg proximal</a:t>
            </a:r>
          </a:p>
          <a:p>
            <a:pPr algn="l" rtl="0"/>
            <a:r>
              <a:rPr lang="en-US" sz="1200" dirty="0"/>
              <a:t>1.2.6 Rt. leg distal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r>
              <a:rPr lang="en-US" sz="1200" dirty="0"/>
              <a:t> </a:t>
            </a:r>
          </a:p>
          <a:p>
            <a:pPr algn="l" rtl="0"/>
            <a:r>
              <a:rPr lang="en-US" sz="1200" dirty="0"/>
              <a:t>1.2.7 Lt. leg proximal</a:t>
            </a:r>
          </a:p>
          <a:p>
            <a:pPr algn="l" rtl="0"/>
            <a:r>
              <a:rPr lang="en-US" sz="1200" dirty="0"/>
              <a:t>1.2.8 Lt. leg distal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r>
              <a:rPr lang="en-US" sz="1200" dirty="0"/>
              <a:t> </a:t>
            </a:r>
          </a:p>
          <a:p>
            <a:pPr algn="l" rtl="0"/>
            <a:r>
              <a:rPr lang="en-US" sz="1200" dirty="0"/>
              <a:t>1.2.9 Rt. side of face</a:t>
            </a:r>
          </a:p>
          <a:p>
            <a:pPr algn="l" rtl="0"/>
            <a:r>
              <a:rPr lang="en-US" sz="1200" dirty="0"/>
              <a:t>1.2.10 Lt. side of  face</a:t>
            </a:r>
          </a:p>
          <a:p>
            <a:pPr algn="l" rtl="0"/>
            <a:r>
              <a:rPr lang="en-US" sz="1200" dirty="0"/>
              <a:t>1.2.11 Neck turn to Rt.</a:t>
            </a:r>
          </a:p>
          <a:p>
            <a:pPr algn="l" rtl="0"/>
            <a:r>
              <a:rPr lang="en-US" sz="1200" dirty="0"/>
              <a:t>1.2.12 Neck turn to Lt.</a:t>
            </a:r>
          </a:p>
          <a:p>
            <a:pPr algn="l" rtl="0"/>
            <a:r>
              <a:rPr lang="en-US" sz="1200" dirty="0"/>
              <a:t>1.2.13 Neck flexion (forward)</a:t>
            </a:r>
          </a:p>
          <a:p>
            <a:pPr algn="l" rtl="0"/>
            <a:r>
              <a:rPr lang="en-US" sz="1200" dirty="0"/>
              <a:t>1.2.14 Neck extension (backward)</a:t>
            </a:r>
          </a:p>
          <a:p>
            <a:pPr algn="l" rtl="0"/>
            <a:r>
              <a:rPr lang="en-US" sz="1200" dirty="0"/>
              <a:t>1.2.15 Trunk turn to Rt.</a:t>
            </a:r>
          </a:p>
          <a:p>
            <a:pPr algn="l" rtl="0"/>
            <a:r>
              <a:rPr lang="en-US" sz="1200" dirty="0"/>
              <a:t>1.2.16 Trunk turn to Lt.</a:t>
            </a:r>
          </a:p>
          <a:p>
            <a:pPr algn="l" rtl="0"/>
            <a:r>
              <a:rPr lang="en-US" sz="1200" dirty="0"/>
              <a:t>1.2.17 Trunk flexion (forward)</a:t>
            </a:r>
          </a:p>
          <a:p>
            <a:pPr algn="l" rtl="0"/>
            <a:r>
              <a:rPr lang="en-US" sz="1200" dirty="0"/>
              <a:t>1.2.18 Trunk extension (backward)</a:t>
            </a:r>
          </a:p>
          <a:p>
            <a:pPr algn="l" rtl="0"/>
            <a:r>
              <a:rPr lang="en-US" sz="1200" dirty="0"/>
              <a:t>1.2.19 Jaw movements at midline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1.2.20 Jaw movements  to the Rt</a:t>
            </a:r>
          </a:p>
          <a:p>
            <a:pPr algn="l" rtl="0"/>
            <a:r>
              <a:rPr lang="en-US" sz="1200" dirty="0"/>
              <a:t>1.2.21 Jaw movements to the Lt</a:t>
            </a:r>
          </a:p>
          <a:p>
            <a:pPr algn="l" rtl="0"/>
            <a:r>
              <a:rPr lang="en-US" sz="1200" dirty="0"/>
              <a:t>1.2.22 Tongue movements at midline</a:t>
            </a:r>
          </a:p>
          <a:p>
            <a:pPr algn="l" rtl="0"/>
            <a:r>
              <a:rPr lang="en-US" sz="1200" dirty="0"/>
              <a:t>1.2.23 Tongue movements to the Rt</a:t>
            </a:r>
          </a:p>
          <a:p>
            <a:pPr algn="l" rtl="0"/>
            <a:r>
              <a:rPr lang="en-US" sz="1200" dirty="0"/>
              <a:t>1.2.24 Tongue movements to the Lt</a:t>
            </a:r>
          </a:p>
          <a:p>
            <a:pPr algn="l" rtl="0"/>
            <a:r>
              <a:rPr lang="en-US" sz="1200" dirty="0"/>
              <a:t>1.2.25 Generalized</a:t>
            </a:r>
          </a:p>
          <a:p>
            <a:pPr algn="l" rtl="0"/>
            <a:r>
              <a:rPr lang="en-US" sz="1200" dirty="0"/>
              <a:t>1.2.26 Rt. </a:t>
            </a:r>
            <a:r>
              <a:rPr lang="en-US" sz="1200" dirty="0" err="1"/>
              <a:t>Hemibody</a:t>
            </a:r>
            <a:endParaRPr lang="en-US" sz="1200" dirty="0"/>
          </a:p>
          <a:p>
            <a:pPr algn="l" rtl="0"/>
            <a:r>
              <a:rPr lang="en-US" sz="1200" dirty="0"/>
              <a:t>1.2.27 Lt. </a:t>
            </a:r>
            <a:r>
              <a:rPr lang="en-US" sz="1200" dirty="0" err="1"/>
              <a:t>Hemibody</a:t>
            </a:r>
            <a:endParaRPr lang="en-US" sz="1200" dirty="0"/>
          </a:p>
          <a:p>
            <a:pPr algn="l" rtl="0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1ECCA1-1AC4-4BCF-9E02-663B68F6DE2A}"/>
              </a:ext>
            </a:extLst>
          </p:cNvPr>
          <p:cNvSpPr txBox="1"/>
          <p:nvPr/>
        </p:nvSpPr>
        <p:spPr>
          <a:xfrm>
            <a:off x="6515815" y="5455666"/>
            <a:ext cx="2368790" cy="104644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400" u="sng" dirty="0"/>
              <a:t>1.7 </a:t>
            </a:r>
            <a:r>
              <a:rPr lang="en-US" sz="1400" u="sng" dirty="0">
                <a:sym typeface="Wingdings" panose="05000000000000000000" pitchFamily="2" charset="2"/>
              </a:rPr>
              <a:t> </a:t>
            </a:r>
            <a:r>
              <a:rPr lang="en-US" sz="1400" u="sng" dirty="0"/>
              <a:t>1.1.12 epileptic spasms</a:t>
            </a:r>
          </a:p>
          <a:p>
            <a:pPr algn="l" rtl="0"/>
            <a:r>
              <a:rPr lang="en-US" sz="1200" dirty="0"/>
              <a:t>1.7.1 weak flexion</a:t>
            </a:r>
          </a:p>
          <a:p>
            <a:pPr algn="l" rtl="0"/>
            <a:r>
              <a:rPr lang="en-US" sz="1200" dirty="0"/>
              <a:t>1.7.2 strong flexion</a:t>
            </a:r>
          </a:p>
          <a:p>
            <a:pPr algn="l" rtl="0"/>
            <a:r>
              <a:rPr lang="en-US" sz="1200" dirty="0"/>
              <a:t>1.7.3 weak extension</a:t>
            </a:r>
          </a:p>
          <a:p>
            <a:pPr algn="l" rtl="0"/>
            <a:r>
              <a:rPr lang="en-US" sz="1200" dirty="0"/>
              <a:t>1.7.4 strong extension </a:t>
            </a:r>
          </a:p>
        </p:txBody>
      </p:sp>
      <p:sp>
        <p:nvSpPr>
          <p:cNvPr id="42" name="TextBox 4">
            <a:extLst>
              <a:ext uri="{FF2B5EF4-FFF2-40B4-BE49-F238E27FC236}">
                <a16:creationId xmlns:a16="http://schemas.microsoft.com/office/drawing/2014/main" id="{E2B3DC58-9726-4E5C-9E14-38D4AFE48794}"/>
              </a:ext>
            </a:extLst>
          </p:cNvPr>
          <p:cNvSpPr txBox="1"/>
          <p:nvPr/>
        </p:nvSpPr>
        <p:spPr>
          <a:xfrm>
            <a:off x="6487581" y="641978"/>
            <a:ext cx="285116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u="sng" dirty="0"/>
              <a:t>1.3 force</a:t>
            </a:r>
          </a:p>
        </p:txBody>
      </p:sp>
      <p:sp>
        <p:nvSpPr>
          <p:cNvPr id="43" name="TextBox 10">
            <a:extLst>
              <a:ext uri="{FF2B5EF4-FFF2-40B4-BE49-F238E27FC236}">
                <a16:creationId xmlns:a16="http://schemas.microsoft.com/office/drawing/2014/main" id="{978BBDAA-CA4B-4A11-9BE6-CC8C51B47974}"/>
              </a:ext>
            </a:extLst>
          </p:cNvPr>
          <p:cNvSpPr txBox="1"/>
          <p:nvPr/>
        </p:nvSpPr>
        <p:spPr>
          <a:xfrm>
            <a:off x="6518061" y="1025369"/>
            <a:ext cx="1065035" cy="80021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400" dirty="0"/>
              <a:t>1.3.1 Weak</a:t>
            </a:r>
          </a:p>
          <a:p>
            <a:pPr algn="l" rtl="0"/>
            <a:r>
              <a:rPr lang="en-US" sz="1400" dirty="0"/>
              <a:t>1.3.2 Strong</a:t>
            </a:r>
          </a:p>
          <a:p>
            <a:pPr algn="l" rtl="0"/>
            <a:endParaRPr lang="he-IL" dirty="0"/>
          </a:p>
        </p:txBody>
      </p:sp>
      <p:sp>
        <p:nvSpPr>
          <p:cNvPr id="44" name="TextBox 4">
            <a:extLst>
              <a:ext uri="{FF2B5EF4-FFF2-40B4-BE49-F238E27FC236}">
                <a16:creationId xmlns:a16="http://schemas.microsoft.com/office/drawing/2014/main" id="{BF5E6218-1454-4B78-9890-445CD4A9959C}"/>
              </a:ext>
            </a:extLst>
          </p:cNvPr>
          <p:cNvSpPr txBox="1"/>
          <p:nvPr/>
        </p:nvSpPr>
        <p:spPr>
          <a:xfrm>
            <a:off x="6483188" y="1650199"/>
            <a:ext cx="285116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u="sng" dirty="0"/>
              <a:t>1.4  </a:t>
            </a:r>
            <a:r>
              <a:rPr lang="en-US" sz="1400" u="sng" dirty="0">
                <a:sym typeface="Wingdings" panose="05000000000000000000" pitchFamily="2" charset="2"/>
              </a:rPr>
              <a:t></a:t>
            </a:r>
            <a:r>
              <a:rPr lang="en-US" sz="1400" u="sng" dirty="0"/>
              <a:t>1.2.2 / 1.2.4 distal arm  AND 1.1.1 tonic</a:t>
            </a:r>
          </a:p>
        </p:txBody>
      </p:sp>
      <p:sp>
        <p:nvSpPr>
          <p:cNvPr id="46" name="TextBox 10">
            <a:extLst>
              <a:ext uri="{FF2B5EF4-FFF2-40B4-BE49-F238E27FC236}">
                <a16:creationId xmlns:a16="http://schemas.microsoft.com/office/drawing/2014/main" id="{BBCDD0E5-ECA4-47B7-9C19-DBA6A93528D5}"/>
              </a:ext>
            </a:extLst>
          </p:cNvPr>
          <p:cNvSpPr txBox="1"/>
          <p:nvPr/>
        </p:nvSpPr>
        <p:spPr>
          <a:xfrm>
            <a:off x="6492075" y="2122364"/>
            <a:ext cx="1763624" cy="80021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400" dirty="0"/>
              <a:t>1.4.1 Elbow flexed</a:t>
            </a:r>
          </a:p>
          <a:p>
            <a:pPr algn="l" rtl="0"/>
            <a:r>
              <a:rPr lang="en-US" sz="1400" dirty="0"/>
              <a:t>1.4.2 Elbow extended</a:t>
            </a:r>
          </a:p>
          <a:p>
            <a:pPr algn="l" rtl="0"/>
            <a:endParaRPr lang="he-IL" dirty="0"/>
          </a:p>
        </p:txBody>
      </p:sp>
      <p:sp>
        <p:nvSpPr>
          <p:cNvPr id="47" name="TextBox 4">
            <a:extLst>
              <a:ext uri="{FF2B5EF4-FFF2-40B4-BE49-F238E27FC236}">
                <a16:creationId xmlns:a16="http://schemas.microsoft.com/office/drawing/2014/main" id="{A59D0192-D21C-4CFF-B56D-FBC91DE4B801}"/>
              </a:ext>
            </a:extLst>
          </p:cNvPr>
          <p:cNvSpPr txBox="1"/>
          <p:nvPr/>
        </p:nvSpPr>
        <p:spPr>
          <a:xfrm>
            <a:off x="6511305" y="2699238"/>
            <a:ext cx="285116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u="sng" dirty="0"/>
              <a:t>1.5 </a:t>
            </a:r>
            <a:r>
              <a:rPr lang="en-US" sz="1400" u="sng" dirty="0">
                <a:sym typeface="Wingdings" panose="05000000000000000000" pitchFamily="2" charset="2"/>
              </a:rPr>
              <a:t> </a:t>
            </a:r>
            <a:r>
              <a:rPr lang="en-US" sz="1400" u="sng" dirty="0"/>
              <a:t>1.2.2 / 1.2.4 distal arm  AND 1.1.4 clonic</a:t>
            </a:r>
          </a:p>
        </p:txBody>
      </p:sp>
      <p:sp>
        <p:nvSpPr>
          <p:cNvPr id="48" name="TextBox 10">
            <a:extLst>
              <a:ext uri="{FF2B5EF4-FFF2-40B4-BE49-F238E27FC236}">
                <a16:creationId xmlns:a16="http://schemas.microsoft.com/office/drawing/2014/main" id="{FBAE2545-7E23-4C5B-B3EB-3A2FC57DC851}"/>
              </a:ext>
            </a:extLst>
          </p:cNvPr>
          <p:cNvSpPr txBox="1"/>
          <p:nvPr/>
        </p:nvSpPr>
        <p:spPr>
          <a:xfrm>
            <a:off x="6529061" y="3273894"/>
            <a:ext cx="1216295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200" dirty="0"/>
              <a:t>1.5.1 Thumb</a:t>
            </a:r>
          </a:p>
          <a:p>
            <a:pPr algn="l" rtl="0"/>
            <a:r>
              <a:rPr lang="en-US" sz="1200" dirty="0"/>
              <a:t>1.5.2 Index</a:t>
            </a:r>
          </a:p>
          <a:p>
            <a:pPr algn="l" rtl="0"/>
            <a:r>
              <a:rPr lang="en-US" sz="1200" dirty="0"/>
              <a:t>1.5.3 Fingers 3-5</a:t>
            </a:r>
          </a:p>
          <a:p>
            <a:pPr algn="l" rtl="0"/>
            <a:r>
              <a:rPr lang="en-US" sz="1200" dirty="0"/>
              <a:t>1.5.4 Wrist</a:t>
            </a:r>
          </a:p>
          <a:p>
            <a:pPr algn="l" rtl="0"/>
            <a:r>
              <a:rPr lang="en-US" sz="1200" dirty="0"/>
              <a:t>1.5.5 Elbow</a:t>
            </a:r>
          </a:p>
        </p:txBody>
      </p:sp>
      <p:sp>
        <p:nvSpPr>
          <p:cNvPr id="49" name="TextBox 14">
            <a:extLst>
              <a:ext uri="{FF2B5EF4-FFF2-40B4-BE49-F238E27FC236}">
                <a16:creationId xmlns:a16="http://schemas.microsoft.com/office/drawing/2014/main" id="{12D860B4-F704-4996-B66C-A0EA60769194}"/>
              </a:ext>
            </a:extLst>
          </p:cNvPr>
          <p:cNvSpPr txBox="1"/>
          <p:nvPr/>
        </p:nvSpPr>
        <p:spPr>
          <a:xfrm>
            <a:off x="6509159" y="4465291"/>
            <a:ext cx="2620269" cy="13542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400" u="sng" dirty="0"/>
              <a:t>1.6 </a:t>
            </a:r>
            <a:r>
              <a:rPr lang="en-US" sz="1400" u="sng" dirty="0">
                <a:sym typeface="Wingdings" panose="05000000000000000000" pitchFamily="2" charset="2"/>
              </a:rPr>
              <a:t> </a:t>
            </a:r>
            <a:r>
              <a:rPr lang="en-US" sz="1400" u="sng" dirty="0"/>
              <a:t>1.2.6/ 1.2.8 Distal leg AND </a:t>
            </a:r>
          </a:p>
          <a:p>
            <a:pPr algn="l" rtl="0"/>
            <a:r>
              <a:rPr lang="en-US" sz="1400" u="sng" dirty="0"/>
              <a:t>1.1.4 clonic</a:t>
            </a:r>
          </a:p>
          <a:p>
            <a:pPr algn="l" rtl="0"/>
            <a:r>
              <a:rPr lang="en-US" sz="1200" dirty="0"/>
              <a:t>1.6.1 Toes</a:t>
            </a:r>
          </a:p>
          <a:p>
            <a:pPr algn="l" rtl="0"/>
            <a:r>
              <a:rPr lang="en-US" sz="1200" dirty="0"/>
              <a:t>1.6.2 Ankles</a:t>
            </a:r>
          </a:p>
          <a:p>
            <a:pPr algn="l" rtl="0"/>
            <a:r>
              <a:rPr lang="en-US" sz="1200" dirty="0"/>
              <a:t>1.6.3 Knees</a:t>
            </a:r>
          </a:p>
          <a:p>
            <a:pPr algn="l" rtl="0"/>
            <a:endParaRPr lang="he-IL" b="1" dirty="0"/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191C3F0E-F246-4E85-9304-240D32C22FC4}"/>
              </a:ext>
            </a:extLst>
          </p:cNvPr>
          <p:cNvSpPr txBox="1"/>
          <p:nvPr/>
        </p:nvSpPr>
        <p:spPr>
          <a:xfrm>
            <a:off x="9430594" y="1660699"/>
            <a:ext cx="3610709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u="sng" dirty="0"/>
              <a:t>1.8 </a:t>
            </a:r>
            <a:r>
              <a:rPr lang="en-US" sz="1200" u="sng" dirty="0">
                <a:sym typeface="Wingdings" panose="05000000000000000000" pitchFamily="2" charset="2"/>
              </a:rPr>
              <a:t> </a:t>
            </a:r>
            <a:r>
              <a:rPr lang="en-US" sz="1200" u="sng" dirty="0"/>
              <a:t>1.2.21 jaw movement</a:t>
            </a:r>
          </a:p>
          <a:p>
            <a:pPr algn="l" rtl="0"/>
            <a:r>
              <a:rPr lang="en-US" sz="1200" dirty="0"/>
              <a:t>Mouth opening</a:t>
            </a:r>
          </a:p>
          <a:p>
            <a:pPr algn="l" rtl="0"/>
            <a:r>
              <a:rPr lang="en-US" sz="1200" dirty="0"/>
              <a:t>Trismus</a:t>
            </a:r>
          </a:p>
          <a:p>
            <a:endParaRPr lang="he-IL" dirty="0"/>
          </a:p>
        </p:txBody>
      </p:sp>
      <p:sp>
        <p:nvSpPr>
          <p:cNvPr id="50" name="TextBox 1">
            <a:extLst>
              <a:ext uri="{FF2B5EF4-FFF2-40B4-BE49-F238E27FC236}">
                <a16:creationId xmlns:a16="http://schemas.microsoft.com/office/drawing/2014/main" id="{35384002-FA67-4A84-B6C9-A0A725EDCAFC}"/>
              </a:ext>
            </a:extLst>
          </p:cNvPr>
          <p:cNvSpPr txBox="1"/>
          <p:nvPr/>
        </p:nvSpPr>
        <p:spPr>
          <a:xfrm>
            <a:off x="2731592" y="604997"/>
            <a:ext cx="60946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/>
              <a:t>AND</a:t>
            </a:r>
            <a:endParaRPr lang="he-IL" dirty="0"/>
          </a:p>
        </p:txBody>
      </p:sp>
      <p:sp>
        <p:nvSpPr>
          <p:cNvPr id="51" name="TextBox 1">
            <a:extLst>
              <a:ext uri="{FF2B5EF4-FFF2-40B4-BE49-F238E27FC236}">
                <a16:creationId xmlns:a16="http://schemas.microsoft.com/office/drawing/2014/main" id="{BB0276A9-1C33-4CF6-AAE5-C1DF96C75492}"/>
              </a:ext>
            </a:extLst>
          </p:cNvPr>
          <p:cNvSpPr txBox="1"/>
          <p:nvPr/>
        </p:nvSpPr>
        <p:spPr>
          <a:xfrm>
            <a:off x="5600268" y="650866"/>
            <a:ext cx="60946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AND</a:t>
            </a:r>
            <a:endParaRPr lang="he-IL" dirty="0"/>
          </a:p>
        </p:txBody>
      </p:sp>
      <p:sp>
        <p:nvSpPr>
          <p:cNvPr id="52" name="TextBox 15">
            <a:extLst>
              <a:ext uri="{FF2B5EF4-FFF2-40B4-BE49-F238E27FC236}">
                <a16:creationId xmlns:a16="http://schemas.microsoft.com/office/drawing/2014/main" id="{5EE25C92-A6A5-4124-8A3E-015F62AAC807}"/>
              </a:ext>
            </a:extLst>
          </p:cNvPr>
          <p:cNvSpPr txBox="1"/>
          <p:nvPr/>
        </p:nvSpPr>
        <p:spPr>
          <a:xfrm>
            <a:off x="9411626" y="2770666"/>
            <a:ext cx="1739356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u="sng" dirty="0"/>
              <a:t>1.9 </a:t>
            </a:r>
            <a:r>
              <a:rPr lang="en-US" sz="1200" u="sng" dirty="0">
                <a:sym typeface="Wingdings" panose="05000000000000000000" pitchFamily="2" charset="2"/>
              </a:rPr>
              <a:t> </a:t>
            </a:r>
            <a:r>
              <a:rPr lang="en-US" sz="1200" u="sng" dirty="0"/>
              <a:t>1.1.1/1.1.2 tonic/dystonic AND 1.2.2/1.2.4 distal arm</a:t>
            </a:r>
            <a:r>
              <a:rPr lang="en-US" sz="1200" dirty="0"/>
              <a:t> </a:t>
            </a:r>
          </a:p>
          <a:p>
            <a:pPr algn="l" rtl="0"/>
            <a:r>
              <a:rPr lang="en-US" sz="1200" dirty="0"/>
              <a:t>1.9.1 Fist</a:t>
            </a:r>
          </a:p>
          <a:p>
            <a:pPr algn="l" rtl="0"/>
            <a:r>
              <a:rPr lang="en-US" sz="1200" dirty="0"/>
              <a:t>1.9.2 Politician’s fist</a:t>
            </a:r>
          </a:p>
          <a:p>
            <a:pPr algn="l" rtl="0"/>
            <a:r>
              <a:rPr lang="en-US" sz="1200" dirty="0"/>
              <a:t>1.9.3 Cup</a:t>
            </a:r>
          </a:p>
          <a:p>
            <a:pPr algn="l" rtl="0"/>
            <a:r>
              <a:rPr lang="en-US" sz="1200" dirty="0"/>
              <a:t>1.9.4 Pincer</a:t>
            </a:r>
          </a:p>
          <a:p>
            <a:pPr algn="l" rtl="0"/>
            <a:r>
              <a:rPr lang="en-US" sz="1200" dirty="0"/>
              <a:t>1.9.5 Extended hand</a:t>
            </a:r>
          </a:p>
          <a:p>
            <a:pPr algn="l" rtl="0"/>
            <a:r>
              <a:rPr lang="en-US" sz="1200" dirty="0"/>
              <a:t>1.9.6 Pointing</a:t>
            </a:r>
          </a:p>
          <a:p>
            <a:pPr algn="l" rtl="0"/>
            <a:r>
              <a:rPr lang="en-US" sz="1200" dirty="0"/>
              <a:t>1.9.7 Non-specific</a:t>
            </a:r>
          </a:p>
        </p:txBody>
      </p:sp>
      <p:cxnSp>
        <p:nvCxnSpPr>
          <p:cNvPr id="18" name="מחבר ישר 17">
            <a:extLst>
              <a:ext uri="{FF2B5EF4-FFF2-40B4-BE49-F238E27FC236}">
                <a16:creationId xmlns:a16="http://schemas.microsoft.com/office/drawing/2014/main" id="{CFFE71AC-BD3D-4B39-AEA7-96E02F328B87}"/>
              </a:ext>
            </a:extLst>
          </p:cNvPr>
          <p:cNvCxnSpPr/>
          <p:nvPr/>
        </p:nvCxnSpPr>
        <p:spPr>
          <a:xfrm>
            <a:off x="6529061" y="1580669"/>
            <a:ext cx="487874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703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3E0330-AF90-4C0B-8E94-42DE1A1D83A0}"/>
              </a:ext>
            </a:extLst>
          </p:cNvPr>
          <p:cNvSpPr txBox="1"/>
          <p:nvPr/>
        </p:nvSpPr>
        <p:spPr>
          <a:xfrm>
            <a:off x="230844" y="32310"/>
            <a:ext cx="165026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/>
              <a:t>2. Automatisms</a:t>
            </a:r>
            <a:endParaRPr lang="he-I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FA6DB3-EEFE-4B7D-B169-D9E4F017D0F0}"/>
              </a:ext>
            </a:extLst>
          </p:cNvPr>
          <p:cNvSpPr txBox="1"/>
          <p:nvPr/>
        </p:nvSpPr>
        <p:spPr>
          <a:xfrm>
            <a:off x="225492" y="374873"/>
            <a:ext cx="257596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u="sng" dirty="0"/>
              <a:t>2.1 Types of automatisms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8543FA-B998-4F28-876E-55251194B1DA}"/>
              </a:ext>
            </a:extLst>
          </p:cNvPr>
          <p:cNvSpPr txBox="1"/>
          <p:nvPr/>
        </p:nvSpPr>
        <p:spPr>
          <a:xfrm>
            <a:off x="223484" y="4767073"/>
            <a:ext cx="285116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u="sng" dirty="0"/>
              <a:t>2.2 </a:t>
            </a:r>
            <a:r>
              <a:rPr lang="en-US" u="sng" dirty="0">
                <a:sym typeface="Wingdings" panose="05000000000000000000" pitchFamily="2" charset="2"/>
              </a:rPr>
              <a:t></a:t>
            </a:r>
            <a:r>
              <a:rPr lang="en-US" u="sng" dirty="0"/>
              <a:t>2.1.1-2.1.3 Body parts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DE40E2-78C6-4C34-AE32-DF148B88E801}"/>
              </a:ext>
            </a:extLst>
          </p:cNvPr>
          <p:cNvSpPr txBox="1"/>
          <p:nvPr/>
        </p:nvSpPr>
        <p:spPr>
          <a:xfrm>
            <a:off x="221948" y="691212"/>
            <a:ext cx="3834864" cy="427809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dirty="0"/>
              <a:t>2.1.1 Limb gesticulating/repetitive movements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2.1.2 Limb semi-purposeful movements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2.1.3 Limb rising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2.1.4 Nose wiping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2.1.5 Ear plugging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2.1.6 Genital manipulations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2.1.7 Hand mouthing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2.1.8 Stepping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2.1.9 Pedaling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2.1.10 Oral automatisms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2.1.11 Yawing</a:t>
            </a:r>
          </a:p>
          <a:p>
            <a:pPr algn="l" rtl="0"/>
            <a:r>
              <a:rPr lang="en-US" sz="1200" dirty="0"/>
              <a:t>2.1.12 Facial expression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2.1.13 Ictal spitting</a:t>
            </a:r>
          </a:p>
          <a:p>
            <a:pPr algn="l" rtl="0"/>
            <a:r>
              <a:rPr lang="en-US" sz="1200" dirty="0"/>
              <a:t>2.1.14 Ictal vomiting</a:t>
            </a:r>
          </a:p>
          <a:p>
            <a:pPr algn="l" rtl="0"/>
            <a:r>
              <a:rPr lang="en-US" sz="1200" dirty="0"/>
              <a:t>2.1.15 Ictal cough</a:t>
            </a:r>
          </a:p>
          <a:p>
            <a:pPr algn="l" rtl="0"/>
            <a:r>
              <a:rPr lang="en-US" sz="1200" dirty="0"/>
              <a:t>2.1.16 Sneezing</a:t>
            </a:r>
          </a:p>
          <a:p>
            <a:pPr algn="l" rtl="0"/>
            <a:r>
              <a:rPr lang="en-US" sz="1200" dirty="0"/>
              <a:t>2.1.17 Pelvic thrusting </a:t>
            </a:r>
          </a:p>
          <a:p>
            <a:pPr algn="l" rtl="0"/>
            <a:r>
              <a:rPr lang="en-US" sz="1200" dirty="0"/>
              <a:t>2.1.18 Ictal urinary behavior</a:t>
            </a:r>
          </a:p>
          <a:p>
            <a:pPr algn="l" rtl="0"/>
            <a:r>
              <a:rPr lang="en-US" sz="1200" dirty="0"/>
              <a:t>2.1.19 Ictal defecation behavior</a:t>
            </a:r>
          </a:p>
          <a:p>
            <a:pPr algn="l" rtl="0"/>
            <a:r>
              <a:rPr lang="en-US" sz="1200" dirty="0"/>
              <a:t>2.1.20 Other automatism</a:t>
            </a:r>
          </a:p>
          <a:p>
            <a:pPr marL="342900" indent="-342900" algn="l" rtl="0">
              <a:buAutoNum type="arabicPeriod"/>
            </a:pPr>
            <a:endParaRPr lang="en-US" sz="1400" dirty="0"/>
          </a:p>
          <a:p>
            <a:pPr algn="l" rtl="0"/>
            <a:endParaRPr lang="he-IL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FB2657-2674-4954-A8C6-DC87876537D7}"/>
              </a:ext>
            </a:extLst>
          </p:cNvPr>
          <p:cNvSpPr txBox="1"/>
          <p:nvPr/>
        </p:nvSpPr>
        <p:spPr>
          <a:xfrm>
            <a:off x="223483" y="5092015"/>
            <a:ext cx="1039387" cy="110799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200" dirty="0"/>
              <a:t>2.2.1 Rt. arm </a:t>
            </a:r>
          </a:p>
          <a:p>
            <a:pPr algn="l" rtl="0"/>
            <a:r>
              <a:rPr lang="en-US" sz="1200" dirty="0"/>
              <a:t>2.2.2 Lt. arm  </a:t>
            </a:r>
          </a:p>
          <a:p>
            <a:pPr algn="l" rtl="0"/>
            <a:r>
              <a:rPr lang="en-US" sz="1200" dirty="0"/>
              <a:t>2.2.3  Rt. leg</a:t>
            </a:r>
          </a:p>
          <a:p>
            <a:pPr algn="l" rtl="0"/>
            <a:r>
              <a:rPr lang="en-US" sz="1200" dirty="0"/>
              <a:t>2.2.4 Lt leg</a:t>
            </a:r>
          </a:p>
          <a:p>
            <a:pPr algn="l" rtl="0"/>
            <a:endParaRPr lang="en-US" dirty="0"/>
          </a:p>
        </p:txBody>
      </p:sp>
      <p:sp>
        <p:nvSpPr>
          <p:cNvPr id="42" name="TextBox 4">
            <a:extLst>
              <a:ext uri="{FF2B5EF4-FFF2-40B4-BE49-F238E27FC236}">
                <a16:creationId xmlns:a16="http://schemas.microsoft.com/office/drawing/2014/main" id="{E2B3DC58-9726-4E5C-9E14-38D4AFE48794}"/>
              </a:ext>
            </a:extLst>
          </p:cNvPr>
          <p:cNvSpPr txBox="1"/>
          <p:nvPr/>
        </p:nvSpPr>
        <p:spPr>
          <a:xfrm>
            <a:off x="3799096" y="382739"/>
            <a:ext cx="337861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u="sng" dirty="0"/>
              <a:t>2.3 </a:t>
            </a:r>
            <a:r>
              <a:rPr lang="en-US" u="sng" dirty="0">
                <a:sym typeface="Wingdings" panose="05000000000000000000" pitchFamily="2" charset="2"/>
              </a:rPr>
              <a:t> 2.2-2.4 Body parts </a:t>
            </a:r>
            <a:r>
              <a:rPr lang="en-US" u="sng" dirty="0"/>
              <a:t>force</a:t>
            </a:r>
          </a:p>
        </p:txBody>
      </p:sp>
      <p:sp>
        <p:nvSpPr>
          <p:cNvPr id="43" name="TextBox 10">
            <a:extLst>
              <a:ext uri="{FF2B5EF4-FFF2-40B4-BE49-F238E27FC236}">
                <a16:creationId xmlns:a16="http://schemas.microsoft.com/office/drawing/2014/main" id="{978BBDAA-CA4B-4A11-9BE6-CC8C51B47974}"/>
              </a:ext>
            </a:extLst>
          </p:cNvPr>
          <p:cNvSpPr txBox="1"/>
          <p:nvPr/>
        </p:nvSpPr>
        <p:spPr>
          <a:xfrm>
            <a:off x="3799096" y="766130"/>
            <a:ext cx="1065035" cy="80021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400" dirty="0"/>
              <a:t>2.3.1 Weak</a:t>
            </a:r>
          </a:p>
          <a:p>
            <a:pPr algn="l" rtl="0"/>
            <a:r>
              <a:rPr lang="en-US" sz="1400" dirty="0"/>
              <a:t>2.3.2 Strong</a:t>
            </a:r>
          </a:p>
          <a:p>
            <a:pPr algn="l" rtl="0"/>
            <a:endParaRPr lang="he-IL" dirty="0"/>
          </a:p>
        </p:txBody>
      </p:sp>
      <p:sp>
        <p:nvSpPr>
          <p:cNvPr id="49" name="TextBox 14">
            <a:extLst>
              <a:ext uri="{FF2B5EF4-FFF2-40B4-BE49-F238E27FC236}">
                <a16:creationId xmlns:a16="http://schemas.microsoft.com/office/drawing/2014/main" id="{12D860B4-F704-4996-B66C-A0EA60769194}"/>
              </a:ext>
            </a:extLst>
          </p:cNvPr>
          <p:cNvSpPr txBox="1"/>
          <p:nvPr/>
        </p:nvSpPr>
        <p:spPr>
          <a:xfrm>
            <a:off x="3711885" y="4381785"/>
            <a:ext cx="2465483" cy="261610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400" u="sng" dirty="0"/>
              <a:t>2.6 </a:t>
            </a:r>
            <a:r>
              <a:rPr lang="en-US" sz="1400" u="sng" dirty="0">
                <a:sym typeface="Wingdings" panose="05000000000000000000" pitchFamily="2" charset="2"/>
              </a:rPr>
              <a:t> 2.1.12 Facial expressions</a:t>
            </a:r>
            <a:endParaRPr lang="en-US" sz="1400" u="sng" dirty="0"/>
          </a:p>
          <a:p>
            <a:pPr algn="l" rtl="0"/>
            <a:r>
              <a:rPr lang="en-US" sz="1200" dirty="0"/>
              <a:t>2.6.1 Staring</a:t>
            </a:r>
          </a:p>
          <a:p>
            <a:pPr algn="l" rtl="0"/>
            <a:r>
              <a:rPr lang="en-US" sz="1200" dirty="0"/>
              <a:t>2.6.2.Disguesting</a:t>
            </a:r>
          </a:p>
          <a:p>
            <a:pPr algn="l" rtl="0"/>
            <a:r>
              <a:rPr lang="en-US" sz="1200" dirty="0"/>
              <a:t>2.6.3 Happy</a:t>
            </a:r>
          </a:p>
          <a:p>
            <a:pPr algn="l" rtl="0"/>
            <a:r>
              <a:rPr lang="en-US" sz="1200" dirty="0"/>
              <a:t>2.6.4 Sad</a:t>
            </a:r>
          </a:p>
          <a:p>
            <a:pPr algn="l" rtl="0"/>
            <a:r>
              <a:rPr lang="en-US" sz="1200" dirty="0"/>
              <a:t>2.6.5 Smile</a:t>
            </a:r>
          </a:p>
          <a:p>
            <a:pPr algn="l" rtl="0"/>
            <a:r>
              <a:rPr lang="en-US" sz="1200" dirty="0"/>
              <a:t>2.6.6 Chapeau de gendarme</a:t>
            </a:r>
          </a:p>
          <a:p>
            <a:pPr algn="l" rtl="0"/>
            <a:r>
              <a:rPr lang="en-US" sz="1200" dirty="0"/>
              <a:t>2.6.7 Laughter grimace</a:t>
            </a:r>
          </a:p>
          <a:p>
            <a:pPr algn="l" rtl="0"/>
            <a:r>
              <a:rPr lang="en-US" sz="1200" dirty="0"/>
              <a:t>2.6.8 Unspecified grimacing</a:t>
            </a:r>
          </a:p>
          <a:p>
            <a:pPr algn="l" rtl="0"/>
            <a:r>
              <a:rPr lang="en-US" sz="1200" dirty="0"/>
              <a:t>2.6.9 Fearful expression </a:t>
            </a:r>
          </a:p>
          <a:p>
            <a:pPr algn="l" rtl="0"/>
            <a:r>
              <a:rPr lang="en-US" sz="1200" dirty="0"/>
              <a:t>2.6.10 </a:t>
            </a:r>
            <a:r>
              <a:rPr lang="en-US" sz="1200" dirty="0" err="1"/>
              <a:t>Uncpecified</a:t>
            </a:r>
            <a:r>
              <a:rPr lang="en-US" sz="1200" dirty="0"/>
              <a:t> face expression</a:t>
            </a:r>
          </a:p>
          <a:p>
            <a:pPr algn="l" rtl="0"/>
            <a:r>
              <a:rPr lang="en-US" sz="1200" dirty="0"/>
              <a:t>2.6.11 Other </a:t>
            </a:r>
            <a:endParaRPr lang="he-IL" sz="1200" dirty="0"/>
          </a:p>
          <a:p>
            <a:pPr algn="l" rtl="0"/>
            <a:endParaRPr lang="he-IL" b="1" dirty="0"/>
          </a:p>
        </p:txBody>
      </p:sp>
      <p:sp>
        <p:nvSpPr>
          <p:cNvPr id="19" name="TextBox 4">
            <a:extLst>
              <a:ext uri="{FF2B5EF4-FFF2-40B4-BE49-F238E27FC236}">
                <a16:creationId xmlns:a16="http://schemas.microsoft.com/office/drawing/2014/main" id="{935862CA-534C-493B-9EC6-39ACEE047DA2}"/>
              </a:ext>
            </a:extLst>
          </p:cNvPr>
          <p:cNvSpPr txBox="1"/>
          <p:nvPr/>
        </p:nvSpPr>
        <p:spPr>
          <a:xfrm>
            <a:off x="314924" y="6001513"/>
            <a:ext cx="285116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u="sng" dirty="0"/>
              <a:t>2.3 </a:t>
            </a:r>
            <a:r>
              <a:rPr lang="en-US" u="sng" dirty="0">
                <a:sym typeface="Wingdings" panose="05000000000000000000" pitchFamily="2" charset="2"/>
              </a:rPr>
              <a:t></a:t>
            </a:r>
            <a:r>
              <a:rPr lang="en-US" u="sng" dirty="0"/>
              <a:t>2.1.4-2.1.7 Body parts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9F5594BD-D632-446F-83B3-14BD6C41DF8F}"/>
              </a:ext>
            </a:extLst>
          </p:cNvPr>
          <p:cNvSpPr txBox="1"/>
          <p:nvPr/>
        </p:nvSpPr>
        <p:spPr>
          <a:xfrm>
            <a:off x="314923" y="6326455"/>
            <a:ext cx="1039387" cy="73866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200" dirty="0"/>
              <a:t>2.3.1 Rt. arm </a:t>
            </a:r>
          </a:p>
          <a:p>
            <a:pPr algn="l" rtl="0"/>
            <a:r>
              <a:rPr lang="en-US" sz="1200" dirty="0"/>
              <a:t>2.3.2 Lt. arm  </a:t>
            </a:r>
          </a:p>
          <a:p>
            <a:pPr algn="l" rtl="0"/>
            <a:endParaRPr lang="en-US" dirty="0"/>
          </a:p>
        </p:txBody>
      </p:sp>
      <p:sp>
        <p:nvSpPr>
          <p:cNvPr id="21" name="TextBox 4">
            <a:extLst>
              <a:ext uri="{FF2B5EF4-FFF2-40B4-BE49-F238E27FC236}">
                <a16:creationId xmlns:a16="http://schemas.microsoft.com/office/drawing/2014/main" id="{60F6D9FE-DB08-4E18-9C0F-5CD1236AEA00}"/>
              </a:ext>
            </a:extLst>
          </p:cNvPr>
          <p:cNvSpPr txBox="1"/>
          <p:nvPr/>
        </p:nvSpPr>
        <p:spPr>
          <a:xfrm>
            <a:off x="3722897" y="1451336"/>
            <a:ext cx="285116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u="sng" dirty="0"/>
              <a:t>2.4 </a:t>
            </a:r>
            <a:r>
              <a:rPr lang="en-US" u="sng" dirty="0">
                <a:sym typeface="Wingdings" panose="05000000000000000000" pitchFamily="2" charset="2"/>
              </a:rPr>
              <a:t></a:t>
            </a:r>
            <a:r>
              <a:rPr lang="en-US" u="sng" dirty="0"/>
              <a:t>2.1.8-2.1.9 Body parts</a:t>
            </a:r>
          </a:p>
        </p:txBody>
      </p:sp>
      <p:sp>
        <p:nvSpPr>
          <p:cNvPr id="22" name="TextBox 12">
            <a:extLst>
              <a:ext uri="{FF2B5EF4-FFF2-40B4-BE49-F238E27FC236}">
                <a16:creationId xmlns:a16="http://schemas.microsoft.com/office/drawing/2014/main" id="{0601F7A3-68BC-46DE-A61F-AAD830138385}"/>
              </a:ext>
            </a:extLst>
          </p:cNvPr>
          <p:cNvSpPr txBox="1"/>
          <p:nvPr/>
        </p:nvSpPr>
        <p:spPr>
          <a:xfrm>
            <a:off x="3722896" y="1776278"/>
            <a:ext cx="960519" cy="73866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200" dirty="0"/>
              <a:t>2.4.1  Rt. leg</a:t>
            </a:r>
          </a:p>
          <a:p>
            <a:pPr algn="l" rtl="0"/>
            <a:r>
              <a:rPr lang="en-US" sz="1200" dirty="0"/>
              <a:t>2.4.2 Lt leg</a:t>
            </a:r>
          </a:p>
          <a:p>
            <a:pPr algn="l" rtl="0"/>
            <a:endParaRPr lang="en-US" dirty="0"/>
          </a:p>
        </p:txBody>
      </p:sp>
      <p:sp>
        <p:nvSpPr>
          <p:cNvPr id="23" name="TextBox 4">
            <a:extLst>
              <a:ext uri="{FF2B5EF4-FFF2-40B4-BE49-F238E27FC236}">
                <a16:creationId xmlns:a16="http://schemas.microsoft.com/office/drawing/2014/main" id="{691EFD43-DA50-49C7-96A5-AD00078D3206}"/>
              </a:ext>
            </a:extLst>
          </p:cNvPr>
          <p:cNvSpPr txBox="1"/>
          <p:nvPr/>
        </p:nvSpPr>
        <p:spPr>
          <a:xfrm>
            <a:off x="3714033" y="2361481"/>
            <a:ext cx="31771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u="sng" dirty="0"/>
              <a:t>2.5 </a:t>
            </a:r>
            <a:r>
              <a:rPr lang="en-US" u="sng" dirty="0">
                <a:sym typeface="Wingdings" panose="05000000000000000000" pitchFamily="2" charset="2"/>
              </a:rPr>
              <a:t></a:t>
            </a:r>
            <a:r>
              <a:rPr lang="en-US" u="sng" dirty="0"/>
              <a:t>2.1.10 Oral automatisms</a:t>
            </a:r>
          </a:p>
        </p:txBody>
      </p:sp>
      <p:sp>
        <p:nvSpPr>
          <p:cNvPr id="24" name="TextBox 12">
            <a:extLst>
              <a:ext uri="{FF2B5EF4-FFF2-40B4-BE49-F238E27FC236}">
                <a16:creationId xmlns:a16="http://schemas.microsoft.com/office/drawing/2014/main" id="{982EDAA9-10D9-4892-B9BB-682B8A9CA297}"/>
              </a:ext>
            </a:extLst>
          </p:cNvPr>
          <p:cNvSpPr txBox="1"/>
          <p:nvPr/>
        </p:nvSpPr>
        <p:spPr>
          <a:xfrm>
            <a:off x="3714032" y="2686423"/>
            <a:ext cx="1760803" cy="184665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200" dirty="0"/>
              <a:t>2.5.1 Mastication</a:t>
            </a:r>
          </a:p>
          <a:p>
            <a:pPr algn="l" rtl="0"/>
            <a:r>
              <a:rPr lang="en-US" sz="1200" dirty="0"/>
              <a:t>2.5.2 Swallowing</a:t>
            </a:r>
          </a:p>
          <a:p>
            <a:pPr algn="l" rtl="0"/>
            <a:r>
              <a:rPr lang="en-US" sz="1200" dirty="0"/>
              <a:t>2.5.3Lip smacking</a:t>
            </a:r>
          </a:p>
          <a:p>
            <a:pPr algn="l" rtl="0"/>
            <a:r>
              <a:rPr lang="en-US" sz="1200" dirty="0"/>
              <a:t>2.5.4 Kissing</a:t>
            </a:r>
          </a:p>
          <a:p>
            <a:pPr algn="l" rtl="0"/>
            <a:r>
              <a:rPr lang="en-US" sz="1200" dirty="0"/>
              <a:t>2.2.5 Tongue movements</a:t>
            </a:r>
          </a:p>
          <a:p>
            <a:pPr algn="l" rtl="0"/>
            <a:r>
              <a:rPr lang="en-US" sz="1200" dirty="0"/>
              <a:t>2.5.6 Lip protrusion</a:t>
            </a:r>
          </a:p>
          <a:p>
            <a:pPr algn="l" rtl="0"/>
            <a:r>
              <a:rPr lang="en-US" sz="1200" dirty="0"/>
              <a:t>2.5.7 Lip licking</a:t>
            </a:r>
          </a:p>
          <a:p>
            <a:pPr algn="l" rtl="0"/>
            <a:r>
              <a:rPr lang="en-US" sz="1200" dirty="0"/>
              <a:t>2.5.8 Other</a:t>
            </a:r>
            <a:endParaRPr lang="he-IL" sz="1200" dirty="0"/>
          </a:p>
          <a:p>
            <a:pPr algn="l" rtl="0"/>
            <a:endParaRPr lang="en-US" dirty="0"/>
          </a:p>
        </p:txBody>
      </p:sp>
      <p:cxnSp>
        <p:nvCxnSpPr>
          <p:cNvPr id="25" name="מחבר ישר 24">
            <a:extLst>
              <a:ext uri="{FF2B5EF4-FFF2-40B4-BE49-F238E27FC236}">
                <a16:creationId xmlns:a16="http://schemas.microsoft.com/office/drawing/2014/main" id="{1337303F-5A9F-4AF3-9451-43200171C081}"/>
              </a:ext>
            </a:extLst>
          </p:cNvPr>
          <p:cNvCxnSpPr>
            <a:cxnSpLocks/>
          </p:cNvCxnSpPr>
          <p:nvPr/>
        </p:nvCxnSpPr>
        <p:spPr>
          <a:xfrm>
            <a:off x="230844" y="4642470"/>
            <a:ext cx="332043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029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3E0330-AF90-4C0B-8E94-42DE1A1D83A0}"/>
              </a:ext>
            </a:extLst>
          </p:cNvPr>
          <p:cNvSpPr txBox="1"/>
          <p:nvPr/>
        </p:nvSpPr>
        <p:spPr>
          <a:xfrm>
            <a:off x="220211" y="246713"/>
            <a:ext cx="263020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/>
              <a:t>3. Autonomic phenomena</a:t>
            </a:r>
            <a:endParaRPr lang="he-I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FA6DB3-EEFE-4B7D-B169-D9E4F017D0F0}"/>
              </a:ext>
            </a:extLst>
          </p:cNvPr>
          <p:cNvSpPr txBox="1"/>
          <p:nvPr/>
        </p:nvSpPr>
        <p:spPr>
          <a:xfrm>
            <a:off x="214859" y="598154"/>
            <a:ext cx="355591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u="sng" dirty="0"/>
              <a:t>3.1 Types of autonomic phenomena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8543FA-B998-4F28-876E-55251194B1DA}"/>
              </a:ext>
            </a:extLst>
          </p:cNvPr>
          <p:cNvSpPr txBox="1"/>
          <p:nvPr/>
        </p:nvSpPr>
        <p:spPr>
          <a:xfrm>
            <a:off x="237470" y="4808393"/>
            <a:ext cx="285116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u="sng" dirty="0"/>
              <a:t>3.2 </a:t>
            </a:r>
            <a:r>
              <a:rPr lang="en-US" u="sng" dirty="0">
                <a:sym typeface="Wingdings" panose="05000000000000000000" pitchFamily="2" charset="2"/>
              </a:rPr>
              <a:t>3.1.11/3.1.12 side</a:t>
            </a:r>
            <a:endParaRPr lang="en-US" u="sng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DE40E2-78C6-4C34-AE32-DF148B88E801}"/>
              </a:ext>
            </a:extLst>
          </p:cNvPr>
          <p:cNvSpPr txBox="1"/>
          <p:nvPr/>
        </p:nvSpPr>
        <p:spPr>
          <a:xfrm>
            <a:off x="211315" y="1020823"/>
            <a:ext cx="3834864" cy="40934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dirty="0"/>
              <a:t>3.1.1 Hyperventilation</a:t>
            </a:r>
          </a:p>
          <a:p>
            <a:pPr algn="l" rtl="0"/>
            <a:r>
              <a:rPr lang="en-US" sz="1200" dirty="0"/>
              <a:t>3.1.2 Hypoventilation</a:t>
            </a:r>
          </a:p>
          <a:p>
            <a:pPr algn="l" rtl="0"/>
            <a:r>
              <a:rPr lang="en-US" sz="1200" dirty="0"/>
              <a:t>3.1.3 Apnea</a:t>
            </a:r>
          </a:p>
          <a:p>
            <a:pPr algn="l" rtl="0"/>
            <a:r>
              <a:rPr lang="en-US" sz="1200" dirty="0"/>
              <a:t>3.1.4 Dyspnea</a:t>
            </a:r>
          </a:p>
          <a:p>
            <a:pPr algn="l" rtl="0"/>
            <a:r>
              <a:rPr lang="en-US" sz="1200" dirty="0"/>
              <a:t>3.1.5 Stridor</a:t>
            </a:r>
          </a:p>
          <a:p>
            <a:pPr algn="l" rtl="0"/>
            <a:r>
              <a:rPr lang="en-US" sz="1200" dirty="0"/>
              <a:t>3.1.6 Piloerection</a:t>
            </a:r>
          </a:p>
          <a:p>
            <a:pPr algn="l" rtl="0"/>
            <a:r>
              <a:rPr lang="en-US" sz="1200" dirty="0"/>
              <a:t>3.1.7 </a:t>
            </a:r>
            <a:r>
              <a:rPr lang="en-US" sz="1200" dirty="0" err="1"/>
              <a:t>Palor</a:t>
            </a:r>
            <a:endParaRPr lang="en-US" sz="1200" dirty="0"/>
          </a:p>
          <a:p>
            <a:pPr algn="l" rtl="0"/>
            <a:r>
              <a:rPr lang="en-US" sz="1200" dirty="0"/>
              <a:t>3.1.8 Flashing</a:t>
            </a:r>
          </a:p>
          <a:p>
            <a:pPr algn="l" rtl="0"/>
            <a:r>
              <a:rPr lang="en-US" sz="1200" dirty="0"/>
              <a:t>3.1.9 Cyanosis</a:t>
            </a:r>
          </a:p>
          <a:p>
            <a:pPr algn="l" rtl="0"/>
            <a:r>
              <a:rPr lang="en-US" sz="1200" dirty="0"/>
              <a:t>3.1.10 Sweating</a:t>
            </a:r>
          </a:p>
          <a:p>
            <a:pPr algn="l" rtl="0"/>
            <a:r>
              <a:rPr lang="en-US" sz="1200" dirty="0"/>
              <a:t>3.1.11 Mydriasis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3.1.12 Miosis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3.1.13 Cheyne Stokes respiration</a:t>
            </a:r>
          </a:p>
          <a:p>
            <a:pPr algn="l" rtl="0"/>
            <a:r>
              <a:rPr lang="en-US" sz="1200" dirty="0"/>
              <a:t>3.1.14 Irregular respiration</a:t>
            </a:r>
          </a:p>
          <a:p>
            <a:pPr algn="l" rtl="0"/>
            <a:r>
              <a:rPr lang="en-US" sz="1200" dirty="0"/>
              <a:t>3.1.15 Hiccups</a:t>
            </a:r>
          </a:p>
          <a:p>
            <a:pPr algn="l" rtl="0"/>
            <a:r>
              <a:rPr lang="en-US" sz="1200" dirty="0"/>
              <a:t>3.1.16 Salivation</a:t>
            </a:r>
          </a:p>
          <a:p>
            <a:pPr algn="l" rtl="0"/>
            <a:r>
              <a:rPr lang="en-US" sz="1200" dirty="0"/>
              <a:t>3.1.17 Urine loss (without urination behavior)</a:t>
            </a:r>
          </a:p>
          <a:p>
            <a:pPr algn="l" rtl="0"/>
            <a:r>
              <a:rPr lang="en-US" sz="1200" dirty="0"/>
              <a:t>3.1.18 Fecal loss (without defecation behavior)</a:t>
            </a:r>
          </a:p>
          <a:p>
            <a:pPr algn="l" rtl="0"/>
            <a:r>
              <a:rPr lang="en-US" sz="1200" dirty="0"/>
              <a:t>3.1.19 Other</a:t>
            </a:r>
          </a:p>
          <a:p>
            <a:pPr marL="342900" indent="-342900" algn="l" rtl="0">
              <a:buAutoNum type="arabicPeriod"/>
            </a:pPr>
            <a:endParaRPr lang="en-US" sz="1400" dirty="0"/>
          </a:p>
          <a:p>
            <a:pPr algn="l" rtl="0"/>
            <a:endParaRPr lang="he-IL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FB2657-2674-4954-A8C6-DC87876537D7}"/>
              </a:ext>
            </a:extLst>
          </p:cNvPr>
          <p:cNvSpPr txBox="1"/>
          <p:nvPr/>
        </p:nvSpPr>
        <p:spPr>
          <a:xfrm>
            <a:off x="237469" y="5133335"/>
            <a:ext cx="667170" cy="73866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200" dirty="0"/>
              <a:t>3.2.1 Rt</a:t>
            </a:r>
          </a:p>
          <a:p>
            <a:pPr algn="l" rtl="0"/>
            <a:r>
              <a:rPr lang="en-US" sz="1200" dirty="0"/>
              <a:t>3.2.2 Lt</a:t>
            </a:r>
          </a:p>
          <a:p>
            <a:pPr algn="l" rtl="0"/>
            <a:endParaRPr lang="en-US" dirty="0"/>
          </a:p>
        </p:txBody>
      </p:sp>
      <p:sp>
        <p:nvSpPr>
          <p:cNvPr id="16" name="TextBox 4">
            <a:extLst>
              <a:ext uri="{FF2B5EF4-FFF2-40B4-BE49-F238E27FC236}">
                <a16:creationId xmlns:a16="http://schemas.microsoft.com/office/drawing/2014/main" id="{65418462-7448-4DCD-9936-889FB7DD2190}"/>
              </a:ext>
            </a:extLst>
          </p:cNvPr>
          <p:cNvSpPr txBox="1"/>
          <p:nvPr/>
        </p:nvSpPr>
        <p:spPr>
          <a:xfrm>
            <a:off x="238945" y="5555599"/>
            <a:ext cx="285116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u="sng" dirty="0"/>
              <a:t>3.3 </a:t>
            </a:r>
            <a:r>
              <a:rPr lang="en-US" u="sng" dirty="0">
                <a:sym typeface="Wingdings" panose="05000000000000000000" pitchFamily="2" charset="2"/>
              </a:rPr>
              <a:t>3.1.11/3.1.12 force</a:t>
            </a:r>
            <a:endParaRPr lang="en-US" u="sng" dirty="0"/>
          </a:p>
        </p:txBody>
      </p:sp>
      <p:sp>
        <p:nvSpPr>
          <p:cNvPr id="17" name="TextBox 12">
            <a:extLst>
              <a:ext uri="{FF2B5EF4-FFF2-40B4-BE49-F238E27FC236}">
                <a16:creationId xmlns:a16="http://schemas.microsoft.com/office/drawing/2014/main" id="{69D4068C-6F4D-4B65-B417-3D294A99A6DE}"/>
              </a:ext>
            </a:extLst>
          </p:cNvPr>
          <p:cNvSpPr txBox="1"/>
          <p:nvPr/>
        </p:nvSpPr>
        <p:spPr>
          <a:xfrm>
            <a:off x="238944" y="5880541"/>
            <a:ext cx="938783" cy="73866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200" dirty="0"/>
              <a:t>3.3.1 weak </a:t>
            </a:r>
          </a:p>
          <a:p>
            <a:pPr algn="l" rtl="0"/>
            <a:r>
              <a:rPr lang="en-US" sz="1200" dirty="0"/>
              <a:t>3.3.2 Strong</a:t>
            </a:r>
          </a:p>
          <a:p>
            <a:pPr algn="l" rtl="0"/>
            <a:endParaRPr lang="en-US" dirty="0"/>
          </a:p>
        </p:txBody>
      </p:sp>
      <p:cxnSp>
        <p:nvCxnSpPr>
          <p:cNvPr id="18" name="מחבר ישר 17">
            <a:extLst>
              <a:ext uri="{FF2B5EF4-FFF2-40B4-BE49-F238E27FC236}">
                <a16:creationId xmlns:a16="http://schemas.microsoft.com/office/drawing/2014/main" id="{DD0CF0FE-419E-4813-BAA0-3C204670A208}"/>
              </a:ext>
            </a:extLst>
          </p:cNvPr>
          <p:cNvCxnSpPr>
            <a:cxnSpLocks/>
          </p:cNvCxnSpPr>
          <p:nvPr/>
        </p:nvCxnSpPr>
        <p:spPr>
          <a:xfrm>
            <a:off x="304059" y="4715624"/>
            <a:ext cx="354709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940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3E0330-AF90-4C0B-8E94-42DE1A1D83A0}"/>
              </a:ext>
            </a:extLst>
          </p:cNvPr>
          <p:cNvSpPr txBox="1"/>
          <p:nvPr/>
        </p:nvSpPr>
        <p:spPr>
          <a:xfrm>
            <a:off x="230844" y="170535"/>
            <a:ext cx="189750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/>
              <a:t>4. Eye movements</a:t>
            </a:r>
            <a:endParaRPr lang="he-I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FA6DB3-EEFE-4B7D-B169-D9E4F017D0F0}"/>
              </a:ext>
            </a:extLst>
          </p:cNvPr>
          <p:cNvSpPr txBox="1"/>
          <p:nvPr/>
        </p:nvSpPr>
        <p:spPr>
          <a:xfrm>
            <a:off x="225492" y="513098"/>
            <a:ext cx="2555251" cy="33855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600" u="sng" dirty="0"/>
              <a:t>4.1 Types of eye movements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DE40E2-78C6-4C34-AE32-DF148B88E801}"/>
              </a:ext>
            </a:extLst>
          </p:cNvPr>
          <p:cNvSpPr txBox="1"/>
          <p:nvPr/>
        </p:nvSpPr>
        <p:spPr>
          <a:xfrm>
            <a:off x="210919" y="925244"/>
            <a:ext cx="3834864" cy="280076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dirty="0"/>
              <a:t>4.1.1 Deviation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2.Nystagmus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3.Chaotic eye movements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3.Blinking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4.Eyelid myoclonus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5.Blepharospasm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6.Eyelid retraction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7.Eyelid flutter with eyes closed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8.Both eyes open</a:t>
            </a:r>
          </a:p>
          <a:p>
            <a:pPr algn="l" rtl="0"/>
            <a:r>
              <a:rPr lang="en-US" sz="1200" dirty="0"/>
              <a:t>9.Both eyes closed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r>
              <a:rPr lang="en-US" sz="1200" dirty="0"/>
              <a:t> </a:t>
            </a:r>
          </a:p>
          <a:p>
            <a:pPr algn="l" rtl="0"/>
            <a:r>
              <a:rPr lang="en-US" sz="1200" dirty="0"/>
              <a:t>10. One eye closed: Rt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11. One eye closed: Lt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marL="342900" indent="-342900" algn="l" rtl="0">
              <a:buAutoNum type="arabicPeriod"/>
            </a:pPr>
            <a:endParaRPr lang="en-US" sz="1400" dirty="0"/>
          </a:p>
          <a:p>
            <a:pPr algn="l" rtl="0"/>
            <a:endParaRPr lang="he-IL" dirty="0"/>
          </a:p>
        </p:txBody>
      </p:sp>
      <p:sp>
        <p:nvSpPr>
          <p:cNvPr id="49" name="TextBox 14">
            <a:extLst>
              <a:ext uri="{FF2B5EF4-FFF2-40B4-BE49-F238E27FC236}">
                <a16:creationId xmlns:a16="http://schemas.microsoft.com/office/drawing/2014/main" id="{12D860B4-F704-4996-B66C-A0EA60769194}"/>
              </a:ext>
            </a:extLst>
          </p:cNvPr>
          <p:cNvSpPr txBox="1"/>
          <p:nvPr/>
        </p:nvSpPr>
        <p:spPr>
          <a:xfrm>
            <a:off x="230844" y="3673555"/>
            <a:ext cx="3360343" cy="196977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u="sng" dirty="0"/>
              <a:t>4.2 </a:t>
            </a:r>
            <a:r>
              <a:rPr lang="en-US" sz="1400" u="sng" dirty="0">
                <a:sym typeface="Wingdings" panose="05000000000000000000" pitchFamily="2" charset="2"/>
              </a:rPr>
              <a:t> 4.5.2, 4.1.2 </a:t>
            </a:r>
            <a:r>
              <a:rPr lang="en-US" sz="1400" u="sng" dirty="0"/>
              <a:t>Side, direction and power</a:t>
            </a:r>
          </a:p>
          <a:p>
            <a:pPr algn="l" rtl="0"/>
            <a:r>
              <a:rPr lang="en-US" sz="1200" dirty="0"/>
              <a:t>4.2.1 Rt eye. Right-wise (weak/strong)</a:t>
            </a:r>
          </a:p>
          <a:p>
            <a:pPr algn="l" rtl="0"/>
            <a:r>
              <a:rPr lang="en-US" sz="1200" dirty="0"/>
              <a:t>4.2.2 Rt eye. Left-wise (weak/strong)</a:t>
            </a:r>
          </a:p>
          <a:p>
            <a:pPr algn="l" rtl="0"/>
            <a:r>
              <a:rPr lang="en-US" sz="1200" dirty="0"/>
              <a:t>4.2.3 Rt eye. Upward (weak/strong)</a:t>
            </a:r>
          </a:p>
          <a:p>
            <a:pPr algn="l" rtl="0"/>
            <a:r>
              <a:rPr lang="en-US" sz="1200" dirty="0"/>
              <a:t>4.2.4 Rt eye. Downward (weak/strong)</a:t>
            </a:r>
          </a:p>
          <a:p>
            <a:pPr algn="l" rtl="0"/>
            <a:r>
              <a:rPr lang="en-US" sz="1200" dirty="0"/>
              <a:t>4.2.5 Lt eye. Right-wise (weak/strong)</a:t>
            </a:r>
          </a:p>
          <a:p>
            <a:pPr algn="l" rtl="0"/>
            <a:r>
              <a:rPr lang="en-US" sz="1200" dirty="0"/>
              <a:t>4.2.6 Lt eye. Left-wise (weak/strong)</a:t>
            </a:r>
          </a:p>
          <a:p>
            <a:pPr algn="l" rtl="0"/>
            <a:r>
              <a:rPr lang="en-US" sz="1200" dirty="0"/>
              <a:t>4.2.7 Lt eye. Upward (weak/strong)</a:t>
            </a:r>
          </a:p>
          <a:p>
            <a:pPr algn="l" rtl="0"/>
            <a:r>
              <a:rPr lang="en-US" sz="1200" dirty="0"/>
              <a:t>4.2.8 Lt eye. Downward (weak/strong)</a:t>
            </a:r>
          </a:p>
          <a:p>
            <a:pPr algn="l" rtl="0"/>
            <a:endParaRPr lang="he-IL" sz="1200" dirty="0"/>
          </a:p>
        </p:txBody>
      </p:sp>
      <p:cxnSp>
        <p:nvCxnSpPr>
          <p:cNvPr id="16" name="מחבר ישר 15">
            <a:extLst>
              <a:ext uri="{FF2B5EF4-FFF2-40B4-BE49-F238E27FC236}">
                <a16:creationId xmlns:a16="http://schemas.microsoft.com/office/drawing/2014/main" id="{EAD4BD23-85A0-4B1B-B5AF-DF404A393370}"/>
              </a:ext>
            </a:extLst>
          </p:cNvPr>
          <p:cNvCxnSpPr>
            <a:cxnSpLocks/>
          </p:cNvCxnSpPr>
          <p:nvPr/>
        </p:nvCxnSpPr>
        <p:spPr>
          <a:xfrm>
            <a:off x="279182" y="3485348"/>
            <a:ext cx="354709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4">
            <a:extLst>
              <a:ext uri="{FF2B5EF4-FFF2-40B4-BE49-F238E27FC236}">
                <a16:creationId xmlns:a16="http://schemas.microsoft.com/office/drawing/2014/main" id="{83C54F55-F05F-49E9-AF9C-3224C24B9C46}"/>
              </a:ext>
            </a:extLst>
          </p:cNvPr>
          <p:cNvSpPr txBox="1"/>
          <p:nvPr/>
        </p:nvSpPr>
        <p:spPr>
          <a:xfrm>
            <a:off x="228699" y="5643325"/>
            <a:ext cx="3364631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u="sng" dirty="0"/>
              <a:t>4.3 </a:t>
            </a:r>
            <a:r>
              <a:rPr lang="en-US" sz="1400" u="sng" dirty="0">
                <a:sym typeface="Wingdings" panose="05000000000000000000" pitchFamily="2" charset="2"/>
              </a:rPr>
              <a:t> 4.1.3-4.1.7 </a:t>
            </a:r>
            <a:r>
              <a:rPr lang="en-US" sz="1400" u="sng" dirty="0"/>
              <a:t>Side and power</a:t>
            </a:r>
          </a:p>
          <a:p>
            <a:pPr algn="l" rtl="0"/>
            <a:r>
              <a:rPr lang="en-US" sz="1200" dirty="0"/>
              <a:t>4.3.1 Rt. strong</a:t>
            </a:r>
          </a:p>
          <a:p>
            <a:pPr algn="l" rtl="0"/>
            <a:r>
              <a:rPr lang="en-US" sz="1200" dirty="0"/>
              <a:t>4.3.2 Rt. weak</a:t>
            </a:r>
          </a:p>
          <a:p>
            <a:pPr algn="l" rtl="0"/>
            <a:r>
              <a:rPr lang="en-US" sz="1200" dirty="0"/>
              <a:t>4.3.3 Lt. strong</a:t>
            </a:r>
          </a:p>
          <a:p>
            <a:pPr algn="l" rtl="0"/>
            <a:r>
              <a:rPr lang="en-US" sz="1200" dirty="0"/>
              <a:t>4.3.4 Lt. weak</a:t>
            </a:r>
            <a:endParaRPr lang="he-IL" sz="1200" dirty="0"/>
          </a:p>
          <a:p>
            <a:pPr algn="l" rtl="0"/>
            <a:endParaRPr lang="he-IL" b="1" dirty="0"/>
          </a:p>
        </p:txBody>
      </p:sp>
      <p:sp>
        <p:nvSpPr>
          <p:cNvPr id="18" name="TextBox 14">
            <a:extLst>
              <a:ext uri="{FF2B5EF4-FFF2-40B4-BE49-F238E27FC236}">
                <a16:creationId xmlns:a16="http://schemas.microsoft.com/office/drawing/2014/main" id="{83401979-CEEC-45DA-8C03-96063700E494}"/>
              </a:ext>
            </a:extLst>
          </p:cNvPr>
          <p:cNvSpPr txBox="1"/>
          <p:nvPr/>
        </p:nvSpPr>
        <p:spPr>
          <a:xfrm>
            <a:off x="4058590" y="578195"/>
            <a:ext cx="3700493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u="sng" dirty="0"/>
              <a:t>4.4 </a:t>
            </a:r>
            <a:r>
              <a:rPr lang="en-US" sz="1400" u="sng" dirty="0">
                <a:sym typeface="Wingdings" panose="05000000000000000000" pitchFamily="2" charset="2"/>
              </a:rPr>
              <a:t> 4.1.5, 4.1.9-4.1.11 Testing eye closure</a:t>
            </a:r>
            <a:endParaRPr lang="en-US" sz="1400" u="sng" dirty="0"/>
          </a:p>
          <a:p>
            <a:pPr algn="l" rtl="0"/>
            <a:r>
              <a:rPr lang="en-US" sz="1400" dirty="0"/>
              <a:t>4.4.1 Eye opening attempted by </a:t>
            </a:r>
            <a:r>
              <a:rPr lang="en-US" sz="1400" dirty="0" err="1"/>
              <a:t>observer?y</a:t>
            </a:r>
            <a:r>
              <a:rPr lang="en-US" sz="1400" dirty="0"/>
              <a:t>/n</a:t>
            </a:r>
          </a:p>
          <a:p>
            <a:pPr algn="l" rtl="0"/>
            <a:r>
              <a:rPr lang="en-US" sz="1400" dirty="0"/>
              <a:t>4.4.1.1 Patient resisted eye opening? y/n</a:t>
            </a:r>
            <a:endParaRPr lang="he-IL" sz="1400" dirty="0"/>
          </a:p>
          <a:p>
            <a:pPr algn="l" rtl="0"/>
            <a:endParaRPr lang="he-IL" b="1" dirty="0"/>
          </a:p>
        </p:txBody>
      </p:sp>
      <p:sp>
        <p:nvSpPr>
          <p:cNvPr id="25" name="TextBox 14">
            <a:extLst>
              <a:ext uri="{FF2B5EF4-FFF2-40B4-BE49-F238E27FC236}">
                <a16:creationId xmlns:a16="http://schemas.microsoft.com/office/drawing/2014/main" id="{8476EF38-67CA-4D10-B968-9319D1886706}"/>
              </a:ext>
            </a:extLst>
          </p:cNvPr>
          <p:cNvSpPr txBox="1"/>
          <p:nvPr/>
        </p:nvSpPr>
        <p:spPr>
          <a:xfrm>
            <a:off x="4038372" y="1740827"/>
            <a:ext cx="3549573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u="sng" dirty="0"/>
              <a:t>4.5 </a:t>
            </a:r>
            <a:r>
              <a:rPr lang="en-US" sz="1400" u="sng" dirty="0">
                <a:sym typeface="Wingdings" panose="05000000000000000000" pitchFamily="2" charset="2"/>
              </a:rPr>
              <a:t> 4.1.1 Deviation</a:t>
            </a:r>
          </a:p>
          <a:p>
            <a:pPr algn="l" rtl="0"/>
            <a:r>
              <a:rPr lang="en-US" sz="1400" dirty="0"/>
              <a:t>4.5.1 Conjugate</a:t>
            </a:r>
          </a:p>
          <a:p>
            <a:pPr algn="l" rtl="0"/>
            <a:r>
              <a:rPr lang="en-US" sz="1400" dirty="0"/>
              <a:t>4.5.2 </a:t>
            </a:r>
            <a:r>
              <a:rPr lang="en-US" sz="1400" dirty="0" err="1"/>
              <a:t>Dysconjugate</a:t>
            </a:r>
            <a:endParaRPr lang="he-IL" sz="1400" dirty="0"/>
          </a:p>
          <a:p>
            <a:pPr algn="l" rtl="0"/>
            <a:endParaRPr lang="he-IL" b="1" dirty="0"/>
          </a:p>
        </p:txBody>
      </p:sp>
      <p:sp>
        <p:nvSpPr>
          <p:cNvPr id="26" name="TextBox 14">
            <a:extLst>
              <a:ext uri="{FF2B5EF4-FFF2-40B4-BE49-F238E27FC236}">
                <a16:creationId xmlns:a16="http://schemas.microsoft.com/office/drawing/2014/main" id="{5AD8129A-4E76-4044-944E-72B135585F11}"/>
              </a:ext>
            </a:extLst>
          </p:cNvPr>
          <p:cNvSpPr txBox="1"/>
          <p:nvPr/>
        </p:nvSpPr>
        <p:spPr>
          <a:xfrm>
            <a:off x="4040851" y="2787267"/>
            <a:ext cx="3547094" cy="252376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u="sng" dirty="0"/>
              <a:t>4.6 </a:t>
            </a:r>
            <a:r>
              <a:rPr lang="en-US" sz="1400" u="sng" dirty="0">
                <a:sym typeface="Wingdings" panose="05000000000000000000" pitchFamily="2" charset="2"/>
              </a:rPr>
              <a:t> 4.5.1 S</a:t>
            </a:r>
            <a:r>
              <a:rPr lang="en-US" sz="1400" u="sng" dirty="0"/>
              <a:t>ide, direction and power</a:t>
            </a:r>
          </a:p>
          <a:p>
            <a:pPr algn="l" rtl="0"/>
            <a:r>
              <a:rPr lang="en-US" sz="1400" dirty="0"/>
              <a:t>4.6.1 Right-wise (Forced/unforced)</a:t>
            </a:r>
          </a:p>
          <a:p>
            <a:pPr algn="l" rtl="0"/>
            <a:r>
              <a:rPr lang="en-US" sz="1400" dirty="0"/>
              <a:t>4.6.2 Left-wise (Forced/unforced)</a:t>
            </a:r>
          </a:p>
          <a:p>
            <a:pPr algn="l" rtl="0"/>
            <a:r>
              <a:rPr lang="en-US" sz="1400" dirty="0"/>
              <a:t>4.6.3 Upward (Forced/unforced)</a:t>
            </a:r>
          </a:p>
          <a:p>
            <a:pPr algn="l" rtl="0"/>
            <a:r>
              <a:rPr lang="en-US" sz="1400" dirty="0"/>
              <a:t>4.6.4 Downward (Forced/unforced)</a:t>
            </a:r>
          </a:p>
          <a:p>
            <a:pPr algn="l" rtl="0"/>
            <a:r>
              <a:rPr lang="en-US" sz="1400" dirty="0"/>
              <a:t>4.6.5 Upward  right-wise (Forced/unforced)</a:t>
            </a:r>
          </a:p>
          <a:p>
            <a:pPr algn="l" rtl="0"/>
            <a:r>
              <a:rPr lang="en-US" sz="1400" dirty="0"/>
              <a:t>4.6.6 Upward left-wise (Forced/unforced)</a:t>
            </a:r>
          </a:p>
          <a:p>
            <a:pPr algn="l" rtl="0"/>
            <a:r>
              <a:rPr lang="en-US" sz="1400" dirty="0"/>
              <a:t>4.6.7 Downward right-wise (Forced/unforced)</a:t>
            </a:r>
          </a:p>
          <a:p>
            <a:pPr algn="l" rtl="0"/>
            <a:r>
              <a:rPr lang="en-US" sz="1400" dirty="0"/>
              <a:t>4.6.8 Downward left-wise (Forced/unforced)</a:t>
            </a:r>
          </a:p>
          <a:p>
            <a:pPr algn="l" rtl="0"/>
            <a:endParaRPr lang="en-US" sz="1400" b="1" u="sng" dirty="0"/>
          </a:p>
          <a:p>
            <a:pPr algn="l" rtl="0"/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240336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3E0330-AF90-4C0B-8E94-42DE1A1D83A0}"/>
              </a:ext>
            </a:extLst>
          </p:cNvPr>
          <p:cNvSpPr txBox="1"/>
          <p:nvPr/>
        </p:nvSpPr>
        <p:spPr>
          <a:xfrm>
            <a:off x="339146" y="246020"/>
            <a:ext cx="276049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/>
              <a:t>5. Hyperkinetic movements</a:t>
            </a:r>
            <a:endParaRPr lang="he-I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FA6DB3-EEFE-4B7D-B169-D9E4F017D0F0}"/>
              </a:ext>
            </a:extLst>
          </p:cNvPr>
          <p:cNvSpPr txBox="1"/>
          <p:nvPr/>
        </p:nvSpPr>
        <p:spPr>
          <a:xfrm>
            <a:off x="333794" y="588583"/>
            <a:ext cx="246913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u="sng" dirty="0"/>
              <a:t>5.1 Types of movements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8543FA-B998-4F28-876E-55251194B1DA}"/>
              </a:ext>
            </a:extLst>
          </p:cNvPr>
          <p:cNvSpPr txBox="1"/>
          <p:nvPr/>
        </p:nvSpPr>
        <p:spPr>
          <a:xfrm>
            <a:off x="4156069" y="590796"/>
            <a:ext cx="405578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u="sng" dirty="0"/>
              <a:t>5.2 Prominent body part involvement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DE40E2-78C6-4C34-AE32-DF148B88E801}"/>
              </a:ext>
            </a:extLst>
          </p:cNvPr>
          <p:cNvSpPr txBox="1"/>
          <p:nvPr/>
        </p:nvSpPr>
        <p:spPr>
          <a:xfrm>
            <a:off x="333794" y="1011252"/>
            <a:ext cx="3190682" cy="138499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200" dirty="0"/>
              <a:t>5.1.1 Bimanual-bipedal Automatism</a:t>
            </a:r>
          </a:p>
          <a:p>
            <a:pPr algn="l" rtl="0"/>
            <a:r>
              <a:rPr lang="en-US" sz="1200" dirty="0"/>
              <a:t>5.1.2 Gyratory motion to the Rt.</a:t>
            </a:r>
          </a:p>
          <a:p>
            <a:pPr algn="l" rtl="0"/>
            <a:r>
              <a:rPr lang="en-US" sz="1200" dirty="0"/>
              <a:t>5.1.3 Gyratory motion to the Lt.</a:t>
            </a:r>
          </a:p>
          <a:p>
            <a:pPr algn="l" rtl="0"/>
            <a:r>
              <a:rPr lang="en-US" sz="1200" dirty="0"/>
              <a:t>5.1.4 Rocking back and forth</a:t>
            </a:r>
          </a:p>
          <a:p>
            <a:pPr algn="l" rtl="0"/>
            <a:r>
              <a:rPr lang="en-US" sz="1200" dirty="0"/>
              <a:t>5.1.5 Rocking side-to-side</a:t>
            </a:r>
          </a:p>
          <a:p>
            <a:pPr algn="l" rtl="0"/>
            <a:r>
              <a:rPr lang="en-US" sz="1200" dirty="0"/>
              <a:t>5.1.6 Attempt of patient to prevent movements</a:t>
            </a:r>
          </a:p>
          <a:p>
            <a:pPr algn="l" rtl="0"/>
            <a:endParaRPr lang="he-IL" sz="1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FB2657-2674-4954-A8C6-DC87876537D7}"/>
              </a:ext>
            </a:extLst>
          </p:cNvPr>
          <p:cNvSpPr txBox="1"/>
          <p:nvPr/>
        </p:nvSpPr>
        <p:spPr>
          <a:xfrm>
            <a:off x="4156068" y="915738"/>
            <a:ext cx="1218603" cy="166199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200" dirty="0"/>
              <a:t>5.2.1 Rt. arm</a:t>
            </a:r>
          </a:p>
          <a:p>
            <a:pPr algn="l" rtl="0"/>
            <a:r>
              <a:rPr lang="en-US" sz="1200" dirty="0"/>
              <a:t>5.2.2 Lt. arm</a:t>
            </a:r>
          </a:p>
          <a:p>
            <a:pPr algn="l" rtl="0"/>
            <a:r>
              <a:rPr lang="en-US" sz="1200" dirty="0"/>
              <a:t>5.2.3 Rt. leg</a:t>
            </a:r>
          </a:p>
          <a:p>
            <a:pPr algn="l" rtl="0"/>
            <a:r>
              <a:rPr lang="en-US" sz="1200" dirty="0"/>
              <a:t>5.2.4 Lt. leg</a:t>
            </a:r>
          </a:p>
          <a:p>
            <a:pPr algn="l" rtl="0"/>
            <a:r>
              <a:rPr lang="en-US" sz="1200" dirty="0"/>
              <a:t>5.2.5 Neck/head</a:t>
            </a:r>
          </a:p>
          <a:p>
            <a:pPr algn="l" rtl="0"/>
            <a:r>
              <a:rPr lang="en-US" sz="1200" dirty="0"/>
              <a:t>5.2.6 Face</a:t>
            </a:r>
          </a:p>
          <a:p>
            <a:pPr algn="l" rtl="0"/>
            <a:r>
              <a:rPr lang="en-US" sz="1200" dirty="0"/>
              <a:t>5.2.7 Trunk</a:t>
            </a:r>
            <a:endParaRPr lang="he-IL" sz="1200" dirty="0"/>
          </a:p>
          <a:p>
            <a:pPr algn="l" rtl="0"/>
            <a:endParaRPr lang="en-US" dirty="0"/>
          </a:p>
        </p:txBody>
      </p:sp>
      <p:sp>
        <p:nvSpPr>
          <p:cNvPr id="50" name="TextBox 1">
            <a:extLst>
              <a:ext uri="{FF2B5EF4-FFF2-40B4-BE49-F238E27FC236}">
                <a16:creationId xmlns:a16="http://schemas.microsoft.com/office/drawing/2014/main" id="{35384002-FA67-4A84-B6C9-A0A725EDCAFC}"/>
              </a:ext>
            </a:extLst>
          </p:cNvPr>
          <p:cNvSpPr txBox="1"/>
          <p:nvPr/>
        </p:nvSpPr>
        <p:spPr>
          <a:xfrm>
            <a:off x="3333727" y="604997"/>
            <a:ext cx="60946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/>
              <a:t>AND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25084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3E0330-AF90-4C0B-8E94-42DE1A1D83A0}"/>
              </a:ext>
            </a:extLst>
          </p:cNvPr>
          <p:cNvSpPr txBox="1"/>
          <p:nvPr/>
        </p:nvSpPr>
        <p:spPr>
          <a:xfrm>
            <a:off x="339146" y="246020"/>
            <a:ext cx="210307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/>
              <a:t>6. Vocal phenomena</a:t>
            </a:r>
            <a:endParaRPr lang="he-I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FA6DB3-EEFE-4B7D-B169-D9E4F017D0F0}"/>
              </a:ext>
            </a:extLst>
          </p:cNvPr>
          <p:cNvSpPr txBox="1"/>
          <p:nvPr/>
        </p:nvSpPr>
        <p:spPr>
          <a:xfrm>
            <a:off x="333794" y="588583"/>
            <a:ext cx="246913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u="sng" dirty="0"/>
              <a:t>6.1 Types of movements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DE40E2-78C6-4C34-AE32-DF148B88E801}"/>
              </a:ext>
            </a:extLst>
          </p:cNvPr>
          <p:cNvSpPr txBox="1"/>
          <p:nvPr/>
        </p:nvSpPr>
        <p:spPr>
          <a:xfrm>
            <a:off x="333794" y="1011252"/>
            <a:ext cx="4887620" cy="378565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200" dirty="0"/>
              <a:t>6.1.1 Non-verbal vocalization without panic behavior</a:t>
            </a:r>
          </a:p>
          <a:p>
            <a:pPr algn="l" rtl="0"/>
            <a:r>
              <a:rPr lang="en-US" sz="1200" dirty="0"/>
              <a:t>6.1.2 Non-verbal vocalization with panic behavior</a:t>
            </a:r>
          </a:p>
          <a:p>
            <a:pPr algn="l" rtl="0"/>
            <a:r>
              <a:rPr lang="en-US" sz="1200" dirty="0"/>
              <a:t>6.1.3 Coherent purposeful adequate speech during ictal episode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6.1.4 Panic speech</a:t>
            </a:r>
          </a:p>
          <a:p>
            <a:pPr algn="l" rtl="0"/>
            <a:r>
              <a:rPr lang="en-US" sz="1200" dirty="0"/>
              <a:t>6.1.5 Curse speech</a:t>
            </a:r>
          </a:p>
          <a:p>
            <a:pPr algn="l" rtl="0"/>
            <a:r>
              <a:rPr lang="en-US" sz="1200" dirty="0"/>
              <a:t>6.1.6 Confused speech using comprehensible words</a:t>
            </a:r>
          </a:p>
          <a:p>
            <a:pPr algn="l" rtl="0"/>
            <a:r>
              <a:rPr lang="en-US" sz="1200" dirty="0"/>
              <a:t>6.1.7 Perseverations</a:t>
            </a:r>
          </a:p>
          <a:p>
            <a:pPr algn="l" rtl="0"/>
            <a:r>
              <a:rPr lang="en-US" sz="1200" dirty="0"/>
              <a:t>6.1.8 Paraphasia</a:t>
            </a:r>
          </a:p>
          <a:p>
            <a:pPr algn="l" rtl="0"/>
            <a:r>
              <a:rPr lang="en-US" sz="1200" dirty="0"/>
              <a:t>6.1.9 Motor aphasia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6.1.10 Sensory aphasia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6.1.11 Sensorimotor aphasia </a:t>
            </a:r>
            <a:r>
              <a:rPr lang="en-US" sz="1200" dirty="0">
                <a:sym typeface="Wingdings" panose="05000000000000000000" pitchFamily="2" charset="2"/>
              </a:rPr>
              <a:t></a:t>
            </a:r>
            <a:endParaRPr lang="en-US" sz="1200" dirty="0"/>
          </a:p>
          <a:p>
            <a:pPr algn="l" rtl="0"/>
            <a:r>
              <a:rPr lang="en-US" sz="1200" dirty="0"/>
              <a:t>6.1.12 Patient cannot find the name of the object</a:t>
            </a:r>
          </a:p>
          <a:p>
            <a:pPr algn="l" rtl="0"/>
            <a:r>
              <a:rPr lang="en-US" sz="1200" dirty="0"/>
              <a:t>6.1.13 Laughter</a:t>
            </a:r>
          </a:p>
          <a:p>
            <a:pPr algn="l" rtl="0"/>
            <a:r>
              <a:rPr lang="en-US" sz="1200" dirty="0"/>
              <a:t>6.1.14 Crying</a:t>
            </a:r>
          </a:p>
          <a:p>
            <a:pPr algn="l" rtl="0"/>
            <a:r>
              <a:rPr lang="en-US" sz="1200" dirty="0"/>
              <a:t>6.1.15 Stuttering</a:t>
            </a:r>
          </a:p>
          <a:p>
            <a:pPr algn="l" rtl="0"/>
            <a:r>
              <a:rPr lang="en-US" sz="1200" dirty="0"/>
              <a:t>6.1.16 Patient speaks but the interpreter does not understand the language</a:t>
            </a:r>
          </a:p>
          <a:p>
            <a:pPr algn="l" rtl="0"/>
            <a:r>
              <a:rPr lang="en-US" sz="1200" dirty="0"/>
              <a:t>6.1.17 Snoring</a:t>
            </a:r>
          </a:p>
          <a:p>
            <a:pPr algn="l" rtl="0"/>
            <a:r>
              <a:rPr lang="en-US" sz="1200" dirty="0"/>
              <a:t>6.1.18 Dysarthria</a:t>
            </a:r>
          </a:p>
          <a:p>
            <a:pPr algn="l" rtl="0"/>
            <a:r>
              <a:rPr lang="en-US" sz="1200" dirty="0"/>
              <a:t>6.1.19 Hoarseness</a:t>
            </a:r>
          </a:p>
          <a:p>
            <a:pPr algn="l" rtl="0"/>
            <a:r>
              <a:rPr lang="en-US" sz="1200" dirty="0"/>
              <a:t>6.1.20 Other</a:t>
            </a:r>
            <a:endParaRPr lang="he-IL" sz="1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FB2657-2674-4954-A8C6-DC87876537D7}"/>
              </a:ext>
            </a:extLst>
          </p:cNvPr>
          <p:cNvSpPr txBox="1"/>
          <p:nvPr/>
        </p:nvSpPr>
        <p:spPr>
          <a:xfrm>
            <a:off x="333794" y="4926608"/>
            <a:ext cx="3396379" cy="113877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400" u="sng" dirty="0"/>
              <a:t>6.2 </a:t>
            </a:r>
            <a:r>
              <a:rPr lang="en-US" sz="1400" u="sng" dirty="0">
                <a:sym typeface="Wingdings" panose="05000000000000000000" pitchFamily="2" charset="2"/>
              </a:rPr>
              <a:t> 6.1.3 Coherent speech</a:t>
            </a:r>
            <a:endParaRPr lang="en-US" sz="1400" u="sng" dirty="0"/>
          </a:p>
          <a:p>
            <a:pPr algn="l" rtl="0"/>
            <a:r>
              <a:rPr lang="en-US" sz="1200" dirty="0"/>
              <a:t>6.2.1 Spontaneous speech</a:t>
            </a:r>
          </a:p>
          <a:p>
            <a:pPr algn="l" rtl="0"/>
            <a:r>
              <a:rPr lang="en-US" sz="1200" dirty="0"/>
              <a:t>6.2.2 Answering questions</a:t>
            </a:r>
          </a:p>
          <a:p>
            <a:pPr algn="l" rtl="0"/>
            <a:r>
              <a:rPr lang="en-US" sz="1200" dirty="0"/>
              <a:t>6.2.3 Spontaneous speech and </a:t>
            </a:r>
            <a:r>
              <a:rPr lang="en-US" sz="1200" dirty="0" err="1"/>
              <a:t>snswering</a:t>
            </a:r>
            <a:r>
              <a:rPr lang="en-US" sz="1200" dirty="0"/>
              <a:t> questions</a:t>
            </a:r>
            <a:endParaRPr lang="he-IL" sz="1200" dirty="0"/>
          </a:p>
          <a:p>
            <a:pPr algn="l" rtl="0"/>
            <a:endParaRPr lang="en-US" dirty="0"/>
          </a:p>
        </p:txBody>
      </p:sp>
      <p:cxnSp>
        <p:nvCxnSpPr>
          <p:cNvPr id="8" name="מחבר ישר 7">
            <a:extLst>
              <a:ext uri="{FF2B5EF4-FFF2-40B4-BE49-F238E27FC236}">
                <a16:creationId xmlns:a16="http://schemas.microsoft.com/office/drawing/2014/main" id="{A7616360-D00C-4DDB-BFC9-8989AA2AE49A}"/>
              </a:ext>
            </a:extLst>
          </p:cNvPr>
          <p:cNvCxnSpPr>
            <a:cxnSpLocks/>
          </p:cNvCxnSpPr>
          <p:nvPr/>
        </p:nvCxnSpPr>
        <p:spPr>
          <a:xfrm>
            <a:off x="403469" y="4806225"/>
            <a:ext cx="354709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12">
            <a:extLst>
              <a:ext uri="{FF2B5EF4-FFF2-40B4-BE49-F238E27FC236}">
                <a16:creationId xmlns:a16="http://schemas.microsoft.com/office/drawing/2014/main" id="{EF88589F-BAE5-44BC-92EA-E140B898FB36}"/>
              </a:ext>
            </a:extLst>
          </p:cNvPr>
          <p:cNvSpPr txBox="1"/>
          <p:nvPr/>
        </p:nvSpPr>
        <p:spPr>
          <a:xfrm>
            <a:off x="308640" y="5860245"/>
            <a:ext cx="2161169" cy="67710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400" u="sng" dirty="0"/>
              <a:t>6.3 </a:t>
            </a:r>
            <a:r>
              <a:rPr lang="en-US" sz="1400" u="sng" dirty="0">
                <a:sym typeface="Wingdings" panose="05000000000000000000" pitchFamily="2" charset="2"/>
              </a:rPr>
              <a:t> 6.1.9-6.1.11 Aphasia</a:t>
            </a:r>
            <a:endParaRPr lang="en-US" sz="1400" u="sng" dirty="0"/>
          </a:p>
          <a:p>
            <a:pPr algn="l" rtl="0"/>
            <a:r>
              <a:rPr lang="en-US" sz="1200" dirty="0"/>
              <a:t>6.3.1 Partial</a:t>
            </a:r>
          </a:p>
          <a:p>
            <a:pPr algn="l" rtl="0"/>
            <a:r>
              <a:rPr lang="en-US" sz="1200" dirty="0"/>
              <a:t>6.3.2 Complete</a:t>
            </a:r>
          </a:p>
        </p:txBody>
      </p:sp>
    </p:spTree>
    <p:extLst>
      <p:ext uri="{BB962C8B-B14F-4D97-AF65-F5344CB8AC3E}">
        <p14:creationId xmlns:p14="http://schemas.microsoft.com/office/powerpoint/2010/main" val="1059306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3E0330-AF90-4C0B-8E94-42DE1A1D83A0}"/>
              </a:ext>
            </a:extLst>
          </p:cNvPr>
          <p:cNvSpPr txBox="1"/>
          <p:nvPr/>
        </p:nvSpPr>
        <p:spPr>
          <a:xfrm>
            <a:off x="339146" y="246020"/>
            <a:ext cx="181639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/>
              <a:t>7. </a:t>
            </a:r>
            <a:r>
              <a:rPr lang="en-US" dirty="0" err="1"/>
              <a:t>Dialeptic</a:t>
            </a:r>
            <a:r>
              <a:rPr lang="en-US" dirty="0"/>
              <a:t> event</a:t>
            </a:r>
            <a:endParaRPr lang="he-IL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DE40E2-78C6-4C34-AE32-DF148B88E801}"/>
              </a:ext>
            </a:extLst>
          </p:cNvPr>
          <p:cNvSpPr txBox="1"/>
          <p:nvPr/>
        </p:nvSpPr>
        <p:spPr>
          <a:xfrm>
            <a:off x="339146" y="700534"/>
            <a:ext cx="2376228" cy="230832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200" dirty="0"/>
              <a:t>7.1 Unresponsiveness complete</a:t>
            </a:r>
          </a:p>
          <a:p>
            <a:pPr algn="l" rtl="0"/>
            <a:r>
              <a:rPr lang="en-US" sz="1200" dirty="0"/>
              <a:t>7.2 Unresponsiveness partial</a:t>
            </a:r>
          </a:p>
          <a:p>
            <a:pPr algn="l" rtl="0"/>
            <a:r>
              <a:rPr lang="en-US" sz="1200" dirty="0"/>
              <a:t>7.3 Amnesia, except of anomia</a:t>
            </a:r>
          </a:p>
          <a:p>
            <a:pPr algn="l" rtl="0"/>
            <a:r>
              <a:rPr lang="en-US" sz="1200" dirty="0"/>
              <a:t>7.4 Cessation of activity</a:t>
            </a:r>
          </a:p>
          <a:p>
            <a:pPr algn="l" rtl="0"/>
            <a:r>
              <a:rPr lang="en-US" sz="1200" dirty="0"/>
              <a:t>7.5 Slowing of activity</a:t>
            </a:r>
          </a:p>
          <a:p>
            <a:pPr algn="l" rtl="0"/>
            <a:r>
              <a:rPr lang="en-US" sz="1200" dirty="0"/>
              <a:t>7.6 General muscle hypotonia</a:t>
            </a:r>
          </a:p>
          <a:p>
            <a:pPr algn="l" rtl="0"/>
            <a:r>
              <a:rPr lang="en-US" sz="1200" dirty="0"/>
              <a:t>7.7 Exploratory behavior</a:t>
            </a:r>
          </a:p>
          <a:p>
            <a:pPr algn="l" rtl="0"/>
            <a:r>
              <a:rPr lang="en-US" sz="1200" dirty="0"/>
              <a:t>7.8 Non-verbal aggressive behavior</a:t>
            </a:r>
          </a:p>
          <a:p>
            <a:pPr algn="l" rtl="0"/>
            <a:r>
              <a:rPr lang="en-US" sz="1200" dirty="0"/>
              <a:t>7.9 Non-verbal panic behavior</a:t>
            </a:r>
          </a:p>
          <a:p>
            <a:pPr algn="l" rtl="0"/>
            <a:r>
              <a:rPr lang="en-US" sz="1200" dirty="0"/>
              <a:t>7.10 Agitation</a:t>
            </a:r>
          </a:p>
          <a:p>
            <a:pPr algn="l" rtl="0"/>
            <a:r>
              <a:rPr lang="en-US" sz="1200" dirty="0"/>
              <a:t>7.11 Other </a:t>
            </a:r>
          </a:p>
          <a:p>
            <a:pPr algn="l" rtl="0"/>
            <a:endParaRPr lang="he-IL" sz="1200" dirty="0"/>
          </a:p>
        </p:txBody>
      </p:sp>
    </p:spTree>
    <p:extLst>
      <p:ext uri="{BB962C8B-B14F-4D97-AF65-F5344CB8AC3E}">
        <p14:creationId xmlns:p14="http://schemas.microsoft.com/office/powerpoint/2010/main" val="3928958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3E0330-AF90-4C0B-8E94-42DE1A1D83A0}"/>
              </a:ext>
            </a:extLst>
          </p:cNvPr>
          <p:cNvSpPr txBox="1"/>
          <p:nvPr/>
        </p:nvSpPr>
        <p:spPr>
          <a:xfrm>
            <a:off x="339146" y="246020"/>
            <a:ext cx="50023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/>
              <a:t>8. Generalized/Focal to bilateral tonic clonic seizure</a:t>
            </a:r>
            <a:endParaRPr lang="he-I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FA6DB3-EEFE-4B7D-B169-D9E4F017D0F0}"/>
              </a:ext>
            </a:extLst>
          </p:cNvPr>
          <p:cNvSpPr txBox="1"/>
          <p:nvPr/>
        </p:nvSpPr>
        <p:spPr>
          <a:xfrm>
            <a:off x="333794" y="588583"/>
            <a:ext cx="2359557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600" u="sng" dirty="0"/>
              <a:t>8.1 Timing of transition from tonic to clonic phase of GTCS </a:t>
            </a:r>
            <a:endParaRPr lang="he-IL" sz="1600" u="sng" dirty="0"/>
          </a:p>
          <a:p>
            <a:pPr algn="l" rtl="0"/>
            <a:endParaRPr lang="en-US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8543FA-B998-4F28-876E-55251194B1DA}"/>
              </a:ext>
            </a:extLst>
          </p:cNvPr>
          <p:cNvSpPr txBox="1"/>
          <p:nvPr/>
        </p:nvSpPr>
        <p:spPr>
          <a:xfrm>
            <a:off x="3436971" y="590796"/>
            <a:ext cx="2851165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600" u="sng" dirty="0"/>
              <a:t>8.2 Body position at the end of seizure</a:t>
            </a:r>
          </a:p>
          <a:p>
            <a:pPr algn="l" rtl="0"/>
            <a:endParaRPr lang="en-US" u="sng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FB2657-2674-4954-A8C6-DC87876537D7}"/>
              </a:ext>
            </a:extLst>
          </p:cNvPr>
          <p:cNvSpPr txBox="1"/>
          <p:nvPr/>
        </p:nvSpPr>
        <p:spPr>
          <a:xfrm>
            <a:off x="3419224" y="1383700"/>
            <a:ext cx="1747594" cy="110799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200" dirty="0"/>
              <a:t>8.2.1 Back</a:t>
            </a:r>
          </a:p>
          <a:p>
            <a:pPr algn="l" rtl="0"/>
            <a:r>
              <a:rPr lang="en-US" sz="1200" dirty="0"/>
              <a:t>8.2.2 Abdomen</a:t>
            </a:r>
          </a:p>
          <a:p>
            <a:pPr algn="l" rtl="0"/>
            <a:r>
              <a:rPr lang="en-US" sz="1200" dirty="0"/>
              <a:t>8.2.3 Rt. side of the body</a:t>
            </a:r>
          </a:p>
          <a:p>
            <a:pPr algn="l" rtl="0"/>
            <a:r>
              <a:rPr lang="en-US" sz="1200" dirty="0"/>
              <a:t>8.2.4 Lt. side of the body</a:t>
            </a:r>
            <a:endParaRPr lang="he-IL" sz="1200" dirty="0"/>
          </a:p>
          <a:p>
            <a:pPr algn="l" rtl="0"/>
            <a:endParaRPr lang="en-US" dirty="0"/>
          </a:p>
        </p:txBody>
      </p:sp>
      <p:sp>
        <p:nvSpPr>
          <p:cNvPr id="42" name="TextBox 4">
            <a:extLst>
              <a:ext uri="{FF2B5EF4-FFF2-40B4-BE49-F238E27FC236}">
                <a16:creationId xmlns:a16="http://schemas.microsoft.com/office/drawing/2014/main" id="{E2B3DC58-9726-4E5C-9E14-38D4AFE48794}"/>
              </a:ext>
            </a:extLst>
          </p:cNvPr>
          <p:cNvSpPr txBox="1"/>
          <p:nvPr/>
        </p:nvSpPr>
        <p:spPr>
          <a:xfrm>
            <a:off x="7318226" y="604997"/>
            <a:ext cx="2851165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600" u="sng" dirty="0"/>
              <a:t>8.3 The body position </a:t>
            </a:r>
            <a:r>
              <a:rPr lang="en-US" sz="1600" i="1" u="sng" dirty="0"/>
              <a:t>after turn </a:t>
            </a:r>
            <a:r>
              <a:rPr lang="en-US" sz="1600" u="sng" dirty="0"/>
              <a:t>at the end of GTCS</a:t>
            </a:r>
          </a:p>
          <a:p>
            <a:pPr algn="l" rtl="0"/>
            <a:endParaRPr lang="en-US" u="sng" dirty="0"/>
          </a:p>
        </p:txBody>
      </p:sp>
      <p:sp>
        <p:nvSpPr>
          <p:cNvPr id="43" name="TextBox 10">
            <a:extLst>
              <a:ext uri="{FF2B5EF4-FFF2-40B4-BE49-F238E27FC236}">
                <a16:creationId xmlns:a16="http://schemas.microsoft.com/office/drawing/2014/main" id="{978BBDAA-CA4B-4A11-9BE6-CC8C51B47974}"/>
              </a:ext>
            </a:extLst>
          </p:cNvPr>
          <p:cNvSpPr txBox="1"/>
          <p:nvPr/>
        </p:nvSpPr>
        <p:spPr>
          <a:xfrm>
            <a:off x="7318226" y="1383700"/>
            <a:ext cx="2046210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dirty="0"/>
              <a:t>8.3.1 Back</a:t>
            </a:r>
          </a:p>
          <a:p>
            <a:pPr algn="l" rtl="0"/>
            <a:r>
              <a:rPr lang="en-US" sz="1200" dirty="0"/>
              <a:t>8.3.2 Abdomen</a:t>
            </a:r>
          </a:p>
          <a:p>
            <a:pPr algn="l" rtl="0"/>
            <a:r>
              <a:rPr lang="en-US" sz="1200" dirty="0"/>
              <a:t>8.3.3 Rt. side of the body</a:t>
            </a:r>
          </a:p>
          <a:p>
            <a:pPr algn="l" rtl="0"/>
            <a:r>
              <a:rPr lang="en-US" sz="1200" dirty="0"/>
              <a:t>8.3.4 Lt. side of the body</a:t>
            </a:r>
            <a:endParaRPr lang="he-IL" sz="1200" dirty="0"/>
          </a:p>
          <a:p>
            <a:pPr algn="l" rtl="0"/>
            <a:endParaRPr lang="he-IL" sz="1600" dirty="0"/>
          </a:p>
        </p:txBody>
      </p:sp>
      <p:sp>
        <p:nvSpPr>
          <p:cNvPr id="50" name="TextBox 1">
            <a:extLst>
              <a:ext uri="{FF2B5EF4-FFF2-40B4-BE49-F238E27FC236}">
                <a16:creationId xmlns:a16="http://schemas.microsoft.com/office/drawing/2014/main" id="{35384002-FA67-4A84-B6C9-A0A725EDCAFC}"/>
              </a:ext>
            </a:extLst>
          </p:cNvPr>
          <p:cNvSpPr txBox="1"/>
          <p:nvPr/>
        </p:nvSpPr>
        <p:spPr>
          <a:xfrm>
            <a:off x="2731592" y="604997"/>
            <a:ext cx="60946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/>
              <a:t>AND</a:t>
            </a:r>
            <a:endParaRPr lang="he-IL" dirty="0"/>
          </a:p>
        </p:txBody>
      </p:sp>
      <p:sp>
        <p:nvSpPr>
          <p:cNvPr id="51" name="TextBox 1">
            <a:extLst>
              <a:ext uri="{FF2B5EF4-FFF2-40B4-BE49-F238E27FC236}">
                <a16:creationId xmlns:a16="http://schemas.microsoft.com/office/drawing/2014/main" id="{BB0276A9-1C33-4CF6-AAE5-C1DF96C75492}"/>
              </a:ext>
            </a:extLst>
          </p:cNvPr>
          <p:cNvSpPr txBox="1"/>
          <p:nvPr/>
        </p:nvSpPr>
        <p:spPr>
          <a:xfrm>
            <a:off x="6371567" y="604997"/>
            <a:ext cx="7760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AND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8684170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1991</TotalTime>
  <Words>2177</Words>
  <Application>Microsoft Office PowerPoint</Application>
  <PresentationFormat>מסך רחב</PresentationFormat>
  <Paragraphs>542</Paragraphs>
  <Slides>12</Slides>
  <Notes>11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maric</dc:creator>
  <cp:lastModifiedBy>Tal Benoliel</cp:lastModifiedBy>
  <cp:revision>242</cp:revision>
  <dcterms:created xsi:type="dcterms:W3CDTF">2019-05-11T08:37:03Z</dcterms:created>
  <dcterms:modified xsi:type="dcterms:W3CDTF">2021-05-18T10:24:27Z</dcterms:modified>
</cp:coreProperties>
</file>