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
  </p:notesMasterIdLst>
  <p:sldIdLst>
    <p:sldId id="261" r:id="rId2"/>
    <p:sldId id="259" r:id="rId3"/>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90"/>
    <p:restoredTop sz="94521"/>
  </p:normalViewPr>
  <p:slideViewPr>
    <p:cSldViewPr snapToGrid="0" snapToObjects="1">
      <p:cViewPr>
        <p:scale>
          <a:sx n="93" d="100"/>
          <a:sy n="93" d="100"/>
        </p:scale>
        <p:origin x="2096" y="-2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richardsingh/Desktop/Plant%20signaling%20and%20behaviour/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richardsingh/Desktop/Plant%20signaling%20and%20behaviour/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richardsingh/Desktop/Plant%20signaling%20and%20behaviour/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54120370370369"/>
          <c:y val="0.20780499999999999"/>
          <c:w val="0.58953009259259259"/>
          <c:h val="0.62454277777777778"/>
        </c:manualLayout>
      </c:layout>
      <c:barChart>
        <c:barDir val="col"/>
        <c:grouping val="clustered"/>
        <c:varyColors val="0"/>
        <c:ser>
          <c:idx val="0"/>
          <c:order val="0"/>
          <c:tx>
            <c:strRef>
              <c:f>RGR!$B$9</c:f>
              <c:strCache>
                <c:ptCount val="1"/>
                <c:pt idx="0">
                  <c:v>SH</c:v>
                </c:pt>
              </c:strCache>
            </c:strRef>
          </c:tx>
          <c:spPr>
            <a:solidFill>
              <a:schemeClr val="bg1">
                <a:lumMod val="65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6B4-AA4E-AEA8-01461ADA85F6}"/>
                </c:ext>
              </c:extLst>
            </c:dLbl>
            <c:dLbl>
              <c:idx val="1"/>
              <c:delete val="1"/>
              <c:extLst>
                <c:ext xmlns:c15="http://schemas.microsoft.com/office/drawing/2012/chart" uri="{CE6537A1-D6FC-4f65-9D91-7224C49458BB}"/>
                <c:ext xmlns:c16="http://schemas.microsoft.com/office/drawing/2014/chart" uri="{C3380CC4-5D6E-409C-BE32-E72D297353CC}">
                  <c16:uniqueId val="{00000001-76B4-AA4E-AEA8-01461ADA85F6}"/>
                </c:ext>
              </c:extLst>
            </c:dLbl>
            <c:dLbl>
              <c:idx val="2"/>
              <c:layout>
                <c:manualLayout>
                  <c:x val="-2.7777777777777779E-3"/>
                  <c:y val="-1.7594444444444443E-3"/>
                </c:manualLayout>
              </c:layout>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6B4-AA4E-AEA8-01461ADA85F6}"/>
                </c:ext>
              </c:extLst>
            </c:dLbl>
            <c:dLbl>
              <c:idx val="3"/>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6B4-AA4E-AEA8-01461ADA85F6}"/>
                </c:ext>
              </c:extLst>
            </c:dLbl>
            <c:spPr>
              <a:noFill/>
              <a:ln>
                <a:noFill/>
              </a:ln>
              <a:effectLst/>
            </c:spPr>
            <c:txPr>
              <a:bodyPr wrap="square" lIns="38100" tIns="19050" rIns="38100" bIns="19050" anchor="ctr">
                <a:spAutoFit/>
              </a:bodyPr>
              <a:lstStyle/>
              <a:p>
                <a:pPr>
                  <a:defRPr sz="1200"/>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RGR!$B$15:$B$18</c:f>
                <c:numCache>
                  <c:formatCode>General</c:formatCode>
                  <c:ptCount val="4"/>
                  <c:pt idx="0">
                    <c:v>2</c:v>
                  </c:pt>
                  <c:pt idx="1">
                    <c:v>3</c:v>
                  </c:pt>
                  <c:pt idx="2">
                    <c:v>4</c:v>
                  </c:pt>
                  <c:pt idx="3">
                    <c:v>3</c:v>
                  </c:pt>
                </c:numCache>
              </c:numRef>
            </c:plus>
            <c:minus>
              <c:numRef>
                <c:f>RGR!$B$15:$B$18</c:f>
                <c:numCache>
                  <c:formatCode>General</c:formatCode>
                  <c:ptCount val="4"/>
                  <c:pt idx="0">
                    <c:v>2</c:v>
                  </c:pt>
                  <c:pt idx="1">
                    <c:v>3</c:v>
                  </c:pt>
                  <c:pt idx="2">
                    <c:v>4</c:v>
                  </c:pt>
                  <c:pt idx="3">
                    <c:v>3</c:v>
                  </c:pt>
                </c:numCache>
              </c:numRef>
            </c:minus>
          </c:errBars>
          <c:cat>
            <c:strRef>
              <c:f>RGR!$A$10:$A$13</c:f>
              <c:strCache>
                <c:ptCount val="4"/>
                <c:pt idx="0">
                  <c:v>Ctrl</c:v>
                </c:pt>
                <c:pt idx="1">
                  <c:v>AA</c:v>
                </c:pt>
                <c:pt idx="2">
                  <c:v>AO</c:v>
                </c:pt>
                <c:pt idx="3">
                  <c:v>DHA</c:v>
                </c:pt>
              </c:strCache>
            </c:strRef>
          </c:cat>
          <c:val>
            <c:numRef>
              <c:f>RGR!$B$10:$B$13</c:f>
              <c:numCache>
                <c:formatCode>General</c:formatCode>
                <c:ptCount val="4"/>
                <c:pt idx="0">
                  <c:v>34</c:v>
                </c:pt>
                <c:pt idx="1">
                  <c:v>33</c:v>
                </c:pt>
                <c:pt idx="2">
                  <c:v>41</c:v>
                </c:pt>
                <c:pt idx="3">
                  <c:v>42</c:v>
                </c:pt>
              </c:numCache>
            </c:numRef>
          </c:val>
          <c:extLst>
            <c:ext xmlns:c16="http://schemas.microsoft.com/office/drawing/2014/chart" uri="{C3380CC4-5D6E-409C-BE32-E72D297353CC}">
              <c16:uniqueId val="{00000004-76B4-AA4E-AEA8-01461ADA85F6}"/>
            </c:ext>
          </c:extLst>
        </c:ser>
        <c:dLbls>
          <c:showLegendKey val="0"/>
          <c:showVal val="0"/>
          <c:showCatName val="0"/>
          <c:showSerName val="0"/>
          <c:showPercent val="0"/>
          <c:showBubbleSize val="0"/>
        </c:dLbls>
        <c:gapWidth val="72"/>
        <c:overlap val="31"/>
        <c:axId val="2145329151"/>
        <c:axId val="2145333135"/>
      </c:barChart>
      <c:catAx>
        <c:axId val="2145329151"/>
        <c:scaling>
          <c:orientation val="minMax"/>
        </c:scaling>
        <c:delete val="0"/>
        <c:axPos val="b"/>
        <c:numFmt formatCode="General" sourceLinked="1"/>
        <c:majorTickMark val="none"/>
        <c:minorTickMark val="none"/>
        <c:tickLblPos val="nextTo"/>
        <c:spPr>
          <a:noFill/>
          <a:ln w="6350" cap="flat" cmpd="sng" algn="ctr">
            <a:solidFill>
              <a:schemeClr val="tx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BE"/>
          </a:p>
        </c:txPr>
        <c:crossAx val="2145333135"/>
        <c:crosses val="autoZero"/>
        <c:auto val="1"/>
        <c:lblAlgn val="ctr"/>
        <c:lblOffset val="100"/>
        <c:noMultiLvlLbl val="0"/>
      </c:catAx>
      <c:valAx>
        <c:axId val="2145333135"/>
        <c:scaling>
          <c:orientation val="minMax"/>
          <c:max val="6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aseline="0">
                    <a:solidFill>
                      <a:schemeClr val="tx1"/>
                    </a:solidFill>
                  </a:rPr>
                  <a:t>Shoot height (cm) </a:t>
                </a:r>
                <a:endParaRPr lang="en-GB" sz="1200">
                  <a:solidFill>
                    <a:schemeClr val="tx1"/>
                  </a:solidFill>
                </a:endParaRPr>
              </a:p>
            </c:rich>
          </c:tx>
          <c:overlay val="0"/>
          <c:spPr>
            <a:noFill/>
            <a:ln>
              <a:noFill/>
            </a:ln>
            <a:effectLst/>
          </c:spPr>
        </c:title>
        <c:numFmt formatCode="General" sourceLinked="1"/>
        <c:majorTickMark val="none"/>
        <c:minorTickMark val="none"/>
        <c:tickLblPos val="nextTo"/>
        <c:spPr>
          <a:noFill/>
          <a:ln w="6350" cap="flat" cmpd="sng" algn="ctr">
            <a:solidFill>
              <a:schemeClr val="tx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BE"/>
          </a:p>
        </c:txPr>
        <c:crossAx val="2145329151"/>
        <c:crosses val="autoZero"/>
        <c:crossBetween val="between"/>
        <c:majorUnit val="20"/>
      </c:valAx>
      <c:spPr>
        <a:ln>
          <a:solidFill>
            <a:schemeClr val="tx1"/>
          </a:solidFill>
        </a:ln>
      </c:spPr>
    </c:plotArea>
    <c:plotVisOnly val="1"/>
    <c:dispBlanksAs val="gap"/>
    <c:showDLblsOverMax val="0"/>
    <c:extLst/>
  </c:chart>
  <c:txPr>
    <a:bodyPr/>
    <a:lstStyle/>
    <a:p>
      <a:pPr>
        <a:defRPr/>
      </a:pPr>
      <a:endParaRPr lang="en-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30504544611395"/>
          <c:y val="5.1664444444444443E-2"/>
          <c:w val="0.61874188462251889"/>
          <c:h val="0.62454277777777778"/>
        </c:manualLayout>
      </c:layout>
      <c:barChart>
        <c:barDir val="col"/>
        <c:grouping val="clustered"/>
        <c:varyColors val="0"/>
        <c:ser>
          <c:idx val="0"/>
          <c:order val="0"/>
          <c:tx>
            <c:strRef>
              <c:f>RGR!$C$9</c:f>
              <c:strCache>
                <c:ptCount val="1"/>
                <c:pt idx="0">
                  <c:v>RL</c:v>
                </c:pt>
              </c:strCache>
            </c:strRef>
          </c:tx>
          <c:spPr>
            <a:solidFill>
              <a:schemeClr val="bg1">
                <a:lumMod val="65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E8B-3C4A-9C91-B3D66C541A39}"/>
                </c:ext>
              </c:extLst>
            </c:dLbl>
            <c:dLbl>
              <c:idx val="1"/>
              <c:delete val="1"/>
              <c:extLst>
                <c:ext xmlns:c15="http://schemas.microsoft.com/office/drawing/2012/chart" uri="{CE6537A1-D6FC-4f65-9D91-7224C49458BB}"/>
                <c:ext xmlns:c16="http://schemas.microsoft.com/office/drawing/2014/chart" uri="{C3380CC4-5D6E-409C-BE32-E72D297353CC}">
                  <c16:uniqueId val="{00000001-6E8B-3C4A-9C91-B3D66C541A39}"/>
                </c:ext>
              </c:extLst>
            </c:dLbl>
            <c:dLbl>
              <c:idx val="2"/>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E8B-3C4A-9C91-B3D66C541A39}"/>
                </c:ext>
              </c:extLst>
            </c:dLbl>
            <c:dLbl>
              <c:idx val="3"/>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E8B-3C4A-9C91-B3D66C541A39}"/>
                </c:ext>
              </c:extLst>
            </c:dLbl>
            <c:spPr>
              <a:noFill/>
              <a:ln>
                <a:noFill/>
              </a:ln>
              <a:effectLst/>
            </c:spPr>
            <c:txPr>
              <a:bodyPr wrap="square" lIns="38100" tIns="19050" rIns="38100" bIns="19050" anchor="ctr">
                <a:spAutoFit/>
              </a:bodyPr>
              <a:lstStyle/>
              <a:p>
                <a:pPr>
                  <a:defRPr sz="1200"/>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cust"/>
            <c:noEndCap val="0"/>
            <c:plus>
              <c:numRef>
                <c:f>RGR!$C$15:$C$18</c:f>
                <c:numCache>
                  <c:formatCode>General</c:formatCode>
                  <c:ptCount val="4"/>
                  <c:pt idx="0">
                    <c:v>2</c:v>
                  </c:pt>
                  <c:pt idx="1">
                    <c:v>1.5</c:v>
                  </c:pt>
                  <c:pt idx="2">
                    <c:v>1</c:v>
                  </c:pt>
                  <c:pt idx="3">
                    <c:v>0.5</c:v>
                  </c:pt>
                </c:numCache>
              </c:numRef>
            </c:plus>
            <c:minus>
              <c:numRef>
                <c:f>RGR!$C$15:$C$18</c:f>
                <c:numCache>
                  <c:formatCode>General</c:formatCode>
                  <c:ptCount val="4"/>
                  <c:pt idx="0">
                    <c:v>2</c:v>
                  </c:pt>
                  <c:pt idx="1">
                    <c:v>1.5</c:v>
                  </c:pt>
                  <c:pt idx="2">
                    <c:v>1</c:v>
                  </c:pt>
                  <c:pt idx="3">
                    <c:v>0.5</c:v>
                  </c:pt>
                </c:numCache>
              </c:numRef>
            </c:minus>
          </c:errBars>
          <c:cat>
            <c:strRef>
              <c:f>RGR!$A$10:$A$13</c:f>
              <c:strCache>
                <c:ptCount val="4"/>
                <c:pt idx="0">
                  <c:v>Ctrl</c:v>
                </c:pt>
                <c:pt idx="1">
                  <c:v>AA</c:v>
                </c:pt>
                <c:pt idx="2">
                  <c:v>AO</c:v>
                </c:pt>
                <c:pt idx="3">
                  <c:v>DHA</c:v>
                </c:pt>
              </c:strCache>
            </c:strRef>
          </c:cat>
          <c:val>
            <c:numRef>
              <c:f>RGR!$C$10:$C$13</c:f>
              <c:numCache>
                <c:formatCode>General</c:formatCode>
                <c:ptCount val="4"/>
                <c:pt idx="0">
                  <c:v>16</c:v>
                </c:pt>
                <c:pt idx="1">
                  <c:v>16.5</c:v>
                </c:pt>
                <c:pt idx="2">
                  <c:v>20</c:v>
                </c:pt>
                <c:pt idx="3">
                  <c:v>23</c:v>
                </c:pt>
              </c:numCache>
            </c:numRef>
          </c:val>
          <c:extLst>
            <c:ext xmlns:c16="http://schemas.microsoft.com/office/drawing/2014/chart" uri="{C3380CC4-5D6E-409C-BE32-E72D297353CC}">
              <c16:uniqueId val="{00000004-6E8B-3C4A-9C91-B3D66C541A39}"/>
            </c:ext>
          </c:extLst>
        </c:ser>
        <c:dLbls>
          <c:showLegendKey val="0"/>
          <c:showVal val="0"/>
          <c:showCatName val="0"/>
          <c:showSerName val="0"/>
          <c:showPercent val="0"/>
          <c:showBubbleSize val="0"/>
        </c:dLbls>
        <c:gapWidth val="72"/>
        <c:overlap val="31"/>
        <c:axId val="2145329151"/>
        <c:axId val="2145333135"/>
      </c:barChart>
      <c:catAx>
        <c:axId val="2145329151"/>
        <c:scaling>
          <c:orientation val="minMax"/>
        </c:scaling>
        <c:delete val="0"/>
        <c:axPos val="b"/>
        <c:numFmt formatCode="General" sourceLinked="1"/>
        <c:majorTickMark val="none"/>
        <c:minorTickMark val="none"/>
        <c:tickLblPos val="nextTo"/>
        <c:spPr>
          <a:noFill/>
          <a:ln w="6350" cap="flat" cmpd="sng" algn="ctr">
            <a:solidFill>
              <a:schemeClr val="tx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BE"/>
          </a:p>
        </c:txPr>
        <c:crossAx val="2145333135"/>
        <c:crosses val="autoZero"/>
        <c:auto val="1"/>
        <c:lblAlgn val="ctr"/>
        <c:lblOffset val="100"/>
        <c:noMultiLvlLbl val="0"/>
      </c:catAx>
      <c:valAx>
        <c:axId val="2145333135"/>
        <c:scaling>
          <c:orientation val="minMax"/>
          <c:max val="3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aseline="0">
                    <a:solidFill>
                      <a:schemeClr val="tx1"/>
                    </a:solidFill>
                  </a:rPr>
                  <a:t> Root length (cm) </a:t>
                </a:r>
                <a:endParaRPr lang="en-GB" sz="1200">
                  <a:solidFill>
                    <a:schemeClr val="tx1"/>
                  </a:solidFill>
                </a:endParaRPr>
              </a:p>
            </c:rich>
          </c:tx>
          <c:overlay val="0"/>
          <c:spPr>
            <a:noFill/>
            <a:ln>
              <a:noFill/>
            </a:ln>
            <a:effectLst/>
          </c:spPr>
        </c:title>
        <c:numFmt formatCode="General" sourceLinked="1"/>
        <c:majorTickMark val="none"/>
        <c:minorTickMark val="none"/>
        <c:tickLblPos val="nextTo"/>
        <c:spPr>
          <a:noFill/>
          <a:ln w="6350" cap="flat" cmpd="sng" algn="ctr">
            <a:solidFill>
              <a:schemeClr val="tx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BE"/>
          </a:p>
        </c:txPr>
        <c:crossAx val="2145329151"/>
        <c:crosses val="autoZero"/>
        <c:crossBetween val="between"/>
        <c:majorUnit val="10"/>
      </c:valAx>
      <c:spPr>
        <a:ln>
          <a:solidFill>
            <a:schemeClr val="tx1"/>
          </a:solidFill>
        </a:ln>
      </c:spPr>
    </c:plotArea>
    <c:plotVisOnly val="1"/>
    <c:dispBlanksAs val="gap"/>
    <c:showDLblsOverMax val="0"/>
    <c:extLst/>
  </c:chart>
  <c:txPr>
    <a:bodyPr/>
    <a:lstStyle/>
    <a:p>
      <a:pPr>
        <a:defRPr/>
      </a:pPr>
      <a:endParaRPr lang="en-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2615470228157"/>
          <c:y val="5.2582777777777777E-2"/>
          <c:w val="0.61285243925060284"/>
          <c:h val="0.64570944444444456"/>
        </c:manualLayout>
      </c:layout>
      <c:barChart>
        <c:barDir val="col"/>
        <c:grouping val="clustered"/>
        <c:varyColors val="0"/>
        <c:ser>
          <c:idx val="0"/>
          <c:order val="0"/>
          <c:tx>
            <c:strRef>
              <c:f>RGR!$D$9</c:f>
              <c:strCache>
                <c:ptCount val="1"/>
                <c:pt idx="0">
                  <c:v>RW</c:v>
                </c:pt>
              </c:strCache>
            </c:strRef>
          </c:tx>
          <c:spPr>
            <a:solidFill>
              <a:schemeClr val="bg1">
                <a:lumMod val="65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BFD4-B24A-9C08-53FF66E006FE}"/>
                </c:ext>
              </c:extLst>
            </c:dLbl>
            <c:dLbl>
              <c:idx val="1"/>
              <c:delete val="1"/>
              <c:extLst>
                <c:ext xmlns:c15="http://schemas.microsoft.com/office/drawing/2012/chart" uri="{CE6537A1-D6FC-4f65-9D91-7224C49458BB}"/>
                <c:ext xmlns:c16="http://schemas.microsoft.com/office/drawing/2014/chart" uri="{C3380CC4-5D6E-409C-BE32-E72D297353CC}">
                  <c16:uniqueId val="{00000002-BFD4-B24A-9C08-53FF66E006FE}"/>
                </c:ext>
              </c:extLst>
            </c:dLbl>
            <c:dLbl>
              <c:idx val="2"/>
              <c:tx>
                <c:rich>
                  <a:bodyPr/>
                  <a:lstStyle/>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FD4-B24A-9C08-53FF66E006FE}"/>
                </c:ext>
              </c:extLst>
            </c:dLbl>
            <c:dLbl>
              <c:idx val="3"/>
              <c:tx>
                <c:rich>
                  <a:bodyPr/>
                  <a:lstStyle/>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FD4-B24A-9C08-53FF66E006FE}"/>
                </c:ext>
              </c:extLst>
            </c:dLbl>
            <c:spPr>
              <a:noFill/>
              <a:ln>
                <a:noFill/>
              </a:ln>
              <a:effectLst/>
            </c:spPr>
            <c:txPr>
              <a:bodyPr wrap="square" lIns="38100" tIns="19050" rIns="38100" bIns="19050" anchor="ctr">
                <a:spAutoFit/>
              </a:bodyPr>
              <a:lstStyle/>
              <a:p>
                <a:pPr>
                  <a:defRPr sz="1200"/>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cust"/>
            <c:noEndCap val="0"/>
            <c:plus>
              <c:numRef>
                <c:f>RGR!$D$15:$D$18</c:f>
                <c:numCache>
                  <c:formatCode>General</c:formatCode>
                  <c:ptCount val="4"/>
                  <c:pt idx="0">
                    <c:v>0.05</c:v>
                  </c:pt>
                  <c:pt idx="1">
                    <c:v>0.02</c:v>
                  </c:pt>
                  <c:pt idx="2">
                    <c:v>0.06</c:v>
                  </c:pt>
                  <c:pt idx="3">
                    <c:v>1.7999999999999999E-2</c:v>
                  </c:pt>
                </c:numCache>
              </c:numRef>
            </c:plus>
            <c:minus>
              <c:numRef>
                <c:f>RGR!$D$15:$D$18</c:f>
                <c:numCache>
                  <c:formatCode>General</c:formatCode>
                  <c:ptCount val="4"/>
                  <c:pt idx="0">
                    <c:v>0.05</c:v>
                  </c:pt>
                  <c:pt idx="1">
                    <c:v>0.02</c:v>
                  </c:pt>
                  <c:pt idx="2">
                    <c:v>0.06</c:v>
                  </c:pt>
                  <c:pt idx="3">
                    <c:v>1.7999999999999999E-2</c:v>
                  </c:pt>
                </c:numCache>
              </c:numRef>
            </c:minus>
          </c:errBars>
          <c:cat>
            <c:strRef>
              <c:f>RGR!$A$10:$A$13</c:f>
              <c:strCache>
                <c:ptCount val="4"/>
                <c:pt idx="0">
                  <c:v>Ctrl</c:v>
                </c:pt>
                <c:pt idx="1">
                  <c:v>AA</c:v>
                </c:pt>
                <c:pt idx="2">
                  <c:v>AO</c:v>
                </c:pt>
                <c:pt idx="3">
                  <c:v>DHA</c:v>
                </c:pt>
              </c:strCache>
            </c:strRef>
          </c:cat>
          <c:val>
            <c:numRef>
              <c:f>RGR!$D$10:$D$13</c:f>
              <c:numCache>
                <c:formatCode>General</c:formatCode>
                <c:ptCount val="4"/>
                <c:pt idx="0">
                  <c:v>0.41</c:v>
                </c:pt>
                <c:pt idx="1">
                  <c:v>0.42</c:v>
                </c:pt>
                <c:pt idx="2">
                  <c:v>0.55000000000000004</c:v>
                </c:pt>
                <c:pt idx="3">
                  <c:v>0.61</c:v>
                </c:pt>
              </c:numCache>
            </c:numRef>
          </c:val>
          <c:extLst>
            <c:ext xmlns:c16="http://schemas.microsoft.com/office/drawing/2014/chart" uri="{C3380CC4-5D6E-409C-BE32-E72D297353CC}">
              <c16:uniqueId val="{00000000-BFD4-B24A-9C08-53FF66E006FE}"/>
            </c:ext>
          </c:extLst>
        </c:ser>
        <c:dLbls>
          <c:showLegendKey val="0"/>
          <c:showVal val="0"/>
          <c:showCatName val="0"/>
          <c:showSerName val="0"/>
          <c:showPercent val="0"/>
          <c:showBubbleSize val="0"/>
        </c:dLbls>
        <c:gapWidth val="72"/>
        <c:overlap val="31"/>
        <c:axId val="2145329151"/>
        <c:axId val="2145333135"/>
      </c:barChart>
      <c:catAx>
        <c:axId val="2145329151"/>
        <c:scaling>
          <c:orientation val="minMax"/>
        </c:scaling>
        <c:delete val="0"/>
        <c:axPos val="b"/>
        <c:numFmt formatCode="General" sourceLinked="1"/>
        <c:majorTickMark val="none"/>
        <c:minorTickMark val="none"/>
        <c:tickLblPos val="nextTo"/>
        <c:spPr>
          <a:noFill/>
          <a:ln w="6350" cap="flat" cmpd="sng" algn="ctr">
            <a:solidFill>
              <a:schemeClr val="tx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BE"/>
          </a:p>
        </c:txPr>
        <c:crossAx val="2145333135"/>
        <c:crosses val="autoZero"/>
        <c:auto val="1"/>
        <c:lblAlgn val="ctr"/>
        <c:lblOffset val="100"/>
        <c:noMultiLvlLbl val="0"/>
      </c:catAx>
      <c:valAx>
        <c:axId val="2145333135"/>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aseline="0" dirty="0">
                    <a:solidFill>
                      <a:schemeClr val="tx1"/>
                    </a:solidFill>
                  </a:rPr>
                  <a:t>Root weight  (g) </a:t>
                </a:r>
                <a:endParaRPr lang="en-GB" sz="1200" dirty="0">
                  <a:solidFill>
                    <a:schemeClr val="tx1"/>
                  </a:solidFill>
                </a:endParaRPr>
              </a:p>
            </c:rich>
          </c:tx>
          <c:overlay val="0"/>
          <c:spPr>
            <a:noFill/>
            <a:ln>
              <a:noFill/>
            </a:ln>
            <a:effectLst/>
          </c:spPr>
        </c:title>
        <c:numFmt formatCode="General" sourceLinked="1"/>
        <c:majorTickMark val="none"/>
        <c:minorTickMark val="none"/>
        <c:tickLblPos val="nextTo"/>
        <c:spPr>
          <a:noFill/>
          <a:ln w="6350" cap="flat" cmpd="sng" algn="ctr">
            <a:solidFill>
              <a:schemeClr val="tx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BE"/>
          </a:p>
        </c:txPr>
        <c:crossAx val="2145329151"/>
        <c:crosses val="autoZero"/>
        <c:crossBetween val="between"/>
      </c:valAx>
      <c:spPr>
        <a:ln>
          <a:solidFill>
            <a:schemeClr val="tx1"/>
          </a:solidFill>
        </a:ln>
      </c:spPr>
    </c:plotArea>
    <c:plotVisOnly val="1"/>
    <c:dispBlanksAs val="gap"/>
    <c:showDLblsOverMax val="0"/>
    <c:extLst/>
  </c:chart>
  <c:txPr>
    <a:bodyPr/>
    <a:lstStyle/>
    <a:p>
      <a:pPr>
        <a:defRPr/>
      </a:pPr>
      <a:endParaRPr lang="en-B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2B888-C3DB-6A44-8BA4-4A57DF8C0AF3}" type="datetimeFigureOut">
              <a:rPr lang="en-BE" smtClean="0"/>
              <a:t>23/05/2021</a:t>
            </a:fld>
            <a:endParaRPr lang="en-BE"/>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7D8E6-35DD-F34E-912B-1FC0380DF04C}" type="slidenum">
              <a:rPr lang="en-BE" smtClean="0"/>
              <a:t>‹#›</a:t>
            </a:fld>
            <a:endParaRPr lang="en-BE"/>
          </a:p>
        </p:txBody>
      </p:sp>
    </p:spTree>
    <p:extLst>
      <p:ext uri="{BB962C8B-B14F-4D97-AF65-F5344CB8AC3E}">
        <p14:creationId xmlns:p14="http://schemas.microsoft.com/office/powerpoint/2010/main" val="46695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10097C3-2FE5-6942-9617-BAC21C432D34}" type="datetimeFigureOut">
              <a:rPr lang="en-BE" smtClean="0"/>
              <a:t>23/05/2021</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351931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0097C3-2FE5-6942-9617-BAC21C432D34}" type="datetimeFigureOut">
              <a:rPr lang="en-BE" smtClean="0"/>
              <a:t>23/05/2021</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413413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0097C3-2FE5-6942-9617-BAC21C432D34}" type="datetimeFigureOut">
              <a:rPr lang="en-BE" smtClean="0"/>
              <a:t>23/05/2021</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25524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0097C3-2FE5-6942-9617-BAC21C432D34}" type="datetimeFigureOut">
              <a:rPr lang="en-BE" smtClean="0"/>
              <a:t>23/05/2021</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40432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10097C3-2FE5-6942-9617-BAC21C432D34}" type="datetimeFigureOut">
              <a:rPr lang="en-BE" smtClean="0"/>
              <a:t>23/05/2021</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179087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10097C3-2FE5-6942-9617-BAC21C432D34}" type="datetimeFigureOut">
              <a:rPr lang="en-BE" smtClean="0"/>
              <a:t>23/05/2021</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95915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10097C3-2FE5-6942-9617-BAC21C432D34}" type="datetimeFigureOut">
              <a:rPr lang="en-BE" smtClean="0"/>
              <a:t>23/05/2021</a:t>
            </a:fld>
            <a:endParaRPr lang="en-BE"/>
          </a:p>
        </p:txBody>
      </p:sp>
      <p:sp>
        <p:nvSpPr>
          <p:cNvPr id="8" name="Footer Placeholder 7"/>
          <p:cNvSpPr>
            <a:spLocks noGrp="1"/>
          </p:cNvSpPr>
          <p:nvPr>
            <p:ph type="ftr" sz="quarter" idx="11"/>
          </p:nvPr>
        </p:nvSpPr>
        <p:spPr/>
        <p:txBody>
          <a:bodyPr/>
          <a:lstStyle/>
          <a:p>
            <a:endParaRPr lang="en-BE"/>
          </a:p>
        </p:txBody>
      </p:sp>
      <p:sp>
        <p:nvSpPr>
          <p:cNvPr id="9" name="Slide Number Placeholder 8"/>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130964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10097C3-2FE5-6942-9617-BAC21C432D34}" type="datetimeFigureOut">
              <a:rPr lang="en-BE" smtClean="0"/>
              <a:t>23/05/2021</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404454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097C3-2FE5-6942-9617-BAC21C432D34}" type="datetimeFigureOut">
              <a:rPr lang="en-BE" smtClean="0"/>
              <a:t>23/05/2021</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323894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10097C3-2FE5-6942-9617-BAC21C432D34}" type="datetimeFigureOut">
              <a:rPr lang="en-BE" smtClean="0"/>
              <a:t>23/05/2021</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151724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10097C3-2FE5-6942-9617-BAC21C432D34}" type="datetimeFigureOut">
              <a:rPr lang="en-BE" smtClean="0"/>
              <a:t>23/05/2021</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BE2C6BFB-0E56-2E42-8A1A-39247AAD8730}" type="slidenum">
              <a:rPr lang="en-BE" smtClean="0"/>
              <a:t>‹#›</a:t>
            </a:fld>
            <a:endParaRPr lang="en-BE"/>
          </a:p>
        </p:txBody>
      </p:sp>
    </p:spTree>
    <p:extLst>
      <p:ext uri="{BB962C8B-B14F-4D97-AF65-F5344CB8AC3E}">
        <p14:creationId xmlns:p14="http://schemas.microsoft.com/office/powerpoint/2010/main" val="68183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10097C3-2FE5-6942-9617-BAC21C432D34}" type="datetimeFigureOut">
              <a:rPr lang="en-BE" smtClean="0"/>
              <a:t>23/05/2021</a:t>
            </a:fld>
            <a:endParaRPr lang="en-BE"/>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BE"/>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E2C6BFB-0E56-2E42-8A1A-39247AAD8730}" type="slidenum">
              <a:rPr lang="en-BE" smtClean="0"/>
              <a:t>‹#›</a:t>
            </a:fld>
            <a:endParaRPr lang="en-BE"/>
          </a:p>
        </p:txBody>
      </p:sp>
    </p:spTree>
    <p:extLst>
      <p:ext uri="{BB962C8B-B14F-4D97-AF65-F5344CB8AC3E}">
        <p14:creationId xmlns:p14="http://schemas.microsoft.com/office/powerpoint/2010/main" val="3205997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chart" Target="../charts/chart3.xml"/><Relationship Id="rId4" Type="http://schemas.openxmlformats.org/officeDocument/2006/relationships/image" Target="../media/image5.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544268-218A-0D4C-A25F-F577BFC4D26D}"/>
              </a:ext>
            </a:extLst>
          </p:cNvPr>
          <p:cNvSpPr txBox="1"/>
          <p:nvPr/>
        </p:nvSpPr>
        <p:spPr>
          <a:xfrm>
            <a:off x="4109309" y="45256"/>
            <a:ext cx="2549013" cy="369332"/>
          </a:xfrm>
          <a:prstGeom prst="rect">
            <a:avLst/>
          </a:prstGeom>
          <a:noFill/>
        </p:spPr>
        <p:txBody>
          <a:bodyPr wrap="square" rtlCol="0">
            <a:spAutoFit/>
          </a:bodyPr>
          <a:lstStyle/>
          <a:p>
            <a:r>
              <a:rPr lang="en-BE" dirty="0"/>
              <a:t>Supplementary Figure  1</a:t>
            </a:r>
          </a:p>
        </p:txBody>
      </p:sp>
      <p:sp>
        <p:nvSpPr>
          <p:cNvPr id="9" name="TextBox 8">
            <a:extLst>
              <a:ext uri="{FF2B5EF4-FFF2-40B4-BE49-F238E27FC236}">
                <a16:creationId xmlns:a16="http://schemas.microsoft.com/office/drawing/2014/main" id="{D98700C3-7D4C-1B48-AA17-C16D3EB09DEC}"/>
              </a:ext>
            </a:extLst>
          </p:cNvPr>
          <p:cNvSpPr txBox="1"/>
          <p:nvPr/>
        </p:nvSpPr>
        <p:spPr>
          <a:xfrm>
            <a:off x="4282068" y="5196468"/>
            <a:ext cx="963104" cy="457200"/>
          </a:xfrm>
          <a:prstGeom prst="rect">
            <a:avLst/>
          </a:prstGeom>
          <a:solidFill>
            <a:schemeClr val="bg1"/>
          </a:solidFill>
        </p:spPr>
        <p:txBody>
          <a:bodyPr wrap="square" rtlCol="0">
            <a:spAutoFit/>
          </a:bodyPr>
          <a:lstStyle/>
          <a:p>
            <a:endParaRPr lang="en-BE" dirty="0"/>
          </a:p>
        </p:txBody>
      </p:sp>
      <p:sp>
        <p:nvSpPr>
          <p:cNvPr id="10" name="TextBox 9">
            <a:extLst>
              <a:ext uri="{FF2B5EF4-FFF2-40B4-BE49-F238E27FC236}">
                <a16:creationId xmlns:a16="http://schemas.microsoft.com/office/drawing/2014/main" id="{ECD961EA-5B14-E047-BFE6-E4273A1995AD}"/>
              </a:ext>
            </a:extLst>
          </p:cNvPr>
          <p:cNvSpPr txBox="1"/>
          <p:nvPr/>
        </p:nvSpPr>
        <p:spPr>
          <a:xfrm>
            <a:off x="4763620" y="5204763"/>
            <a:ext cx="963104" cy="457200"/>
          </a:xfrm>
          <a:prstGeom prst="rect">
            <a:avLst/>
          </a:prstGeom>
          <a:solidFill>
            <a:schemeClr val="bg1"/>
          </a:solidFill>
        </p:spPr>
        <p:txBody>
          <a:bodyPr wrap="square" rtlCol="0">
            <a:spAutoFit/>
          </a:bodyPr>
          <a:lstStyle/>
          <a:p>
            <a:endParaRPr lang="en-BE" dirty="0"/>
          </a:p>
        </p:txBody>
      </p:sp>
      <p:sp>
        <p:nvSpPr>
          <p:cNvPr id="12" name="TextBox 11">
            <a:extLst>
              <a:ext uri="{FF2B5EF4-FFF2-40B4-BE49-F238E27FC236}">
                <a16:creationId xmlns:a16="http://schemas.microsoft.com/office/drawing/2014/main" id="{090D233F-600B-0647-970F-820F4EE72270}"/>
              </a:ext>
            </a:extLst>
          </p:cNvPr>
          <p:cNvSpPr txBox="1"/>
          <p:nvPr/>
        </p:nvSpPr>
        <p:spPr>
          <a:xfrm>
            <a:off x="5245172" y="4828478"/>
            <a:ext cx="539406" cy="369332"/>
          </a:xfrm>
          <a:prstGeom prst="rect">
            <a:avLst/>
          </a:prstGeom>
          <a:solidFill>
            <a:schemeClr val="bg1"/>
          </a:solidFill>
        </p:spPr>
        <p:txBody>
          <a:bodyPr wrap="square" rtlCol="0">
            <a:spAutoFit/>
          </a:bodyPr>
          <a:lstStyle/>
          <a:p>
            <a:endParaRPr lang="en-BE" dirty="0"/>
          </a:p>
        </p:txBody>
      </p:sp>
      <p:sp>
        <p:nvSpPr>
          <p:cNvPr id="14" name="TextBox 13">
            <a:extLst>
              <a:ext uri="{FF2B5EF4-FFF2-40B4-BE49-F238E27FC236}">
                <a16:creationId xmlns:a16="http://schemas.microsoft.com/office/drawing/2014/main" id="{C6AF7CB2-438D-BF43-B404-B4A7670373DC}"/>
              </a:ext>
            </a:extLst>
          </p:cNvPr>
          <p:cNvSpPr txBox="1"/>
          <p:nvPr/>
        </p:nvSpPr>
        <p:spPr>
          <a:xfrm>
            <a:off x="92074" y="137589"/>
            <a:ext cx="267629" cy="276999"/>
          </a:xfrm>
          <a:prstGeom prst="rect">
            <a:avLst/>
          </a:prstGeom>
          <a:noFill/>
        </p:spPr>
        <p:txBody>
          <a:bodyPr wrap="square" rtlCol="0">
            <a:spAutoFit/>
          </a:bodyPr>
          <a:lstStyle/>
          <a:p>
            <a:r>
              <a:rPr lang="en-BE" sz="1200" dirty="0">
                <a:latin typeface="Times New Roman" panose="02020603050405020304" pitchFamily="18" charset="0"/>
                <a:cs typeface="Times New Roman" panose="02020603050405020304" pitchFamily="18" charset="0"/>
              </a:rPr>
              <a:t>A</a:t>
            </a:r>
          </a:p>
        </p:txBody>
      </p:sp>
      <p:sp>
        <p:nvSpPr>
          <p:cNvPr id="15" name="TextBox 14">
            <a:extLst>
              <a:ext uri="{FF2B5EF4-FFF2-40B4-BE49-F238E27FC236}">
                <a16:creationId xmlns:a16="http://schemas.microsoft.com/office/drawing/2014/main" id="{1F846E43-3367-354C-9150-304234FACBB8}"/>
              </a:ext>
            </a:extLst>
          </p:cNvPr>
          <p:cNvSpPr txBox="1"/>
          <p:nvPr/>
        </p:nvSpPr>
        <p:spPr>
          <a:xfrm>
            <a:off x="118240" y="4227997"/>
            <a:ext cx="267629" cy="276999"/>
          </a:xfrm>
          <a:prstGeom prst="rect">
            <a:avLst/>
          </a:prstGeom>
          <a:noFill/>
        </p:spPr>
        <p:txBody>
          <a:bodyPr wrap="square" rtlCol="0">
            <a:spAutoFit/>
          </a:bodyPr>
          <a:lstStyle/>
          <a:p>
            <a:r>
              <a:rPr lang="en-BE" sz="1200" dirty="0"/>
              <a:t>B</a:t>
            </a:r>
          </a:p>
        </p:txBody>
      </p:sp>
      <p:pic>
        <p:nvPicPr>
          <p:cNvPr id="16" name="Picture 15">
            <a:extLst>
              <a:ext uri="{FF2B5EF4-FFF2-40B4-BE49-F238E27FC236}">
                <a16:creationId xmlns:a16="http://schemas.microsoft.com/office/drawing/2014/main" id="{5F0135A7-2EDF-0941-A3FB-A3F52DA2B6B0}"/>
              </a:ext>
            </a:extLst>
          </p:cNvPr>
          <p:cNvPicPr>
            <a:picLocks noChangeAspect="1"/>
          </p:cNvPicPr>
          <p:nvPr/>
        </p:nvPicPr>
        <p:blipFill>
          <a:blip r:embed="rId2"/>
          <a:stretch>
            <a:fillRect/>
          </a:stretch>
        </p:blipFill>
        <p:spPr>
          <a:xfrm>
            <a:off x="898844" y="7552284"/>
            <a:ext cx="5402826" cy="2026060"/>
          </a:xfrm>
          <a:prstGeom prst="rect">
            <a:avLst/>
          </a:prstGeom>
        </p:spPr>
      </p:pic>
      <p:pic>
        <p:nvPicPr>
          <p:cNvPr id="18" name="Picture 17">
            <a:extLst>
              <a:ext uri="{FF2B5EF4-FFF2-40B4-BE49-F238E27FC236}">
                <a16:creationId xmlns:a16="http://schemas.microsoft.com/office/drawing/2014/main" id="{18DBF832-105F-BC44-8239-4E2CE6E51A13}"/>
              </a:ext>
            </a:extLst>
          </p:cNvPr>
          <p:cNvPicPr>
            <a:picLocks noChangeAspect="1"/>
          </p:cNvPicPr>
          <p:nvPr/>
        </p:nvPicPr>
        <p:blipFill rotWithShape="1">
          <a:blip r:embed="rId3"/>
          <a:srcRect l="11190" t="7004" r="8156" b="9412"/>
          <a:stretch/>
        </p:blipFill>
        <p:spPr>
          <a:xfrm rot="5400000">
            <a:off x="1594997" y="-495644"/>
            <a:ext cx="3668006" cy="5379266"/>
          </a:xfrm>
          <a:prstGeom prst="rect">
            <a:avLst/>
          </a:prstGeom>
          <a:ln>
            <a:noFill/>
          </a:ln>
        </p:spPr>
      </p:pic>
      <p:pic>
        <p:nvPicPr>
          <p:cNvPr id="25" name="Picture 24">
            <a:extLst>
              <a:ext uri="{FF2B5EF4-FFF2-40B4-BE49-F238E27FC236}">
                <a16:creationId xmlns:a16="http://schemas.microsoft.com/office/drawing/2014/main" id="{C492B0A7-3106-CD41-B941-104F7FA0AD54}"/>
              </a:ext>
            </a:extLst>
          </p:cNvPr>
          <p:cNvPicPr>
            <a:picLocks noChangeAspect="1"/>
          </p:cNvPicPr>
          <p:nvPr/>
        </p:nvPicPr>
        <p:blipFill rotWithShape="1">
          <a:blip r:embed="rId4"/>
          <a:srcRect l="9783" t="7878" r="19931" b="9549"/>
          <a:stretch/>
        </p:blipFill>
        <p:spPr>
          <a:xfrm rot="5400000">
            <a:off x="1782036" y="2961825"/>
            <a:ext cx="3382641" cy="5656626"/>
          </a:xfrm>
          <a:prstGeom prst="rect">
            <a:avLst/>
          </a:prstGeom>
        </p:spPr>
      </p:pic>
      <p:sp>
        <p:nvSpPr>
          <p:cNvPr id="26" name="TextBox 25">
            <a:extLst>
              <a:ext uri="{FF2B5EF4-FFF2-40B4-BE49-F238E27FC236}">
                <a16:creationId xmlns:a16="http://schemas.microsoft.com/office/drawing/2014/main" id="{BAE3F895-7B42-464C-AC5A-B4B7D1CDD77D}"/>
              </a:ext>
            </a:extLst>
          </p:cNvPr>
          <p:cNvSpPr txBox="1"/>
          <p:nvPr/>
        </p:nvSpPr>
        <p:spPr>
          <a:xfrm>
            <a:off x="252054" y="7811926"/>
            <a:ext cx="267629" cy="276999"/>
          </a:xfrm>
          <a:prstGeom prst="rect">
            <a:avLst/>
          </a:prstGeom>
          <a:noFill/>
        </p:spPr>
        <p:txBody>
          <a:bodyPr wrap="square" rtlCol="0">
            <a:spAutoFit/>
          </a:bodyPr>
          <a:lstStyle/>
          <a:p>
            <a:r>
              <a:rPr lang="en-BE" sz="1200" dirty="0">
                <a:latin typeface="Times New Roman" panose="02020603050405020304" pitchFamily="18" charset="0"/>
                <a:cs typeface="Times New Roman" panose="02020603050405020304" pitchFamily="18" charset="0"/>
              </a:rPr>
              <a:t>C</a:t>
            </a:r>
          </a:p>
        </p:txBody>
      </p:sp>
      <p:sp>
        <p:nvSpPr>
          <p:cNvPr id="3" name="Rectangle 2">
            <a:extLst>
              <a:ext uri="{FF2B5EF4-FFF2-40B4-BE49-F238E27FC236}">
                <a16:creationId xmlns:a16="http://schemas.microsoft.com/office/drawing/2014/main" id="{9245B22A-7C86-0B41-B04C-764AF7D32B5F}"/>
              </a:ext>
            </a:extLst>
          </p:cNvPr>
          <p:cNvSpPr/>
          <p:nvPr/>
        </p:nvSpPr>
        <p:spPr>
          <a:xfrm>
            <a:off x="213013" y="9649169"/>
            <a:ext cx="6431973" cy="2123658"/>
          </a:xfrm>
          <a:prstGeom prst="rect">
            <a:avLst/>
          </a:prstGeom>
        </p:spPr>
        <p:txBody>
          <a:bodyPr wrap="square">
            <a:spAutoFit/>
          </a:bodyPr>
          <a:lstStyle/>
          <a:p>
            <a:pPr algn="just"/>
            <a:r>
              <a:rPr lang="en-US" sz="1200" dirty="0">
                <a:latin typeface="Times New Roman" panose="02020603050405020304" pitchFamily="18" charset="0"/>
                <a:ea typeface="Calibri" panose="020F0502020204030204" pitchFamily="34" charset="0"/>
                <a:cs typeface="Times New Roman" panose="02020603050405020304" pitchFamily="18" charset="0"/>
              </a:rPr>
              <a:t>(A) The experimental timeline for nematode infection experiment. Two- weeks-old plants were sprayed with AA/AO/DHA (treated) or mock sprayed (Ctrl plants). One day after spraying plants were inoculated with J2 stage of nematodes and at 14 days after spraying susceptibility test was performed by counting the number of galls and the number of egg laying females. (B) The experimental timeline for sampling/ collecting samples for evaluation of different parameters such as gene expression analysis, PAL-activity measurements, phenotyping-image based analysis. Two- weeks-old plants were sprayed with AA/AO/DHA (treated) or mock sprayed (Ctrl plants). One day after spraying plants were inoculated with J2 stage of nematodes and at 3 days after inoculation, shoots from infected and uninfected plants, galls and root tips were collected for respective analysis. (C) Representative pictures of galls (G) consisting of egg laying females (ELF) with or without egg mass (EM) observed under stereomicroscope after staining with acid fuchsin.</a:t>
            </a:r>
            <a:endParaRPr lang="en-BE"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852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67A4157-5A2E-014E-8577-381033EB8FA0}"/>
              </a:ext>
            </a:extLst>
          </p:cNvPr>
          <p:cNvGrpSpPr/>
          <p:nvPr/>
        </p:nvGrpSpPr>
        <p:grpSpPr>
          <a:xfrm>
            <a:off x="2900432" y="1069068"/>
            <a:ext cx="3860800" cy="4422054"/>
            <a:chOff x="6096000" y="721446"/>
            <a:chExt cx="2648986" cy="3391200"/>
          </a:xfrm>
        </p:grpSpPr>
        <p:grpSp>
          <p:nvGrpSpPr>
            <p:cNvPr id="4" name="Group 3">
              <a:extLst>
                <a:ext uri="{FF2B5EF4-FFF2-40B4-BE49-F238E27FC236}">
                  <a16:creationId xmlns:a16="http://schemas.microsoft.com/office/drawing/2014/main" id="{833D5B0E-65CF-EB4A-8B23-D57811E02F46}"/>
                </a:ext>
              </a:extLst>
            </p:cNvPr>
            <p:cNvGrpSpPr/>
            <p:nvPr/>
          </p:nvGrpSpPr>
          <p:grpSpPr>
            <a:xfrm>
              <a:off x="6096000" y="721446"/>
              <a:ext cx="2400818" cy="3391200"/>
              <a:chOff x="6096000" y="675726"/>
              <a:chExt cx="2400818" cy="3391200"/>
            </a:xfrm>
          </p:grpSpPr>
          <p:pic>
            <p:nvPicPr>
              <p:cNvPr id="6" name="Picture 5">
                <a:extLst>
                  <a:ext uri="{FF2B5EF4-FFF2-40B4-BE49-F238E27FC236}">
                    <a16:creationId xmlns:a16="http://schemas.microsoft.com/office/drawing/2014/main" id="{E005CC0C-9AFE-BF4B-A3FB-1613A6C189E6}"/>
                  </a:ext>
                </a:extLst>
              </p:cNvPr>
              <p:cNvPicPr>
                <a:picLocks/>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44964" r="15169"/>
              <a:stretch/>
            </p:blipFill>
            <p:spPr>
              <a:xfrm>
                <a:off x="7739016" y="675726"/>
                <a:ext cx="757802" cy="3391200"/>
              </a:xfrm>
              <a:prstGeom prst="rect">
                <a:avLst/>
              </a:prstGeom>
            </p:spPr>
          </p:pic>
          <p:pic>
            <p:nvPicPr>
              <p:cNvPr id="8" name="Picture 7">
                <a:extLst>
                  <a:ext uri="{FF2B5EF4-FFF2-40B4-BE49-F238E27FC236}">
                    <a16:creationId xmlns:a16="http://schemas.microsoft.com/office/drawing/2014/main" id="{D9576F4E-F1A9-D942-B8BC-6FD6DC7A67AB}"/>
                  </a:ext>
                </a:extLst>
              </p:cNvPr>
              <p:cNvPicPr>
                <a:picLocks/>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l="15130" r="23250"/>
              <a:stretch/>
            </p:blipFill>
            <p:spPr>
              <a:xfrm>
                <a:off x="6096000" y="675726"/>
                <a:ext cx="1173480" cy="3391200"/>
              </a:xfrm>
              <a:prstGeom prst="rect">
                <a:avLst/>
              </a:prstGeom>
            </p:spPr>
          </p:pic>
          <p:pic>
            <p:nvPicPr>
              <p:cNvPr id="9" name="Picture 8">
                <a:extLst>
                  <a:ext uri="{FF2B5EF4-FFF2-40B4-BE49-F238E27FC236}">
                    <a16:creationId xmlns:a16="http://schemas.microsoft.com/office/drawing/2014/main" id="{A817B514-2DB1-0B43-B730-DF01AAF0C5DB}"/>
                  </a:ext>
                </a:extLst>
              </p:cNvPr>
              <p:cNvPicPr>
                <a:picLocks/>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Lst>
              </a:blip>
              <a:srcRect l="44963" r="24044"/>
              <a:stretch/>
            </p:blipFill>
            <p:spPr>
              <a:xfrm>
                <a:off x="7149909" y="675726"/>
                <a:ext cx="589107" cy="3391200"/>
              </a:xfrm>
              <a:prstGeom prst="rect">
                <a:avLst/>
              </a:prstGeom>
            </p:spPr>
          </p:pic>
        </p:grpSp>
        <p:sp>
          <p:nvSpPr>
            <p:cNvPr id="5" name="TextBox 4">
              <a:extLst>
                <a:ext uri="{FF2B5EF4-FFF2-40B4-BE49-F238E27FC236}">
                  <a16:creationId xmlns:a16="http://schemas.microsoft.com/office/drawing/2014/main" id="{5336AD34-6EE8-DA42-9B90-DD6F716A0223}"/>
                </a:ext>
              </a:extLst>
            </p:cNvPr>
            <p:cNvSpPr txBox="1"/>
            <p:nvPr/>
          </p:nvSpPr>
          <p:spPr>
            <a:xfrm>
              <a:off x="6096000" y="3743314"/>
              <a:ext cx="2648986" cy="283235"/>
            </a:xfrm>
            <a:prstGeom prst="rect">
              <a:avLst/>
            </a:prstGeom>
            <a:noFill/>
          </p:spPr>
          <p:txBody>
            <a:bodyPr wrap="square" rtlCol="0">
              <a:spAutoFit/>
            </a:bodyPr>
            <a:lstStyle/>
            <a:p>
              <a:r>
                <a:rPr lang="en-GB" dirty="0">
                  <a:solidFill>
                    <a:schemeClr val="bg1"/>
                  </a:solidFill>
                </a:rPr>
                <a:t>   Ctrl         AA       AO          DHA</a:t>
              </a:r>
              <a:endParaRPr lang="en-BE" dirty="0">
                <a:solidFill>
                  <a:schemeClr val="bg1"/>
                </a:solidFill>
              </a:endParaRPr>
            </a:p>
          </p:txBody>
        </p:sp>
      </p:grpSp>
      <p:graphicFrame>
        <p:nvGraphicFramePr>
          <p:cNvPr id="10" name="Chart 9">
            <a:extLst>
              <a:ext uri="{FF2B5EF4-FFF2-40B4-BE49-F238E27FC236}">
                <a16:creationId xmlns:a16="http://schemas.microsoft.com/office/drawing/2014/main" id="{B4F7B9B1-3E85-F84E-B05D-5231CC62361A}"/>
              </a:ext>
            </a:extLst>
          </p:cNvPr>
          <p:cNvGraphicFramePr>
            <a:graphicFrameLocks/>
          </p:cNvGraphicFramePr>
          <p:nvPr>
            <p:extLst>
              <p:ext uri="{D42A27DB-BD31-4B8C-83A1-F6EECF244321}">
                <p14:modId xmlns:p14="http://schemas.microsoft.com/office/powerpoint/2010/main" val="1590936861"/>
              </p:ext>
            </p:extLst>
          </p:nvPr>
        </p:nvGraphicFramePr>
        <p:xfrm>
          <a:off x="392586" y="792069"/>
          <a:ext cx="2160000" cy="18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A650F395-C05E-BF49-9B75-B256705DEE28}"/>
              </a:ext>
            </a:extLst>
          </p:cNvPr>
          <p:cNvGraphicFramePr>
            <a:graphicFrameLocks/>
          </p:cNvGraphicFramePr>
          <p:nvPr>
            <p:extLst>
              <p:ext uri="{D42A27DB-BD31-4B8C-83A1-F6EECF244321}">
                <p14:modId xmlns:p14="http://schemas.microsoft.com/office/powerpoint/2010/main" val="129945832"/>
              </p:ext>
            </p:extLst>
          </p:nvPr>
        </p:nvGraphicFramePr>
        <p:xfrm>
          <a:off x="340731" y="2639197"/>
          <a:ext cx="2156400" cy="18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a:extLst>
              <a:ext uri="{FF2B5EF4-FFF2-40B4-BE49-F238E27FC236}">
                <a16:creationId xmlns:a16="http://schemas.microsoft.com/office/drawing/2014/main" id="{93DADD10-263A-8644-997F-D99713586DD6}"/>
              </a:ext>
            </a:extLst>
          </p:cNvPr>
          <p:cNvGraphicFramePr>
            <a:graphicFrameLocks/>
          </p:cNvGraphicFramePr>
          <p:nvPr>
            <p:extLst>
              <p:ext uri="{D42A27DB-BD31-4B8C-83A1-F6EECF244321}">
                <p14:modId xmlns:p14="http://schemas.microsoft.com/office/powerpoint/2010/main" val="350449453"/>
              </p:ext>
            </p:extLst>
          </p:nvPr>
        </p:nvGraphicFramePr>
        <p:xfrm>
          <a:off x="392586" y="4219174"/>
          <a:ext cx="2156400" cy="1800000"/>
        </p:xfrm>
        <a:graphic>
          <a:graphicData uri="http://schemas.openxmlformats.org/drawingml/2006/chart">
            <c:chart xmlns:c="http://schemas.openxmlformats.org/drawingml/2006/chart" xmlns:r="http://schemas.openxmlformats.org/officeDocument/2006/relationships" r:id="rId10"/>
          </a:graphicData>
        </a:graphic>
      </p:graphicFrame>
      <p:sp>
        <p:nvSpPr>
          <p:cNvPr id="16" name="TextBox 15">
            <a:extLst>
              <a:ext uri="{FF2B5EF4-FFF2-40B4-BE49-F238E27FC236}">
                <a16:creationId xmlns:a16="http://schemas.microsoft.com/office/drawing/2014/main" id="{723AB8FF-1D1B-4449-B86A-4E3FE65AA7F4}"/>
              </a:ext>
            </a:extLst>
          </p:cNvPr>
          <p:cNvSpPr txBox="1"/>
          <p:nvPr/>
        </p:nvSpPr>
        <p:spPr>
          <a:xfrm>
            <a:off x="308487" y="767434"/>
            <a:ext cx="279400" cy="276999"/>
          </a:xfrm>
          <a:prstGeom prst="rect">
            <a:avLst/>
          </a:prstGeom>
          <a:noFill/>
        </p:spPr>
        <p:txBody>
          <a:bodyPr wrap="square" rtlCol="0">
            <a:spAutoFit/>
          </a:bodyPr>
          <a:lstStyle/>
          <a:p>
            <a:r>
              <a:rPr lang="en-BE" sz="1200" dirty="0">
                <a:latin typeface="Times New Roman" panose="02020603050405020304" pitchFamily="18" charset="0"/>
                <a:cs typeface="Times New Roman" panose="02020603050405020304" pitchFamily="18" charset="0"/>
              </a:rPr>
              <a:t>A</a:t>
            </a:r>
          </a:p>
        </p:txBody>
      </p:sp>
      <p:sp>
        <p:nvSpPr>
          <p:cNvPr id="17" name="TextBox 16">
            <a:extLst>
              <a:ext uri="{FF2B5EF4-FFF2-40B4-BE49-F238E27FC236}">
                <a16:creationId xmlns:a16="http://schemas.microsoft.com/office/drawing/2014/main" id="{91D2F448-F00D-7841-9119-34534ADD4A9E}"/>
              </a:ext>
            </a:extLst>
          </p:cNvPr>
          <p:cNvSpPr txBox="1"/>
          <p:nvPr/>
        </p:nvSpPr>
        <p:spPr>
          <a:xfrm>
            <a:off x="252886" y="2493304"/>
            <a:ext cx="279400" cy="276999"/>
          </a:xfrm>
          <a:prstGeom prst="rect">
            <a:avLst/>
          </a:prstGeom>
          <a:noFill/>
        </p:spPr>
        <p:txBody>
          <a:bodyPr wrap="square" rtlCol="0">
            <a:spAutoFit/>
          </a:bodyPr>
          <a:lstStyle/>
          <a:p>
            <a:r>
              <a:rPr lang="en-BE" sz="1200" dirty="0">
                <a:latin typeface="Times New Roman" panose="02020603050405020304" pitchFamily="18" charset="0"/>
                <a:cs typeface="Times New Roman" panose="02020603050405020304" pitchFamily="18" charset="0"/>
              </a:rPr>
              <a:t>B</a:t>
            </a:r>
          </a:p>
        </p:txBody>
      </p:sp>
      <p:sp>
        <p:nvSpPr>
          <p:cNvPr id="18" name="TextBox 17">
            <a:extLst>
              <a:ext uri="{FF2B5EF4-FFF2-40B4-BE49-F238E27FC236}">
                <a16:creationId xmlns:a16="http://schemas.microsoft.com/office/drawing/2014/main" id="{29358AE1-D9EE-054A-AA0F-0E775EFA8DC1}"/>
              </a:ext>
            </a:extLst>
          </p:cNvPr>
          <p:cNvSpPr txBox="1"/>
          <p:nvPr/>
        </p:nvSpPr>
        <p:spPr>
          <a:xfrm>
            <a:off x="295608" y="4162198"/>
            <a:ext cx="279400" cy="276999"/>
          </a:xfrm>
          <a:prstGeom prst="rect">
            <a:avLst/>
          </a:prstGeom>
          <a:noFill/>
        </p:spPr>
        <p:txBody>
          <a:bodyPr wrap="square" rtlCol="0">
            <a:spAutoFit/>
          </a:bodyPr>
          <a:lstStyle/>
          <a:p>
            <a:r>
              <a:rPr lang="en-BE" sz="1200" dirty="0">
                <a:latin typeface="Times New Roman" panose="02020603050405020304" pitchFamily="18" charset="0"/>
                <a:cs typeface="Times New Roman" panose="02020603050405020304" pitchFamily="18" charset="0"/>
              </a:rPr>
              <a:t>C</a:t>
            </a:r>
          </a:p>
        </p:txBody>
      </p:sp>
      <p:sp>
        <p:nvSpPr>
          <p:cNvPr id="19" name="TextBox 18">
            <a:extLst>
              <a:ext uri="{FF2B5EF4-FFF2-40B4-BE49-F238E27FC236}">
                <a16:creationId xmlns:a16="http://schemas.microsoft.com/office/drawing/2014/main" id="{07E448DC-DB03-8A4B-9B63-2E499B95BC82}"/>
              </a:ext>
            </a:extLst>
          </p:cNvPr>
          <p:cNvSpPr txBox="1"/>
          <p:nvPr/>
        </p:nvSpPr>
        <p:spPr>
          <a:xfrm>
            <a:off x="2760732" y="792069"/>
            <a:ext cx="279400" cy="276999"/>
          </a:xfrm>
          <a:prstGeom prst="rect">
            <a:avLst/>
          </a:prstGeom>
          <a:noFill/>
        </p:spPr>
        <p:txBody>
          <a:bodyPr wrap="square" rtlCol="0">
            <a:spAutoFit/>
          </a:bodyPr>
          <a:lstStyle/>
          <a:p>
            <a:r>
              <a:rPr lang="en-BE" sz="1200" dirty="0">
                <a:latin typeface="Times New Roman" panose="02020603050405020304" pitchFamily="18" charset="0"/>
                <a:cs typeface="Times New Roman" panose="02020603050405020304" pitchFamily="18" charset="0"/>
              </a:rPr>
              <a:t>D</a:t>
            </a:r>
          </a:p>
        </p:txBody>
      </p:sp>
      <p:sp>
        <p:nvSpPr>
          <p:cNvPr id="15" name="TextBox 14">
            <a:extLst>
              <a:ext uri="{FF2B5EF4-FFF2-40B4-BE49-F238E27FC236}">
                <a16:creationId xmlns:a16="http://schemas.microsoft.com/office/drawing/2014/main" id="{0CC0FF8C-AA6B-7D45-BF1E-335D1EF79C09}"/>
              </a:ext>
            </a:extLst>
          </p:cNvPr>
          <p:cNvSpPr txBox="1"/>
          <p:nvPr/>
        </p:nvSpPr>
        <p:spPr>
          <a:xfrm>
            <a:off x="3970666" y="212212"/>
            <a:ext cx="2549013" cy="369332"/>
          </a:xfrm>
          <a:prstGeom prst="rect">
            <a:avLst/>
          </a:prstGeom>
          <a:noFill/>
        </p:spPr>
        <p:txBody>
          <a:bodyPr wrap="square" rtlCol="0">
            <a:spAutoFit/>
          </a:bodyPr>
          <a:lstStyle/>
          <a:p>
            <a:r>
              <a:rPr lang="en-BE" dirty="0"/>
              <a:t>Supplementary Figure  2</a:t>
            </a:r>
          </a:p>
        </p:txBody>
      </p:sp>
      <p:sp>
        <p:nvSpPr>
          <p:cNvPr id="2" name="Rectangle 1">
            <a:extLst>
              <a:ext uri="{FF2B5EF4-FFF2-40B4-BE49-F238E27FC236}">
                <a16:creationId xmlns:a16="http://schemas.microsoft.com/office/drawing/2014/main" id="{FA92B3A0-1DB2-1041-9638-254A3975F1C4}"/>
              </a:ext>
            </a:extLst>
          </p:cNvPr>
          <p:cNvSpPr/>
          <p:nvPr/>
        </p:nvSpPr>
        <p:spPr>
          <a:xfrm>
            <a:off x="587887" y="6311474"/>
            <a:ext cx="5811768" cy="1355371"/>
          </a:xfrm>
          <a:prstGeom prst="rect">
            <a:avLst/>
          </a:prstGeom>
        </p:spPr>
        <p:txBody>
          <a:bodyPr wrap="square">
            <a:spAutoFit/>
          </a:bodyPr>
          <a:lstStyle/>
          <a:p>
            <a:pPr algn="just"/>
            <a:r>
              <a:rPr lang="en-US" sz="1200" dirty="0">
                <a:latin typeface="Times New Roman" panose="02020603050405020304" pitchFamily="18" charset="0"/>
                <a:ea typeface="Calibri" panose="020F0502020204030204" pitchFamily="34" charset="0"/>
                <a:cs typeface="Times New Roman" panose="02020603050405020304" pitchFamily="18" charset="0"/>
              </a:rPr>
              <a:t>Effect of AO/DHA on the shoot and root of rice plants. (A) Shoot height (B) root length and (C) root weight was recorded at 14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dai</a:t>
            </a:r>
            <a:r>
              <a:rPr lang="en-US" sz="1200" dirty="0">
                <a:latin typeface="Times New Roman" panose="02020603050405020304" pitchFamily="18" charset="0"/>
                <a:ea typeface="Calibri" panose="020F0502020204030204" pitchFamily="34" charset="0"/>
                <a:cs typeface="Times New Roman" panose="02020603050405020304" pitchFamily="18" charset="0"/>
              </a:rPr>
              <a:t>. (D) Representative pictures of rice plants at 14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dai</a:t>
            </a:r>
            <a:r>
              <a:rPr lang="en-US" sz="1200" dirty="0">
                <a:latin typeface="Times New Roman" panose="02020603050405020304" pitchFamily="18" charset="0"/>
                <a:ea typeface="Calibri" panose="020F0502020204030204" pitchFamily="34" charset="0"/>
                <a:cs typeface="Times New Roman" panose="02020603050405020304" pitchFamily="18" charset="0"/>
              </a:rPr>
              <a:t>. Data represent the mean values with standard deviation. Statistically significant differences between treatments and mock-treated are indicated with Student’s t-test, P &lt; 0.05). </a:t>
            </a:r>
            <a:endParaRPr lang="en-BE" sz="1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BE"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B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950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40891</TotalTime>
  <Words>305</Words>
  <Application>Microsoft Macintosh PowerPoint</Application>
  <PresentationFormat>Widescreen</PresentationFormat>
  <Paragraphs>23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Raj Singh</dc:creator>
  <cp:lastModifiedBy>Richard Raj Singh</cp:lastModifiedBy>
  <cp:revision>102</cp:revision>
  <dcterms:created xsi:type="dcterms:W3CDTF">2020-12-01T08:45:15Z</dcterms:created>
  <dcterms:modified xsi:type="dcterms:W3CDTF">2021-05-23T19:38:08Z</dcterms:modified>
</cp:coreProperties>
</file>