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1" r:id="rId3"/>
    <p:sldId id="276" r:id="rId4"/>
    <p:sldId id="272" r:id="rId5"/>
    <p:sldId id="256" r:id="rId6"/>
    <p:sldId id="26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BA372-540A-4131-BBCC-09F15DE6B3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E730EF-3AA1-4CC4-9307-6651B2A2F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064ED-E73F-4B9F-90BC-EB4EBAF1F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EF521-CB8D-4571-817B-F541E6C6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9A944-DA0F-4732-9AA0-122989E47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63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C2972-977A-4DFF-B794-FC9DA972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BD36C9-02FC-4EC3-AC52-AFF96E71D3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F5605-D7F0-4EEC-AE3A-7FC71DFE5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5E490-249C-4E62-8E1C-8E9516D7C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0068D-E9F2-403E-8E69-5C219A3BE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587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890EF5-6B73-4D03-B1CC-064887B43C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F9B299-17BC-44B4-AF96-10E7DD7D02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2CF31-5240-4DB9-97C3-50DAA5E6F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8AE52-7D71-4D97-B89B-5AF07E2F0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4F246-7028-4BAA-BD7E-2AA52AC8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68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43083-85B5-4176-BB83-AE124E200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F2D76-2348-4681-9987-A9990B0CC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EC621-98C8-4842-BEFF-66499AC8A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FCC1D-75F1-47B8-9794-63ED284DD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7C62A-A175-45EB-A67F-8D11670E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24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FC58F-42E5-4524-849A-5DA92FE75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C9150-B8F4-4E8A-9551-D2D397B60B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52574-B472-4575-A1A8-2E5DBAB02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95925-85E9-43DD-B9DA-8FC7CABED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78427-802A-4235-8F64-F20C9FB87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992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61C92-77BA-4565-AFF6-E817E44C8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D07CA-E4C7-44DE-BAAC-1A3D239114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4F9CF8-80F9-482B-B007-70414F2CF5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0ECCFD-27B6-492E-9D79-98BBD2969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3AF2E-FD35-4B59-AAA9-BBAC807E2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12BB6-B772-4C57-B1CC-882AAB9B1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688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835B8-286F-4FC8-9DA4-2625E015A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36FC8-82B8-4A99-833A-DADBA1016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ABFB28-4E25-4712-BEB9-ED2EBC388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7D58AB-A7CE-48C5-B573-49C09D3844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E677C2-5CCC-4496-8F39-FCA5A83726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186E46-F746-4B34-AE8B-AE59D3BE7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FC8EAF-AB2B-46E5-B3BA-A82E5AE7C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9AC20F-8BFA-4C78-92D4-088F0B19D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53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5DCD6-169E-48AC-97E2-4BF411FD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032343-AAB1-48E8-BA4B-8A1D9D43E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3BA27-3096-4475-B938-E9E88D470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C2F396-AB4C-46CC-A97A-9A45AEAF5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93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EB9A4A-4B55-4485-BEC4-8C726BE90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9C384C-1214-4296-900D-B03EEB064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908C5A-E578-4ED7-A068-75DD42A4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C020D-5911-48EC-A8EE-67A7D2F0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7ADB2-00E4-4DB8-811B-7E191A5AA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DBE0E9-7979-4B88-A1CA-CBE57F49C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A6443F-78E5-4B24-B32C-1D17674A5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33D3F-C41D-46BF-A93E-B2EE7DD31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CD280-C308-4616-8F5D-A8499E695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13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069C5-6401-41F1-BD7A-34DB06D9B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ADEE10-3E99-4FB6-B668-BEF9898F8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7078B-38F7-4E59-9423-7138A0732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AB00F-9081-4A44-9457-C094F66F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C4F8A4-2BA7-4BAE-9172-957ECEE60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4DA06-6BB6-4B6E-8497-4FE4C4B26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57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64D6BC-2973-4DF1-BF91-800925C0A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991A1A-6CA5-4619-B2D0-2008D0549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68965-1980-480A-83A4-FB9A8025E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53674-E8B7-424D-B1A3-8713C58E53E2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A6181-796A-4B39-A349-D25041751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6BC27-0272-49D1-AF51-E1FA7D5B9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8FE25-5BD4-4BAA-A104-CAF8240CE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1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164F5652-CEAA-4B74-90FC-7C95B4CF44D0}"/>
              </a:ext>
            </a:extLst>
          </p:cNvPr>
          <p:cNvGrpSpPr/>
          <p:nvPr/>
        </p:nvGrpSpPr>
        <p:grpSpPr>
          <a:xfrm>
            <a:off x="119882" y="444502"/>
            <a:ext cx="11919003" cy="5371014"/>
            <a:chOff x="119882" y="444502"/>
            <a:chExt cx="11919003" cy="537101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A6BB05-A8CA-4E8A-BB78-78362FB417DC}"/>
                </a:ext>
              </a:extLst>
            </p:cNvPr>
            <p:cNvGrpSpPr/>
            <p:nvPr/>
          </p:nvGrpSpPr>
          <p:grpSpPr>
            <a:xfrm>
              <a:off x="6096000" y="509441"/>
              <a:ext cx="5942885" cy="5306075"/>
              <a:chOff x="6096000" y="509441"/>
              <a:chExt cx="5942885" cy="5306075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8BD7FD82-4322-4E1D-BF18-63B86654655C}"/>
                  </a:ext>
                </a:extLst>
              </p:cNvPr>
              <p:cNvGrpSpPr/>
              <p:nvPr/>
            </p:nvGrpSpPr>
            <p:grpSpPr>
              <a:xfrm>
                <a:off x="6108195" y="3273838"/>
                <a:ext cx="5930690" cy="2541678"/>
                <a:chOff x="6134699" y="3167822"/>
                <a:chExt cx="5930690" cy="2541678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AE30287D-42DB-4388-A4ED-65EF060935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134699" y="3394640"/>
                  <a:ext cx="5898857" cy="2023383"/>
                </a:xfrm>
                <a:prstGeom prst="rect">
                  <a:avLst/>
                </a:prstGeom>
              </p:spPr>
            </p:pic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159FF5B-9FA2-4F03-AA37-C47C800300A7}"/>
                    </a:ext>
                  </a:extLst>
                </p:cNvPr>
                <p:cNvSpPr txBox="1"/>
                <p:nvPr/>
              </p:nvSpPr>
              <p:spPr>
                <a:xfrm>
                  <a:off x="6612381" y="3167822"/>
                  <a:ext cx="5389200" cy="27734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 dirty="0"/>
                    <a:t>Spikelet number AS20 (Haplotypes)</a:t>
                  </a: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6998EFA-FEFD-4D35-A839-B69B881380AE}"/>
                    </a:ext>
                  </a:extLst>
                </p:cNvPr>
                <p:cNvCxnSpPr/>
                <p:nvPr/>
              </p:nvCxnSpPr>
              <p:spPr>
                <a:xfrm>
                  <a:off x="6621917" y="3545251"/>
                  <a:ext cx="53784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E3972966-EE9A-4DBF-8B95-1C7053F152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46998" y="3481305"/>
                  <a:ext cx="14085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239DD06-8CE3-4E73-A4F5-DE7D57D31990}"/>
                    </a:ext>
                  </a:extLst>
                </p:cNvPr>
                <p:cNvSpPr txBox="1"/>
                <p:nvPr/>
              </p:nvSpPr>
              <p:spPr>
                <a:xfrm>
                  <a:off x="6665389" y="5340168"/>
                  <a:ext cx="5400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800" dirty="0"/>
                    <a:t>      1D         2D         3D          4D        5D         6D        7D</a:t>
                  </a:r>
                  <a:endParaRPr lang="en-GB" dirty="0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186BBC0-3DB9-4087-ACD0-E30B6182BA97}"/>
                  </a:ext>
                </a:extLst>
              </p:cNvPr>
              <p:cNvGrpSpPr/>
              <p:nvPr/>
            </p:nvGrpSpPr>
            <p:grpSpPr>
              <a:xfrm>
                <a:off x="6096000" y="509441"/>
                <a:ext cx="5896646" cy="2554926"/>
                <a:chOff x="6162115" y="3147944"/>
                <a:chExt cx="5896646" cy="2554926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330E9FED-8C36-49C9-B37E-B297F890A1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162115" y="3372354"/>
                  <a:ext cx="5877954" cy="2023383"/>
                </a:xfrm>
                <a:prstGeom prst="rect">
                  <a:avLst/>
                </a:prstGeom>
              </p:spPr>
            </p:pic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C245238-E3F4-4B43-96AB-220640536245}"/>
                    </a:ext>
                  </a:extLst>
                </p:cNvPr>
                <p:cNvSpPr txBox="1"/>
                <p:nvPr/>
              </p:nvSpPr>
              <p:spPr>
                <a:xfrm>
                  <a:off x="6632257" y="3147944"/>
                  <a:ext cx="5389200" cy="27734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 dirty="0"/>
                    <a:t>Spikelet number AS20 (SNPs)</a:t>
                  </a:r>
                </a:p>
              </p:txBody>
            </p: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12E38653-7239-436B-A38E-75F9CDC15D20}"/>
                    </a:ext>
                  </a:extLst>
                </p:cNvPr>
                <p:cNvCxnSpPr/>
                <p:nvPr/>
              </p:nvCxnSpPr>
              <p:spPr>
                <a:xfrm>
                  <a:off x="6628541" y="3989194"/>
                  <a:ext cx="53784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AC87E24-A28E-4687-880D-15D44BB1919D}"/>
                    </a:ext>
                  </a:extLst>
                </p:cNvPr>
                <p:cNvSpPr txBox="1"/>
                <p:nvPr/>
              </p:nvSpPr>
              <p:spPr>
                <a:xfrm>
                  <a:off x="6658761" y="5333538"/>
                  <a:ext cx="5400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800" dirty="0"/>
                    <a:t>      1D         2D         3D          4D        5D         6D        7D</a:t>
                  </a:r>
                  <a:endParaRPr lang="en-GB" dirty="0"/>
                </a:p>
              </p:txBody>
            </p: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5A348A31-CFA7-496F-9973-B4038266C5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53622" y="3567443"/>
                  <a:ext cx="14085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5B84F31A-6EB9-4260-87CF-1CFF9DC42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872078" y="3627079"/>
                  <a:ext cx="14085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1EC1134-07A0-4675-B8BF-4BA93F1D6FE8}"/>
                </a:ext>
              </a:extLst>
            </p:cNvPr>
            <p:cNvGrpSpPr/>
            <p:nvPr/>
          </p:nvGrpSpPr>
          <p:grpSpPr>
            <a:xfrm>
              <a:off x="119882" y="444502"/>
              <a:ext cx="5909858" cy="5351138"/>
              <a:chOff x="119882" y="444502"/>
              <a:chExt cx="5909858" cy="535113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599B3FD3-031C-4AEE-83ED-C740F3465278}"/>
                  </a:ext>
                </a:extLst>
              </p:cNvPr>
              <p:cNvGrpSpPr/>
              <p:nvPr/>
            </p:nvGrpSpPr>
            <p:grpSpPr>
              <a:xfrm>
                <a:off x="119882" y="3273838"/>
                <a:ext cx="5895893" cy="2521802"/>
                <a:chOff x="119882" y="3273838"/>
                <a:chExt cx="5895893" cy="2521802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916C8767-2E35-40E0-9AF9-05B677FFB4B4}"/>
                    </a:ext>
                  </a:extLst>
                </p:cNvPr>
                <p:cNvGrpSpPr/>
                <p:nvPr/>
              </p:nvGrpSpPr>
              <p:grpSpPr>
                <a:xfrm>
                  <a:off x="119882" y="3273838"/>
                  <a:ext cx="5895893" cy="2202681"/>
                  <a:chOff x="133134" y="3247334"/>
                  <a:chExt cx="5895893" cy="2202681"/>
                </a:xfrm>
              </p:grpSpPr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5BC5122C-A5B5-45C6-8D9B-9D4127C75F5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33134" y="3459885"/>
                    <a:ext cx="5895893" cy="1990130"/>
                  </a:xfrm>
                  <a:prstGeom prst="rect">
                    <a:avLst/>
                  </a:prstGeom>
                </p:spPr>
              </p:pic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118B59DE-0092-43A4-B490-5B31AE0B104E}"/>
                      </a:ext>
                    </a:extLst>
                  </p:cNvPr>
                  <p:cNvSpPr txBox="1"/>
                  <p:nvPr/>
                </p:nvSpPr>
                <p:spPr>
                  <a:xfrm>
                    <a:off x="636104" y="3247334"/>
                    <a:ext cx="5367600" cy="27699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b="1" dirty="0"/>
                      <a:t>Spikelet number COI19 (SNPs)</a:t>
                    </a:r>
                  </a:p>
                </p:txBody>
              </p:sp>
            </p:grp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972C6CC-391C-4696-9E41-D7D6CAA09812}"/>
                    </a:ext>
                  </a:extLst>
                </p:cNvPr>
                <p:cNvSpPr txBox="1"/>
                <p:nvPr/>
              </p:nvSpPr>
              <p:spPr>
                <a:xfrm>
                  <a:off x="589260" y="5426308"/>
                  <a:ext cx="5400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800" dirty="0"/>
                    <a:t>      1D         2D         3D          4D        5D         6D        7D</a:t>
                  </a:r>
                  <a:endParaRPr lang="en-GB" dirty="0"/>
                </a:p>
              </p:txBody>
            </p:sp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5C87B11D-16ED-4899-81CF-2743E12928D6}"/>
                  </a:ext>
                </a:extLst>
              </p:cNvPr>
              <p:cNvGrpSpPr/>
              <p:nvPr/>
            </p:nvGrpSpPr>
            <p:grpSpPr>
              <a:xfrm>
                <a:off x="133134" y="444502"/>
                <a:ext cx="5896606" cy="2554923"/>
                <a:chOff x="6162872" y="378241"/>
                <a:chExt cx="5896606" cy="2554923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3C97E429-40D8-41AA-BBBC-3F7227D8403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162872" y="586931"/>
                  <a:ext cx="5896606" cy="2033313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A1476BCF-5305-4F6C-A216-BD8CF63BA44D}"/>
                    </a:ext>
                  </a:extLst>
                </p:cNvPr>
                <p:cNvSpPr txBox="1"/>
                <p:nvPr/>
              </p:nvSpPr>
              <p:spPr>
                <a:xfrm>
                  <a:off x="6645513" y="378241"/>
                  <a:ext cx="5382000" cy="27734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 dirty="0"/>
                    <a:t>Spikelet number CO19 (SNPs)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7778103-039A-4599-8F66-8B0FE97D18BF}"/>
                    </a:ext>
                  </a:extLst>
                </p:cNvPr>
                <p:cNvSpPr txBox="1"/>
                <p:nvPr/>
              </p:nvSpPr>
              <p:spPr>
                <a:xfrm>
                  <a:off x="6658765" y="2563832"/>
                  <a:ext cx="5400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800" dirty="0"/>
                    <a:t>      1D         2D         3D          4D        5D         6D        7D</a:t>
                  </a:r>
                  <a:endParaRPr lang="en-GB" dirty="0"/>
                </a:p>
              </p:txBody>
            </p:sp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FCCB3EEB-639C-44FB-A648-6A268FBA9E00}"/>
                    </a:ext>
                  </a:extLst>
                </p:cNvPr>
                <p:cNvCxnSpPr/>
                <p:nvPr/>
              </p:nvCxnSpPr>
              <p:spPr>
                <a:xfrm>
                  <a:off x="6655048" y="1047208"/>
                  <a:ext cx="5364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CDD65192-F92B-4955-80E8-555CBC1612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60254" y="724841"/>
                  <a:ext cx="14085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C89E5CDE-01AB-4207-B9A1-49FFEBA2A5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0997974" y="916997"/>
                  <a:ext cx="14085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E8E739AD-0417-4389-ABFD-831964A3B40F}"/>
              </a:ext>
            </a:extLst>
          </p:cNvPr>
          <p:cNvSpPr txBox="1"/>
          <p:nvPr/>
        </p:nvSpPr>
        <p:spPr>
          <a:xfrm>
            <a:off x="362075" y="5775305"/>
            <a:ext cx="115485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File S7. Manhattan plots showing D genome loci SNPs and haplotypes significantly associated with spikelet number per spike in the </a:t>
            </a:r>
            <a:r>
              <a:rPr lang="en-GB" sz="1400" b="1" i="1" dirty="0"/>
              <a:t>Ae. </a:t>
            </a:r>
            <a:r>
              <a:rPr lang="en-GB" sz="1400" b="1" i="1" dirty="0" err="1"/>
              <a:t>tauschii</a:t>
            </a:r>
            <a:r>
              <a:rPr lang="en-GB" sz="1400" b="1" i="1" dirty="0"/>
              <a:t> </a:t>
            </a:r>
            <a:r>
              <a:rPr lang="en-GB" sz="1400" b="1" dirty="0"/>
              <a:t>introgression population evaluated at Colby under rainfed (CO19) and irrigated (COI19) conditions in 2019 and at Ashland under rainfed (AS20) condition in 2020.</a:t>
            </a:r>
            <a:r>
              <a:rPr lang="en-GB" sz="1400" dirty="0"/>
              <a:t> The black horizontal solid lines show a threshold of 0.05 significance level  for Bonferroni correction and the black arrows heads indicate the SNPs or haplotypes above the threshold. </a:t>
            </a:r>
          </a:p>
        </p:txBody>
      </p:sp>
    </p:spTree>
    <p:extLst>
      <p:ext uri="{BB962C8B-B14F-4D97-AF65-F5344CB8AC3E}">
        <p14:creationId xmlns:p14="http://schemas.microsoft.com/office/powerpoint/2010/main" val="1445531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>
            <a:extLst>
              <a:ext uri="{FF2B5EF4-FFF2-40B4-BE49-F238E27FC236}">
                <a16:creationId xmlns:a16="http://schemas.microsoft.com/office/drawing/2014/main" id="{5F86B1B5-7B83-404D-81E1-792030F385E7}"/>
              </a:ext>
            </a:extLst>
          </p:cNvPr>
          <p:cNvGrpSpPr/>
          <p:nvPr/>
        </p:nvGrpSpPr>
        <p:grpSpPr>
          <a:xfrm>
            <a:off x="96687" y="317013"/>
            <a:ext cx="11981947" cy="6183704"/>
            <a:chOff x="96687" y="330265"/>
            <a:chExt cx="11981947" cy="6183704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84471F3-4B93-4105-95AB-F516F56E2584}"/>
                </a:ext>
              </a:extLst>
            </p:cNvPr>
            <p:cNvSpPr txBox="1"/>
            <p:nvPr/>
          </p:nvSpPr>
          <p:spPr>
            <a:xfrm>
              <a:off x="362075" y="5775305"/>
              <a:ext cx="115485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File S7. Manhattan plots showing D genome loci SNPs and haplotypes significantly associated with grain length from Colby irrigated trial in 2018 (COI18) and Colby rainfed trial in 2019 (CO19) in </a:t>
              </a:r>
              <a:r>
                <a:rPr lang="en-GB" sz="1400" b="1" i="1" dirty="0"/>
                <a:t>Ae. </a:t>
              </a:r>
              <a:r>
                <a:rPr lang="en-GB" sz="1400" b="1" i="1" dirty="0" err="1"/>
                <a:t>tauschii</a:t>
              </a:r>
              <a:r>
                <a:rPr lang="en-GB" sz="1400" b="1" i="1" dirty="0"/>
                <a:t> </a:t>
              </a:r>
              <a:r>
                <a:rPr lang="en-GB" sz="1400" b="1" dirty="0" err="1"/>
                <a:t>introgression</a:t>
              </a:r>
              <a:r>
                <a:rPr lang="en-GB" sz="1400" b="1" dirty="0"/>
                <a:t> population. </a:t>
              </a:r>
              <a:r>
                <a:rPr lang="en-GB" sz="1400" dirty="0"/>
                <a:t>The horizontal solid black line shows a threshold of 0.05 significance level  for Bonferroni correction, the black arrowheads indicate the SNPs and haplotypes above the threshold.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766D2C9-51B1-4AD0-813B-1BCF827DEF9A}"/>
                </a:ext>
              </a:extLst>
            </p:cNvPr>
            <p:cNvGrpSpPr/>
            <p:nvPr/>
          </p:nvGrpSpPr>
          <p:grpSpPr>
            <a:xfrm>
              <a:off x="96687" y="330265"/>
              <a:ext cx="5994251" cy="2601987"/>
              <a:chOff x="96687" y="330265"/>
              <a:chExt cx="5994251" cy="260198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5F5DD0B5-1877-4B2A-8304-D897C7F652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6687" y="536608"/>
                <a:ext cx="5994251" cy="2059674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25C09DB-63BC-4F4B-9A29-07F11E0A4877}"/>
                  </a:ext>
                </a:extLst>
              </p:cNvPr>
              <p:cNvSpPr txBox="1"/>
              <p:nvPr/>
            </p:nvSpPr>
            <p:spPr>
              <a:xfrm>
                <a:off x="584721" y="330265"/>
                <a:ext cx="54900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length COI18 (SNPs)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DA23840-C1CE-48BF-978C-4EAA272E51B1}"/>
                  </a:ext>
                </a:extLst>
              </p:cNvPr>
              <p:cNvCxnSpPr/>
              <p:nvPr/>
            </p:nvCxnSpPr>
            <p:spPr>
              <a:xfrm>
                <a:off x="598789" y="1338749"/>
                <a:ext cx="54648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22723D7-E6D2-4E54-852A-854D23B6BEBB}"/>
                  </a:ext>
                </a:extLst>
              </p:cNvPr>
              <p:cNvSpPr txBox="1"/>
              <p:nvPr/>
            </p:nvSpPr>
            <p:spPr>
              <a:xfrm>
                <a:off x="654304" y="2562920"/>
                <a:ext cx="5311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1D         2D        3D          4D          5D        6D         7D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8602BDDC-3EB5-4A91-9198-92C9E0965F6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67002" y="1195297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488D75EC-56DF-409F-8B91-FA00799E0E8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636376" y="751345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D7A5243E-CB49-47BC-8BC2-BE6C327C58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225023" y="1129029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5F3AD92C-4D37-4A82-910F-171A0903CA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0502" y="857362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83C22F3-EE73-4533-A709-7F42B14B1C82}"/>
                </a:ext>
              </a:extLst>
            </p:cNvPr>
            <p:cNvGrpSpPr/>
            <p:nvPr/>
          </p:nvGrpSpPr>
          <p:grpSpPr>
            <a:xfrm>
              <a:off x="109800" y="3199367"/>
              <a:ext cx="5981138" cy="2522467"/>
              <a:chOff x="109800" y="3199367"/>
              <a:chExt cx="5981138" cy="252246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524B170-DCC1-48F7-BC24-0975B33B69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9800" y="3365723"/>
                <a:ext cx="5981138" cy="2031637"/>
              </a:xfrm>
              <a:prstGeom prst="rect">
                <a:avLst/>
              </a:prstGeom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9E49B22-A43E-47DB-A55E-6F87AF178987}"/>
                  </a:ext>
                </a:extLst>
              </p:cNvPr>
              <p:cNvSpPr txBox="1"/>
              <p:nvPr/>
            </p:nvSpPr>
            <p:spPr>
              <a:xfrm>
                <a:off x="591349" y="3199367"/>
                <a:ext cx="54900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length COI18 (Haplotypes)</a:t>
                </a: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8291DC3-ED31-4CE0-9119-103A528C8073}"/>
                  </a:ext>
                </a:extLst>
              </p:cNvPr>
              <p:cNvCxnSpPr/>
              <p:nvPr/>
            </p:nvCxnSpPr>
            <p:spPr>
              <a:xfrm>
                <a:off x="592165" y="4181341"/>
                <a:ext cx="54648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EBDA9D6-15DC-4EBD-8777-4F0D1B8F6D02}"/>
                  </a:ext>
                </a:extLst>
              </p:cNvPr>
              <p:cNvSpPr txBox="1"/>
              <p:nvPr/>
            </p:nvSpPr>
            <p:spPr>
              <a:xfrm>
                <a:off x="660932" y="5352502"/>
                <a:ext cx="5311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1D         2D        3D          4D          5D        6D         7D</a:t>
                </a: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882471EF-F5F3-47F0-B512-FC0D85DDAAE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167002" y="3885485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33C6EF7E-63DE-43AB-8C05-1D9D8C56DE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0498" y="3825853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36C1ECF-E44B-4F3D-B93D-31DDBE7B7399}"/>
                </a:ext>
              </a:extLst>
            </p:cNvPr>
            <p:cNvGrpSpPr/>
            <p:nvPr/>
          </p:nvGrpSpPr>
          <p:grpSpPr>
            <a:xfrm>
              <a:off x="6176234" y="351733"/>
              <a:ext cx="5902400" cy="2528420"/>
              <a:chOff x="6176234" y="3200953"/>
              <a:chExt cx="5902400" cy="252842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5889EEE-6F49-4220-8684-6C5A0DB830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76234" y="3415252"/>
                <a:ext cx="5902400" cy="1997818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B884A4D-BBEF-41F0-BBB8-BDC82432E6F5}"/>
                  </a:ext>
                </a:extLst>
              </p:cNvPr>
              <p:cNvSpPr txBox="1"/>
              <p:nvPr/>
            </p:nvSpPr>
            <p:spPr>
              <a:xfrm>
                <a:off x="6658757" y="3200953"/>
                <a:ext cx="53928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length CO19 (SNPs)</a:t>
                </a: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2111044C-3DBD-4F64-B3A5-8BDA363D91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0123" y="3567440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E7AA57-ADAA-4E9A-9E20-3B0A2ED52370}"/>
                  </a:ext>
                </a:extLst>
              </p:cNvPr>
              <p:cNvCxnSpPr/>
              <p:nvPr/>
            </p:nvCxnSpPr>
            <p:spPr>
              <a:xfrm>
                <a:off x="6655041" y="3777152"/>
                <a:ext cx="53928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56F66B9-F3F5-4D35-89D2-C2D617117114}"/>
                  </a:ext>
                </a:extLst>
              </p:cNvPr>
              <p:cNvSpPr txBox="1"/>
              <p:nvPr/>
            </p:nvSpPr>
            <p:spPr>
              <a:xfrm>
                <a:off x="6645505" y="5360041"/>
                <a:ext cx="5400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 1D         2D         3D          4D        5D         6D        7D</a:t>
                </a:r>
                <a:endParaRPr lang="en-GB" dirty="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E80B80D-0977-4602-891C-2C9281FF57FB}"/>
                </a:ext>
              </a:extLst>
            </p:cNvPr>
            <p:cNvGrpSpPr/>
            <p:nvPr/>
          </p:nvGrpSpPr>
          <p:grpSpPr>
            <a:xfrm>
              <a:off x="6176232" y="3167818"/>
              <a:ext cx="5902401" cy="2554925"/>
              <a:chOff x="6176232" y="3167818"/>
              <a:chExt cx="5902401" cy="2554925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F62EC7B-9BCD-418B-A1F1-7CF45B0448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76232" y="3378430"/>
                <a:ext cx="5902401" cy="2020931"/>
              </a:xfrm>
              <a:prstGeom prst="rect">
                <a:avLst/>
              </a:prstGeom>
            </p:spPr>
          </p:pic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378D6C8-89BB-4B15-BF45-BADC6F0CF68C}"/>
                  </a:ext>
                </a:extLst>
              </p:cNvPr>
              <p:cNvSpPr txBox="1"/>
              <p:nvPr/>
            </p:nvSpPr>
            <p:spPr>
              <a:xfrm>
                <a:off x="6665385" y="3167818"/>
                <a:ext cx="53892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length CO19 (Haplotypes)</a:t>
                </a:r>
              </a:p>
            </p:txBody>
          </p: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76DFB4AD-6962-40B2-8C33-EE6DFCF0A3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6751" y="3481304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C0652735-0559-46F3-A05F-4FA0552A4505}"/>
                  </a:ext>
                </a:extLst>
              </p:cNvPr>
              <p:cNvCxnSpPr/>
              <p:nvPr/>
            </p:nvCxnSpPr>
            <p:spPr>
              <a:xfrm>
                <a:off x="6661669" y="3995808"/>
                <a:ext cx="53856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01F06CA-614A-47F6-ACBC-FFE111999CE2}"/>
                  </a:ext>
                </a:extLst>
              </p:cNvPr>
              <p:cNvSpPr txBox="1"/>
              <p:nvPr/>
            </p:nvSpPr>
            <p:spPr>
              <a:xfrm>
                <a:off x="6652133" y="5353411"/>
                <a:ext cx="5400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 1D         2D         3D          4D        5D         6D        7D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4652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B9674DE8-82F8-49F2-A30B-DE0F9EC618D6}"/>
              </a:ext>
            </a:extLst>
          </p:cNvPr>
          <p:cNvSpPr txBox="1"/>
          <p:nvPr/>
        </p:nvSpPr>
        <p:spPr>
          <a:xfrm>
            <a:off x="362075" y="5762053"/>
            <a:ext cx="115485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File S7. Manhattan plots showing D genome loci SNPs and haplotypes significantly associated with grain length from Ashland rainfed trial (CO19)  in 2020 and grain length BLUPs in </a:t>
            </a:r>
            <a:r>
              <a:rPr lang="en-GB" sz="1400" b="1" i="1" dirty="0"/>
              <a:t>Ae. </a:t>
            </a:r>
            <a:r>
              <a:rPr lang="en-GB" sz="1400" b="1" i="1" dirty="0" err="1"/>
              <a:t>tauschii</a:t>
            </a:r>
            <a:r>
              <a:rPr lang="en-GB" sz="1400" b="1" i="1" dirty="0"/>
              <a:t> </a:t>
            </a:r>
            <a:r>
              <a:rPr lang="en-GB" sz="1400" b="1" dirty="0" err="1"/>
              <a:t>introgression</a:t>
            </a:r>
            <a:r>
              <a:rPr lang="en-GB" sz="1400" b="1" dirty="0"/>
              <a:t> population. </a:t>
            </a:r>
            <a:r>
              <a:rPr lang="en-GB" sz="1400" dirty="0"/>
              <a:t>The horizontal solid black line shows a threshold of 0.05 significance level  for Bonferroni correction, the black arrowheads indicate the SNPs and haplotypes above the threshold.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9AE303B-F803-4DFC-BA60-A46551DD85F4}"/>
              </a:ext>
            </a:extLst>
          </p:cNvPr>
          <p:cNvGrpSpPr/>
          <p:nvPr/>
        </p:nvGrpSpPr>
        <p:grpSpPr>
          <a:xfrm>
            <a:off x="145774" y="328946"/>
            <a:ext cx="11785360" cy="5326626"/>
            <a:chOff x="145774" y="355450"/>
            <a:chExt cx="11785360" cy="5326626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41FDA5A-C20E-4B2B-AAB1-B151098362C0}"/>
                </a:ext>
              </a:extLst>
            </p:cNvPr>
            <p:cNvGrpSpPr/>
            <p:nvPr/>
          </p:nvGrpSpPr>
          <p:grpSpPr>
            <a:xfrm>
              <a:off x="145774" y="355450"/>
              <a:ext cx="11785360" cy="5326626"/>
              <a:chOff x="145774" y="527726"/>
              <a:chExt cx="11785360" cy="5326626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44BB60B-3107-4D17-88B1-C0481289DCB8}"/>
                  </a:ext>
                </a:extLst>
              </p:cNvPr>
              <p:cNvGrpSpPr/>
              <p:nvPr/>
            </p:nvGrpSpPr>
            <p:grpSpPr>
              <a:xfrm>
                <a:off x="145774" y="534350"/>
                <a:ext cx="5932567" cy="5320002"/>
                <a:chOff x="145774" y="534350"/>
                <a:chExt cx="5932567" cy="5320002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76750059-FA0D-4E97-A2D1-0A04FFF7E3EB}"/>
                    </a:ext>
                  </a:extLst>
                </p:cNvPr>
                <p:cNvGrpSpPr/>
                <p:nvPr/>
              </p:nvGrpSpPr>
              <p:grpSpPr>
                <a:xfrm>
                  <a:off x="145774" y="534350"/>
                  <a:ext cx="5916702" cy="2570178"/>
                  <a:chOff x="145774" y="534350"/>
                  <a:chExt cx="5916702" cy="2570178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73D65C52-4656-4302-A0C7-EC9E4D97B357}"/>
                      </a:ext>
                    </a:extLst>
                  </p:cNvPr>
                  <p:cNvGrpSpPr/>
                  <p:nvPr/>
                </p:nvGrpSpPr>
                <p:grpSpPr>
                  <a:xfrm>
                    <a:off x="145774" y="534350"/>
                    <a:ext cx="5916702" cy="2570178"/>
                    <a:chOff x="132522" y="534350"/>
                    <a:chExt cx="5916702" cy="2570178"/>
                  </a:xfrm>
                </p:grpSpPr>
                <p:grpSp>
                  <p:nvGrpSpPr>
                    <p:cNvPr id="18" name="Group 17">
                      <a:extLst>
                        <a:ext uri="{FF2B5EF4-FFF2-40B4-BE49-F238E27FC236}">
                          <a16:creationId xmlns:a16="http://schemas.microsoft.com/office/drawing/2014/main" id="{6F901AB0-84DF-4CAE-B422-FCE930F61F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2522" y="534350"/>
                      <a:ext cx="5916702" cy="2570178"/>
                      <a:chOff x="132522" y="534350"/>
                      <a:chExt cx="5916702" cy="2570178"/>
                    </a:xfrm>
                  </p:grpSpPr>
                  <p:pic>
                    <p:nvPicPr>
                      <p:cNvPr id="13" name="Picture 12">
                        <a:extLst>
                          <a:ext uri="{FF2B5EF4-FFF2-40B4-BE49-F238E27FC236}">
                            <a16:creationId xmlns:a16="http://schemas.microsoft.com/office/drawing/2014/main" id="{A1FFF222-5AB6-4808-B9CA-07E09B3037F7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2522" y="770526"/>
                        <a:ext cx="5916702" cy="200439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4" name="TextBox 13">
                        <a:extLst>
                          <a:ext uri="{FF2B5EF4-FFF2-40B4-BE49-F238E27FC236}">
                            <a16:creationId xmlns:a16="http://schemas.microsoft.com/office/drawing/2014/main" id="{DCCBC44A-4FEB-4735-B9A8-AD2ED9DD6EF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22393" y="534350"/>
                        <a:ext cx="5400000" cy="27734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200" b="1" dirty="0"/>
                          <a:t>Grain length BLUPs (SNPs)</a:t>
                        </a:r>
                      </a:p>
                    </p:txBody>
                  </p:sp>
                  <p:sp>
                    <p:nvSpPr>
                      <p:cNvPr id="15" name="TextBox 14">
                        <a:extLst>
                          <a:ext uri="{FF2B5EF4-FFF2-40B4-BE49-F238E27FC236}">
                            <a16:creationId xmlns:a16="http://schemas.microsoft.com/office/drawing/2014/main" id="{20F1B02D-7BA6-4D8C-A73D-744A944B20A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4304" y="2735196"/>
                        <a:ext cx="531150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1800" dirty="0"/>
                          <a:t>     1D         2D        3D          4D          5D        6D         7D</a:t>
                        </a:r>
                      </a:p>
                    </p:txBody>
                  </p:sp>
                </p:grpSp>
                <p:cxnSp>
                  <p:nvCxnSpPr>
                    <p:cNvPr id="19" name="Straight Connector 18">
                      <a:extLst>
                        <a:ext uri="{FF2B5EF4-FFF2-40B4-BE49-F238E27FC236}">
                          <a16:creationId xmlns:a16="http://schemas.microsoft.com/office/drawing/2014/main" id="{EB610853-CFAD-4B11-9C8D-1407D4B3414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25293" y="1444765"/>
                      <a:ext cx="5400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FB2016D9-D128-412F-904C-2FB8E9400A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57006" y="976630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F8980D28-C289-40E3-9657-6040F30D2960}"/>
                    </a:ext>
                  </a:extLst>
                </p:cNvPr>
                <p:cNvGrpSpPr/>
                <p:nvPr/>
              </p:nvGrpSpPr>
              <p:grpSpPr>
                <a:xfrm>
                  <a:off x="145774" y="3297426"/>
                  <a:ext cx="5932567" cy="2556926"/>
                  <a:chOff x="145774" y="3297426"/>
                  <a:chExt cx="5932567" cy="255692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2E565BD2-7B8D-48C2-B3B0-16C73B753B0A}"/>
                      </a:ext>
                    </a:extLst>
                  </p:cNvPr>
                  <p:cNvGrpSpPr/>
                  <p:nvPr/>
                </p:nvGrpSpPr>
                <p:grpSpPr>
                  <a:xfrm>
                    <a:off x="145774" y="3297426"/>
                    <a:ext cx="5932567" cy="2556926"/>
                    <a:chOff x="132522" y="3310678"/>
                    <a:chExt cx="5932567" cy="2556926"/>
                  </a:xfrm>
                </p:grpSpPr>
                <p:grpSp>
                  <p:nvGrpSpPr>
                    <p:cNvPr id="17" name="Group 16">
                      <a:extLst>
                        <a:ext uri="{FF2B5EF4-FFF2-40B4-BE49-F238E27FC236}">
                          <a16:creationId xmlns:a16="http://schemas.microsoft.com/office/drawing/2014/main" id="{E3030B91-9F19-41D6-881C-7E5345FA9A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2522" y="3310678"/>
                      <a:ext cx="5932567" cy="2556926"/>
                      <a:chOff x="132522" y="3310678"/>
                      <a:chExt cx="5932567" cy="2556926"/>
                    </a:xfrm>
                  </p:grpSpPr>
                  <p:pic>
                    <p:nvPicPr>
                      <p:cNvPr id="11" name="Picture 10">
                        <a:extLst>
                          <a:ext uri="{FF2B5EF4-FFF2-40B4-BE49-F238E27FC236}">
                            <a16:creationId xmlns:a16="http://schemas.microsoft.com/office/drawing/2014/main" id="{0FC537E3-6A2C-44F1-AB35-5FDFD184AA1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2522" y="3535016"/>
                        <a:ext cx="5932567" cy="2004391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9" name="TextBox 8">
                        <a:extLst>
                          <a:ext uri="{FF2B5EF4-FFF2-40B4-BE49-F238E27FC236}">
                            <a16:creationId xmlns:a16="http://schemas.microsoft.com/office/drawing/2014/main" id="{D5F893A0-7F0E-4EDD-81BE-344C699820D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42269" y="3310678"/>
                        <a:ext cx="5400000" cy="27734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200" b="1" dirty="0"/>
                          <a:t>Grain length BLUPs (Haplotype)</a:t>
                        </a:r>
                      </a:p>
                    </p:txBody>
                  </p:sp>
                  <p:sp>
                    <p:nvSpPr>
                      <p:cNvPr id="16" name="TextBox 15">
                        <a:extLst>
                          <a:ext uri="{FF2B5EF4-FFF2-40B4-BE49-F238E27FC236}">
                            <a16:creationId xmlns:a16="http://schemas.microsoft.com/office/drawing/2014/main" id="{570EA7E8-98F0-45DD-8482-78DEF3C5F1F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60932" y="5498272"/>
                        <a:ext cx="531150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1800" dirty="0"/>
                          <a:t>     1D         2D        3D          4D          5D        6D         7D</a:t>
                        </a:r>
                      </a:p>
                    </p:txBody>
                  </p:sp>
                </p:grpSp>
                <p:cxnSp>
                  <p:nvCxnSpPr>
                    <p:cNvPr id="20" name="Straight Connector 19">
                      <a:extLst>
                        <a:ext uri="{FF2B5EF4-FFF2-40B4-BE49-F238E27FC236}">
                          <a16:creationId xmlns:a16="http://schemas.microsoft.com/office/drawing/2014/main" id="{C489A5A3-7B79-4C8A-9F49-BAE77C60D72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31921" y="4260851"/>
                      <a:ext cx="5400000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BEBB6912-924C-41AA-B5F9-A211C2C21B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57006" y="3640320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68E755B9-1A52-48F7-8FD4-1B3D193C73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51599" y="4177033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9AE3E5B8-7936-4A93-8CE4-533AF311E7A6}"/>
                  </a:ext>
                </a:extLst>
              </p:cNvPr>
              <p:cNvGrpSpPr/>
              <p:nvPr/>
            </p:nvGrpSpPr>
            <p:grpSpPr>
              <a:xfrm>
                <a:off x="6082748" y="527726"/>
                <a:ext cx="5848386" cy="5011681"/>
                <a:chOff x="6082748" y="527726"/>
                <a:chExt cx="5848386" cy="5011681"/>
              </a:xfrm>
            </p:grpSpPr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F476B521-A46E-4304-90BD-ADBAD36AC08F}"/>
                    </a:ext>
                  </a:extLst>
                </p:cNvPr>
                <p:cNvGrpSpPr/>
                <p:nvPr/>
              </p:nvGrpSpPr>
              <p:grpSpPr>
                <a:xfrm>
                  <a:off x="6094430" y="3343809"/>
                  <a:ext cx="5822320" cy="2195598"/>
                  <a:chOff x="6094430" y="3343809"/>
                  <a:chExt cx="5822320" cy="2195598"/>
                </a:xfrm>
              </p:grpSpPr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CE2CE10B-782E-41C2-AA80-1CA596F370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094430" y="3565111"/>
                    <a:ext cx="5822320" cy="1974296"/>
                  </a:xfrm>
                  <a:prstGeom prst="rect">
                    <a:avLst/>
                  </a:prstGeom>
                </p:spPr>
              </p:pic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3E3832A-05A8-4AED-84D4-2CBA0C62B7C4}"/>
                      </a:ext>
                    </a:extLst>
                  </p:cNvPr>
                  <p:cNvSpPr txBox="1"/>
                  <p:nvPr/>
                </p:nvSpPr>
                <p:spPr>
                  <a:xfrm>
                    <a:off x="6559376" y="3343809"/>
                    <a:ext cx="5328000" cy="277346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b="1" dirty="0"/>
                      <a:t>Grain length AS20 (Haplotype)</a:t>
                    </a:r>
                  </a:p>
                </p:txBody>
              </p: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B4ADD07A-EEC8-4EAF-8F4D-4C650F01EE9A}"/>
                      </a:ext>
                    </a:extLst>
                  </p:cNvPr>
                  <p:cNvCxnSpPr/>
                  <p:nvPr/>
                </p:nvCxnSpPr>
                <p:spPr>
                  <a:xfrm>
                    <a:off x="6555643" y="4154833"/>
                    <a:ext cx="5328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>
                    <a:extLst>
                      <a:ext uri="{FF2B5EF4-FFF2-40B4-BE49-F238E27FC236}">
                        <a16:creationId xmlns:a16="http://schemas.microsoft.com/office/drawing/2014/main" id="{D39BA61D-F5DE-4BEB-8559-9629F4761D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47611" y="3673452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CB338B5A-5788-4BCA-A181-FC20B905D0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009609" y="3971624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83D610A0-5957-4A3E-9E7E-C6E6B00F77D4}"/>
                    </a:ext>
                  </a:extLst>
                </p:cNvPr>
                <p:cNvGrpSpPr/>
                <p:nvPr/>
              </p:nvGrpSpPr>
              <p:grpSpPr>
                <a:xfrm>
                  <a:off x="6082748" y="527726"/>
                  <a:ext cx="5848386" cy="2207470"/>
                  <a:chOff x="6082748" y="527726"/>
                  <a:chExt cx="5848386" cy="2207470"/>
                </a:xfrm>
              </p:grpSpPr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B8D4EBC2-87F3-44FD-AA3C-6F3CEC33788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6082748" y="760900"/>
                    <a:ext cx="5848386" cy="1974296"/>
                  </a:xfrm>
                  <a:prstGeom prst="rect">
                    <a:avLst/>
                  </a:prstGeom>
                </p:spPr>
              </p:pic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B2E0C8E9-E2C2-46E1-BF56-6D9BB6C24F4D}"/>
                      </a:ext>
                    </a:extLst>
                  </p:cNvPr>
                  <p:cNvSpPr txBox="1"/>
                  <p:nvPr/>
                </p:nvSpPr>
                <p:spPr>
                  <a:xfrm>
                    <a:off x="6552750" y="527726"/>
                    <a:ext cx="5364000" cy="277346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b="1" dirty="0"/>
                      <a:t>Grain length AS20 (SNPs)</a:t>
                    </a:r>
                  </a:p>
                </p:txBody>
              </p: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D120BD36-F4F8-4E51-83C6-11688A23EC34}"/>
                      </a:ext>
                    </a:extLst>
                  </p:cNvPr>
                  <p:cNvCxnSpPr/>
                  <p:nvPr/>
                </p:nvCxnSpPr>
                <p:spPr>
                  <a:xfrm>
                    <a:off x="6555647" y="1358629"/>
                    <a:ext cx="532800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F15524FB-C5CE-492D-B843-3B14067CF9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254239" y="870618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>
                    <a:extLst>
                      <a:ext uri="{FF2B5EF4-FFF2-40B4-BE49-F238E27FC236}">
                        <a16:creationId xmlns:a16="http://schemas.microsoft.com/office/drawing/2014/main" id="{B60D7D10-1AEA-415E-AC87-E77820DDD6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049365" y="1082655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>
                    <a:extLst>
                      <a:ext uri="{FF2B5EF4-FFF2-40B4-BE49-F238E27FC236}">
                        <a16:creationId xmlns:a16="http://schemas.microsoft.com/office/drawing/2014/main" id="{0E20F568-AD0E-4C58-A86E-E6E63E6B26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10964851" y="1241674"/>
                    <a:ext cx="140854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82D64665-4A8B-47F3-A9AC-D48E1B8F745E}"/>
                </a:ext>
              </a:extLst>
            </p:cNvPr>
            <p:cNvCxnSpPr>
              <a:cxnSpLocks/>
            </p:cNvCxnSpPr>
            <p:nvPr/>
          </p:nvCxnSpPr>
          <p:spPr>
            <a:xfrm>
              <a:off x="3497230" y="1089280"/>
              <a:ext cx="14085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522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FBE68B2C-256C-4918-B552-CE39EB5FA501}"/>
              </a:ext>
            </a:extLst>
          </p:cNvPr>
          <p:cNvGrpSpPr/>
          <p:nvPr/>
        </p:nvGrpSpPr>
        <p:grpSpPr>
          <a:xfrm>
            <a:off x="96687" y="363389"/>
            <a:ext cx="11955446" cy="6150580"/>
            <a:chOff x="96687" y="363389"/>
            <a:chExt cx="11955446" cy="615058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84471F3-4B93-4105-95AB-F516F56E2584}"/>
                </a:ext>
              </a:extLst>
            </p:cNvPr>
            <p:cNvSpPr txBox="1"/>
            <p:nvPr/>
          </p:nvSpPr>
          <p:spPr>
            <a:xfrm>
              <a:off x="362075" y="5775305"/>
              <a:ext cx="115485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File S7. Manhattan plots showing D genome loci SNPs and haplotypes significantly associated with grain width from Colby irrigated (COI18) and rainfed (CO18) trials in 2018 in </a:t>
              </a:r>
              <a:r>
                <a:rPr lang="en-GB" sz="1400" b="1" i="1" dirty="0"/>
                <a:t>Ae. </a:t>
              </a:r>
              <a:r>
                <a:rPr lang="en-GB" sz="1400" b="1" i="1" dirty="0" err="1"/>
                <a:t>tauschii</a:t>
              </a:r>
              <a:r>
                <a:rPr lang="en-GB" sz="1400" b="1" i="1" dirty="0"/>
                <a:t> </a:t>
              </a:r>
              <a:r>
                <a:rPr lang="en-GB" sz="1400" b="1" dirty="0" err="1"/>
                <a:t>introgression</a:t>
              </a:r>
              <a:r>
                <a:rPr lang="en-GB" sz="1400" b="1" dirty="0"/>
                <a:t> population.</a:t>
              </a:r>
              <a:r>
                <a:rPr lang="en-GB" sz="1400" dirty="0"/>
                <a:t> The horizontal solid black line shows a threshold of 0.05 </a:t>
              </a:r>
              <a:r>
                <a:rPr lang="en-GB" sz="1400"/>
                <a:t>significance level </a:t>
              </a:r>
              <a:r>
                <a:rPr lang="en-GB" sz="1400" dirty="0"/>
                <a:t>for Bonferroni correction, the black arrowheads indicate the SNPs and haplotypes above the threshold.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53680E3-882D-4365-A61E-6F2BAFABE1C4}"/>
                </a:ext>
              </a:extLst>
            </p:cNvPr>
            <p:cNvGrpSpPr/>
            <p:nvPr/>
          </p:nvGrpSpPr>
          <p:grpSpPr>
            <a:xfrm>
              <a:off x="96687" y="363389"/>
              <a:ext cx="5994251" cy="2575483"/>
              <a:chOff x="96687" y="3172855"/>
              <a:chExt cx="5994251" cy="257548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2DC3C48-2AFD-4771-8492-5710D97EDA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6687" y="3395472"/>
                <a:ext cx="5994251" cy="2028823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325DC70-672E-4525-81A2-E5CFEB896C03}"/>
                  </a:ext>
                </a:extLst>
              </p:cNvPr>
              <p:cNvSpPr txBox="1"/>
              <p:nvPr/>
            </p:nvSpPr>
            <p:spPr>
              <a:xfrm>
                <a:off x="591349" y="3172855"/>
                <a:ext cx="54828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width CO18 (SNPs)</a:t>
                </a: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781A4EBD-0902-487B-8639-51EB4CA340F3}"/>
                  </a:ext>
                </a:extLst>
              </p:cNvPr>
              <p:cNvCxnSpPr/>
              <p:nvPr/>
            </p:nvCxnSpPr>
            <p:spPr>
              <a:xfrm>
                <a:off x="592164" y="3638001"/>
                <a:ext cx="54576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7A1101E1-4850-4878-86C0-D2860FB52C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6886" y="3514420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1AAE9EC-26F4-4735-9392-6FFC6AC1B74B}"/>
                  </a:ext>
                </a:extLst>
              </p:cNvPr>
              <p:cNvSpPr txBox="1"/>
              <p:nvPr/>
            </p:nvSpPr>
            <p:spPr>
              <a:xfrm>
                <a:off x="660932" y="5379006"/>
                <a:ext cx="5311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1D         2D        3D          4D          5D        6D         7D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F41FDA1-2032-4411-9797-B0F221456733}"/>
                </a:ext>
              </a:extLst>
            </p:cNvPr>
            <p:cNvGrpSpPr/>
            <p:nvPr/>
          </p:nvGrpSpPr>
          <p:grpSpPr>
            <a:xfrm>
              <a:off x="111623" y="3166222"/>
              <a:ext cx="5994251" cy="2575485"/>
              <a:chOff x="111623" y="3166222"/>
              <a:chExt cx="5994251" cy="2575485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5B52EAA-F95D-495E-BE08-E8822C1B51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1623" y="3349839"/>
                <a:ext cx="5994251" cy="2068669"/>
              </a:xfrm>
              <a:prstGeom prst="rect">
                <a:avLst/>
              </a:prstGeom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52D6F6F-29B9-450C-9D74-571D31A9B23E}"/>
                  </a:ext>
                </a:extLst>
              </p:cNvPr>
              <p:cNvSpPr txBox="1"/>
              <p:nvPr/>
            </p:nvSpPr>
            <p:spPr>
              <a:xfrm>
                <a:off x="597977" y="3166222"/>
                <a:ext cx="54828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width CO18 (Haplotypes)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FDB2D89E-AD7D-4459-B953-239EA7B437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6766" y="3666812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3094055E-0526-4429-9FB5-1F4E8EC0E53E}"/>
                  </a:ext>
                </a:extLst>
              </p:cNvPr>
              <p:cNvCxnSpPr/>
              <p:nvPr/>
            </p:nvCxnSpPr>
            <p:spPr>
              <a:xfrm>
                <a:off x="612044" y="3843405"/>
                <a:ext cx="54576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F66365E-D349-4FCE-8515-149DEBF09384}"/>
                  </a:ext>
                </a:extLst>
              </p:cNvPr>
              <p:cNvSpPr txBox="1"/>
              <p:nvPr/>
            </p:nvSpPr>
            <p:spPr>
              <a:xfrm>
                <a:off x="654308" y="5372375"/>
                <a:ext cx="5311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1D         2D        3D          4D          5D        6D         7D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A0D9015-0FB6-402E-B09E-5CB4AFB890C6}"/>
                </a:ext>
              </a:extLst>
            </p:cNvPr>
            <p:cNvGrpSpPr/>
            <p:nvPr/>
          </p:nvGrpSpPr>
          <p:grpSpPr>
            <a:xfrm>
              <a:off x="6135611" y="371614"/>
              <a:ext cx="5916522" cy="2568176"/>
              <a:chOff x="6135611" y="3181072"/>
              <a:chExt cx="5916522" cy="2568176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AA4573A-7E19-47E1-A291-1328F9466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35611" y="3406360"/>
                <a:ext cx="5909894" cy="2021666"/>
              </a:xfrm>
              <a:prstGeom prst="rect">
                <a:avLst/>
              </a:prstGeom>
            </p:spPr>
          </p:pic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DF4E3761-5A38-48F5-9594-09DC5A7F4D89}"/>
                  </a:ext>
                </a:extLst>
              </p:cNvPr>
              <p:cNvSpPr txBox="1"/>
              <p:nvPr/>
            </p:nvSpPr>
            <p:spPr>
              <a:xfrm>
                <a:off x="6625629" y="3181072"/>
                <a:ext cx="53928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width COI18 (SNPs)</a:t>
                </a:r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411C704-F3F2-4518-9155-63054E351BAE}"/>
                  </a:ext>
                </a:extLst>
              </p:cNvPr>
              <p:cNvCxnSpPr/>
              <p:nvPr/>
            </p:nvCxnSpPr>
            <p:spPr>
              <a:xfrm>
                <a:off x="6635165" y="4009068"/>
                <a:ext cx="5378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81CC0C5A-D405-44A2-9DB9-E49D45F2EB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4230" y="3892117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67778B15-4E99-40A7-BEEC-1761158A77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06630" y="3514435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5950C1FB-A053-474E-9A2E-509A99D06EB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334820" y="3839111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3B55FEC8-D855-48C9-BFE6-85377A91860E}"/>
                  </a:ext>
                </a:extLst>
              </p:cNvPr>
              <p:cNvSpPr txBox="1"/>
              <p:nvPr/>
            </p:nvSpPr>
            <p:spPr>
              <a:xfrm>
                <a:off x="6652133" y="5379916"/>
                <a:ext cx="5400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 1D         2D         3D          4D        5D         6D        7D</a:t>
                </a:r>
                <a:endParaRPr lang="en-GB" dirty="0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7A4E6CC-A185-4D5B-9278-1F2D2850FDFC}"/>
                </a:ext>
              </a:extLst>
            </p:cNvPr>
            <p:cNvGrpSpPr/>
            <p:nvPr/>
          </p:nvGrpSpPr>
          <p:grpSpPr>
            <a:xfrm>
              <a:off x="6133786" y="3187698"/>
              <a:ext cx="5911723" cy="2554926"/>
              <a:chOff x="6133786" y="3187698"/>
              <a:chExt cx="5911723" cy="255492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F94D40C-97D6-4C6D-B902-C540912C7A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33786" y="3414777"/>
                <a:ext cx="5898763" cy="2021667"/>
              </a:xfrm>
              <a:prstGeom prst="rect">
                <a:avLst/>
              </a:prstGeom>
            </p:spPr>
          </p:pic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D968494-5580-49D6-82F1-5AC11C41A638}"/>
                  </a:ext>
                </a:extLst>
              </p:cNvPr>
              <p:cNvSpPr txBox="1"/>
              <p:nvPr/>
            </p:nvSpPr>
            <p:spPr>
              <a:xfrm>
                <a:off x="6619005" y="3187698"/>
                <a:ext cx="53928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Grain width COI18 (Haplotype)</a:t>
                </a:r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61276214-563F-4D51-A1EE-EBE2EF84AD50}"/>
                  </a:ext>
                </a:extLst>
              </p:cNvPr>
              <p:cNvCxnSpPr/>
              <p:nvPr/>
            </p:nvCxnSpPr>
            <p:spPr>
              <a:xfrm>
                <a:off x="6615289" y="3472358"/>
                <a:ext cx="5378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D66FE8F-14EE-45CB-8ABC-7EA7847A7E7A}"/>
                  </a:ext>
                </a:extLst>
              </p:cNvPr>
              <p:cNvSpPr txBox="1"/>
              <p:nvPr/>
            </p:nvSpPr>
            <p:spPr>
              <a:xfrm>
                <a:off x="6645509" y="5373292"/>
                <a:ext cx="5400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 1D         2D         3D          4D        5D         6D        7D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5242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02BABC72-615A-4A8E-840C-3F3892B0156C}"/>
              </a:ext>
            </a:extLst>
          </p:cNvPr>
          <p:cNvGrpSpPr/>
          <p:nvPr/>
        </p:nvGrpSpPr>
        <p:grpSpPr>
          <a:xfrm>
            <a:off x="86052" y="316767"/>
            <a:ext cx="12022576" cy="6197202"/>
            <a:chOff x="86052" y="316767"/>
            <a:chExt cx="12022576" cy="619720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06A90B8-BB2C-46A7-AF06-9C762681BE90}"/>
                </a:ext>
              </a:extLst>
            </p:cNvPr>
            <p:cNvSpPr txBox="1"/>
            <p:nvPr/>
          </p:nvSpPr>
          <p:spPr>
            <a:xfrm>
              <a:off x="362075" y="5775305"/>
              <a:ext cx="115485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File S7. Manhattan plots showing D genome loci SNPs and haplotypes significantly associated with Tenacious glume and average plant height at Ashland in 2020 (AS20) in </a:t>
              </a:r>
              <a:r>
                <a:rPr lang="en-GB" sz="1400" b="1" i="1" dirty="0"/>
                <a:t>Ae. </a:t>
              </a:r>
              <a:r>
                <a:rPr lang="en-GB" sz="1400" b="1" i="1" dirty="0" err="1"/>
                <a:t>tauschii</a:t>
              </a:r>
              <a:r>
                <a:rPr lang="en-GB" sz="1400" b="1" i="1" dirty="0"/>
                <a:t> </a:t>
              </a:r>
              <a:r>
                <a:rPr lang="en-GB" sz="1400" b="1" dirty="0" err="1"/>
                <a:t>introgression</a:t>
              </a:r>
              <a:r>
                <a:rPr lang="en-GB" sz="1400" b="1" dirty="0"/>
                <a:t> population. </a:t>
              </a:r>
              <a:r>
                <a:rPr lang="en-GB" sz="1400" dirty="0"/>
                <a:t>The black line shows a threshold of 0.05 significance level  for Bonferroni correction and the black arrows heads indicate the SNPs and haplotypes above the threshold. 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03FBAB4-A390-493F-A30C-D528C7FA5667}"/>
                </a:ext>
              </a:extLst>
            </p:cNvPr>
            <p:cNvGrpSpPr/>
            <p:nvPr/>
          </p:nvGrpSpPr>
          <p:grpSpPr>
            <a:xfrm>
              <a:off x="86052" y="316767"/>
              <a:ext cx="6015523" cy="2603393"/>
              <a:chOff x="86052" y="316767"/>
              <a:chExt cx="6015523" cy="2603393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8BE4522-72A5-4BE9-B818-F6893FAEE1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6052" y="526596"/>
                <a:ext cx="6015523" cy="2066983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38D1C1E-E8F8-450E-BC29-4062A0111013}"/>
                  </a:ext>
                </a:extLst>
              </p:cNvPr>
              <p:cNvSpPr txBox="1"/>
              <p:nvPr/>
            </p:nvSpPr>
            <p:spPr>
              <a:xfrm>
                <a:off x="659642" y="2550828"/>
                <a:ext cx="5311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1D         2D         3D         4D         5D         6D         7D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801328C5-0405-4502-A877-2484E3B7B630}"/>
                  </a:ext>
                </a:extLst>
              </p:cNvPr>
              <p:cNvCxnSpPr/>
              <p:nvPr/>
            </p:nvCxnSpPr>
            <p:spPr>
              <a:xfrm>
                <a:off x="1328181" y="671205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C633213-C8D4-42AE-9A18-1B820EE8D512}"/>
                  </a:ext>
                </a:extLst>
              </p:cNvPr>
              <p:cNvCxnSpPr/>
              <p:nvPr/>
            </p:nvCxnSpPr>
            <p:spPr>
              <a:xfrm>
                <a:off x="594449" y="801756"/>
                <a:ext cx="54581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9E454D4-B40A-4F86-A3CA-D817B570D981}"/>
                  </a:ext>
                </a:extLst>
              </p:cNvPr>
              <p:cNvSpPr txBox="1"/>
              <p:nvPr/>
            </p:nvSpPr>
            <p:spPr>
              <a:xfrm>
                <a:off x="567136" y="316767"/>
                <a:ext cx="54972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Tenacious glume (SNPs)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332A5AC-DEF7-412B-B440-300347BA43AA}"/>
                </a:ext>
              </a:extLst>
            </p:cNvPr>
            <p:cNvGrpSpPr/>
            <p:nvPr/>
          </p:nvGrpSpPr>
          <p:grpSpPr>
            <a:xfrm>
              <a:off x="6159909" y="342555"/>
              <a:ext cx="5948719" cy="2565964"/>
              <a:chOff x="6159909" y="342555"/>
              <a:chExt cx="5948719" cy="2565964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9B60F0D-9A6F-4CEC-9C2E-8C7FE28FE5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59909" y="531418"/>
                <a:ext cx="5948719" cy="206021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6A65E2A-AF0D-484B-9CF4-AB65AF21A410}"/>
                  </a:ext>
                </a:extLst>
              </p:cNvPr>
              <p:cNvSpPr txBox="1"/>
              <p:nvPr/>
            </p:nvSpPr>
            <p:spPr>
              <a:xfrm>
                <a:off x="6687977" y="2539187"/>
                <a:ext cx="5311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 1D          2D        3D         4D         5D        6D          7D</a:t>
                </a:r>
                <a:endParaRPr lang="en-GB" dirty="0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BFEF7B2-1BCF-4FBA-93F3-ABB1FA4E7A31}"/>
                  </a:ext>
                </a:extLst>
              </p:cNvPr>
              <p:cNvCxnSpPr/>
              <p:nvPr/>
            </p:nvCxnSpPr>
            <p:spPr>
              <a:xfrm>
                <a:off x="6655287" y="1095652"/>
                <a:ext cx="540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55435E6-945A-4D56-B4B8-4A700D526C84}"/>
                  </a:ext>
                </a:extLst>
              </p:cNvPr>
              <p:cNvSpPr txBox="1"/>
              <p:nvPr/>
            </p:nvSpPr>
            <p:spPr>
              <a:xfrm>
                <a:off x="6641224" y="342555"/>
                <a:ext cx="54396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Plant height AS20 (SNPs)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BFFB4040-F840-4741-9A0B-5E3E67D65C6B}"/>
                  </a:ext>
                </a:extLst>
              </p:cNvPr>
              <p:cNvCxnSpPr/>
              <p:nvPr/>
            </p:nvCxnSpPr>
            <p:spPr>
              <a:xfrm>
                <a:off x="8124078" y="738004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11281596-94FA-4949-8AA0-B1E3101D848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033740" y="876336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89FB8355-EBB2-414D-BC4E-C059583EB7D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797017" y="930260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B2053F-E268-4620-A523-32E8D3FA100D}"/>
                </a:ext>
              </a:extLst>
            </p:cNvPr>
            <p:cNvGrpSpPr/>
            <p:nvPr/>
          </p:nvGrpSpPr>
          <p:grpSpPr>
            <a:xfrm>
              <a:off x="86052" y="3185862"/>
              <a:ext cx="6009948" cy="2590140"/>
              <a:chOff x="86052" y="3185862"/>
              <a:chExt cx="6009948" cy="2590140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EED938C7-3924-459D-921A-E4E5947A29E3}"/>
                  </a:ext>
                </a:extLst>
              </p:cNvPr>
              <p:cNvGrpSpPr/>
              <p:nvPr/>
            </p:nvGrpSpPr>
            <p:grpSpPr>
              <a:xfrm>
                <a:off x="86052" y="3185862"/>
                <a:ext cx="6009948" cy="2590140"/>
                <a:chOff x="86052" y="3119602"/>
                <a:chExt cx="6009948" cy="2590140"/>
              </a:xfrm>
            </p:grpSpPr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37398497-BC55-45E8-83CD-B971DA8638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6052" y="3316945"/>
                  <a:ext cx="6009948" cy="2055892"/>
                </a:xfrm>
                <a:prstGeom prst="rect">
                  <a:avLst/>
                </a:prstGeom>
              </p:spPr>
            </p:pic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7149509F-A762-4182-90A5-AB16F5717CD6}"/>
                    </a:ext>
                  </a:extLst>
                </p:cNvPr>
                <p:cNvSpPr txBox="1"/>
                <p:nvPr/>
              </p:nvSpPr>
              <p:spPr>
                <a:xfrm>
                  <a:off x="587016" y="3119602"/>
                  <a:ext cx="5493316" cy="277346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 dirty="0"/>
                    <a:t>Tenacious glume (Haplotypes)</a:t>
                  </a: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5F00DDC3-B482-4DE7-A8AF-8A01512C3245}"/>
                    </a:ext>
                  </a:extLst>
                </p:cNvPr>
                <p:cNvCxnSpPr/>
                <p:nvPr/>
              </p:nvCxnSpPr>
              <p:spPr>
                <a:xfrm>
                  <a:off x="4155046" y="3514341"/>
                  <a:ext cx="14085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C8FB2E54-59E7-44FF-92C0-E885479CD440}"/>
                    </a:ext>
                  </a:extLst>
                </p:cNvPr>
                <p:cNvCxnSpPr/>
                <p:nvPr/>
              </p:nvCxnSpPr>
              <p:spPr>
                <a:xfrm>
                  <a:off x="1325696" y="3467960"/>
                  <a:ext cx="14085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0CAF308F-E45F-48DC-8033-17D5AFDE60ED}"/>
                    </a:ext>
                  </a:extLst>
                </p:cNvPr>
                <p:cNvSpPr txBox="1"/>
                <p:nvPr/>
              </p:nvSpPr>
              <p:spPr>
                <a:xfrm>
                  <a:off x="653018" y="5340410"/>
                  <a:ext cx="531150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800" dirty="0"/>
                    <a:t>     1D         2D         3D         4D         5D         6D         7D</a:t>
                  </a:r>
                </a:p>
              </p:txBody>
            </p:sp>
          </p:grp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9204196E-5912-4086-B0EF-F4DD9900AE83}"/>
                  </a:ext>
                </a:extLst>
              </p:cNvPr>
              <p:cNvCxnSpPr/>
              <p:nvPr/>
            </p:nvCxnSpPr>
            <p:spPr>
              <a:xfrm>
                <a:off x="614329" y="3657598"/>
                <a:ext cx="54581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93E76D6-C29A-4858-9608-5681B195DA7B}"/>
                </a:ext>
              </a:extLst>
            </p:cNvPr>
            <p:cNvGrpSpPr/>
            <p:nvPr/>
          </p:nvGrpSpPr>
          <p:grpSpPr>
            <a:xfrm>
              <a:off x="6163421" y="3198396"/>
              <a:ext cx="5928998" cy="2552713"/>
              <a:chOff x="6163421" y="3198396"/>
              <a:chExt cx="5928998" cy="2552713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6A72C0BD-7DF1-4949-892F-F6782B6373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63421" y="3426908"/>
                <a:ext cx="5928998" cy="2005001"/>
              </a:xfrm>
              <a:prstGeom prst="rect">
                <a:avLst/>
              </a:prstGeom>
            </p:spPr>
          </p:pic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4D7C504-010B-4E40-B5CB-DB2872E8D222}"/>
                  </a:ext>
                </a:extLst>
              </p:cNvPr>
              <p:cNvSpPr txBox="1"/>
              <p:nvPr/>
            </p:nvSpPr>
            <p:spPr>
              <a:xfrm>
                <a:off x="6647852" y="3198396"/>
                <a:ext cx="54180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Plant height AS20 (Haplotypes)</a:t>
                </a: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D8628A51-0769-4CC9-9902-0DB583A35287}"/>
                  </a:ext>
                </a:extLst>
              </p:cNvPr>
              <p:cNvCxnSpPr/>
              <p:nvPr/>
            </p:nvCxnSpPr>
            <p:spPr>
              <a:xfrm>
                <a:off x="6661915" y="3765964"/>
                <a:ext cx="5400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B2296BEC-32BA-4587-83E6-E73102BA5D08}"/>
                  </a:ext>
                </a:extLst>
              </p:cNvPr>
              <p:cNvCxnSpPr/>
              <p:nvPr/>
            </p:nvCxnSpPr>
            <p:spPr>
              <a:xfrm>
                <a:off x="8117453" y="3580598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A1F5AEB1-E553-4991-8360-DD1A2297AE88}"/>
                  </a:ext>
                </a:extLst>
              </p:cNvPr>
              <p:cNvCxnSpPr/>
              <p:nvPr/>
            </p:nvCxnSpPr>
            <p:spPr>
              <a:xfrm>
                <a:off x="10887156" y="3567349"/>
                <a:ext cx="14085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AD260BC-64CC-46DB-8D97-F8F89E3F2A5A}"/>
                  </a:ext>
                </a:extLst>
              </p:cNvPr>
              <p:cNvSpPr txBox="1"/>
              <p:nvPr/>
            </p:nvSpPr>
            <p:spPr>
              <a:xfrm>
                <a:off x="6681353" y="5381777"/>
                <a:ext cx="53115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 1D          2D        3D         4D         5D        6D          7D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5148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884471F3-4B93-4105-95AB-F516F56E2584}"/>
              </a:ext>
            </a:extLst>
          </p:cNvPr>
          <p:cNvSpPr txBox="1"/>
          <p:nvPr/>
        </p:nvSpPr>
        <p:spPr>
          <a:xfrm>
            <a:off x="389904" y="3730287"/>
            <a:ext cx="11548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File S7. Manhattan plots showing D genome loci SNPs and haplotypes significantly associated heading date at Ashland in 2020 (AS20) for </a:t>
            </a:r>
            <a:r>
              <a:rPr lang="en-GB" sz="1400" b="1" i="1" dirty="0"/>
              <a:t>Ae. </a:t>
            </a:r>
            <a:r>
              <a:rPr lang="en-GB" sz="1400" b="1" i="1" dirty="0" err="1"/>
              <a:t>tauschii</a:t>
            </a:r>
            <a:r>
              <a:rPr lang="en-GB" sz="1400" b="1" i="1" dirty="0"/>
              <a:t> </a:t>
            </a:r>
            <a:r>
              <a:rPr lang="en-GB" sz="1400" b="1" dirty="0" err="1"/>
              <a:t>introgression</a:t>
            </a:r>
            <a:r>
              <a:rPr lang="en-GB" sz="1400" b="1" dirty="0"/>
              <a:t> population. </a:t>
            </a:r>
            <a:r>
              <a:rPr lang="en-GB" sz="1400" dirty="0"/>
              <a:t>The magenta arrowheads indicate significant SNPs at FDR 0.05.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EA6CA0-BD60-47BD-BD58-4503AB60BDE4}"/>
              </a:ext>
            </a:extLst>
          </p:cNvPr>
          <p:cNvGrpSpPr/>
          <p:nvPr/>
        </p:nvGrpSpPr>
        <p:grpSpPr>
          <a:xfrm>
            <a:off x="162904" y="978504"/>
            <a:ext cx="5920915" cy="2594679"/>
            <a:chOff x="6173977" y="331860"/>
            <a:chExt cx="5920915" cy="259467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084DB73-DE4F-4655-9239-29AD6B8A1517}"/>
                </a:ext>
              </a:extLst>
            </p:cNvPr>
            <p:cNvGrpSpPr/>
            <p:nvPr/>
          </p:nvGrpSpPr>
          <p:grpSpPr>
            <a:xfrm>
              <a:off x="6173977" y="331860"/>
              <a:ext cx="5920915" cy="2594679"/>
              <a:chOff x="6173977" y="3167824"/>
              <a:chExt cx="5920915" cy="2594679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F6DD17C-79E3-437D-9433-D2EEB9FB70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73977" y="3366032"/>
                <a:ext cx="5920915" cy="2047067"/>
              </a:xfrm>
              <a:prstGeom prst="rect">
                <a:avLst/>
              </a:prstGeom>
            </p:spPr>
          </p:pic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CB50F89-80C4-4355-8B1F-BC1802613BA5}"/>
                  </a:ext>
                </a:extLst>
              </p:cNvPr>
              <p:cNvSpPr txBox="1"/>
              <p:nvPr/>
            </p:nvSpPr>
            <p:spPr>
              <a:xfrm>
                <a:off x="6638877" y="3167824"/>
                <a:ext cx="5418000" cy="2773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Heading date AS20 (SNPs)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B92EFAF-B720-4059-A5EC-C189E030BAA7}"/>
                  </a:ext>
                </a:extLst>
              </p:cNvPr>
              <p:cNvSpPr txBox="1"/>
              <p:nvPr/>
            </p:nvSpPr>
            <p:spPr>
              <a:xfrm>
                <a:off x="6638877" y="5393171"/>
                <a:ext cx="5400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/>
                  <a:t>      1D         2D         3D          4D        5D         6D        7D</a:t>
                </a:r>
                <a:endParaRPr lang="en-GB" dirty="0"/>
              </a:p>
            </p:txBody>
          </p:sp>
        </p:grp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17CFF32-95D0-4E57-8ABF-37729642D51D}"/>
                </a:ext>
              </a:extLst>
            </p:cNvPr>
            <p:cNvCxnSpPr>
              <a:cxnSpLocks/>
            </p:cNvCxnSpPr>
            <p:nvPr/>
          </p:nvCxnSpPr>
          <p:spPr>
            <a:xfrm>
              <a:off x="7346984" y="857369"/>
              <a:ext cx="140854" cy="0"/>
            </a:xfrm>
            <a:prstGeom prst="straightConnector1">
              <a:avLst/>
            </a:prstGeom>
            <a:ln w="38100">
              <a:solidFill>
                <a:srgbClr val="FB09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B357115-B465-445D-AF2A-1096DE4130A3}"/>
                </a:ext>
              </a:extLst>
            </p:cNvPr>
            <p:cNvCxnSpPr>
              <a:cxnSpLocks/>
            </p:cNvCxnSpPr>
            <p:nvPr/>
          </p:nvCxnSpPr>
          <p:spPr>
            <a:xfrm>
              <a:off x="9434204" y="665215"/>
              <a:ext cx="140854" cy="0"/>
            </a:xfrm>
            <a:prstGeom prst="straightConnector1">
              <a:avLst/>
            </a:prstGeom>
            <a:ln w="38100">
              <a:solidFill>
                <a:srgbClr val="FB09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DCCF62-6FB1-4403-ACF2-15F1D54BE0A8}"/>
              </a:ext>
            </a:extLst>
          </p:cNvPr>
          <p:cNvGrpSpPr/>
          <p:nvPr/>
        </p:nvGrpSpPr>
        <p:grpSpPr>
          <a:xfrm>
            <a:off x="6164198" y="991754"/>
            <a:ext cx="5871494" cy="2581429"/>
            <a:chOff x="6185383" y="3161196"/>
            <a:chExt cx="5871494" cy="258142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6958DD2-F1DC-4316-BE74-E75EC3FFE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85383" y="3360822"/>
              <a:ext cx="5871494" cy="2014153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1EB31BE-AE95-4C3B-BDA7-0D5714AE8B32}"/>
                </a:ext>
              </a:extLst>
            </p:cNvPr>
            <p:cNvSpPr txBox="1"/>
            <p:nvPr/>
          </p:nvSpPr>
          <p:spPr>
            <a:xfrm>
              <a:off x="6658757" y="3161196"/>
              <a:ext cx="5371200" cy="2773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Heading date AS20 (Haplotypes)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AE2510C-1D4E-4F1A-9EFF-392F7771D525}"/>
                </a:ext>
              </a:extLst>
            </p:cNvPr>
            <p:cNvSpPr txBox="1"/>
            <p:nvPr/>
          </p:nvSpPr>
          <p:spPr>
            <a:xfrm>
              <a:off x="6632252" y="5373293"/>
              <a:ext cx="5400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dirty="0"/>
                <a:t>      1D         2D         3D          4D        5D         6D        7D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321441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3549</TotalTime>
  <Words>676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Moses Nyine</dc:creator>
  <cp:lastModifiedBy>Moses Nyine</cp:lastModifiedBy>
  <cp:revision>54</cp:revision>
  <dcterms:created xsi:type="dcterms:W3CDTF">2021-01-14T16:58:02Z</dcterms:created>
  <dcterms:modified xsi:type="dcterms:W3CDTF">2021-05-11T19:29:46Z</dcterms:modified>
</cp:coreProperties>
</file>