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8" r:id="rId12"/>
    <p:sldId id="26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47DDE-54CA-48A9-A1E9-B60895870D27}" type="datetimeFigureOut">
              <a:rPr lang="en-US" smtClean="0"/>
              <a:t>5/14/2022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9B867-1F6A-4EC8-A3AB-7017DA935B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88032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47DDE-54CA-48A9-A1E9-B60895870D27}" type="datetimeFigureOut">
              <a:rPr lang="en-US" smtClean="0"/>
              <a:t>5/14/2022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9B867-1F6A-4EC8-A3AB-7017DA935B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0963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47DDE-54CA-48A9-A1E9-B60895870D27}" type="datetimeFigureOut">
              <a:rPr lang="en-US" smtClean="0"/>
              <a:t>5/14/2022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9B867-1F6A-4EC8-A3AB-7017DA935B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0529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47DDE-54CA-48A9-A1E9-B60895870D27}" type="datetimeFigureOut">
              <a:rPr lang="en-US" smtClean="0"/>
              <a:t>5/14/2022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9B867-1F6A-4EC8-A3AB-7017DA935B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382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47DDE-54CA-48A9-A1E9-B60895870D27}" type="datetimeFigureOut">
              <a:rPr lang="en-US" smtClean="0"/>
              <a:t>5/14/2022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9B867-1F6A-4EC8-A3AB-7017DA935B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9200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47DDE-54CA-48A9-A1E9-B60895870D27}" type="datetimeFigureOut">
              <a:rPr lang="en-US" smtClean="0"/>
              <a:t>5/14/2022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9B867-1F6A-4EC8-A3AB-7017DA935B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32808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47DDE-54CA-48A9-A1E9-B60895870D27}" type="datetimeFigureOut">
              <a:rPr lang="en-US" smtClean="0"/>
              <a:t>5/14/2022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9B867-1F6A-4EC8-A3AB-7017DA935B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48113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47DDE-54CA-48A9-A1E9-B60895870D27}" type="datetimeFigureOut">
              <a:rPr lang="en-US" smtClean="0"/>
              <a:t>5/14/2022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9B867-1F6A-4EC8-A3AB-7017DA935B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38434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47DDE-54CA-48A9-A1E9-B60895870D27}" type="datetimeFigureOut">
              <a:rPr lang="en-US" smtClean="0"/>
              <a:t>5/14/2022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9B867-1F6A-4EC8-A3AB-7017DA935B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70555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47DDE-54CA-48A9-A1E9-B60895870D27}" type="datetimeFigureOut">
              <a:rPr lang="en-US" smtClean="0"/>
              <a:t>5/14/2022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9B867-1F6A-4EC8-A3AB-7017DA935B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96560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47DDE-54CA-48A9-A1E9-B60895870D27}" type="datetimeFigureOut">
              <a:rPr lang="en-US" smtClean="0"/>
              <a:t>5/14/2022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9B867-1F6A-4EC8-A3AB-7017DA935B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47470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647DDE-54CA-48A9-A1E9-B60895870D27}" type="datetimeFigureOut">
              <a:rPr lang="en-US" smtClean="0"/>
              <a:t>5/14/2022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E9B867-1F6A-4EC8-A3AB-7017DA935B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08667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Data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 the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aper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itled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‘Women and Insecurity in Nigeria: The Way Forward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Author: Afolabi Comfort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Yemisi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Discount Code: 0603127824PRD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60855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71096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PHASE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IX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From 3-5/5/2020, 4 persons were killed in Messiah College High School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village in Plateau State by bandits. They also attacked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school head, Rev.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Bayo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James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Famonure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His two children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were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shot and seriously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wounded.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 19/10/2020, 55 people  were massacred in Kaduna State by Hausa Muslims and youths during a dispute in revenge for a communal conflict that erupted between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Adara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Hausa people. 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13/12/2020, about 1,000 persons were killed in Zaria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Kaduna State during a religious procession. 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first 6 weeks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 2022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1,525 Nigerians were killed in Kaduna,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Zamfara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Borno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States.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 3/6/2021, 88 people were killed in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Kebbi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State by Cattle thieves who attacked seven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villages. 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9/6/2021, 18 people were killed at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Satiru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Sokoto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State by bandits. 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04/12/2021, Islamic State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 West Africa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terrorists fired 4 rockets into Maiduguri which landed within 2.4km of the airport in the town where a civilian was killed with several casualties. 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19/12/2021, 58 persons were murdered by bandits and Boko Haram in Kaduna and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Borno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States. 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95724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3183" y="231820"/>
            <a:ext cx="11861442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SUMMARY OF  THE DATA</a:t>
            </a:r>
          </a:p>
          <a:p>
            <a:endParaRPr lang="en-US" sz="2400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Phase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of the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data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above shows that over 38,530 people were killed. 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Phase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of the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data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indicates that 8,585 people were massacred while over 385 were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injured.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Phase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of the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data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indicates that 4,621 persons were killed while 312 were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injured.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Phase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 of the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data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shows that 333 people were killed, 80 were injured while more than 2,000 houses were burnt down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Phase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 of the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data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indicates that over 1,099 lives were lost, 1,000 houses were burnt while 400 people were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arrested.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Phase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 of the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data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shows that more than 381 persons were killed. 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Phase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 of the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data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indicates that over 147 innocent people were massacred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Phase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 of the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data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shows that more than 240 people were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killed.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Phase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 of the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data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shows that more than 2,749 persons were killed.</a:t>
            </a:r>
          </a:p>
        </p:txBody>
      </p:sp>
    </p:spTree>
    <p:extLst>
      <p:ext uri="{BB962C8B-B14F-4D97-AF65-F5344CB8AC3E}">
        <p14:creationId xmlns:p14="http://schemas.microsoft.com/office/powerpoint/2010/main" val="36274654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28789"/>
            <a:ext cx="12041746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SOURCES OF THE DATA</a:t>
            </a:r>
          </a:p>
          <a:p>
            <a:endParaRPr lang="en-US" sz="2400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Federal Research Division of the Library of Congress (1991;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Sufuyan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Ughegbe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(2001); 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Uzokwe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(2002); Human Rights Watch (1999 a &amp; b);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Nnimmo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(2006); Harnischfeger (2008); 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BBC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News, (2002); Human Rights Watch (2005); APF (2008); APF (2008); Guardian (2009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Nossiter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(2010);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Nossiter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(2011); Al Jazeera, 2011); Reuters (2011a); Reuters (2011b); 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Reuters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(2012); Sky News (2012); Reuters, 2011b); Reuters (2012); (Sky News (2012); 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Associated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Press (2012); BBC News (2012); CNN (2012); Nigeria Intel (2013); 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Nossiter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(2013); McElroy (2013);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Soffer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(2013);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Hemba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(2014); IANS (2014a); 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IANS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(2014b);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Abdullahi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(2014); IANS (2014c); Vanguard (2016);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Blomfield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(2018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Daily Trust (2019); Borneo Post Online (2019); Daily Trust, 2019); Daily Trust (2019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 Jazeera (2019) &amp;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Okunloye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(2019) and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Busari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(2019);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Opeyemi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(2019);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Oladele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(2019); 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Akhaine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and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Alabi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(2019);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Tauna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(2019); Sahara Reporters (2019);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Ososanya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(2019); 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Duru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(2019);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Akhaine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and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Alabi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(2019);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Tauna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(2019); Sahara Reporters (2019); 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Ososanya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(2019);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Duru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(2019); Amnesty International (2020); Deutsche (2020); 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Christian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Post, 2021); www.gov.uk/foreign-travel/2021; vanguardgr.com/2021.</a:t>
            </a:r>
          </a:p>
        </p:txBody>
      </p:sp>
    </p:spTree>
    <p:extLst>
      <p:ext uri="{BB962C8B-B14F-4D97-AF65-F5344CB8AC3E}">
        <p14:creationId xmlns:p14="http://schemas.microsoft.com/office/powerpoint/2010/main" val="2867641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1991109" cy="79119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INCIDENTS OF INSECURITY IN NIGERIA</a:t>
            </a:r>
          </a:p>
          <a:p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PHASE I</a:t>
            </a:r>
          </a:p>
          <a:p>
            <a:endParaRPr lang="en-US" sz="2400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From 1950-1964, several people were killed during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Tiv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riots in Benue State for state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creation.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From July to August, 1966, killing of about 30,000 Igbo people during the anti-Igbo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programmes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in Northern Nigeria for revenge against them for the January 15</a:t>
            </a:r>
            <a:r>
              <a:rPr lang="en-US" sz="2400" baseline="30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1966 coup.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 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1967, about 500 men were killed at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Asaba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in Delta State during Biafra Civil War.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 1975, 65 people were killed in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Ugeb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after soldiers accused people of murdering one of them.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 1980, 380 people were massacred in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Bakolori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in 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Zamfara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State during disputes over building of a dam in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Bakolori</a:t>
            </a:r>
            <a:r>
              <a:rPr lang="en-US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 1990, 85 persons were killed in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Umuechem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in Rivers State during a youth protest at Shell’s office  asking for improved infrastructure and payment for degradation of their environment.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In 1999, 2,500 people were killed at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Odi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Bayesa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State during conflicts in the Niger Delta.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From February – May, 2000, about 5,000 people were killed during religious riots for the introduction of sharia law in Kaduna State. 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pPr lvl="0" algn="ctr">
              <a:lnSpc>
                <a:spcPct val="115000"/>
              </a:lnSpc>
              <a:spcAft>
                <a:spcPts val="1000"/>
              </a:spcAft>
            </a:pPr>
            <a:r>
              <a:rPr lang="en-US" sz="12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sz="11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dirty="0" smtClean="0"/>
              <a:t>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dirty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04549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90945" y="0"/>
            <a:ext cx="1153391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PHASE II</a:t>
            </a:r>
          </a:p>
          <a:p>
            <a:endParaRPr lang="en-US" sz="2400" dirty="0" smtClean="0">
              <a:solidFill>
                <a:srgbClr val="7030A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 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year 2000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200 people were killed in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Zaki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Biam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in Benue State during 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attack by the Nigerian Army 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while avenging 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the kidnapping and murder of 19 of their colleagues  by suspected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Tiv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militia.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In 2001, about 5,000 people were massacred at Jos in Plateau State during religious riots between Christians and Muslims.</a:t>
            </a:r>
            <a:r>
              <a:rPr lang="en-US" sz="24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4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In year 2004, 975 people were killed at </a:t>
            </a:r>
            <a:r>
              <a:rPr lang="en-US" sz="2400" dirty="0" err="1" smtClean="0">
                <a:latin typeface="Times New Roman" panose="02020603050405020304" pitchFamily="18" charset="0"/>
                <a:ea typeface="Calibri" panose="020F0502020204030204" pitchFamily="34" charset="0"/>
              </a:rPr>
              <a:t>Yelwa</a:t>
            </a:r>
            <a:r>
              <a:rPr lang="en-US" sz="24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US" sz="2400" dirty="0" err="1" smtClean="0">
                <a:latin typeface="Times New Roman" panose="02020603050405020304" pitchFamily="18" charset="0"/>
                <a:ea typeface="Calibri" panose="020F0502020204030204" pitchFamily="34" charset="0"/>
              </a:rPr>
              <a:t>Shendam</a:t>
            </a:r>
            <a:r>
              <a:rPr lang="en-US" sz="24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and Kano towns.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In 2006, more than 50 people were massacred at Maiduguri during Mohammed cartoons crisis.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On 26/2/2008, over 50 people were killed in </a:t>
            </a:r>
            <a:r>
              <a:rPr lang="en-US" sz="24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Ogaminana</a:t>
            </a:r>
            <a:r>
              <a:rPr lang="en-US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in </a:t>
            </a:r>
            <a:r>
              <a:rPr lang="en-US" sz="24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Kogi</a:t>
            </a:r>
            <a:r>
              <a:rPr lang="en-US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State by the </a:t>
            </a:r>
            <a:r>
              <a:rPr lang="en-US" sz="24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police.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4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In 2008, 318 elderly men, women and children  were murdered  in Jos.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4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In </a:t>
            </a:r>
            <a:r>
              <a:rPr lang="en-US" sz="24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year 2009</a:t>
            </a:r>
            <a:r>
              <a:rPr lang="en-US" sz="24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, over 1,000 people were killed in Jos by Boko Haram.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4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In 2010, 992 </a:t>
            </a:r>
            <a:r>
              <a:rPr lang="en-US" sz="24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people, mainly </a:t>
            </a:r>
            <a:r>
              <a:rPr lang="en-US" sz="24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Christians were killed in Jos  by Muslims during rioting. 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3458214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83335" y="231820"/>
            <a:ext cx="11797048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PHASE III</a:t>
            </a:r>
          </a:p>
          <a:p>
            <a:endParaRPr lang="en-US" sz="2400" dirty="0" smtClean="0">
              <a:solidFill>
                <a:srgbClr val="7030A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4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In 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August 2011, 116 people were massacred and 312 </a:t>
            </a:r>
            <a:r>
              <a:rPr lang="en-US" sz="24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people were 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injured in </a:t>
            </a:r>
            <a:r>
              <a:rPr lang="en-US" sz="24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Abuja when 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Boko </a:t>
            </a:r>
            <a:r>
              <a:rPr lang="en-US" sz="24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Haram bombed a United Nations’ compound.</a:t>
            </a:r>
            <a:endParaRPr lang="en-US" sz="2400" dirty="0" smtClean="0">
              <a:solidFill>
                <a:prstClr val="black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4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In 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November, 2011, 150 people were killed in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Damaturu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during Islamic militants and Boko Haram </a:t>
            </a:r>
            <a:r>
              <a:rPr lang="en-US" sz="24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attacks on 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police stations, churches, and banks. </a:t>
            </a:r>
            <a:endParaRPr lang="en-US" sz="2400" dirty="0" smtClean="0">
              <a:solidFill>
                <a:prstClr val="black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4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In 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December,  2011, more than 68 </a:t>
            </a:r>
            <a:r>
              <a:rPr lang="en-US" sz="24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people 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were killed in Maiduguri and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Damaturu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when </a:t>
            </a:r>
            <a:r>
              <a:rPr lang="en-US" sz="24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Boko Haram clashed 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with security men. </a:t>
            </a:r>
            <a:endParaRPr lang="en-US" sz="2400" dirty="0" smtClean="0">
              <a:solidFill>
                <a:prstClr val="black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4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On 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5/1/2012, more than 37 persons were killed at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Mubi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Yola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Gombi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and Maiduguri during  the attack of churches and  shops by Boko Haram. </a:t>
            </a:r>
            <a:endParaRPr lang="en-US" sz="2400" dirty="0" smtClean="0">
              <a:solidFill>
                <a:prstClr val="black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4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On 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20/1/2012, 185 victims were killed in Kano </a:t>
            </a:r>
            <a:r>
              <a:rPr lang="en-US" sz="24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during  attacks 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on offices,  police stations and barracks by Boko </a:t>
            </a:r>
            <a:r>
              <a:rPr lang="en-US" sz="24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Haram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endParaRPr lang="en-US" sz="2400" dirty="0" smtClean="0">
              <a:solidFill>
                <a:prstClr val="black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4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On 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25/12/2012, 27  persons were killed at Abuja  during Islamic militants’ attack on a church on Christmas Day and the church was set on fire. </a:t>
            </a:r>
            <a:endParaRPr lang="en-US" sz="2400" dirty="0" smtClean="0">
              <a:solidFill>
                <a:prstClr val="black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4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On 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20/2/2012, more than 2,000 victims were killed in Kano State. </a:t>
            </a:r>
            <a:endParaRPr lang="en-US" sz="2400" dirty="0" smtClean="0">
              <a:solidFill>
                <a:prstClr val="black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4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On 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8/4/2012, 38 people were killed in Kaduna  on Easter day  when Islamic terrorists bombed a </a:t>
            </a:r>
            <a:r>
              <a:rPr lang="en-US" sz="24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church.    </a:t>
            </a:r>
            <a:endParaRPr lang="en-US" sz="2400" dirty="0">
              <a:solidFill>
                <a:prstClr val="black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en-US" sz="24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7516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70456" y="154546"/>
            <a:ext cx="11732653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PHASE IV</a:t>
            </a:r>
          </a:p>
          <a:p>
            <a:endParaRPr lang="en-US" sz="2400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 7/8/2012, about 19 persons were killed in Kaduna in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Wusasa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Sabon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Garri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during Islamic terrorists bombing of three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churches. Eighty (80)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persons were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also injured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7/8/2012, 19 people were killed at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Okene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when Islamic militants attacked a Deeper Life Church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From 19-20/4/2013, 27 people were killed in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Baga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Borno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State by Nigerian military and the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Boko Haram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terrorist group. 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6/7/2013, 41 students and a teacher were killed at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Mamudo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Government Secondary School in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Yobe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State by Suspected Boko Haram terrorists. 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29/9/2013, 44 students and teachers were killed at a College of Agriculture at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Gujba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Yobe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State. 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11/1/2014, 85 persons were killed at a  mosque at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Kawuri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Konduga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Local Government in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Borno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State during an attack by Boko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Haram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11/2/2014, 39 people were killed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Konduga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Bornu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State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by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gunmen. 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On 25/2/2014, 59 students were killed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by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Islamist gunmen at Federal Government College,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Buni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Yadi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Yobe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State.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0630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0152" y="128789"/>
            <a:ext cx="11732654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PHASE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</a:p>
          <a:p>
            <a:endParaRPr lang="en-US" sz="2400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14/4/2014, 71 people were killed at Abuja when two bombs exploded in a crowded bus station in the outskirts of the town, more than 1, 000 houses were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burnt.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 6/5/2014, more than 300 persons were massacred at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Gamboru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in 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Borno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State when Militants attacked at night and burnt houses.  People who  tried to escape, were shot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dead.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On 2/6/2014, about 300 people were killed in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Gwoza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Borno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State when Boko Haram attacked Christian villagers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From 6-23/6/2014, 200 persons were killed in Kano State School of Hygiene by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militant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Boko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Haram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6-7/7/2014,  34 people were killed at Zaria in Kaduna State  by unknown gunmen during Zaria Quds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Day.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11/12/2014, more than 1,000 homes were burnt at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Kawuri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Konduga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Local Government in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Borno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State during an attack by Boko Haram. 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From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3-7/1/2015, about 100 people were killed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Baga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Bornu State by unknown gun men. Over 2, 000 people were unaccounted for. 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From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30/8/2015-9/2/2016, over 80 Biafra agitators were killed, 400 were arrested, detained or imprisoned by the Nigerian security operatives at Onitsha and Aba in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Igbo-land.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84782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0152" y="0"/>
            <a:ext cx="12101848" cy="71096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PHASE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</a:t>
            </a: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 25/6/2018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86 people were killed in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Plateau State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during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Riots between Muslim herders and Christian farmers. 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4/2/ 2019, 26 people were killed at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Zamfara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State by herders in revenge for the death of seven herders during the preceding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week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From 10-11/2/2019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141 people were killed at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Kajuru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Kaduna State during a communal violence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around 2019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election. 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20/2/2019, 17 persons were massacred at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Ebete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Agatu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Kaduna State by Fulani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herdsmen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26/2/2019, 40 people were massacred at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Karamai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Kajuru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Kaduna State by Fulani herdsmen in retaliation for an earlier attacks on them. 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3/2019, 20 persons were killed at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Bassa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Kogi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State by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Egburra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Mozum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militia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during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 attack. 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2/3/2019,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16 farmers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were killed in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Gwer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West in Benue State by Fulani herdsmen. The herdsmen took over the natives’ lands for grazing after the killing. 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10/3/2019, about 35 people were massacred at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Aungwan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Barde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Kajuru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Kaduna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State.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94900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0152" y="90152"/>
            <a:ext cx="12101848" cy="7478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PHASE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VII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10/3/2019, 17 residents were killed at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Birnin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Gwar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Kaduna State by insurgents who ambushed the people and also stole their cattle.</a:t>
            </a:r>
            <a:r>
              <a:rPr lang="en-US" dirty="0"/>
              <a:t> </a:t>
            </a:r>
            <a:endParaRPr lang="en-US" dirty="0" smtClean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11/3/2019, about 52 people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were massacred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Maro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Kajuru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Kaduna State by Fulani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herdsmen.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On 16/3/2019, 10 persons were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kill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ed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Nandu-Gbok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Sanga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LGA in Kaduna State by herdsmen in revenge for an earlier attack when 11 cows and 28 sheep were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slaughtered.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 18/3/2019, several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Agbaduma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people were  killed at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Agatu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Benue State by Militia hired by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Egba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Abogbe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Ologba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people.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 19//3/2019, about 10 people were killed at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Guma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Benue State by Fulani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herdsmen.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 19/3/2019, 5 people were killed at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Khana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Rivers State by Iceland group as retaliation for the killing of their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members.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 26/3/2019, about 30 residents were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massacr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ed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 Jos North in Plateau State during Inter-communal violence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that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occurred between Christian and Muslim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youths.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On 12/5/2019, 23 people were killed in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Kaura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Namoda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LGA in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Zamfara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State during attack by bandits on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Tunga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Kabaje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villages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after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death of their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ally.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24779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8789" y="103031"/>
            <a:ext cx="12063211" cy="77559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PHASE VIII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From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8-9/6/2019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25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persons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were massacred at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Rabah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Sokoto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State by bandits during the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night.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9/6/2019,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18 people were killed at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Satiru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Sokoto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State by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bandits.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 9/6/2019, 16 persons were killed in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Maru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Zamfara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State by bandits in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Kanoma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community of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Maru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LGA during celebration of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Eid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al-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Fitr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 14/6/2019, 34 residents were killed at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Shinkafi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Zamfara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State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during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bandit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attacks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Tungar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Kafau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Gidan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Wawa in 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Shinkafi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LGA.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2020, 76 farmers were massacred on their farms at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Jere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Maiduguri in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Borno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State by Boko Haram  for assisting the Nigerian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army.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20/2/20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more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than 12 people died and several were injured at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Lekki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Toll Gate, Lagos when Nigerian army were said to have opened fire on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protesters.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On 12/4/2020, 12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Christians,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including a new bride and groom were massacred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by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Fulani herdsman at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Tegina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Kabata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Shiroro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County.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 18/4/2020, 47 people were massacred in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Katsina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State during Mass murders and robberies in three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locations.</a:t>
            </a:r>
          </a:p>
          <a:p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87264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288</TotalTime>
  <Words>1973</Words>
  <Application>Microsoft Office PowerPoint</Application>
  <PresentationFormat>Widescreen</PresentationFormat>
  <Paragraphs>130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Calibri Light</vt:lpstr>
      <vt:lpstr>Times New Roman</vt:lpstr>
      <vt:lpstr>Wingdings</vt:lpstr>
      <vt:lpstr>Office Theme</vt:lpstr>
      <vt:lpstr>Data on the Paper Titled ‘Women and Insecurity in Nigeria: The Way Forward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on ‘Women and Insecurity in Nigeria: The Way Forward</dc:title>
  <dc:creator>Dr. Mrs Afolabi</dc:creator>
  <cp:lastModifiedBy>Dr. Mrs Afolabi</cp:lastModifiedBy>
  <cp:revision>106</cp:revision>
  <dcterms:created xsi:type="dcterms:W3CDTF">2022-05-14T07:30:52Z</dcterms:created>
  <dcterms:modified xsi:type="dcterms:W3CDTF">2022-05-14T13:13:48Z</dcterms:modified>
</cp:coreProperties>
</file>