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7" r:id="rId2"/>
    <p:sldId id="282" r:id="rId3"/>
    <p:sldId id="343" r:id="rId4"/>
    <p:sldId id="344" r:id="rId5"/>
    <p:sldId id="345" r:id="rId6"/>
    <p:sldId id="347" r:id="rId7"/>
    <p:sldId id="327" r:id="rId8"/>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12" userDrawn="1">
          <p15:clr>
            <a:srgbClr val="A4A3A4"/>
          </p15:clr>
        </p15:guide>
        <p15:guide id="3" pos="1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76" autoAdjust="0"/>
    <p:restoredTop sz="96370" autoAdjust="0"/>
  </p:normalViewPr>
  <p:slideViewPr>
    <p:cSldViewPr snapToGrid="0" showGuides="1">
      <p:cViewPr>
        <p:scale>
          <a:sx n="75" d="100"/>
          <a:sy n="75" d="100"/>
        </p:scale>
        <p:origin x="810" y="900"/>
      </p:cViewPr>
      <p:guideLst>
        <p:guide orient="horz" pos="312"/>
        <p:guide pos="12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06448EBB-2EA5-44EF-A6E2-6191679DE9F4}" type="datetimeFigureOut">
              <a:rPr lang="en-US" smtClean="0"/>
              <a:t>8/8/2021</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6C0A1974-3F93-4F20-951D-42C814465AA0}" type="slidenum">
              <a:rPr lang="en-US" smtClean="0"/>
              <a:t>‹#›</a:t>
            </a:fld>
            <a:endParaRPr lang="en-US"/>
          </a:p>
        </p:txBody>
      </p:sp>
    </p:spTree>
    <p:extLst>
      <p:ext uri="{BB962C8B-B14F-4D97-AF65-F5344CB8AC3E}">
        <p14:creationId xmlns:p14="http://schemas.microsoft.com/office/powerpoint/2010/main" val="203017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1</a:t>
            </a:fld>
            <a:endParaRPr lang="en-US"/>
          </a:p>
        </p:txBody>
      </p:sp>
    </p:spTree>
    <p:extLst>
      <p:ext uri="{BB962C8B-B14F-4D97-AF65-F5344CB8AC3E}">
        <p14:creationId xmlns:p14="http://schemas.microsoft.com/office/powerpoint/2010/main" val="426085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2</a:t>
            </a:fld>
            <a:endParaRPr lang="en-US"/>
          </a:p>
        </p:txBody>
      </p:sp>
    </p:spTree>
    <p:extLst>
      <p:ext uri="{BB962C8B-B14F-4D97-AF65-F5344CB8AC3E}">
        <p14:creationId xmlns:p14="http://schemas.microsoft.com/office/powerpoint/2010/main" val="112173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3</a:t>
            </a:fld>
            <a:endParaRPr lang="en-US"/>
          </a:p>
        </p:txBody>
      </p:sp>
    </p:spTree>
    <p:extLst>
      <p:ext uri="{BB962C8B-B14F-4D97-AF65-F5344CB8AC3E}">
        <p14:creationId xmlns:p14="http://schemas.microsoft.com/office/powerpoint/2010/main" val="201508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4</a:t>
            </a:fld>
            <a:endParaRPr lang="en-US"/>
          </a:p>
        </p:txBody>
      </p:sp>
    </p:spTree>
    <p:extLst>
      <p:ext uri="{BB962C8B-B14F-4D97-AF65-F5344CB8AC3E}">
        <p14:creationId xmlns:p14="http://schemas.microsoft.com/office/powerpoint/2010/main" val="429271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5</a:t>
            </a:fld>
            <a:endParaRPr lang="en-US"/>
          </a:p>
        </p:txBody>
      </p:sp>
    </p:spTree>
    <p:extLst>
      <p:ext uri="{BB962C8B-B14F-4D97-AF65-F5344CB8AC3E}">
        <p14:creationId xmlns:p14="http://schemas.microsoft.com/office/powerpoint/2010/main" val="384190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6</a:t>
            </a:fld>
            <a:endParaRPr lang="en-US"/>
          </a:p>
        </p:txBody>
      </p:sp>
    </p:spTree>
    <p:extLst>
      <p:ext uri="{BB962C8B-B14F-4D97-AF65-F5344CB8AC3E}">
        <p14:creationId xmlns:p14="http://schemas.microsoft.com/office/powerpoint/2010/main" val="352210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0A1974-3F93-4F20-951D-42C814465AA0}" type="slidenum">
              <a:rPr lang="en-US" smtClean="0"/>
              <a:t>7</a:t>
            </a:fld>
            <a:endParaRPr lang="en-US"/>
          </a:p>
        </p:txBody>
      </p:sp>
    </p:spTree>
    <p:extLst>
      <p:ext uri="{BB962C8B-B14F-4D97-AF65-F5344CB8AC3E}">
        <p14:creationId xmlns:p14="http://schemas.microsoft.com/office/powerpoint/2010/main" val="294474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DF638A-F309-49DC-B072-8E63F83659DF}"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1284549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F638A-F309-49DC-B072-8E63F83659DF}"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100081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F638A-F309-49DC-B072-8E63F83659DF}"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3667982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F638A-F309-49DC-B072-8E63F83659DF}"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23482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DF638A-F309-49DC-B072-8E63F83659DF}"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335343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DF638A-F309-49DC-B072-8E63F83659DF}" type="datetimeFigureOut">
              <a:rPr lang="en-US" smtClean="0"/>
              <a:t>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109092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DF638A-F309-49DC-B072-8E63F83659DF}" type="datetimeFigureOut">
              <a:rPr lang="en-US" smtClean="0"/>
              <a:t>8/8/2021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3312639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DF638A-F309-49DC-B072-8E63F83659DF}" type="datetimeFigureOut">
              <a:rPr lang="en-US" smtClean="0"/>
              <a:t>8/8/2021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353542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F638A-F309-49DC-B072-8E63F83659DF}" type="datetimeFigureOut">
              <a:rPr lang="en-US" smtClean="0"/>
              <a:t>8/8/2021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247694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DF638A-F309-49DC-B072-8E63F83659DF}" type="datetimeFigureOut">
              <a:rPr lang="en-US" smtClean="0"/>
              <a:t>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139475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DF638A-F309-49DC-B072-8E63F83659DF}" type="datetimeFigureOut">
              <a:rPr lang="en-US" smtClean="0"/>
              <a:t>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D37CD-EA8F-4650-905C-23C0870AD307}" type="slidenum">
              <a:rPr lang="en-US" smtClean="0"/>
              <a:t>‹#›</a:t>
            </a:fld>
            <a:endParaRPr lang="en-US"/>
          </a:p>
        </p:txBody>
      </p:sp>
    </p:spTree>
    <p:extLst>
      <p:ext uri="{BB962C8B-B14F-4D97-AF65-F5344CB8AC3E}">
        <p14:creationId xmlns:p14="http://schemas.microsoft.com/office/powerpoint/2010/main" val="162933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F638A-F309-49DC-B072-8E63F83659DF}" type="datetimeFigureOut">
              <a:rPr lang="en-US" smtClean="0"/>
              <a:t>8/8/2021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D37CD-EA8F-4650-905C-23C0870AD307}" type="slidenum">
              <a:rPr lang="en-US" smtClean="0"/>
              <a:t>‹#›</a:t>
            </a:fld>
            <a:endParaRPr lang="en-US"/>
          </a:p>
        </p:txBody>
      </p:sp>
    </p:spTree>
    <p:extLst>
      <p:ext uri="{BB962C8B-B14F-4D97-AF65-F5344CB8AC3E}">
        <p14:creationId xmlns:p14="http://schemas.microsoft.com/office/powerpoint/2010/main" val="11339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88996" y="508738"/>
            <a:ext cx="2155004" cy="4324261"/>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Supplementary Figure 1. </a:t>
            </a:r>
            <a:r>
              <a:rPr lang="en-US" sz="1100" dirty="0">
                <a:latin typeface="Arial" panose="020B0604020202020204" pitchFamily="34" charset="0"/>
                <a:cs typeface="Arial" panose="020B0604020202020204" pitchFamily="34" charset="0"/>
              </a:rPr>
              <a:t>Mutant phenotypes of GX mutants.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 Growth phenotypes were documented at week 6 and 9 as indicated. Arrows in SEM cross-section (lower row, </a:t>
            </a:r>
            <a:r>
              <a:rPr lang="en-US" sz="1100" i="1" dirty="0">
                <a:latin typeface="Arial" panose="020B0604020202020204" pitchFamily="34" charset="0"/>
                <a:cs typeface="Arial" panose="020B0604020202020204" pitchFamily="34" charset="0"/>
              </a:rPr>
              <a:t>irx9</a:t>
            </a:r>
            <a:r>
              <a:rPr lang="en-US" sz="1100" dirty="0">
                <a:latin typeface="Arial" panose="020B0604020202020204" pitchFamily="34" charset="0"/>
                <a:cs typeface="Arial" panose="020B0604020202020204" pitchFamily="34" charset="0"/>
              </a:rPr>
              <a:t> and </a:t>
            </a:r>
            <a:r>
              <a:rPr lang="en-US" sz="1100" i="1" dirty="0">
                <a:latin typeface="Arial" panose="020B0604020202020204" pitchFamily="34" charset="0"/>
                <a:cs typeface="Arial" panose="020B0604020202020204" pitchFamily="34" charset="0"/>
              </a:rPr>
              <a:t>irx15 irx15-L</a:t>
            </a:r>
            <a:r>
              <a:rPr lang="en-US" sz="1100" dirty="0">
                <a:latin typeface="Arial" panose="020B0604020202020204" pitchFamily="34" charset="0"/>
                <a:cs typeface="Arial" panose="020B0604020202020204" pitchFamily="34" charset="0"/>
              </a:rPr>
              <a:t>) indicate the </a:t>
            </a:r>
            <a:r>
              <a:rPr lang="en-US" sz="1100" i="1" dirty="0">
                <a:latin typeface="Arial" panose="020B0604020202020204" pitchFamily="34" charset="0"/>
                <a:cs typeface="Arial" panose="020B0604020202020204" pitchFamily="34" charset="0"/>
              </a:rPr>
              <a:t>irregular xylem </a:t>
            </a:r>
            <a:r>
              <a:rPr lang="en-US" sz="1100" dirty="0">
                <a:latin typeface="Arial" panose="020B0604020202020204" pitchFamily="34" charset="0"/>
                <a:cs typeface="Arial" panose="020B0604020202020204" pitchFamily="34" charset="0"/>
              </a:rPr>
              <a:t>(</a:t>
            </a:r>
            <a:r>
              <a:rPr lang="en-US" sz="1100" i="1" dirty="0" err="1">
                <a:latin typeface="Arial" panose="020B0604020202020204" pitchFamily="34" charset="0"/>
                <a:cs typeface="Arial" panose="020B0604020202020204" pitchFamily="34" charset="0"/>
              </a:rPr>
              <a:t>irx</a:t>
            </a:r>
            <a:r>
              <a:rPr lang="en-US" sz="1100" dirty="0">
                <a:latin typeface="Arial" panose="020B0604020202020204" pitchFamily="34" charset="0"/>
                <a:cs typeface="Arial" panose="020B0604020202020204" pitchFamily="34" charset="0"/>
              </a:rPr>
              <a:t>) phenotype of collapsed xylem vessels. Scale bars for overhead growth photos are 1.8 cm, side growth photos are 8 cm, and SEM images are 100 µm.</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 Non-cellulosic neutral monosaccharide, crystalline cellulose and lignin content. Standard deviations are shown (n = 12, four biological replicates with three technical replicates). * indicates statistical significance from wild type (p &lt; 0.05)</a:t>
            </a:r>
          </a:p>
        </p:txBody>
      </p:sp>
      <p:pic>
        <p:nvPicPr>
          <p:cNvPr id="5" name="Picture 4" descr="A picture containing text, window&#10;&#10;Description automatically generated">
            <a:extLst>
              <a:ext uri="{FF2B5EF4-FFF2-40B4-BE49-F238E27FC236}">
                <a16:creationId xmlns:a16="http://schemas.microsoft.com/office/drawing/2014/main" id="{C233DF3F-A584-4738-814A-4AD572270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31854" cy="6858000"/>
          </a:xfrm>
          <a:prstGeom prst="rect">
            <a:avLst/>
          </a:prstGeom>
        </p:spPr>
      </p:pic>
    </p:spTree>
    <p:extLst>
      <p:ext uri="{BB962C8B-B14F-4D97-AF65-F5344CB8AC3E}">
        <p14:creationId xmlns:p14="http://schemas.microsoft.com/office/powerpoint/2010/main" val="2414663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585" y="189919"/>
            <a:ext cx="3927600" cy="2123658"/>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Supplementary Figure 2.</a:t>
            </a:r>
            <a:r>
              <a:rPr lang="en-US" sz="1200" dirty="0">
                <a:latin typeface="Arial" panose="020B0604020202020204" pitchFamily="34" charset="0"/>
                <a:cs typeface="Arial" panose="020B0604020202020204" pitchFamily="34" charset="0"/>
              </a:rPr>
              <a:t> Additional SEM and AFM images of wild type</a:t>
            </a:r>
            <a:r>
              <a:rPr lang="en-US" sz="1200" i="1" dirty="0">
                <a:latin typeface="Arial" panose="020B0604020202020204" pitchFamily="34" charset="0"/>
                <a:cs typeface="Arial" panose="020B0604020202020204" pitchFamily="34" charset="0"/>
              </a:rPr>
              <a:t>. </a:t>
            </a:r>
          </a:p>
          <a:p>
            <a:endParaRPr lang="en-US" sz="1200" i="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Scale bars for SEM are 2 um for low magnification (left column), 1um for intermediate magnification (middle column), and 200nm for high magnification (right column). Scale bars for AFM are 500 nm for the 2.5 µm images (first column), 200 nm for the 1.0 µm images (second column),100 nm for the 0.5 µm images (third column), and 50 nm for the 0.25 µm images (fourth column).</a:t>
            </a:r>
          </a:p>
        </p:txBody>
      </p:sp>
      <p:pic>
        <p:nvPicPr>
          <p:cNvPr id="11" name="Picture 10">
            <a:extLst>
              <a:ext uri="{FF2B5EF4-FFF2-40B4-BE49-F238E27FC236}">
                <a16:creationId xmlns:a16="http://schemas.microsoft.com/office/drawing/2014/main" id="{42CE5136-5A80-4C0D-AF90-8677FBECCDEA}"/>
              </a:ext>
            </a:extLst>
          </p:cNvPr>
          <p:cNvPicPr>
            <a:picLocks noChangeAspect="1"/>
          </p:cNvPicPr>
          <p:nvPr/>
        </p:nvPicPr>
        <p:blipFill>
          <a:blip r:embed="rId3"/>
          <a:stretch>
            <a:fillRect/>
          </a:stretch>
        </p:blipFill>
        <p:spPr>
          <a:xfrm>
            <a:off x="0" y="3341583"/>
            <a:ext cx="7135479" cy="3516417"/>
          </a:xfrm>
          <a:prstGeom prst="rect">
            <a:avLst/>
          </a:prstGeom>
        </p:spPr>
      </p:pic>
      <p:pic>
        <p:nvPicPr>
          <p:cNvPr id="12" name="Picture 11">
            <a:extLst>
              <a:ext uri="{FF2B5EF4-FFF2-40B4-BE49-F238E27FC236}">
                <a16:creationId xmlns:a16="http://schemas.microsoft.com/office/drawing/2014/main" id="{BC5829DB-4189-46AC-9195-20BC83B1AA52}"/>
              </a:ext>
            </a:extLst>
          </p:cNvPr>
          <p:cNvPicPr>
            <a:picLocks noChangeAspect="1"/>
          </p:cNvPicPr>
          <p:nvPr/>
        </p:nvPicPr>
        <p:blipFill>
          <a:blip r:embed="rId4"/>
          <a:stretch>
            <a:fillRect/>
          </a:stretch>
        </p:blipFill>
        <p:spPr>
          <a:xfrm>
            <a:off x="0" y="0"/>
            <a:ext cx="4951141" cy="3290078"/>
          </a:xfrm>
          <a:prstGeom prst="rect">
            <a:avLst/>
          </a:prstGeom>
        </p:spPr>
      </p:pic>
    </p:spTree>
    <p:extLst>
      <p:ext uri="{BB962C8B-B14F-4D97-AF65-F5344CB8AC3E}">
        <p14:creationId xmlns:p14="http://schemas.microsoft.com/office/powerpoint/2010/main" val="159433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585" y="189919"/>
            <a:ext cx="3927600" cy="2123658"/>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Supplementary Figure 3.</a:t>
            </a:r>
            <a:r>
              <a:rPr lang="en-US" sz="1200" dirty="0">
                <a:latin typeface="Arial" panose="020B0604020202020204" pitchFamily="34" charset="0"/>
                <a:cs typeface="Arial" panose="020B0604020202020204" pitchFamily="34" charset="0"/>
              </a:rPr>
              <a:t> Additional SEM and AFM images of </a:t>
            </a:r>
            <a:r>
              <a:rPr lang="en-US" sz="1200" i="1" dirty="0">
                <a:latin typeface="Arial" panose="020B0604020202020204" pitchFamily="34" charset="0"/>
                <a:cs typeface="Arial" panose="020B0604020202020204" pitchFamily="34" charset="0"/>
              </a:rPr>
              <a:t>irx9. </a:t>
            </a:r>
          </a:p>
          <a:p>
            <a:endParaRPr lang="en-US" sz="1200" i="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Scale bars for SEM are 2 um for low magnification (left column), 1um for intermediate magnification (middle column), and 200nm for high magnification (right column). Scale bars for AFM are 500 nm for the 2.5 µm images (first column), 200 nm for the 1.0 µm images (second column),100 nm for the 0.5 µm images (third column), and 50 nm for the 0.25 µm images (fourth column).</a:t>
            </a:r>
          </a:p>
        </p:txBody>
      </p:sp>
      <p:pic>
        <p:nvPicPr>
          <p:cNvPr id="5" name="Picture 4">
            <a:extLst>
              <a:ext uri="{FF2B5EF4-FFF2-40B4-BE49-F238E27FC236}">
                <a16:creationId xmlns:a16="http://schemas.microsoft.com/office/drawing/2014/main" id="{5F8956F6-CD30-1849-A063-5B57EEEA040E}"/>
              </a:ext>
            </a:extLst>
          </p:cNvPr>
          <p:cNvPicPr>
            <a:picLocks noChangeAspect="1"/>
          </p:cNvPicPr>
          <p:nvPr/>
        </p:nvPicPr>
        <p:blipFill>
          <a:blip r:embed="rId3"/>
          <a:stretch>
            <a:fillRect/>
          </a:stretch>
        </p:blipFill>
        <p:spPr>
          <a:xfrm>
            <a:off x="-1" y="0"/>
            <a:ext cx="4986105" cy="3290078"/>
          </a:xfrm>
          <a:prstGeom prst="rect">
            <a:avLst/>
          </a:prstGeom>
        </p:spPr>
      </p:pic>
      <p:pic>
        <p:nvPicPr>
          <p:cNvPr id="6" name="Picture 5">
            <a:extLst>
              <a:ext uri="{FF2B5EF4-FFF2-40B4-BE49-F238E27FC236}">
                <a16:creationId xmlns:a16="http://schemas.microsoft.com/office/drawing/2014/main" id="{4E982190-4EB7-7440-B7F4-1A0696855FDF}"/>
              </a:ext>
            </a:extLst>
          </p:cNvPr>
          <p:cNvPicPr>
            <a:picLocks noChangeAspect="1"/>
          </p:cNvPicPr>
          <p:nvPr/>
        </p:nvPicPr>
        <p:blipFill>
          <a:blip r:embed="rId4"/>
          <a:stretch>
            <a:fillRect/>
          </a:stretch>
        </p:blipFill>
        <p:spPr>
          <a:xfrm>
            <a:off x="0" y="3341582"/>
            <a:ext cx="7115147" cy="3516417"/>
          </a:xfrm>
          <a:prstGeom prst="rect">
            <a:avLst/>
          </a:prstGeom>
        </p:spPr>
      </p:pic>
    </p:spTree>
    <p:extLst>
      <p:ext uri="{BB962C8B-B14F-4D97-AF65-F5344CB8AC3E}">
        <p14:creationId xmlns:p14="http://schemas.microsoft.com/office/powerpoint/2010/main" val="3095759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585" y="189919"/>
            <a:ext cx="3927600" cy="2123658"/>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Supplementary Figure 4.</a:t>
            </a:r>
            <a:r>
              <a:rPr lang="en-US" sz="1200" dirty="0">
                <a:latin typeface="Arial" panose="020B0604020202020204" pitchFamily="34" charset="0"/>
                <a:cs typeface="Arial" panose="020B0604020202020204" pitchFamily="34" charset="0"/>
              </a:rPr>
              <a:t> Additional SEM and AFM images of </a:t>
            </a:r>
            <a:r>
              <a:rPr lang="en-US" sz="1200" i="1" dirty="0">
                <a:latin typeface="Arial" panose="020B0604020202020204" pitchFamily="34" charset="0"/>
                <a:cs typeface="Arial" panose="020B0604020202020204" pitchFamily="34" charset="0"/>
              </a:rPr>
              <a:t>irx10. </a:t>
            </a:r>
          </a:p>
          <a:p>
            <a:endParaRPr lang="en-US" sz="1200" i="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Scale bars for SEM are 2 um for low magnification (left column), 1um for intermediate magnification (middle column), and 200nm for high magnification (right column). Scale bars for AFM are 500 nm for the 2.5 µm images (first column), 200 nm for the 1.0 µm images (second column),100 nm for the 0.5 µm images (third column), and 50 nm for the 0.25 µm images (fourth column).</a:t>
            </a:r>
          </a:p>
        </p:txBody>
      </p:sp>
      <p:pic>
        <p:nvPicPr>
          <p:cNvPr id="5" name="Picture 4">
            <a:extLst>
              <a:ext uri="{FF2B5EF4-FFF2-40B4-BE49-F238E27FC236}">
                <a16:creationId xmlns:a16="http://schemas.microsoft.com/office/drawing/2014/main" id="{9382E841-0D38-B247-80EC-3C6679C9D0F5}"/>
              </a:ext>
            </a:extLst>
          </p:cNvPr>
          <p:cNvPicPr>
            <a:picLocks noChangeAspect="1"/>
          </p:cNvPicPr>
          <p:nvPr/>
        </p:nvPicPr>
        <p:blipFill>
          <a:blip r:embed="rId3"/>
          <a:stretch>
            <a:fillRect/>
          </a:stretch>
        </p:blipFill>
        <p:spPr>
          <a:xfrm>
            <a:off x="0" y="0"/>
            <a:ext cx="4929810" cy="3290078"/>
          </a:xfrm>
          <a:prstGeom prst="rect">
            <a:avLst/>
          </a:prstGeom>
        </p:spPr>
      </p:pic>
      <p:pic>
        <p:nvPicPr>
          <p:cNvPr id="6" name="Picture 5">
            <a:extLst>
              <a:ext uri="{FF2B5EF4-FFF2-40B4-BE49-F238E27FC236}">
                <a16:creationId xmlns:a16="http://schemas.microsoft.com/office/drawing/2014/main" id="{78081469-D521-B348-9440-DDB10CFAA61C}"/>
              </a:ext>
            </a:extLst>
          </p:cNvPr>
          <p:cNvPicPr>
            <a:picLocks noChangeAspect="1"/>
          </p:cNvPicPr>
          <p:nvPr/>
        </p:nvPicPr>
        <p:blipFill>
          <a:blip r:embed="rId4"/>
          <a:stretch>
            <a:fillRect/>
          </a:stretch>
        </p:blipFill>
        <p:spPr>
          <a:xfrm>
            <a:off x="0" y="3341582"/>
            <a:ext cx="7091770" cy="3516417"/>
          </a:xfrm>
          <a:prstGeom prst="rect">
            <a:avLst/>
          </a:prstGeom>
        </p:spPr>
      </p:pic>
    </p:spTree>
    <p:extLst>
      <p:ext uri="{BB962C8B-B14F-4D97-AF65-F5344CB8AC3E}">
        <p14:creationId xmlns:p14="http://schemas.microsoft.com/office/powerpoint/2010/main" val="3894060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585" y="189919"/>
            <a:ext cx="3927600" cy="2123658"/>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Supplementary Figure 5.</a:t>
            </a:r>
            <a:r>
              <a:rPr lang="en-US" sz="1200" dirty="0">
                <a:latin typeface="Arial" panose="020B0604020202020204" pitchFamily="34" charset="0"/>
                <a:cs typeface="Arial" panose="020B0604020202020204" pitchFamily="34" charset="0"/>
              </a:rPr>
              <a:t> Additional SEM and AFM images of </a:t>
            </a:r>
            <a:r>
              <a:rPr lang="en-US" sz="1200" i="1" dirty="0">
                <a:latin typeface="Arial" panose="020B0604020202020204" pitchFamily="34" charset="0"/>
                <a:cs typeface="Arial" panose="020B0604020202020204" pitchFamily="34" charset="0"/>
              </a:rPr>
              <a:t>irx15 irx15-L. </a:t>
            </a:r>
          </a:p>
          <a:p>
            <a:endParaRPr lang="en-US" sz="1200" i="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Scale bars for SEM are 2 um for low magnification (left column), 1um for intermediate magnification (middle column), and 200nm for high magnification (right column). Scale bars for AFM are 500 nm for the 2.5 µm images (first column), 200 nm for the 1.0 µm images (second column),100 nm for the 0.5 µm images (third column), and 50 nm for the 0.25 µm images (fourth column).</a:t>
            </a:r>
          </a:p>
        </p:txBody>
      </p:sp>
      <p:pic>
        <p:nvPicPr>
          <p:cNvPr id="5" name="Picture 4">
            <a:extLst>
              <a:ext uri="{FF2B5EF4-FFF2-40B4-BE49-F238E27FC236}">
                <a16:creationId xmlns:a16="http://schemas.microsoft.com/office/drawing/2014/main" id="{9CED110D-6D79-7F4E-8426-62B746CDAA86}"/>
              </a:ext>
            </a:extLst>
          </p:cNvPr>
          <p:cNvPicPr>
            <a:picLocks noChangeAspect="1"/>
          </p:cNvPicPr>
          <p:nvPr/>
        </p:nvPicPr>
        <p:blipFill>
          <a:blip r:embed="rId3"/>
          <a:stretch>
            <a:fillRect/>
          </a:stretch>
        </p:blipFill>
        <p:spPr>
          <a:xfrm>
            <a:off x="0" y="0"/>
            <a:ext cx="4964637" cy="3290078"/>
          </a:xfrm>
          <a:prstGeom prst="rect">
            <a:avLst/>
          </a:prstGeom>
        </p:spPr>
      </p:pic>
      <p:pic>
        <p:nvPicPr>
          <p:cNvPr id="6" name="Picture 5">
            <a:extLst>
              <a:ext uri="{FF2B5EF4-FFF2-40B4-BE49-F238E27FC236}">
                <a16:creationId xmlns:a16="http://schemas.microsoft.com/office/drawing/2014/main" id="{63DC7060-E5EB-6148-BA98-BB0841549714}"/>
              </a:ext>
            </a:extLst>
          </p:cNvPr>
          <p:cNvPicPr>
            <a:picLocks noChangeAspect="1"/>
          </p:cNvPicPr>
          <p:nvPr/>
        </p:nvPicPr>
        <p:blipFill>
          <a:blip r:embed="rId4"/>
          <a:stretch>
            <a:fillRect/>
          </a:stretch>
        </p:blipFill>
        <p:spPr>
          <a:xfrm>
            <a:off x="0" y="3341582"/>
            <a:ext cx="7160764" cy="3516417"/>
          </a:xfrm>
          <a:prstGeom prst="rect">
            <a:avLst/>
          </a:prstGeom>
        </p:spPr>
      </p:pic>
    </p:spTree>
    <p:extLst>
      <p:ext uri="{BB962C8B-B14F-4D97-AF65-F5344CB8AC3E}">
        <p14:creationId xmlns:p14="http://schemas.microsoft.com/office/powerpoint/2010/main" val="208988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585" y="189919"/>
            <a:ext cx="3927600" cy="2123658"/>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Supplementary Figure 6.</a:t>
            </a:r>
            <a:r>
              <a:rPr lang="en-US" sz="1200" dirty="0">
                <a:latin typeface="Arial" panose="020B0604020202020204" pitchFamily="34" charset="0"/>
                <a:cs typeface="Arial" panose="020B0604020202020204" pitchFamily="34" charset="0"/>
              </a:rPr>
              <a:t> Additional SEM and AFM images of </a:t>
            </a:r>
            <a:r>
              <a:rPr lang="en-US" sz="1200" i="1" dirty="0">
                <a:latin typeface="Arial" panose="020B0604020202020204" pitchFamily="34" charset="0"/>
                <a:cs typeface="Arial" panose="020B0604020202020204" pitchFamily="34" charset="0"/>
              </a:rPr>
              <a:t>irx15 irx15-L </a:t>
            </a:r>
            <a:r>
              <a:rPr lang="en-US" sz="1200" i="1" dirty="0" err="1">
                <a:latin typeface="Arial" panose="020B0604020202020204" pitchFamily="34" charset="0"/>
                <a:cs typeface="Arial" panose="020B0604020202020204" pitchFamily="34" charset="0"/>
              </a:rPr>
              <a:t>IRX15-L</a:t>
            </a:r>
            <a:r>
              <a:rPr lang="en-US" sz="1200" i="1" dirty="0">
                <a:latin typeface="Arial" panose="020B0604020202020204" pitchFamily="34" charset="0"/>
                <a:cs typeface="Arial" panose="020B0604020202020204" pitchFamily="34" charset="0"/>
              </a:rPr>
              <a:t>. </a:t>
            </a:r>
          </a:p>
          <a:p>
            <a:endParaRPr lang="en-US" sz="1200" i="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Scale bars for SEM are 2 um for low magnification (left column), 1um for intermediate magnification (middle column), and 200nm for high magnification (right column). Scale bars for AFM are 500 nm for the 2.5 µm images (first column), 200 nm for the 1.0 µm images (second column),100 nm for the 0.5 µm images (third column), and 50 nm for the 0.25 µm images (fourth column).</a:t>
            </a:r>
          </a:p>
        </p:txBody>
      </p:sp>
      <p:pic>
        <p:nvPicPr>
          <p:cNvPr id="8" name="Picture 7">
            <a:extLst>
              <a:ext uri="{FF2B5EF4-FFF2-40B4-BE49-F238E27FC236}">
                <a16:creationId xmlns:a16="http://schemas.microsoft.com/office/drawing/2014/main" id="{B587551D-630F-43AF-BD0F-4C0897E83A3F}"/>
              </a:ext>
            </a:extLst>
          </p:cNvPr>
          <p:cNvPicPr>
            <a:picLocks noChangeAspect="1"/>
          </p:cNvPicPr>
          <p:nvPr/>
        </p:nvPicPr>
        <p:blipFill rotWithShape="1">
          <a:blip r:embed="rId3"/>
          <a:srcRect b="33022"/>
          <a:stretch/>
        </p:blipFill>
        <p:spPr>
          <a:xfrm>
            <a:off x="0" y="0"/>
            <a:ext cx="4936073" cy="3291840"/>
          </a:xfrm>
          <a:prstGeom prst="rect">
            <a:avLst/>
          </a:prstGeom>
        </p:spPr>
      </p:pic>
      <p:pic>
        <p:nvPicPr>
          <p:cNvPr id="9" name="Picture 8">
            <a:extLst>
              <a:ext uri="{FF2B5EF4-FFF2-40B4-BE49-F238E27FC236}">
                <a16:creationId xmlns:a16="http://schemas.microsoft.com/office/drawing/2014/main" id="{7B641BC2-4673-4704-AAB6-E16CFEAE128E}"/>
              </a:ext>
            </a:extLst>
          </p:cNvPr>
          <p:cNvPicPr>
            <a:picLocks noChangeAspect="1"/>
          </p:cNvPicPr>
          <p:nvPr/>
        </p:nvPicPr>
        <p:blipFill rotWithShape="1">
          <a:blip r:embed="rId4"/>
          <a:srcRect b="33022"/>
          <a:stretch/>
        </p:blipFill>
        <p:spPr>
          <a:xfrm>
            <a:off x="0" y="3388360"/>
            <a:ext cx="7036155" cy="3520440"/>
          </a:xfrm>
          <a:prstGeom prst="rect">
            <a:avLst/>
          </a:prstGeom>
        </p:spPr>
      </p:pic>
    </p:spTree>
    <p:extLst>
      <p:ext uri="{BB962C8B-B14F-4D97-AF65-F5344CB8AC3E}">
        <p14:creationId xmlns:p14="http://schemas.microsoft.com/office/powerpoint/2010/main" val="83587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54102" y="416187"/>
            <a:ext cx="3434002" cy="341632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7. </a:t>
            </a:r>
            <a:r>
              <a:rPr lang="en-US" sz="1200" dirty="0">
                <a:latin typeface="Arial" panose="020B0604020202020204" pitchFamily="34" charset="0"/>
                <a:cs typeface="Arial" panose="020B0604020202020204" pitchFamily="34" charset="0"/>
              </a:rPr>
              <a:t>WAXS diffraction curve processing. </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WAXS diffraction curve fitting for quantification of relative crystallinity index, with ten Gaussian fits used to fit the major crystal faces and account for amorphous contributions.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 Relative crystallinity index determined using the peak area method as described in the methods.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 </a:t>
            </a:r>
            <a:r>
              <a:rPr lang="en-US" sz="1200" dirty="0" err="1">
                <a:latin typeface="Arial" panose="020B0604020202020204" pitchFamily="34" charset="0"/>
                <a:cs typeface="Arial" panose="020B0604020202020204" pitchFamily="34" charset="0"/>
              </a:rPr>
              <a:t>Sherrer</a:t>
            </a:r>
            <a:r>
              <a:rPr lang="en-US" sz="1200" dirty="0">
                <a:latin typeface="Arial" panose="020B0604020202020204" pitchFamily="34" charset="0"/>
                <a:cs typeface="Arial" panose="020B0604020202020204" pitchFamily="34" charset="0"/>
              </a:rPr>
              <a:t> microfibril diameter determined using the width at peak half height of the [200] crystal face.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indicates statistical significance from wild type (p &lt; 0.05)</a:t>
            </a:r>
          </a:p>
        </p:txBody>
      </p:sp>
      <p:pic>
        <p:nvPicPr>
          <p:cNvPr id="3" name="Picture 2" descr="Chart, histogram&#10;&#10;Description automatically generated">
            <a:extLst>
              <a:ext uri="{FF2B5EF4-FFF2-40B4-BE49-F238E27FC236}">
                <a16:creationId xmlns:a16="http://schemas.microsoft.com/office/drawing/2014/main" id="{614760DC-ED2E-4E96-9EE5-70BD729CB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28" y="155448"/>
            <a:ext cx="5553456" cy="6547104"/>
          </a:xfrm>
          <a:prstGeom prst="rect">
            <a:avLst/>
          </a:prstGeom>
        </p:spPr>
      </p:pic>
    </p:spTree>
    <p:extLst>
      <p:ext uri="{BB962C8B-B14F-4D97-AF65-F5344CB8AC3E}">
        <p14:creationId xmlns:p14="http://schemas.microsoft.com/office/powerpoint/2010/main" val="39854577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96849</TotalTime>
  <Words>685</Words>
  <Application>Microsoft Office PowerPoint</Application>
  <PresentationFormat>On-screen Show (4:3)</PresentationFormat>
  <Paragraphs>36</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Investigation of cell wall changes associated with irx mutants in A. thaliana</dc:title>
  <dc:creator>Jacob Crowe</dc:creator>
  <cp:lastModifiedBy>Jacob Crowe</cp:lastModifiedBy>
  <cp:revision>407</cp:revision>
  <cp:lastPrinted>2017-01-25T19:54:13Z</cp:lastPrinted>
  <dcterms:created xsi:type="dcterms:W3CDTF">2017-01-05T22:48:29Z</dcterms:created>
  <dcterms:modified xsi:type="dcterms:W3CDTF">2021-08-08T16:42:19Z</dcterms:modified>
</cp:coreProperties>
</file>