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312" r:id="rId2"/>
  </p:sldIdLst>
  <p:sldSz cx="9144000" cy="6858000" type="screen4x3"/>
  <p:notesSz cx="7010400" cy="9236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orient="horz" pos="312" userDrawn="1">
          <p15:clr>
            <a:srgbClr val="A4A3A4"/>
          </p15:clr>
        </p15:guide>
        <p15:guide id="3" pos="127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88" autoAdjust="0"/>
    <p:restoredTop sz="96370" autoAdjust="0"/>
  </p:normalViewPr>
  <p:slideViewPr>
    <p:cSldViewPr snapToGrid="0" showGuides="1">
      <p:cViewPr>
        <p:scale>
          <a:sx n="66" d="100"/>
          <a:sy n="66" d="100"/>
        </p:scale>
        <p:origin x="4524" y="1098"/>
      </p:cViewPr>
      <p:guideLst>
        <p:guide orient="horz" pos="312"/>
        <p:guide pos="127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3550"/>
          </a:xfrm>
          <a:prstGeom prst="rect">
            <a:avLst/>
          </a:prstGeom>
        </p:spPr>
        <p:txBody>
          <a:bodyPr vert="horz" lIns="91440" tIns="45720" rIns="91440" bIns="45720" rtlCol="0"/>
          <a:lstStyle>
            <a:lvl1pPr algn="r">
              <a:defRPr sz="1200"/>
            </a:lvl1pPr>
          </a:lstStyle>
          <a:p>
            <a:fld id="{06448EBB-2EA5-44EF-A6E2-6191679DE9F4}" type="datetimeFigureOut">
              <a:rPr lang="en-US" smtClean="0"/>
              <a:t>8/8/2021</a:t>
            </a:fld>
            <a:endParaRPr lang="en-US"/>
          </a:p>
        </p:txBody>
      </p:sp>
      <p:sp>
        <p:nvSpPr>
          <p:cNvPr id="4" name="Slide Image Placeholder 3"/>
          <p:cNvSpPr>
            <a:spLocks noGrp="1" noRot="1" noChangeAspect="1"/>
          </p:cNvSpPr>
          <p:nvPr>
            <p:ph type="sldImg" idx="2"/>
          </p:nvPr>
        </p:nvSpPr>
        <p:spPr>
          <a:xfrm>
            <a:off x="1427163" y="1154113"/>
            <a:ext cx="4156075" cy="31178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45000"/>
            <a:ext cx="5607050" cy="3636963"/>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525"/>
            <a:ext cx="3038475" cy="4635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772525"/>
            <a:ext cx="3038475" cy="463550"/>
          </a:xfrm>
          <a:prstGeom prst="rect">
            <a:avLst/>
          </a:prstGeom>
        </p:spPr>
        <p:txBody>
          <a:bodyPr vert="horz" lIns="91440" tIns="45720" rIns="91440" bIns="45720" rtlCol="0" anchor="b"/>
          <a:lstStyle>
            <a:lvl1pPr algn="r">
              <a:defRPr sz="1200"/>
            </a:lvl1pPr>
          </a:lstStyle>
          <a:p>
            <a:fld id="{6C0A1974-3F93-4F20-951D-42C814465AA0}" type="slidenum">
              <a:rPr lang="en-US" smtClean="0"/>
              <a:t>‹#›</a:t>
            </a:fld>
            <a:endParaRPr lang="en-US"/>
          </a:p>
        </p:txBody>
      </p:sp>
    </p:spTree>
    <p:extLst>
      <p:ext uri="{BB962C8B-B14F-4D97-AF65-F5344CB8AC3E}">
        <p14:creationId xmlns:p14="http://schemas.microsoft.com/office/powerpoint/2010/main" val="20301741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C0A1974-3F93-4F20-951D-42C814465AA0}" type="slidenum">
              <a:rPr lang="en-US" smtClean="0"/>
              <a:t>1</a:t>
            </a:fld>
            <a:endParaRPr lang="en-US"/>
          </a:p>
        </p:txBody>
      </p:sp>
    </p:spTree>
    <p:extLst>
      <p:ext uri="{BB962C8B-B14F-4D97-AF65-F5344CB8AC3E}">
        <p14:creationId xmlns:p14="http://schemas.microsoft.com/office/powerpoint/2010/main" val="29184071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EDF638A-F309-49DC-B072-8E63F83659DF}" type="datetimeFigureOut">
              <a:rPr lang="en-US" smtClean="0"/>
              <a:t>8/8/2021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2D37CD-EA8F-4650-905C-23C0870AD307}" type="slidenum">
              <a:rPr lang="en-US" smtClean="0"/>
              <a:t>‹#›</a:t>
            </a:fld>
            <a:endParaRPr lang="en-US"/>
          </a:p>
        </p:txBody>
      </p:sp>
    </p:spTree>
    <p:extLst>
      <p:ext uri="{BB962C8B-B14F-4D97-AF65-F5344CB8AC3E}">
        <p14:creationId xmlns:p14="http://schemas.microsoft.com/office/powerpoint/2010/main" val="12845497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EDF638A-F309-49DC-B072-8E63F83659DF}" type="datetimeFigureOut">
              <a:rPr lang="en-US" smtClean="0"/>
              <a:t>8/8/2021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2D37CD-EA8F-4650-905C-23C0870AD307}" type="slidenum">
              <a:rPr lang="en-US" smtClean="0"/>
              <a:t>‹#›</a:t>
            </a:fld>
            <a:endParaRPr lang="en-US"/>
          </a:p>
        </p:txBody>
      </p:sp>
    </p:spTree>
    <p:extLst>
      <p:ext uri="{BB962C8B-B14F-4D97-AF65-F5344CB8AC3E}">
        <p14:creationId xmlns:p14="http://schemas.microsoft.com/office/powerpoint/2010/main" val="1000817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EDF638A-F309-49DC-B072-8E63F83659DF}" type="datetimeFigureOut">
              <a:rPr lang="en-US" smtClean="0"/>
              <a:t>8/8/2021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2D37CD-EA8F-4650-905C-23C0870AD307}" type="slidenum">
              <a:rPr lang="en-US" smtClean="0"/>
              <a:t>‹#›</a:t>
            </a:fld>
            <a:endParaRPr lang="en-US"/>
          </a:p>
        </p:txBody>
      </p:sp>
    </p:spTree>
    <p:extLst>
      <p:ext uri="{BB962C8B-B14F-4D97-AF65-F5344CB8AC3E}">
        <p14:creationId xmlns:p14="http://schemas.microsoft.com/office/powerpoint/2010/main" val="36679820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EDF638A-F309-49DC-B072-8E63F83659DF}" type="datetimeFigureOut">
              <a:rPr lang="en-US" smtClean="0"/>
              <a:t>8/8/2021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2D37CD-EA8F-4650-905C-23C0870AD307}" type="slidenum">
              <a:rPr lang="en-US" smtClean="0"/>
              <a:t>‹#›</a:t>
            </a:fld>
            <a:endParaRPr lang="en-US"/>
          </a:p>
        </p:txBody>
      </p:sp>
    </p:spTree>
    <p:extLst>
      <p:ext uri="{BB962C8B-B14F-4D97-AF65-F5344CB8AC3E}">
        <p14:creationId xmlns:p14="http://schemas.microsoft.com/office/powerpoint/2010/main" val="2348294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EDF638A-F309-49DC-B072-8E63F83659DF}" type="datetimeFigureOut">
              <a:rPr lang="en-US" smtClean="0"/>
              <a:t>8/8/2021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2D37CD-EA8F-4650-905C-23C0870AD307}" type="slidenum">
              <a:rPr lang="en-US" smtClean="0"/>
              <a:t>‹#›</a:t>
            </a:fld>
            <a:endParaRPr lang="en-US"/>
          </a:p>
        </p:txBody>
      </p:sp>
    </p:spTree>
    <p:extLst>
      <p:ext uri="{BB962C8B-B14F-4D97-AF65-F5344CB8AC3E}">
        <p14:creationId xmlns:p14="http://schemas.microsoft.com/office/powerpoint/2010/main" val="33534384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EDF638A-F309-49DC-B072-8E63F83659DF}" type="datetimeFigureOut">
              <a:rPr lang="en-US" smtClean="0"/>
              <a:t>8/8/2021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2D37CD-EA8F-4650-905C-23C0870AD307}" type="slidenum">
              <a:rPr lang="en-US" smtClean="0"/>
              <a:t>‹#›</a:t>
            </a:fld>
            <a:endParaRPr lang="en-US"/>
          </a:p>
        </p:txBody>
      </p:sp>
    </p:spTree>
    <p:extLst>
      <p:ext uri="{BB962C8B-B14F-4D97-AF65-F5344CB8AC3E}">
        <p14:creationId xmlns:p14="http://schemas.microsoft.com/office/powerpoint/2010/main" val="10909202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EDF638A-F309-49DC-B072-8E63F83659DF}" type="datetimeFigureOut">
              <a:rPr lang="en-US" smtClean="0"/>
              <a:t>8/8/2021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2D37CD-EA8F-4650-905C-23C0870AD307}" type="slidenum">
              <a:rPr lang="en-US" smtClean="0"/>
              <a:t>‹#›</a:t>
            </a:fld>
            <a:endParaRPr lang="en-US"/>
          </a:p>
        </p:txBody>
      </p:sp>
    </p:spTree>
    <p:extLst>
      <p:ext uri="{BB962C8B-B14F-4D97-AF65-F5344CB8AC3E}">
        <p14:creationId xmlns:p14="http://schemas.microsoft.com/office/powerpoint/2010/main" val="33126392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EDF638A-F309-49DC-B072-8E63F83659DF}" type="datetimeFigureOut">
              <a:rPr lang="en-US" smtClean="0"/>
              <a:t>8/8/2021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2D37CD-EA8F-4650-905C-23C0870AD307}" type="slidenum">
              <a:rPr lang="en-US" smtClean="0"/>
              <a:t>‹#›</a:t>
            </a:fld>
            <a:endParaRPr lang="en-US"/>
          </a:p>
        </p:txBody>
      </p:sp>
    </p:spTree>
    <p:extLst>
      <p:ext uri="{BB962C8B-B14F-4D97-AF65-F5344CB8AC3E}">
        <p14:creationId xmlns:p14="http://schemas.microsoft.com/office/powerpoint/2010/main" val="35354234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DF638A-F309-49DC-B072-8E63F83659DF}" type="datetimeFigureOut">
              <a:rPr lang="en-US" smtClean="0"/>
              <a:t>8/8/2021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2D37CD-EA8F-4650-905C-23C0870AD307}" type="slidenum">
              <a:rPr lang="en-US" smtClean="0"/>
              <a:t>‹#›</a:t>
            </a:fld>
            <a:endParaRPr lang="en-US"/>
          </a:p>
        </p:txBody>
      </p:sp>
    </p:spTree>
    <p:extLst>
      <p:ext uri="{BB962C8B-B14F-4D97-AF65-F5344CB8AC3E}">
        <p14:creationId xmlns:p14="http://schemas.microsoft.com/office/powerpoint/2010/main" val="24769479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EDF638A-F309-49DC-B072-8E63F83659DF}" type="datetimeFigureOut">
              <a:rPr lang="en-US" smtClean="0"/>
              <a:t>8/8/2021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2D37CD-EA8F-4650-905C-23C0870AD307}" type="slidenum">
              <a:rPr lang="en-US" smtClean="0"/>
              <a:t>‹#›</a:t>
            </a:fld>
            <a:endParaRPr lang="en-US"/>
          </a:p>
        </p:txBody>
      </p:sp>
    </p:spTree>
    <p:extLst>
      <p:ext uri="{BB962C8B-B14F-4D97-AF65-F5344CB8AC3E}">
        <p14:creationId xmlns:p14="http://schemas.microsoft.com/office/powerpoint/2010/main" val="13947598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EDF638A-F309-49DC-B072-8E63F83659DF}" type="datetimeFigureOut">
              <a:rPr lang="en-US" smtClean="0"/>
              <a:t>8/8/2021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2D37CD-EA8F-4650-905C-23C0870AD307}" type="slidenum">
              <a:rPr lang="en-US" smtClean="0"/>
              <a:t>‹#›</a:t>
            </a:fld>
            <a:endParaRPr lang="en-US"/>
          </a:p>
        </p:txBody>
      </p:sp>
    </p:spTree>
    <p:extLst>
      <p:ext uri="{BB962C8B-B14F-4D97-AF65-F5344CB8AC3E}">
        <p14:creationId xmlns:p14="http://schemas.microsoft.com/office/powerpoint/2010/main" val="16293395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DF638A-F309-49DC-B072-8E63F83659DF}" type="datetimeFigureOut">
              <a:rPr lang="en-US" smtClean="0"/>
              <a:t>8/8/2021</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2D37CD-EA8F-4650-905C-23C0870AD307}" type="slidenum">
              <a:rPr lang="en-US" smtClean="0"/>
              <a:t>‹#›</a:t>
            </a:fld>
            <a:endParaRPr lang="en-US"/>
          </a:p>
        </p:txBody>
      </p:sp>
    </p:spTree>
    <p:extLst>
      <p:ext uri="{BB962C8B-B14F-4D97-AF65-F5344CB8AC3E}">
        <p14:creationId xmlns:p14="http://schemas.microsoft.com/office/powerpoint/2010/main" val="113396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TextBox 65">
            <a:extLst>
              <a:ext uri="{FF2B5EF4-FFF2-40B4-BE49-F238E27FC236}">
                <a16:creationId xmlns:a16="http://schemas.microsoft.com/office/drawing/2014/main" id="{75A7F11E-5DF4-45E0-8BD6-7128D59E3066}"/>
              </a:ext>
            </a:extLst>
          </p:cNvPr>
          <p:cNvSpPr txBox="1"/>
          <p:nvPr/>
        </p:nvSpPr>
        <p:spPr>
          <a:xfrm>
            <a:off x="601234" y="3995672"/>
            <a:ext cx="6741992" cy="738664"/>
          </a:xfrm>
          <a:prstGeom prst="rect">
            <a:avLst/>
          </a:prstGeom>
          <a:noFill/>
        </p:spPr>
        <p:txBody>
          <a:bodyPr wrap="square" rtlCol="0">
            <a:spAutoFit/>
          </a:bodyPr>
          <a:lstStyle/>
          <a:p>
            <a:r>
              <a:rPr lang="en-US" sz="1050" dirty="0">
                <a:latin typeface="Arial" panose="020B0604020202020204" pitchFamily="34" charset="0"/>
                <a:cs typeface="Arial" panose="020B0604020202020204" pitchFamily="34" charset="0"/>
              </a:rPr>
              <a:t>Roughness parameters for average roughness (R</a:t>
            </a:r>
            <a:r>
              <a:rPr lang="en-US" sz="1050" baseline="-25000" dirty="0">
                <a:latin typeface="Arial" panose="020B0604020202020204" pitchFamily="34" charset="0"/>
                <a:cs typeface="Arial" panose="020B0604020202020204" pitchFamily="34" charset="0"/>
              </a:rPr>
              <a:t>a</a:t>
            </a:r>
            <a:r>
              <a:rPr lang="en-US" sz="1050" dirty="0">
                <a:latin typeface="Arial" panose="020B0604020202020204" pitchFamily="34" charset="0"/>
                <a:cs typeface="Arial" panose="020B0604020202020204" pitchFamily="34" charset="0"/>
              </a:rPr>
              <a:t>) and root-mean-square roughness (</a:t>
            </a:r>
            <a:r>
              <a:rPr lang="en-US" sz="1050" dirty="0" err="1">
                <a:latin typeface="Arial" panose="020B0604020202020204" pitchFamily="34" charset="0"/>
                <a:cs typeface="Arial" panose="020B0604020202020204" pitchFamily="34" charset="0"/>
              </a:rPr>
              <a:t>R</a:t>
            </a:r>
            <a:r>
              <a:rPr lang="en-US" sz="1050" baseline="-25000" dirty="0" err="1">
                <a:latin typeface="Arial" panose="020B0604020202020204" pitchFamily="34" charset="0"/>
                <a:cs typeface="Arial" panose="020B0604020202020204" pitchFamily="34" charset="0"/>
              </a:rPr>
              <a:t>q</a:t>
            </a:r>
            <a:r>
              <a:rPr lang="en-US" sz="1050" dirty="0">
                <a:latin typeface="Arial" panose="020B0604020202020204" pitchFamily="34" charset="0"/>
                <a:cs typeface="Arial" panose="020B0604020202020204" pitchFamily="34" charset="0"/>
              </a:rPr>
              <a:t>) measured on AFM height images at multiple image scales. Roughness is utilized in this case to measure cell wall uniformity. Roughness calculations were preformed on three individual images for each scale (n = 3), with standard deviations shown in table. P values indicate statistical significance compared to wild type from t-test.</a:t>
            </a:r>
          </a:p>
        </p:txBody>
      </p:sp>
      <p:sp>
        <p:nvSpPr>
          <p:cNvPr id="35" name="TextBox 34">
            <a:extLst>
              <a:ext uri="{FF2B5EF4-FFF2-40B4-BE49-F238E27FC236}">
                <a16:creationId xmlns:a16="http://schemas.microsoft.com/office/drawing/2014/main" id="{67BA68B4-47B5-E641-BBCA-C1E143A5589E}"/>
              </a:ext>
            </a:extLst>
          </p:cNvPr>
          <p:cNvSpPr txBox="1"/>
          <p:nvPr/>
        </p:nvSpPr>
        <p:spPr>
          <a:xfrm>
            <a:off x="601234" y="1177940"/>
            <a:ext cx="5486399" cy="276999"/>
          </a:xfrm>
          <a:prstGeom prst="rect">
            <a:avLst/>
          </a:prstGeom>
          <a:noFill/>
        </p:spPr>
        <p:txBody>
          <a:bodyPr wrap="square" rtlCol="0">
            <a:spAutoFit/>
          </a:bodyPr>
          <a:lstStyle/>
          <a:p>
            <a:r>
              <a:rPr lang="en-US" sz="1200" b="1" dirty="0">
                <a:latin typeface="Arial" panose="020B0604020202020204" pitchFamily="34" charset="0"/>
                <a:cs typeface="Arial" panose="020B0604020202020204" pitchFamily="34" charset="0"/>
              </a:rPr>
              <a:t>Supplementary Table 1</a:t>
            </a:r>
            <a:r>
              <a:rPr lang="en-US" sz="1200" dirty="0">
                <a:latin typeface="Arial" panose="020B0604020202020204" pitchFamily="34" charset="0"/>
                <a:cs typeface="Arial" panose="020B0604020202020204" pitchFamily="34" charset="0"/>
              </a:rPr>
              <a:t>. Roughness analysis inner SCWs using AFM.</a:t>
            </a:r>
          </a:p>
        </p:txBody>
      </p:sp>
      <p:pic>
        <p:nvPicPr>
          <p:cNvPr id="14" name="Picture 13">
            <a:extLst>
              <a:ext uri="{FF2B5EF4-FFF2-40B4-BE49-F238E27FC236}">
                <a16:creationId xmlns:a16="http://schemas.microsoft.com/office/drawing/2014/main" id="{7BE3AE9A-5822-45C1-8476-0C0127385E07}"/>
              </a:ext>
            </a:extLst>
          </p:cNvPr>
          <p:cNvPicPr>
            <a:picLocks noChangeAspect="1"/>
          </p:cNvPicPr>
          <p:nvPr/>
        </p:nvPicPr>
        <p:blipFill rotWithShape="1">
          <a:blip r:embed="rId3"/>
          <a:srcRect b="19125"/>
          <a:stretch/>
        </p:blipFill>
        <p:spPr>
          <a:xfrm>
            <a:off x="397715" y="1454939"/>
            <a:ext cx="7410286" cy="2540734"/>
          </a:xfrm>
          <a:prstGeom prst="rect">
            <a:avLst/>
          </a:prstGeom>
        </p:spPr>
      </p:pic>
    </p:spTree>
    <p:extLst>
      <p:ext uri="{BB962C8B-B14F-4D97-AF65-F5344CB8AC3E}">
        <p14:creationId xmlns:p14="http://schemas.microsoft.com/office/powerpoint/2010/main" val="105351882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96576</TotalTime>
  <Words>83</Words>
  <Application>Microsoft Office PowerPoint</Application>
  <PresentationFormat>On-screen Show (4:3)</PresentationFormat>
  <Paragraphs>3</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Study: Investigation of cell wall changes associated with irx mutants in A. thaliana</dc:title>
  <dc:creator>Jacob Crowe</dc:creator>
  <cp:lastModifiedBy>Jacob Crowe</cp:lastModifiedBy>
  <cp:revision>400</cp:revision>
  <cp:lastPrinted>2017-01-25T19:54:13Z</cp:lastPrinted>
  <dcterms:created xsi:type="dcterms:W3CDTF">2017-01-05T22:48:29Z</dcterms:created>
  <dcterms:modified xsi:type="dcterms:W3CDTF">2021-08-08T16:23:24Z</dcterms:modified>
</cp:coreProperties>
</file>