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2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7365F-FAAF-4FF5-B722-37AB286D01B6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E59876-BCBA-46FE-B12B-E0FDC725C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72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0E7E-FA2A-48D3-85F0-4F79A6513D0F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98EA-5EF6-4D72-8756-8111AE44E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47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0E7E-FA2A-48D3-85F0-4F79A6513D0F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98EA-5EF6-4D72-8756-8111AE44E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1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0E7E-FA2A-48D3-85F0-4F79A6513D0F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98EA-5EF6-4D72-8756-8111AE44E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830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0E7E-FA2A-48D3-85F0-4F79A6513D0F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98EA-5EF6-4D72-8756-8111AE44E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18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0E7E-FA2A-48D3-85F0-4F79A6513D0F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98EA-5EF6-4D72-8756-8111AE44E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650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0E7E-FA2A-48D3-85F0-4F79A6513D0F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98EA-5EF6-4D72-8756-8111AE44E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354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0E7E-FA2A-48D3-85F0-4F79A6513D0F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98EA-5EF6-4D72-8756-8111AE44E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22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0E7E-FA2A-48D3-85F0-4F79A6513D0F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98EA-5EF6-4D72-8756-8111AE44E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25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0E7E-FA2A-48D3-85F0-4F79A6513D0F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98EA-5EF6-4D72-8756-8111AE44E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904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0E7E-FA2A-48D3-85F0-4F79A6513D0F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98EA-5EF6-4D72-8756-8111AE44E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150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0E7E-FA2A-48D3-85F0-4F79A6513D0F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98EA-5EF6-4D72-8756-8111AE44E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12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30E7E-FA2A-48D3-85F0-4F79A6513D0F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498EA-5EF6-4D72-8756-8111AE44E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04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0970" y="1380566"/>
            <a:ext cx="9730059" cy="4096867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96E76497-9FFA-4E72-B40E-B8D83193454C}"/>
              </a:ext>
            </a:extLst>
          </p:cNvPr>
          <p:cNvSpPr txBox="1"/>
          <p:nvPr/>
        </p:nvSpPr>
        <p:spPr>
          <a:xfrm>
            <a:off x="3196228" y="950710"/>
            <a:ext cx="28997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a: </a:t>
            </a:r>
            <a:r>
              <a:rPr lang="en-US" altLang="zh-CN" sz="1200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r</a:t>
            </a:r>
            <a:r>
              <a:rPr lang="en-US" altLang="zh-CN" sz="1200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osmarinic</a:t>
            </a:r>
            <a:r>
              <a:rPr lang="en-US" altLang="zh-CN" sz="12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12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acid       b: </a:t>
            </a:r>
            <a:r>
              <a:rPr lang="en-US" altLang="zh-CN" sz="1200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salvianolic</a:t>
            </a:r>
            <a:r>
              <a:rPr lang="en-US" altLang="zh-CN" sz="12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en-US" altLang="zh-CN" sz="12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acid </a:t>
            </a:r>
            <a:r>
              <a:rPr lang="en-US" altLang="zh-CN" sz="12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B</a:t>
            </a:r>
            <a:endParaRPr lang="zh-CN" altLang="en-US" sz="12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48103" y="5477433"/>
            <a:ext cx="100957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Figure 1. Total ion chromatograms of roots from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Salvia </a:t>
            </a:r>
            <a:r>
              <a:rPr lang="en-US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miltiorrhiza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obtained by high performance liquid chromatography (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HPLC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analysis used for quantification of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salvianolic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acid B and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rosmarinic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acid.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609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694" y="798746"/>
            <a:ext cx="9920168" cy="2233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1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746" y="3292720"/>
            <a:ext cx="10028064" cy="2233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本框 3"/>
          <p:cNvSpPr txBox="1"/>
          <p:nvPr/>
        </p:nvSpPr>
        <p:spPr>
          <a:xfrm>
            <a:off x="1297858" y="429414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297858" y="2981010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31C04D0-B40E-462D-8A67-695A0AA751F1}"/>
              </a:ext>
            </a:extLst>
          </p:cNvPr>
          <p:cNvSpPr/>
          <p:nvPr/>
        </p:nvSpPr>
        <p:spPr>
          <a:xfrm>
            <a:off x="349045" y="5639208"/>
            <a:ext cx="118429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Figure 2. Total ion chromatograms of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Salvia </a:t>
            </a:r>
            <a:r>
              <a:rPr lang="en-US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miltiorrhiza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without (A) and with (B) copper treatment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Two-month-old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S. </a:t>
            </a:r>
            <a:r>
              <a:rPr lang="en-US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miltiorrhiza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 treated without or with low copper ion 5 days,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metabolites were extracted using 70% methanol diluted in deionized water. Metabolites were determined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ultra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liquid chromatography-quadrupole-time of flight mass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spectrometry (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UPLC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-Q/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TOF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-MS).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total ions were counted within 90 min.</a:t>
            </a:r>
          </a:p>
        </p:txBody>
      </p:sp>
    </p:spTree>
    <p:extLst>
      <p:ext uri="{BB962C8B-B14F-4D97-AF65-F5344CB8AC3E}">
        <p14:creationId xmlns:p14="http://schemas.microsoft.com/office/powerpoint/2010/main" val="318921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>
            <a:off x="1134077" y="831855"/>
            <a:ext cx="9478484" cy="4086731"/>
            <a:chOff x="1104581" y="1171068"/>
            <a:chExt cx="9478484" cy="4086731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59" t="47436" r="17272" b="4030"/>
            <a:stretch/>
          </p:blipFill>
          <p:spPr>
            <a:xfrm>
              <a:off x="1106129" y="3303639"/>
              <a:ext cx="7757652" cy="1954160"/>
            </a:xfrm>
            <a:prstGeom prst="rect">
              <a:avLst/>
            </a:prstGeom>
          </p:spPr>
        </p:pic>
        <p:grpSp>
          <p:nvGrpSpPr>
            <p:cNvPr id="16" name="组合 15"/>
            <p:cNvGrpSpPr/>
            <p:nvPr/>
          </p:nvGrpSpPr>
          <p:grpSpPr>
            <a:xfrm>
              <a:off x="2218767" y="1171068"/>
              <a:ext cx="4242117" cy="1384444"/>
              <a:chOff x="5891115" y="175914"/>
              <a:chExt cx="4242117" cy="1384444"/>
            </a:xfrm>
          </p:grpSpPr>
          <p:sp>
            <p:nvSpPr>
              <p:cNvPr id="6" name="文本框 5"/>
              <p:cNvSpPr txBox="1"/>
              <p:nvPr/>
            </p:nvSpPr>
            <p:spPr>
              <a:xfrm>
                <a:off x="6425023" y="526385"/>
                <a:ext cx="238719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MRE</a:t>
                </a: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Metal response-element</a:t>
                </a:r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" name="文本框 6"/>
              <p:cNvSpPr txBox="1"/>
              <p:nvPr/>
            </p:nvSpPr>
            <p:spPr>
              <a:xfrm>
                <a:off x="6425023" y="175914"/>
                <a:ext cx="254589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CuRE</a:t>
                </a: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Copper response-element</a:t>
                </a:r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6415548" y="1237900"/>
                <a:ext cx="371768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MYB</a:t>
                </a: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1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MYB</a:t>
                </a: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transcription factor binding element</a:t>
                </a:r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6408428" y="878509"/>
                <a:ext cx="346280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MRE</a:t>
                </a: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-like, Metal response-element like motif</a:t>
                </a:r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12" name="图片 11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5025" t="5008" r="9410" b="86928"/>
              <a:stretch/>
            </p:blipFill>
            <p:spPr>
              <a:xfrm>
                <a:off x="5902066" y="547356"/>
                <a:ext cx="535858" cy="324658"/>
              </a:xfrm>
              <a:prstGeom prst="rect">
                <a:avLst/>
              </a:prstGeom>
            </p:spPr>
          </p:pic>
          <p:pic>
            <p:nvPicPr>
              <p:cNvPr id="13" name="图片 12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5025" t="13956" r="9202" b="79451"/>
              <a:stretch/>
            </p:blipFill>
            <p:spPr>
              <a:xfrm>
                <a:off x="5903941" y="223902"/>
                <a:ext cx="555851" cy="265471"/>
              </a:xfrm>
              <a:prstGeom prst="rect">
                <a:avLst/>
              </a:prstGeom>
            </p:spPr>
          </p:pic>
          <p:pic>
            <p:nvPicPr>
              <p:cNvPr id="14" name="图片 13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5025" t="23506" r="9924" b="70267"/>
              <a:stretch/>
            </p:blipFill>
            <p:spPr>
              <a:xfrm>
                <a:off x="5914358" y="1309635"/>
                <a:ext cx="486442" cy="250723"/>
              </a:xfrm>
              <a:prstGeom prst="rect">
                <a:avLst/>
              </a:prstGeom>
            </p:spPr>
          </p:pic>
          <p:pic>
            <p:nvPicPr>
              <p:cNvPr id="15" name="图片 14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5025" t="31381" r="9449" b="60195"/>
              <a:stretch/>
            </p:blipFill>
            <p:spPr>
              <a:xfrm>
                <a:off x="5891115" y="914364"/>
                <a:ext cx="532061" cy="339213"/>
              </a:xfrm>
              <a:prstGeom prst="rect">
                <a:avLst/>
              </a:prstGeom>
            </p:spPr>
          </p:pic>
        </p:grpSp>
        <p:sp>
          <p:nvSpPr>
            <p:cNvPr id="2" name="矩形 1"/>
            <p:cNvSpPr/>
            <p:nvPr/>
          </p:nvSpPr>
          <p:spPr>
            <a:xfrm>
              <a:off x="8585306" y="4055494"/>
              <a:ext cx="91403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Laccase 20 </a:t>
              </a:r>
              <a:endParaRPr lang="en-US" sz="1200" dirty="0"/>
            </a:p>
          </p:txBody>
        </p:sp>
        <p:sp>
          <p:nvSpPr>
            <p:cNvPr id="3" name="矩形 2"/>
            <p:cNvSpPr/>
            <p:nvPr/>
          </p:nvSpPr>
          <p:spPr>
            <a:xfrm>
              <a:off x="8582196" y="4389208"/>
              <a:ext cx="91403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Laccase 13 </a:t>
              </a:r>
              <a:endParaRPr lang="en-US" sz="1200" dirty="0"/>
            </a:p>
          </p:txBody>
        </p:sp>
        <p:sp>
          <p:nvSpPr>
            <p:cNvPr id="5" name="矩形 4"/>
            <p:cNvSpPr/>
            <p:nvPr/>
          </p:nvSpPr>
          <p:spPr>
            <a:xfrm>
              <a:off x="8555810" y="3696568"/>
              <a:ext cx="199067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Transcription factor </a:t>
              </a:r>
              <a:r>
                <a:rPr lang="en-US" sz="1200" dirty="0" err="1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MYB33</a:t>
              </a:r>
              <a:r>
                <a:rPr lang="en-US" sz="12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en-US" sz="1200" dirty="0"/>
            </a:p>
          </p:txBody>
        </p:sp>
        <p:sp>
          <p:nvSpPr>
            <p:cNvPr id="10" name="矩形 9"/>
            <p:cNvSpPr/>
            <p:nvPr/>
          </p:nvSpPr>
          <p:spPr>
            <a:xfrm>
              <a:off x="8555810" y="3341984"/>
              <a:ext cx="199067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Transcription factor </a:t>
              </a:r>
              <a:r>
                <a:rPr lang="en-US" sz="1200" dirty="0" err="1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MYB73</a:t>
              </a:r>
              <a:r>
                <a:rPr lang="en-US" sz="12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en-US" sz="1200" dirty="0"/>
            </a:p>
          </p:txBody>
        </p:sp>
        <p:pic>
          <p:nvPicPr>
            <p:cNvPr id="17" name="图片 1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59" t="20147" r="17272" b="60981"/>
            <a:stretch/>
          </p:blipFill>
          <p:spPr>
            <a:xfrm>
              <a:off x="1104581" y="2574816"/>
              <a:ext cx="7757652" cy="759854"/>
            </a:xfrm>
            <a:prstGeom prst="rect">
              <a:avLst/>
            </a:prstGeom>
          </p:spPr>
        </p:pic>
        <p:sp>
          <p:nvSpPr>
            <p:cNvPr id="11" name="矩形 10"/>
            <p:cNvSpPr/>
            <p:nvPr/>
          </p:nvSpPr>
          <p:spPr>
            <a:xfrm>
              <a:off x="8582196" y="3017248"/>
              <a:ext cx="2000869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Zinc finger </a:t>
              </a:r>
              <a:r>
                <a:rPr lang="en-US" sz="1200" dirty="0" err="1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CCCH</a:t>
              </a:r>
              <a:r>
                <a:rPr lang="en-US" sz="12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12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protein </a:t>
              </a:r>
              <a:r>
                <a:rPr lang="en-US" sz="12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33</a:t>
              </a:r>
              <a:endParaRPr lang="en-US" sz="1200" dirty="0"/>
            </a:p>
          </p:txBody>
        </p:sp>
        <p:sp>
          <p:nvSpPr>
            <p:cNvPr id="18" name="矩形 17"/>
            <p:cNvSpPr/>
            <p:nvPr/>
          </p:nvSpPr>
          <p:spPr>
            <a:xfrm>
              <a:off x="8586398" y="2683402"/>
              <a:ext cx="186519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Zinc finger protein </a:t>
              </a:r>
              <a:r>
                <a:rPr lang="en-US" sz="1200" dirty="0" err="1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ZAT10</a:t>
              </a:r>
              <a:r>
                <a:rPr lang="en-US" sz="12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en-US" sz="1200" dirty="0"/>
            </a:p>
          </p:txBody>
        </p:sp>
      </p:grpSp>
      <p:sp>
        <p:nvSpPr>
          <p:cNvPr id="20" name="矩形 19"/>
          <p:cNvSpPr/>
          <p:nvPr/>
        </p:nvSpPr>
        <p:spPr>
          <a:xfrm>
            <a:off x="776748" y="5155860"/>
            <a:ext cx="108892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Figure 3. Copper-response element predication in laccases and transcription factors. The promoter sequences of analyzed genes (from 2000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bp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relative to translation start site) were extracted using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gff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file of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Salvia </a:t>
            </a:r>
            <a:r>
              <a:rPr lang="en-US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miltiorrhiza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genome. Core motif of copper-response element (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GTAC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metal response-element (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TGCxCxC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were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predicted in extracted 2000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bp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promoter sequences of laccases and transcription factors using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Plantcare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database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visualized by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TBtools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addition, transcription factors binding motifs were also predicated in extracted 2000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bp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promoter sequences of laccases. </a:t>
            </a:r>
          </a:p>
        </p:txBody>
      </p:sp>
    </p:spTree>
    <p:extLst>
      <p:ext uri="{BB962C8B-B14F-4D97-AF65-F5344CB8AC3E}">
        <p14:creationId xmlns:p14="http://schemas.microsoft.com/office/powerpoint/2010/main" val="4213110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1695</TotalTime>
  <Words>252</Words>
  <Application>Microsoft Office PowerPoint</Application>
  <PresentationFormat>宽屏</PresentationFormat>
  <Paragraphs>16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等线</vt:lpstr>
      <vt:lpstr>等线 Light</vt:lpstr>
      <vt:lpstr>微软雅黑</vt:lpstr>
      <vt:lpstr>Arial</vt:lpstr>
      <vt:lpstr>Calibri</vt:lpstr>
      <vt:lpstr>Calibri Light</vt:lpstr>
      <vt:lpstr>Times New Roman</vt:lpstr>
      <vt:lpstr>Office 主题​​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·çÇáÎÞºÛ</dc:creator>
  <cp:lastModifiedBy>·çÇáÎÞºÛ</cp:lastModifiedBy>
  <cp:revision>33</cp:revision>
  <dcterms:created xsi:type="dcterms:W3CDTF">2021-06-19T01:36:03Z</dcterms:created>
  <dcterms:modified xsi:type="dcterms:W3CDTF">2021-09-16T03:00:14Z</dcterms:modified>
</cp:coreProperties>
</file>