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汤 臻" initials="汤" lastIdx="1" clrIdx="0">
    <p:extLst>
      <p:ext uri="{19B8F6BF-5375-455C-9EA6-DF929625EA0E}">
        <p15:presenceInfo xmlns:p15="http://schemas.microsoft.com/office/powerpoint/2012/main" userId="1e11062194281df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8FD473F-0EA7-4048-BCC2-00CF318D95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7C153CE-20DD-4A0F-8E27-CB95194DFC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C378EDD-E497-47E8-9FBD-C54BDF024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0CF8432-8FD1-4452-8E70-256A06FFD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18A10B0-A565-473B-924C-62413C792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3940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0945473-7259-4455-9BFA-5F915AA51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7499EB8-B61D-4AAC-A153-090825DAF9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5DB4AE3-F928-4A00-931E-D57FFF0DD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420E740-A4BB-40DA-9A59-4298C875B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D5AD836-D4F0-4EFD-A086-8DD0D0694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913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6173354-FBF7-4692-B2B7-D6683F6260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0F8104A-EBC0-495E-9533-3594B9EF60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AF3BCC8-32C9-4F15-BA33-D213F9AE9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AA0008F-80A6-4AC4-ABED-D4F9B96B4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438F60E-526A-469C-8D14-446943233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2563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9766B3D-0B3F-4843-A875-678A2110D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480E5D2-5E13-4FE3-A451-18266FC1B5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2C6EE60-68CF-4F4F-B7D8-621F3D92E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1F9D512-5FA0-44E4-80EF-926B1430B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8DB6FBF-6030-4EC0-898C-D0DF283E1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5099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8B56802-0183-4413-8018-31C80673B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0D17DEE-F3D3-4E32-9158-B2E160352C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10FBD28-589E-4774-92DE-D94C7D966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FD09830-E11C-4B08-A590-26DD82095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9BD627-AED3-45AF-97FC-F8D53947C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6891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248C37-24EF-41EE-9326-043758BD0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1094FCA-BB2E-4A2A-BAE8-4E796CBCD0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F159882-3E00-4D8D-9E2C-DB2801AAC7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A5B8B05-09F5-42E5-A886-0F178C58A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B1BE365-444A-4458-937D-A24C9127A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0764B81-FB44-4C0F-BA23-BA76F9F83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8564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B4E3C12-D745-4CDA-A000-3B5972D72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286AA5E-279F-47E8-83D9-7E54C16653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3441AD8-69AC-4038-8F1F-4A4DCBD4B0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0510166-A194-478D-813C-5E0BB70F2D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8324614-EF39-4EF3-9D8A-34FDA74D58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D3B12C6-A17B-4EE9-8463-FC27998F6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4E505A5-B4DA-4E70-81BD-508772BB5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D90285E-1615-4788-8666-2E54F9922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6466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7844695-39B2-4C85-935C-3ABD849BE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39EEAE2-9DFB-43FD-8367-20990D47F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0C2BC2E-7C11-4EF3-860F-2AACD017F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DDD7B43-B994-4FE1-8F81-C18A4478A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486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BFD864F-3F38-4734-A389-C94236A81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23B3865-B1D1-487B-9AB3-11ABED9AA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AF66AC4-12DB-46D3-AAF4-83937882B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3692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C7F578-B332-495B-BFCF-E4E674C9B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FC7CB70-4E4A-47B5-B41D-BA9848B73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09F588F-A31C-4A0A-9BF1-69AA4297D5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1F48BFF-20B4-4CDF-9D36-6647FF6A5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F0E7488-5931-4311-BC96-B9161F4EE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27C6BA7-A1FC-4CBC-9AD6-55B245641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6009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267A7C6-66A8-4100-B5DC-341F984B3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99B0E8C-C09F-4019-9E18-F04157E88D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BC3CA89-5526-4B43-87B1-2AF93F6847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CC4E759-8E46-4F3F-939A-712B7F625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1EEE8C7-B4C3-4B0A-969E-3523E933C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3D92D64-7956-49FB-A4D5-850B29F50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8518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170BB02-B800-480F-BA03-DC8447AD5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148328E-9F0C-4BDC-8EE3-271AD0E916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963930C-7164-45AE-91FA-198AB8307E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627118E-7395-40B2-AD62-5E73D281D1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7DADD65-8135-422F-AF93-A4275AA0B7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255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oleObject" Target="../embeddings/oleObject10.bin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oleObject" Target="../embeddings/oleObject13.bin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Fig.11D</a:t>
            </a:r>
            <a:endParaRPr lang="zh-CN" altLang="en-US" dirty="0"/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644AC91F-C0AC-4C4D-A634-1750BC376D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8877721"/>
              </p:ext>
            </p:extLst>
          </p:nvPr>
        </p:nvGraphicFramePr>
        <p:xfrm>
          <a:off x="838200" y="4258469"/>
          <a:ext cx="10515600" cy="1180305"/>
        </p:xfrm>
        <a:graphic>
          <a:graphicData uri="http://schemas.openxmlformats.org/drawingml/2006/table">
            <a:tbl>
              <a:tblPr/>
              <a:tblGrid>
                <a:gridCol w="1051560">
                  <a:extLst>
                    <a:ext uri="{9D8B030D-6E8A-4147-A177-3AD203B41FA5}">
                      <a16:colId xmlns:a16="http://schemas.microsoft.com/office/drawing/2014/main" val="1346932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1504478251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1119063894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2134473088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2693113487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2147703521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2954476688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120881353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1442850501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2363711143"/>
                    </a:ext>
                  </a:extLst>
                </a:gridCol>
              </a:tblGrid>
              <a:tr h="393435">
                <a:tc>
                  <a:txBody>
                    <a:bodyPr/>
                    <a:lstStyle/>
                    <a:p>
                      <a:pPr algn="ctr" fontAlgn="b"/>
                      <a:endParaRPr lang="zh-CN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Ti6Al4V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Ti2448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Con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9873527"/>
                  </a:ext>
                </a:extLst>
              </a:tr>
              <a:tr h="39343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3 day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131.794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130.7587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147.5196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59.30207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62.97261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61.13407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34.92129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34.05251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31.16841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9634700"/>
                  </a:ext>
                </a:extLst>
              </a:tr>
              <a:tr h="39343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7 day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19.81395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19.53382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20.37476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18.1359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17.85686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17.85686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11.76403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11.2145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 dirty="0">
                          <a:effectLst/>
                          <a:latin typeface="Arial" panose="020B0604020202020204" pitchFamily="34" charset="0"/>
                        </a:rPr>
                        <a:t>12.86526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1226552"/>
                  </a:ext>
                </a:extLst>
              </a:tr>
            </a:tbl>
          </a:graphicData>
        </a:graphic>
      </p:graphicFrame>
      <p:graphicFrame>
        <p:nvGraphicFramePr>
          <p:cNvPr id="4" name="对象 3">
            <a:extLst>
              <a:ext uri="{FF2B5EF4-FFF2-40B4-BE49-F238E27FC236}">
                <a16:creationId xmlns:a16="http://schemas.microsoft.com/office/drawing/2014/main" id="{C0F11659-B1DE-40B6-BE59-00AF97E795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7686859"/>
              </p:ext>
            </p:extLst>
          </p:nvPr>
        </p:nvGraphicFramePr>
        <p:xfrm>
          <a:off x="4349750" y="1419226"/>
          <a:ext cx="2959100" cy="279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2959235" imgH="2795406" progId="Prism8.Document">
                  <p:embed/>
                </p:oleObj>
              </mc:Choice>
              <mc:Fallback>
                <p:oleObj name="Prism 8" r:id="rId2" imgW="2959235" imgH="279540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349750" y="1419226"/>
                        <a:ext cx="2959100" cy="2795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91978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Fig.S2E</a:t>
            </a:r>
            <a:endParaRPr lang="zh-CN" altLang="en-US" dirty="0"/>
          </a:p>
        </p:txBody>
      </p:sp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E90D167A-8801-436E-9F8C-E3A663CD68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7377289"/>
              </p:ext>
            </p:extLst>
          </p:nvPr>
        </p:nvGraphicFramePr>
        <p:xfrm>
          <a:off x="3846513" y="935038"/>
          <a:ext cx="3240087" cy="279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3239781" imgH="2795406" progId="Prism8.Document">
                  <p:embed/>
                </p:oleObj>
              </mc:Choice>
              <mc:Fallback>
                <p:oleObj name="Prism 8" r:id="rId2" imgW="3239781" imgH="279540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846513" y="935038"/>
                        <a:ext cx="3240087" cy="2795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E6FBFAA4-980D-4150-97D6-E5CEC34FA1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446550"/>
              </p:ext>
            </p:extLst>
          </p:nvPr>
        </p:nvGraphicFramePr>
        <p:xfrm>
          <a:off x="4143375" y="3807619"/>
          <a:ext cx="2286000" cy="635000"/>
        </p:xfrm>
        <a:graphic>
          <a:graphicData uri="http://schemas.openxmlformats.org/drawingml/2006/table">
            <a:tbl>
              <a:tblPr/>
              <a:tblGrid>
                <a:gridCol w="1143000">
                  <a:extLst>
                    <a:ext uri="{9D8B030D-6E8A-4147-A177-3AD203B41FA5}">
                      <a16:colId xmlns:a16="http://schemas.microsoft.com/office/drawing/2014/main" val="400609724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79169812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CMD-Ti6Al4V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CMD-Ti2448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55520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4.321422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4.056387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02414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3.526259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5.38137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53707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5.38137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effectLst/>
                          <a:latin typeface="Arial" panose="020B0604020202020204" pitchFamily="34" charset="0"/>
                        </a:rPr>
                        <a:t>3.261166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84600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3794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Fig.S2F</a:t>
            </a:r>
            <a:endParaRPr lang="zh-CN" altLang="en-US" dirty="0"/>
          </a:p>
        </p:txBody>
      </p:sp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96700F12-9E3D-4B71-9FC6-83CDAAD5907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9311602"/>
              </p:ext>
            </p:extLst>
          </p:nvPr>
        </p:nvGraphicFramePr>
        <p:xfrm>
          <a:off x="3700463" y="944563"/>
          <a:ext cx="3322637" cy="279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3321892" imgH="2795406" progId="Prism8.Document">
                  <p:embed/>
                </p:oleObj>
              </mc:Choice>
              <mc:Fallback>
                <p:oleObj name="Prism 8" r:id="rId2" imgW="3321892" imgH="279540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700463" y="944563"/>
                        <a:ext cx="3322637" cy="2795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3C9D88DA-3D59-42D7-94D8-41F4FEB0E4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998747"/>
              </p:ext>
            </p:extLst>
          </p:nvPr>
        </p:nvGraphicFramePr>
        <p:xfrm>
          <a:off x="4029075" y="3988594"/>
          <a:ext cx="2286000" cy="635000"/>
        </p:xfrm>
        <a:graphic>
          <a:graphicData uri="http://schemas.openxmlformats.org/drawingml/2006/table">
            <a:tbl>
              <a:tblPr/>
              <a:tblGrid>
                <a:gridCol w="1143000">
                  <a:extLst>
                    <a:ext uri="{9D8B030D-6E8A-4147-A177-3AD203B41FA5}">
                      <a16:colId xmlns:a16="http://schemas.microsoft.com/office/drawing/2014/main" val="1777091793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83734224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CMD-Ti6Al4V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CMD-Ti2448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78309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9.621429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7.353373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761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8.145538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8.804005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30266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8.000474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effectLst/>
                          <a:latin typeface="Arial" panose="020B0604020202020204" pitchFamily="34" charset="0"/>
                        </a:rPr>
                        <a:t>8.656875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92133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14987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Fig.S2G</a:t>
            </a:r>
            <a:endParaRPr lang="zh-CN" altLang="en-US" dirty="0"/>
          </a:p>
        </p:txBody>
      </p:sp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3CC6925D-4C11-41F3-94CE-C62E4E1D04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0461812"/>
              </p:ext>
            </p:extLst>
          </p:nvPr>
        </p:nvGraphicFramePr>
        <p:xfrm>
          <a:off x="3957638" y="1039813"/>
          <a:ext cx="3322637" cy="279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3321892" imgH="2795406" progId="Prism8.Document">
                  <p:embed/>
                </p:oleObj>
              </mc:Choice>
              <mc:Fallback>
                <p:oleObj name="Prism 8" r:id="rId2" imgW="3321892" imgH="279540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57638" y="1039813"/>
                        <a:ext cx="3322637" cy="2795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4388CBD4-03AA-411A-A8E1-B17D12C21F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8333"/>
              </p:ext>
            </p:extLst>
          </p:nvPr>
        </p:nvGraphicFramePr>
        <p:xfrm>
          <a:off x="4324350" y="4045744"/>
          <a:ext cx="2286000" cy="635000"/>
        </p:xfrm>
        <a:graphic>
          <a:graphicData uri="http://schemas.openxmlformats.org/drawingml/2006/table">
            <a:tbl>
              <a:tblPr/>
              <a:tblGrid>
                <a:gridCol w="1143000">
                  <a:extLst>
                    <a:ext uri="{9D8B030D-6E8A-4147-A177-3AD203B41FA5}">
                      <a16:colId xmlns:a16="http://schemas.microsoft.com/office/drawing/2014/main" val="10522108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7203496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CMD-Ti6Al4V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CMD-Ti2448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56994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36.38806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17.21042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51344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37.36632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34.75831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30692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16.88638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effectLst/>
                          <a:latin typeface="Arial" panose="020B0604020202020204" pitchFamily="34" charset="0"/>
                        </a:rPr>
                        <a:t>37.36632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19584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89499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Fig.S2H</a:t>
            </a:r>
            <a:endParaRPr lang="zh-CN" altLang="en-US" dirty="0"/>
          </a:p>
        </p:txBody>
      </p:sp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9B69D365-9095-4AEC-9F7F-960CFC0C62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6830616"/>
              </p:ext>
            </p:extLst>
          </p:nvPr>
        </p:nvGraphicFramePr>
        <p:xfrm>
          <a:off x="4048125" y="1173163"/>
          <a:ext cx="3429000" cy="279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3428852" imgH="2795406" progId="Prism8.Document">
                  <p:embed/>
                </p:oleObj>
              </mc:Choice>
              <mc:Fallback>
                <p:oleObj name="Prism 8" r:id="rId2" imgW="3428852" imgH="279540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048125" y="1173163"/>
                        <a:ext cx="3429000" cy="2795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1A056061-9A5F-4371-AFF3-74E025692B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574791"/>
              </p:ext>
            </p:extLst>
          </p:nvPr>
        </p:nvGraphicFramePr>
        <p:xfrm>
          <a:off x="4343400" y="4198144"/>
          <a:ext cx="2286000" cy="635000"/>
        </p:xfrm>
        <a:graphic>
          <a:graphicData uri="http://schemas.openxmlformats.org/drawingml/2006/table">
            <a:tbl>
              <a:tblPr/>
              <a:tblGrid>
                <a:gridCol w="1143000">
                  <a:extLst>
                    <a:ext uri="{9D8B030D-6E8A-4147-A177-3AD203B41FA5}">
                      <a16:colId xmlns:a16="http://schemas.microsoft.com/office/drawing/2014/main" val="192641869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82281589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CMD-Ti6Al4V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CMD-Ti2448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55904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0.059007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0.063972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23935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0.055702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effectLst/>
                          <a:latin typeface="Arial" panose="020B0604020202020204" pitchFamily="34" charset="0"/>
                        </a:rPr>
                        <a:t>0.055702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99159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0.05405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effectLst/>
                          <a:latin typeface="Arial" panose="020B0604020202020204" pitchFamily="34" charset="0"/>
                        </a:rPr>
                        <a:t>0.062316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06373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7748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Fig.S2I</a:t>
            </a:r>
            <a:endParaRPr lang="zh-CN" altLang="en-US" dirty="0"/>
          </a:p>
        </p:txBody>
      </p:sp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F800EB3A-3DE2-4B84-B192-6ABE7CCF77E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0602476"/>
              </p:ext>
            </p:extLst>
          </p:nvPr>
        </p:nvGraphicFramePr>
        <p:xfrm>
          <a:off x="4014788" y="1077913"/>
          <a:ext cx="3322637" cy="279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3321892" imgH="2795406" progId="Prism8.Document">
                  <p:embed/>
                </p:oleObj>
              </mc:Choice>
              <mc:Fallback>
                <p:oleObj name="Prism 8" r:id="rId2" imgW="3321892" imgH="279540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014788" y="1077913"/>
                        <a:ext cx="3322637" cy="2795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4AC7B46A-464C-4E07-B71A-36D05196F5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1577952"/>
              </p:ext>
            </p:extLst>
          </p:nvPr>
        </p:nvGraphicFramePr>
        <p:xfrm>
          <a:off x="4362450" y="4226719"/>
          <a:ext cx="2286000" cy="635000"/>
        </p:xfrm>
        <a:graphic>
          <a:graphicData uri="http://schemas.openxmlformats.org/drawingml/2006/table">
            <a:tbl>
              <a:tblPr/>
              <a:tblGrid>
                <a:gridCol w="1143000">
                  <a:extLst>
                    <a:ext uri="{9D8B030D-6E8A-4147-A177-3AD203B41FA5}">
                      <a16:colId xmlns:a16="http://schemas.microsoft.com/office/drawing/2014/main" val="386103138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77951106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CMD-Ti6Al4V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CMD-Ti2448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1192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7.484228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8.900777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40123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8.291683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7.685591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14332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8.900777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effectLst/>
                          <a:latin typeface="Arial" panose="020B0604020202020204" pitchFamily="34" charset="0"/>
                        </a:rPr>
                        <a:t>8.089319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5553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511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Fig.11E</a:t>
            </a:r>
            <a:endParaRPr lang="zh-CN" altLang="en-US" dirty="0"/>
          </a:p>
        </p:txBody>
      </p:sp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7F95F677-8553-4C97-9479-32B5DB08D97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1047435"/>
              </p:ext>
            </p:extLst>
          </p:nvPr>
        </p:nvGraphicFramePr>
        <p:xfrm>
          <a:off x="4264025" y="1011238"/>
          <a:ext cx="2882900" cy="279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2882886" imgH="2795406" progId="Prism8.Document">
                  <p:embed/>
                </p:oleObj>
              </mc:Choice>
              <mc:Fallback>
                <p:oleObj name="Prism 8" r:id="rId2" imgW="2882886" imgH="279540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264025" y="1011238"/>
                        <a:ext cx="2882900" cy="2795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A32B391C-C53D-4F36-B9B0-54A541FD92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6741928"/>
              </p:ext>
            </p:extLst>
          </p:nvPr>
        </p:nvGraphicFramePr>
        <p:xfrm>
          <a:off x="838200" y="3782218"/>
          <a:ext cx="10515600" cy="1094580"/>
        </p:xfrm>
        <a:graphic>
          <a:graphicData uri="http://schemas.openxmlformats.org/drawingml/2006/table">
            <a:tbl>
              <a:tblPr/>
              <a:tblGrid>
                <a:gridCol w="1051560">
                  <a:extLst>
                    <a:ext uri="{9D8B030D-6E8A-4147-A177-3AD203B41FA5}">
                      <a16:colId xmlns:a16="http://schemas.microsoft.com/office/drawing/2014/main" val="1165093283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993862650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2681953922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3606308385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2272933654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3939372662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418103151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3013021465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3271924269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498770052"/>
                    </a:ext>
                  </a:extLst>
                </a:gridCol>
              </a:tblGrid>
              <a:tr h="364860">
                <a:tc>
                  <a:txBody>
                    <a:bodyPr/>
                    <a:lstStyle/>
                    <a:p>
                      <a:pPr algn="ctr" fontAlgn="b"/>
                      <a:endParaRPr lang="zh-CN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Ti6Al4V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Ti2448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Con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353008"/>
                  </a:ext>
                </a:extLst>
              </a:tr>
              <a:tr h="36486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3 day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15.56069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15.12107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16.22044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6.800926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7.455526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6.582811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5.057212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4.839441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4.186386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374226"/>
                  </a:ext>
                </a:extLst>
              </a:tr>
              <a:tr h="36486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7 day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7.673812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7.237283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6.800926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5.710783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5.275026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4.839441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3.968786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3.533716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 dirty="0">
                          <a:effectLst/>
                          <a:latin typeface="Arial" panose="020B0604020202020204" pitchFamily="34" charset="0"/>
                        </a:rPr>
                        <a:t>3.75123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6886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6164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Fig.11F</a:t>
            </a:r>
            <a:endParaRPr lang="zh-CN" altLang="en-US" dirty="0"/>
          </a:p>
        </p:txBody>
      </p:sp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EF548FA4-D967-4F0B-B1D8-3A5B9C5A7B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7043783"/>
              </p:ext>
            </p:extLst>
          </p:nvPr>
        </p:nvGraphicFramePr>
        <p:xfrm>
          <a:off x="4654550" y="1030288"/>
          <a:ext cx="2882900" cy="279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2882886" imgH="2795406" progId="Prism8.Document">
                  <p:embed/>
                </p:oleObj>
              </mc:Choice>
              <mc:Fallback>
                <p:oleObj name="Prism 8" r:id="rId2" imgW="2882886" imgH="279540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654550" y="1030288"/>
                        <a:ext cx="2882900" cy="2795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BDD9FA13-E927-4D78-86D0-357D310CE4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5792338"/>
              </p:ext>
            </p:extLst>
          </p:nvPr>
        </p:nvGraphicFramePr>
        <p:xfrm>
          <a:off x="838200" y="3782219"/>
          <a:ext cx="10515600" cy="1027905"/>
        </p:xfrm>
        <a:graphic>
          <a:graphicData uri="http://schemas.openxmlformats.org/drawingml/2006/table">
            <a:tbl>
              <a:tblPr/>
              <a:tblGrid>
                <a:gridCol w="1051560">
                  <a:extLst>
                    <a:ext uri="{9D8B030D-6E8A-4147-A177-3AD203B41FA5}">
                      <a16:colId xmlns:a16="http://schemas.microsoft.com/office/drawing/2014/main" val="2580777447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587681616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1037824528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193159396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1177509722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3871615896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1271691932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3790274481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1494930324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1163658884"/>
                    </a:ext>
                  </a:extLst>
                </a:gridCol>
              </a:tblGrid>
              <a:tr h="342635">
                <a:tc>
                  <a:txBody>
                    <a:bodyPr/>
                    <a:lstStyle/>
                    <a:p>
                      <a:pPr algn="ctr" fontAlgn="b"/>
                      <a:endParaRPr lang="zh-CN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Ti6Al4V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Ti2448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Con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6576282"/>
                  </a:ext>
                </a:extLst>
              </a:tr>
              <a:tr h="34263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3 day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7.15609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6.626413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7.685689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9.538678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8.744656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10.06793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4.771938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4.506935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4.771938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9035901"/>
                  </a:ext>
                </a:extLst>
              </a:tr>
              <a:tr h="34263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7 day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9.009349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8.744656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9.274023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16.67706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 dirty="0">
                          <a:effectLst/>
                          <a:latin typeface="Arial" panose="020B0604020202020204" pitchFamily="34" charset="0"/>
                        </a:rPr>
                        <a:t>14.82772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15.09197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6.09666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5.831754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 dirty="0">
                          <a:effectLst/>
                          <a:latin typeface="Arial" panose="020B0604020202020204" pitchFamily="34" charset="0"/>
                        </a:rPr>
                        <a:t>5.566829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44471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7770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93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Fig.11G</a:t>
            </a:r>
            <a:endParaRPr lang="zh-CN" altLang="en-US" dirty="0"/>
          </a:p>
        </p:txBody>
      </p:sp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87FFE36E-277E-46B3-939D-CC52DC012E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557621"/>
              </p:ext>
            </p:extLst>
          </p:nvPr>
        </p:nvGraphicFramePr>
        <p:xfrm>
          <a:off x="4359275" y="849313"/>
          <a:ext cx="2959100" cy="279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2959235" imgH="2795406" progId="Prism8.Document">
                  <p:embed/>
                </p:oleObj>
              </mc:Choice>
              <mc:Fallback>
                <p:oleObj name="Prism 8" r:id="rId2" imgW="2959235" imgH="279540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359275" y="849313"/>
                        <a:ext cx="2959100" cy="2795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DD92C8C5-D945-453C-9BF6-268E1ABB60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34088"/>
              </p:ext>
            </p:extLst>
          </p:nvPr>
        </p:nvGraphicFramePr>
        <p:xfrm>
          <a:off x="838200" y="3782219"/>
          <a:ext cx="10515600" cy="1085055"/>
        </p:xfrm>
        <a:graphic>
          <a:graphicData uri="http://schemas.openxmlformats.org/drawingml/2006/table">
            <a:tbl>
              <a:tblPr/>
              <a:tblGrid>
                <a:gridCol w="1051560">
                  <a:extLst>
                    <a:ext uri="{9D8B030D-6E8A-4147-A177-3AD203B41FA5}">
                      <a16:colId xmlns:a16="http://schemas.microsoft.com/office/drawing/2014/main" val="3699333491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1397563871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3988222063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1444979371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1356738960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3850353511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2187560630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1410088114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2091242865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749043141"/>
                    </a:ext>
                  </a:extLst>
                </a:gridCol>
              </a:tblGrid>
              <a:tr h="361685">
                <a:tc>
                  <a:txBody>
                    <a:bodyPr/>
                    <a:lstStyle/>
                    <a:p>
                      <a:pPr algn="ctr" fontAlgn="b"/>
                      <a:endParaRPr lang="zh-CN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Ti6Al4V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Ti2448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Con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6584325"/>
                  </a:ext>
                </a:extLst>
              </a:tr>
              <a:tr h="36168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3 day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36.18283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33.7237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31.53144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56.11491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59.86485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66.55702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11.84305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12.71099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13.1101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7861407"/>
                  </a:ext>
                </a:extLst>
              </a:tr>
              <a:tr h="36168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7 day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124.1057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132.0762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116.0106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204.7396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238.5061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235.1406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63.8457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53.96157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 dirty="0">
                          <a:effectLst/>
                          <a:latin typeface="Arial" panose="020B0604020202020204" pitchFamily="34" charset="0"/>
                        </a:rPr>
                        <a:t>58.30144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54994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4799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Fig.11H</a:t>
            </a:r>
            <a:endParaRPr lang="zh-CN" altLang="en-US" dirty="0"/>
          </a:p>
        </p:txBody>
      </p:sp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35ECF714-581C-4DF2-8B4E-E4AC37A301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0804377"/>
              </p:ext>
            </p:extLst>
          </p:nvPr>
        </p:nvGraphicFramePr>
        <p:xfrm>
          <a:off x="4492625" y="915988"/>
          <a:ext cx="2959100" cy="279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2959235" imgH="2795406" progId="Prism8.Document">
                  <p:embed/>
                </p:oleObj>
              </mc:Choice>
              <mc:Fallback>
                <p:oleObj name="Prism 8" r:id="rId2" imgW="2959235" imgH="279540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492625" y="915988"/>
                        <a:ext cx="2959100" cy="2795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6611BEC6-ECD4-453D-AE9D-0B22DC1DC1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927408"/>
              </p:ext>
            </p:extLst>
          </p:nvPr>
        </p:nvGraphicFramePr>
        <p:xfrm>
          <a:off x="838200" y="3782218"/>
          <a:ext cx="10515600" cy="1043781"/>
        </p:xfrm>
        <a:graphic>
          <a:graphicData uri="http://schemas.openxmlformats.org/drawingml/2006/table">
            <a:tbl>
              <a:tblPr/>
              <a:tblGrid>
                <a:gridCol w="1051560">
                  <a:extLst>
                    <a:ext uri="{9D8B030D-6E8A-4147-A177-3AD203B41FA5}">
                      <a16:colId xmlns:a16="http://schemas.microsoft.com/office/drawing/2014/main" val="929706715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4188060357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2713892087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4012997563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2420388276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2617374491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163290829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616267125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935383793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27030250"/>
                    </a:ext>
                  </a:extLst>
                </a:gridCol>
              </a:tblGrid>
              <a:tr h="347927">
                <a:tc>
                  <a:txBody>
                    <a:bodyPr/>
                    <a:lstStyle/>
                    <a:p>
                      <a:pPr algn="ctr" fontAlgn="b"/>
                      <a:endParaRPr lang="zh-CN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Ti6Al4V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Ti2448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Con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4681975"/>
                  </a:ext>
                </a:extLst>
              </a:tr>
              <a:tr h="34792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3 day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356.239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353.0237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329.1728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261.6573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263.7485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263.0513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129.9979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136.0427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134.3625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98953"/>
                  </a:ext>
                </a:extLst>
              </a:tr>
              <a:tr h="34792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7 day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220.0876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251.2196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262.7027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152.8908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146.8158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145.1302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60.93487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67.51253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 dirty="0">
                          <a:effectLst/>
                          <a:latin typeface="Arial" panose="020B0604020202020204" pitchFamily="34" charset="0"/>
                        </a:rPr>
                        <a:t>64.22202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04613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6839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Fig.11I</a:t>
            </a:r>
            <a:endParaRPr lang="zh-CN" altLang="en-US" dirty="0"/>
          </a:p>
        </p:txBody>
      </p:sp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D94C365A-FB65-4B7D-AC52-0FC64196E1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762712"/>
              </p:ext>
            </p:extLst>
          </p:nvPr>
        </p:nvGraphicFramePr>
        <p:xfrm>
          <a:off x="4416425" y="633413"/>
          <a:ext cx="2921000" cy="279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2921061" imgH="2795406" progId="Prism8.Document">
                  <p:embed/>
                </p:oleObj>
              </mc:Choice>
              <mc:Fallback>
                <p:oleObj name="Prism 8" r:id="rId2" imgW="2921061" imgH="279540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416425" y="633413"/>
                        <a:ext cx="2921000" cy="2795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4D237A87-A3BA-4B83-B778-B2BDF5E7E3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262412"/>
              </p:ext>
            </p:extLst>
          </p:nvPr>
        </p:nvGraphicFramePr>
        <p:xfrm>
          <a:off x="838200" y="3782218"/>
          <a:ext cx="10515600" cy="1170780"/>
        </p:xfrm>
        <a:graphic>
          <a:graphicData uri="http://schemas.openxmlformats.org/drawingml/2006/table">
            <a:tbl>
              <a:tblPr/>
              <a:tblGrid>
                <a:gridCol w="1051560">
                  <a:extLst>
                    <a:ext uri="{9D8B030D-6E8A-4147-A177-3AD203B41FA5}">
                      <a16:colId xmlns:a16="http://schemas.microsoft.com/office/drawing/2014/main" val="682915166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1453763790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3167982455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2728286298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316028460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2843668686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1775457200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19618228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286474868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157328622"/>
                    </a:ext>
                  </a:extLst>
                </a:gridCol>
              </a:tblGrid>
              <a:tr h="390260">
                <a:tc>
                  <a:txBody>
                    <a:bodyPr/>
                    <a:lstStyle/>
                    <a:p>
                      <a:pPr algn="ctr" fontAlgn="b"/>
                      <a:endParaRPr lang="zh-CN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Ti6Al4V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Ti2448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Con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7120467"/>
                  </a:ext>
                </a:extLst>
              </a:tr>
              <a:tr h="39026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3 day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0.136059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0.159901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0.15307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0.237771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0.264147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0.229026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0.082249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0.095612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0.095612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7747006"/>
                  </a:ext>
                </a:extLst>
              </a:tr>
              <a:tr h="39026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7 day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0.344531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0.296074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0.312151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0.628045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0.641703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0.57387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0.124207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0.137756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 dirty="0">
                          <a:effectLst/>
                          <a:latin typeface="Arial" panose="020B0604020202020204" pitchFamily="34" charset="0"/>
                        </a:rPr>
                        <a:t>0.120829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602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2941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Fig.11J</a:t>
            </a:r>
            <a:endParaRPr lang="zh-CN" altLang="en-US" dirty="0"/>
          </a:p>
        </p:txBody>
      </p:sp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152889A9-A6EB-4EC0-8EA1-2B7BD84A52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2088139"/>
              </p:ext>
            </p:extLst>
          </p:nvPr>
        </p:nvGraphicFramePr>
        <p:xfrm>
          <a:off x="4378325" y="887413"/>
          <a:ext cx="2882900" cy="279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2882886" imgH="2795406" progId="Prism8.Document">
                  <p:embed/>
                </p:oleObj>
              </mc:Choice>
              <mc:Fallback>
                <p:oleObj name="Prism 8" r:id="rId2" imgW="2882886" imgH="279540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378325" y="887413"/>
                        <a:ext cx="2882900" cy="2795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50F202D7-3A99-4FB6-90A1-CD97BA4EE8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186134"/>
              </p:ext>
            </p:extLst>
          </p:nvPr>
        </p:nvGraphicFramePr>
        <p:xfrm>
          <a:off x="838200" y="3782219"/>
          <a:ext cx="10515600" cy="1085055"/>
        </p:xfrm>
        <a:graphic>
          <a:graphicData uri="http://schemas.openxmlformats.org/drawingml/2006/table">
            <a:tbl>
              <a:tblPr/>
              <a:tblGrid>
                <a:gridCol w="1051560">
                  <a:extLst>
                    <a:ext uri="{9D8B030D-6E8A-4147-A177-3AD203B41FA5}">
                      <a16:colId xmlns:a16="http://schemas.microsoft.com/office/drawing/2014/main" val="3869231291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1168909336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3409899129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3205277341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335955565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2771920533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487457550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1839166952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1336136447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1359709158"/>
                    </a:ext>
                  </a:extLst>
                </a:gridCol>
              </a:tblGrid>
              <a:tr h="361685">
                <a:tc>
                  <a:txBody>
                    <a:bodyPr/>
                    <a:lstStyle/>
                    <a:p>
                      <a:pPr algn="ctr" fontAlgn="b"/>
                      <a:endParaRPr lang="zh-CN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Ti6Al4V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Ti2448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Con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6080954"/>
                  </a:ext>
                </a:extLst>
              </a:tr>
              <a:tr h="36168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3 day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10.74607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9.922605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11.36717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14.94346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13.4592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16.01365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8.291683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7.082502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7.685591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3958626"/>
                  </a:ext>
                </a:extLst>
              </a:tr>
              <a:tr h="36168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7 day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12.40901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12.82809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11.78291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26.48108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30.44863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26.7118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9.922605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>
                          <a:effectLst/>
                          <a:latin typeface="Arial" panose="020B0604020202020204" pitchFamily="34" charset="0"/>
                        </a:rPr>
                        <a:t>10.12797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900" b="0" i="0" u="none" strike="noStrike" dirty="0">
                          <a:effectLst/>
                          <a:latin typeface="Arial" panose="020B0604020202020204" pitchFamily="34" charset="0"/>
                        </a:rPr>
                        <a:t>10.95277</a:t>
                      </a:r>
                    </a:p>
                  </a:txBody>
                  <a:tcPr marL="5842" marR="5842" marT="5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0207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593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914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Fig.S2C</a:t>
            </a:r>
            <a:endParaRPr lang="zh-CN" altLang="en-US" dirty="0"/>
          </a:p>
        </p:txBody>
      </p:sp>
      <p:graphicFrame>
        <p:nvGraphicFramePr>
          <p:cNvPr id="5" name="对象 4">
            <a:extLst>
              <a:ext uri="{FF2B5EF4-FFF2-40B4-BE49-F238E27FC236}">
                <a16:creationId xmlns:a16="http://schemas.microsoft.com/office/drawing/2014/main" id="{CD154314-AC64-4026-B315-311C0D83C6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3761881"/>
              </p:ext>
            </p:extLst>
          </p:nvPr>
        </p:nvGraphicFramePr>
        <p:xfrm>
          <a:off x="4081463" y="1001713"/>
          <a:ext cx="3322637" cy="279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3321892" imgH="2795406" progId="Prism8.Document">
                  <p:embed/>
                </p:oleObj>
              </mc:Choice>
              <mc:Fallback>
                <p:oleObj name="Prism 8" r:id="rId2" imgW="3321892" imgH="279540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081463" y="1001713"/>
                        <a:ext cx="3322637" cy="2795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A098623E-BBB5-40C1-AFD6-5528ACB07B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752704"/>
              </p:ext>
            </p:extLst>
          </p:nvPr>
        </p:nvGraphicFramePr>
        <p:xfrm>
          <a:off x="4457700" y="4093369"/>
          <a:ext cx="2286000" cy="635000"/>
        </p:xfrm>
        <a:graphic>
          <a:graphicData uri="http://schemas.openxmlformats.org/drawingml/2006/table">
            <a:tbl>
              <a:tblPr/>
              <a:tblGrid>
                <a:gridCol w="1143000">
                  <a:extLst>
                    <a:ext uri="{9D8B030D-6E8A-4147-A177-3AD203B41FA5}">
                      <a16:colId xmlns:a16="http://schemas.microsoft.com/office/drawing/2014/main" val="99606576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98437823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CMD-Ti6Al4V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CMD-Ti2448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9083720"/>
                  </a:ext>
                </a:extLst>
              </a:tr>
              <a:tr h="75406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7.660319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7.388194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01192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7.660319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8.477785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5011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7.932626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effectLst/>
                          <a:latin typeface="Arial" panose="020B0604020202020204" pitchFamily="34" charset="0"/>
                        </a:rPr>
                        <a:t>7.388194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49255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573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93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Fig.S2D</a:t>
            </a:r>
            <a:endParaRPr lang="zh-CN" altLang="en-US" dirty="0"/>
          </a:p>
        </p:txBody>
      </p:sp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26276DF7-B97A-426B-9C46-C58527E91F8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2637441"/>
              </p:ext>
            </p:extLst>
          </p:nvPr>
        </p:nvGraphicFramePr>
        <p:xfrm>
          <a:off x="4132263" y="839788"/>
          <a:ext cx="3240087" cy="279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3239781" imgH="2795406" progId="Prism8.Document">
                  <p:embed/>
                </p:oleObj>
              </mc:Choice>
              <mc:Fallback>
                <p:oleObj name="Prism 8" r:id="rId2" imgW="3239781" imgH="279540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132263" y="839788"/>
                        <a:ext cx="3240087" cy="2795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7C5F5C70-77A9-4C05-91F4-671C93E6D7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03010"/>
              </p:ext>
            </p:extLst>
          </p:nvPr>
        </p:nvGraphicFramePr>
        <p:xfrm>
          <a:off x="4391025" y="4026694"/>
          <a:ext cx="2286000" cy="635000"/>
        </p:xfrm>
        <a:graphic>
          <a:graphicData uri="http://schemas.openxmlformats.org/drawingml/2006/table">
            <a:tbl>
              <a:tblPr/>
              <a:tblGrid>
                <a:gridCol w="1143000">
                  <a:extLst>
                    <a:ext uri="{9D8B030D-6E8A-4147-A177-3AD203B41FA5}">
                      <a16:colId xmlns:a16="http://schemas.microsoft.com/office/drawing/2014/main" val="3956553333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70785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CMD-Ti6Al4V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CMD-Ti2448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993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3.75123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3.968786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4243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3.533716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3.533716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41844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effectLst/>
                          <a:latin typeface="Arial" panose="020B0604020202020204" pitchFamily="34" charset="0"/>
                        </a:rPr>
                        <a:t>4.404028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effectLst/>
                          <a:latin typeface="Arial" panose="020B0604020202020204" pitchFamily="34" charset="0"/>
                        </a:rPr>
                        <a:t>3.968786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00218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6579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273</Words>
  <Application>Microsoft Office PowerPoint</Application>
  <PresentationFormat>宽屏</PresentationFormat>
  <Paragraphs>231</Paragraphs>
  <Slides>14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9" baseType="lpstr">
      <vt:lpstr>等线</vt:lpstr>
      <vt:lpstr>等线 Light</vt:lpstr>
      <vt:lpstr>Arial</vt:lpstr>
      <vt:lpstr>Office 主题​​</vt:lpstr>
      <vt:lpstr>GraphPad Prism 8 Project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汤 臻</dc:creator>
  <cp:lastModifiedBy>汤 臻</cp:lastModifiedBy>
  <cp:revision>14</cp:revision>
  <dcterms:created xsi:type="dcterms:W3CDTF">2021-07-29T08:45:17Z</dcterms:created>
  <dcterms:modified xsi:type="dcterms:W3CDTF">2021-07-30T04:27:04Z</dcterms:modified>
</cp:coreProperties>
</file>