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65" r:id="rId2"/>
    <p:sldId id="327" r:id="rId3"/>
    <p:sldId id="324" r:id="rId4"/>
    <p:sldId id="328" r:id="rId5"/>
    <p:sldId id="5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lsicassilly@gmail.com" initials="c" lastIdx="2" clrIdx="0">
    <p:extLst>
      <p:ext uri="{19B8F6BF-5375-455C-9EA6-DF929625EA0E}">
        <p15:presenceInfo xmlns:p15="http://schemas.microsoft.com/office/powerpoint/2012/main" userId="862b5d649a11759c" providerId="Windows Live"/>
      </p:ext>
    </p:extLst>
  </p:cmAuthor>
  <p:cmAuthor id="2" name="Reynolds, Todd B" initials="RTB" lastIdx="1" clrIdx="1">
    <p:extLst>
      <p:ext uri="{19B8F6BF-5375-455C-9EA6-DF929625EA0E}">
        <p15:presenceInfo xmlns:p15="http://schemas.microsoft.com/office/powerpoint/2012/main" userId="S::treynol6@utk.edu::f450530e-ecd1-4e42-8eb8-327def559f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160" autoAdjust="0"/>
  </p:normalViewPr>
  <p:slideViewPr>
    <p:cSldViewPr snapToGrid="0">
      <p:cViewPr>
        <p:scale>
          <a:sx n="86" d="100"/>
          <a:sy n="86" d="100"/>
        </p:scale>
        <p:origin x="114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FF159-B883-43BA-A75B-57D2480F529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682A9-6990-48D0-807F-546676FDF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682A9-6990-48D0-807F-546676FDF9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1x mean 800 unit. </a:t>
            </a:r>
            <a:r>
              <a:rPr lang="en-US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One unit is defined as the amount of enzyme that hydrolyzes 1 nmol of </a:t>
            </a:r>
            <a:r>
              <a:rPr lang="en-US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-Nitrophenyl Phosphate (50 mM) (NEB #P0757) in 1 minute at 30°C in a total reaction volume of 50 µl. Reaction is 30 min.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682A9-6990-48D0-807F-546676FDF9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5A014-49FB-4DDE-AF3F-7F584C5FB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5F823-88AD-48F9-9687-8278E937B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B77EC-8372-4809-915B-476932EC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CCB53-2995-4E08-9B31-2F808436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22100-19BB-49AB-825E-A342F606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2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EC6B7-A53F-410D-AFAD-0C9C41C7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029D6-AC61-4795-8021-DA50B5FC9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BA6B4-1BA8-44D9-B90B-BAB25755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E93B3-824B-47DC-922E-C5B60CCE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E6158-5E56-40F2-B1A1-4A371AB3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3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73E01-9569-4A75-816D-D71F29E62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69ED72-5E70-43E5-8F5B-B05773502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1BFAA-F879-43FB-B0F0-7913313A3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81E53-E744-47F8-B98D-8CBB844D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25121-7F51-4235-B6D6-179836BE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5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79EE1-22F2-4825-B3F5-E992AFE7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B185C-15ED-44C2-AF01-65CF850A1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A966E-CC95-4538-8018-766F863B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57E3B-9D80-4B49-AA69-22457C30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49F90-5567-4A9C-A0C4-35ED6CE1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639E1-4F36-414D-8FCF-D7A0B15A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31D07-1C1C-4D84-8DB1-75C335364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DCE2C-D8C0-4AA9-9665-7236D1D7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BA045-BE8C-4D06-828A-6F10D470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F8E2E-43DD-493D-AC7F-7CC7EE1F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01B6F-6E73-4D72-A90C-E3DFC7B9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80B6-EB91-43A4-A375-EAE8FA58E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7BAC7-158D-4FC6-9ED2-7DFE6BD6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D717D-4712-453D-AE7B-3ECDB417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63EE5-7170-4D4A-8631-13E0F457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71A9F-E362-49EF-9AEF-D6CF7BF3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DC104-078B-4B5B-AB00-08B53780B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F1602-8BFB-49C1-B3BC-F1188B44F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337FC0-76A0-4189-9AAB-31B8040F5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6CF696-852E-47C8-A42A-7EBEDC7C5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EC797A-397D-491E-B927-1B25F91EB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BCCD65-84CD-4AEF-A51B-89F2C14D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CA232-F4E5-4472-8BE1-6F24FF4C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FD6AB-425C-4B21-A9C0-373C1117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8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9187-C9BC-45D0-9EE7-45B35FF20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2773D-9E9F-4D4D-A374-F5FAF5419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77802-4A4C-4532-8082-46EA59159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6223B-4848-4F30-8378-BB765ADA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BA784D-6230-44BA-A922-74E97BF0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7B248-5FE6-41AA-AC82-97A11725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6B26E-360C-43F2-89A3-D3EF2BD2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3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F62D-54BB-425E-B33F-534E3D32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3B747-6A42-4155-AD7C-72A22093C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2DA09-CA90-4794-A099-302E3B1A4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077DC-28F7-41B7-816A-84261080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30807-22B4-4F82-B466-1D603757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4F423-5CDB-4939-B2C7-48A42171B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4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3DC4-7BF3-4B38-A49A-BAC0E933B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8DC88-111E-48F9-9BF9-36544942B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CBEB2-4778-4315-B5F9-61BB11D23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F25BD-0FC5-4CF8-BD2E-671ADE80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9F0A5-C4C9-4377-9B99-373D178A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AF453-D057-4887-B34B-F6E7E5E7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88794D-ECC5-4096-A349-2289E9EF9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D29AF-64B1-4EA3-B710-21F4A3384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65AC9-BC41-4C54-8721-46E8B8DC2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938C4-2503-4138-B35C-9158A37AEEE5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76CE4-2E60-488A-9A1D-68C9361BF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8B3B8-8E1B-4C02-9FE9-CE2919706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CBB5-0DE2-4DC3-B52E-AE280795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F0AD8-265F-4809-B7C2-E0A69B549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S1. </a:t>
            </a:r>
            <a:r>
              <a:rPr lang="en-US" sz="280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Normalized densitometry values (NDVs)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western blotting for CAPT motif (left) and serine binding motif (right) mutants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C63B4ED8-84BF-4FFD-8072-4F9DC71DD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296068"/>
              </p:ext>
            </p:extLst>
          </p:nvPr>
        </p:nvGraphicFramePr>
        <p:xfrm>
          <a:off x="588818" y="1979397"/>
          <a:ext cx="4814456" cy="32746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46470">
                  <a:extLst>
                    <a:ext uri="{9D8B030D-6E8A-4147-A177-3AD203B41FA5}">
                      <a16:colId xmlns:a16="http://schemas.microsoft.com/office/drawing/2014/main" val="2012750824"/>
                    </a:ext>
                  </a:extLst>
                </a:gridCol>
                <a:gridCol w="1021648">
                  <a:extLst>
                    <a:ext uri="{9D8B030D-6E8A-4147-A177-3AD203B41FA5}">
                      <a16:colId xmlns:a16="http://schemas.microsoft.com/office/drawing/2014/main" val="2497629147"/>
                    </a:ext>
                  </a:extLst>
                </a:gridCol>
                <a:gridCol w="1099868">
                  <a:extLst>
                    <a:ext uri="{9D8B030D-6E8A-4147-A177-3AD203B41FA5}">
                      <a16:colId xmlns:a16="http://schemas.microsoft.com/office/drawing/2014/main" val="3277499952"/>
                    </a:ext>
                  </a:extLst>
                </a:gridCol>
                <a:gridCol w="1346470">
                  <a:extLst>
                    <a:ext uri="{9D8B030D-6E8A-4147-A177-3AD203B41FA5}">
                      <a16:colId xmlns:a16="http://schemas.microsoft.com/office/drawing/2014/main" val="6674258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Strain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NDV 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NDV 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±  Standard deviation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1597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± 0.0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6196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D125A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 ± 0.4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14159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D128A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  ± 0.1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3914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G129A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± 0.5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7578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R133A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± 0.9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1007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G142A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± 0.5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89676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D146A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± 0.3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0021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D150A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 ± 0.1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4531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G129P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 ±0.2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4290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R133E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± 0.3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367795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76B18F2-956D-4F52-A0A1-0E9C4D4EC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45811"/>
              </p:ext>
            </p:extLst>
          </p:nvPr>
        </p:nvGraphicFramePr>
        <p:xfrm>
          <a:off x="5709455" y="1979397"/>
          <a:ext cx="4997336" cy="32746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0816">
                  <a:extLst>
                    <a:ext uri="{9D8B030D-6E8A-4147-A177-3AD203B41FA5}">
                      <a16:colId xmlns:a16="http://schemas.microsoft.com/office/drawing/2014/main" val="3229435548"/>
                    </a:ext>
                  </a:extLst>
                </a:gridCol>
                <a:gridCol w="1127852">
                  <a:extLst>
                    <a:ext uri="{9D8B030D-6E8A-4147-A177-3AD203B41FA5}">
                      <a16:colId xmlns:a16="http://schemas.microsoft.com/office/drawing/2014/main" val="4260844581"/>
                    </a:ext>
                  </a:extLst>
                </a:gridCol>
                <a:gridCol w="1127852">
                  <a:extLst>
                    <a:ext uri="{9D8B030D-6E8A-4147-A177-3AD203B41FA5}">
                      <a16:colId xmlns:a16="http://schemas.microsoft.com/office/drawing/2014/main" val="4248709776"/>
                    </a:ext>
                  </a:extLst>
                </a:gridCol>
                <a:gridCol w="1370816">
                  <a:extLst>
                    <a:ext uri="{9D8B030D-6E8A-4147-A177-3AD203B41FA5}">
                      <a16:colId xmlns:a16="http://schemas.microsoft.com/office/drawing/2014/main" val="1923601986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Strain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NDV 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NDV 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±  Standard deviation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024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± 0.0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092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V180A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±  0.1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1509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L181A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 ±  0.3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6081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C182A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± 0.5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539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G183A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±  0.6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847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L184A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±  0.2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9072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R186A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 ±  0.3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08277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L187A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 ±  0.7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1224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R189A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 ±  0.9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3462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F190A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 ±  0.1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535235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D736AD4-122C-4233-A8E2-5EA0DF064BC6}"/>
              </a:ext>
            </a:extLst>
          </p:cNvPr>
          <p:cNvSpPr txBox="1"/>
          <p:nvPr/>
        </p:nvSpPr>
        <p:spPr>
          <a:xfrm>
            <a:off x="535479" y="5713540"/>
            <a:ext cx="97355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6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NDV 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6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NDV 2 were measured from</a:t>
            </a:r>
            <a:r>
              <a:rPr lang="en-US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two western blots using Image J. </a:t>
            </a:r>
            <a:r>
              <a:rPr lang="en-US" sz="16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73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F0AD8-265F-4809-B7C2-E0A69B549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3B1A3-EF3B-48E5-AA6B-CFADE36C6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257" y="4590664"/>
            <a:ext cx="6092241" cy="1832952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S1. The 36 </a:t>
            </a: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kDa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29 </a:t>
            </a: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kDa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band of Cho1 protein contains phosphorylated population.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Proteins were extracted from HA1 and were subjected to Lambda phosphatase treatment (NEB #P0757) before Western blotting. The phosphatase concentrations are indicated in the figure. One unit is defined as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amount of phosphatase that hydrolyzes 1 nmol of p-Nitrophenyl Phosphate in 1 min at 30°C in a total reaction volume of 50 µl. The total reaction time is 30 min.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endParaRPr lang="en-US" sz="1800" dirty="0"/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D7A3A86-361E-4B92-BDD0-A74A6F083B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76" t="20684" b="30310"/>
          <a:stretch/>
        </p:blipFill>
        <p:spPr>
          <a:xfrm>
            <a:off x="3615558" y="2259930"/>
            <a:ext cx="4834760" cy="21075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6D4FF5-2036-4E9E-99C4-EC816B4DFCBF}"/>
              </a:ext>
            </a:extLst>
          </p:cNvPr>
          <p:cNvSpPr/>
          <p:nvPr/>
        </p:nvSpPr>
        <p:spPr>
          <a:xfrm>
            <a:off x="2985257" y="2687151"/>
            <a:ext cx="630301" cy="235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Tubulin&gt;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005D3-E93A-4014-9743-209E5732A353}"/>
              </a:ext>
            </a:extLst>
          </p:cNvPr>
          <p:cNvSpPr/>
          <p:nvPr/>
        </p:nvSpPr>
        <p:spPr>
          <a:xfrm>
            <a:off x="3029117" y="3398351"/>
            <a:ext cx="569387" cy="235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36kDa&gt;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ACA852-E6ED-439A-BF59-6D9F58A69C33}"/>
              </a:ext>
            </a:extLst>
          </p:cNvPr>
          <p:cNvSpPr/>
          <p:nvPr/>
        </p:nvSpPr>
        <p:spPr>
          <a:xfrm>
            <a:off x="3029117" y="3499951"/>
            <a:ext cx="569387" cy="235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34kDa&gt;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B43ECD-44E7-4EE8-A18C-C89568985406}"/>
              </a:ext>
            </a:extLst>
          </p:cNvPr>
          <p:cNvSpPr/>
          <p:nvPr/>
        </p:nvSpPr>
        <p:spPr>
          <a:xfrm>
            <a:off x="3029117" y="3804751"/>
            <a:ext cx="569387" cy="235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29kDa&gt;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32A315-951A-4CD2-A4E0-D956C2AD2FEE}"/>
              </a:ext>
            </a:extLst>
          </p:cNvPr>
          <p:cNvSpPr/>
          <p:nvPr/>
        </p:nvSpPr>
        <p:spPr>
          <a:xfrm rot="2845304">
            <a:off x="3461529" y="1792992"/>
            <a:ext cx="1317990" cy="42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HA1 </a:t>
            </a:r>
          </a:p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+ 0 unit phosphatase</a:t>
            </a:r>
            <a:endParaRPr lang="en-US" sz="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F995C9-CEB5-41DA-8B73-DDDE981D7870}"/>
              </a:ext>
            </a:extLst>
          </p:cNvPr>
          <p:cNvSpPr/>
          <p:nvPr/>
        </p:nvSpPr>
        <p:spPr>
          <a:xfrm rot="2938668">
            <a:off x="4124323" y="1716893"/>
            <a:ext cx="1508746" cy="42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HA1 </a:t>
            </a:r>
          </a:p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+ 800 units phosphatase</a:t>
            </a:r>
            <a:endParaRPr lang="en-US" sz="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CA3D42-7EA5-499D-90CC-A4DEDC8DB5FD}"/>
              </a:ext>
            </a:extLst>
          </p:cNvPr>
          <p:cNvSpPr/>
          <p:nvPr/>
        </p:nvSpPr>
        <p:spPr>
          <a:xfrm rot="2938668">
            <a:off x="5003393" y="1688447"/>
            <a:ext cx="1577676" cy="42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HA1 </a:t>
            </a:r>
          </a:p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+ 1600 units phosphatase</a:t>
            </a:r>
            <a:endParaRPr lang="en-US" sz="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91E93E-896F-409D-850F-4C9E9A9B6236}"/>
              </a:ext>
            </a:extLst>
          </p:cNvPr>
          <p:cNvSpPr/>
          <p:nvPr/>
        </p:nvSpPr>
        <p:spPr>
          <a:xfrm rot="2938668">
            <a:off x="6172026" y="1778381"/>
            <a:ext cx="1351652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cho1∆∆</a:t>
            </a:r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+ 0 unit  phosphatase</a:t>
            </a:r>
            <a:endParaRPr lang="en-US" sz="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40B00D-B27E-48A8-A28A-6DD5EDA7E505}"/>
              </a:ext>
            </a:extLst>
          </p:cNvPr>
          <p:cNvSpPr/>
          <p:nvPr/>
        </p:nvSpPr>
        <p:spPr>
          <a:xfrm rot="2938668">
            <a:off x="7064182" y="1701698"/>
            <a:ext cx="1577676" cy="42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cho1∆∆</a:t>
            </a:r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0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+ 1600 units phosphatase</a:t>
            </a:r>
            <a:endParaRPr lang="en-US" sz="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9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D2435-FB68-401C-B983-48DA2A9E2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070" y="274638"/>
            <a:ext cx="8023860" cy="8683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S2.</a:t>
            </a:r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577AE0AA-C806-45F7-818E-D8267CBD4C99}"/>
              </a:ext>
            </a:extLst>
          </p:cNvPr>
          <p:cNvSpPr txBox="1">
            <a:spLocks/>
          </p:cNvSpPr>
          <p:nvPr/>
        </p:nvSpPr>
        <p:spPr>
          <a:xfrm>
            <a:off x="3300325" y="3954700"/>
            <a:ext cx="4072419" cy="1832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S2. The elevated growth of L184A is not due to a spurious mutation.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growth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six L184A transformation colony candidates was measured in a spot dilution assay to rule out the possibility that a spurious mutation in the genome might account for </a:t>
            </a:r>
            <a:r>
              <a:rPr lang="en-US" sz="1200" dirty="0">
                <a:latin typeface="Times New Roman" panose="02020603050405020304" pitchFamily="18" charset="0"/>
              </a:rPr>
              <a:t>the elevated growth of  L184A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(+ETA, minimal medium +1 mM ethanolamine; -ETA, minimal medium ).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10CBC8-5BDD-4E6B-B13E-6B79F3568708}"/>
              </a:ext>
            </a:extLst>
          </p:cNvPr>
          <p:cNvGrpSpPr/>
          <p:nvPr/>
        </p:nvGrpSpPr>
        <p:grpSpPr>
          <a:xfrm>
            <a:off x="3283234" y="414537"/>
            <a:ext cx="4089510" cy="3183457"/>
            <a:chOff x="3283234" y="414537"/>
            <a:chExt cx="4089510" cy="31834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2C04E5E-AB45-46EE-8E6F-772B1A3A358D}"/>
                </a:ext>
              </a:extLst>
            </p:cNvPr>
            <p:cNvGrpSpPr/>
            <p:nvPr/>
          </p:nvGrpSpPr>
          <p:grpSpPr>
            <a:xfrm>
              <a:off x="3283234" y="414537"/>
              <a:ext cx="4089510" cy="3140405"/>
              <a:chOff x="2205548" y="1949423"/>
              <a:chExt cx="4089510" cy="314040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73A325EB-82A3-4F67-A4F0-C044906B526C}"/>
                  </a:ext>
                </a:extLst>
              </p:cNvPr>
              <p:cNvGrpSpPr/>
              <p:nvPr/>
            </p:nvGrpSpPr>
            <p:grpSpPr>
              <a:xfrm>
                <a:off x="2205548" y="1949423"/>
                <a:ext cx="3454201" cy="3140405"/>
                <a:chOff x="532737" y="-828689"/>
                <a:chExt cx="5715359" cy="6256554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BA451F0-F335-49C4-8E15-103E5A06F406}"/>
                    </a:ext>
                  </a:extLst>
                </p:cNvPr>
                <p:cNvGrpSpPr/>
                <p:nvPr/>
              </p:nvGrpSpPr>
              <p:grpSpPr>
                <a:xfrm>
                  <a:off x="542427" y="-828689"/>
                  <a:ext cx="5705669" cy="3787204"/>
                  <a:chOff x="-2481" y="-828689"/>
                  <a:chExt cx="5705669" cy="3787204"/>
                </a:xfrm>
              </p:grpSpPr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229152F4-A5E6-4AAF-B375-8A8145DE2AC1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1010261" y="-45141"/>
                    <a:ext cx="961919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HA1</a:t>
                    </a:r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4C961281-0982-4DAD-AE4C-916859043B3C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1396141" y="-215172"/>
                    <a:ext cx="1654042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(1)</a:t>
                    </a:r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C9A0BB27-0297-4F0A-AF71-0A0CA639214B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1935304" y="-198150"/>
                    <a:ext cx="1654042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(2)</a:t>
                    </a:r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D1D027D6-7900-4D2C-AE75-3DF90B295350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2522216" y="-212161"/>
                    <a:ext cx="1654042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(3)</a:t>
                    </a:r>
                  </a:p>
                </p:txBody>
              </p:sp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D1EBE840-051B-452E-A56D-334794EC2EBA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3081915" y="-212161"/>
                    <a:ext cx="1654042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(4)</a:t>
                    </a:r>
                  </a:p>
                </p:txBody>
              </p:sp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7E68F3BF-DEDD-4AFB-A294-E2445B10D4CE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3771437" y="-253941"/>
                    <a:ext cx="1654042" cy="76387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(5)</a:t>
                    </a:r>
                  </a:p>
                  <a:p>
                    <a:endParaRPr lang="en-US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58BE9462-CE16-43AD-B07F-7282CE6F7BA7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4195211" y="-230831"/>
                    <a:ext cx="1654042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L184A (6)</a:t>
                    </a:r>
                  </a:p>
                </p:txBody>
              </p: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36ED1154-BE38-40A6-97E0-7D2E40D45380}"/>
                      </a:ext>
                    </a:extLst>
                  </p:cNvPr>
                  <p:cNvSpPr/>
                  <p:nvPr/>
                </p:nvSpPr>
                <p:spPr>
                  <a:xfrm rot="18757148">
                    <a:off x="4793463" y="-114119"/>
                    <a:ext cx="1361123" cy="45832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cho1</a:t>
                    </a:r>
                    <a:r>
                      <a:rPr lang="el-G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ΔΔ</a:t>
                    </a:r>
                    <a:endParaRPr lang="en-US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EB8B020B-13DF-4D3A-9E55-5DD7780B09A9}"/>
                      </a:ext>
                    </a:extLst>
                  </p:cNvPr>
                  <p:cNvSpPr/>
                  <p:nvPr/>
                </p:nvSpPr>
                <p:spPr>
                  <a:xfrm>
                    <a:off x="-2481" y="675269"/>
                    <a:ext cx="1053512" cy="5518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OD 0.1</a:t>
                    </a: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44328077-5D41-4186-A760-BE12F797A287}"/>
                      </a:ext>
                    </a:extLst>
                  </p:cNvPr>
                  <p:cNvSpPr/>
                  <p:nvPr/>
                </p:nvSpPr>
                <p:spPr>
                  <a:xfrm>
                    <a:off x="464382" y="1245699"/>
                    <a:ext cx="573439" cy="5518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</a:t>
                    </a:r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16D22F9E-8504-40F6-8F8C-BAA3F932B1B7}"/>
                      </a:ext>
                    </a:extLst>
                  </p:cNvPr>
                  <p:cNvSpPr/>
                  <p:nvPr/>
                </p:nvSpPr>
                <p:spPr>
                  <a:xfrm>
                    <a:off x="457201" y="1821243"/>
                    <a:ext cx="573438" cy="5518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-2</a:t>
                    </a:r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F3DF2F61-0ED3-4151-BDFE-CC34FC51CCE1}"/>
                      </a:ext>
                    </a:extLst>
                  </p:cNvPr>
                  <p:cNvSpPr/>
                  <p:nvPr/>
                </p:nvSpPr>
                <p:spPr>
                  <a:xfrm>
                    <a:off x="457201" y="2406656"/>
                    <a:ext cx="573439" cy="5518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-3</a:t>
                    </a: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EFF4615C-3A14-4753-BC2E-41BE5FB87AC7}"/>
                    </a:ext>
                  </a:extLst>
                </p:cNvPr>
                <p:cNvGrpSpPr/>
                <p:nvPr/>
              </p:nvGrpSpPr>
              <p:grpSpPr>
                <a:xfrm>
                  <a:off x="532737" y="3113210"/>
                  <a:ext cx="1053512" cy="2314655"/>
                  <a:chOff x="532737" y="3113210"/>
                  <a:chExt cx="1053512" cy="2314655"/>
                </a:xfrm>
              </p:grpSpPr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8976CEAE-7CFB-4DA3-A1C3-99D7F8E19B00}"/>
                      </a:ext>
                    </a:extLst>
                  </p:cNvPr>
                  <p:cNvSpPr/>
                  <p:nvPr/>
                </p:nvSpPr>
                <p:spPr>
                  <a:xfrm>
                    <a:off x="532737" y="3113210"/>
                    <a:ext cx="1053512" cy="5518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OD 0.1</a:t>
                    </a:r>
                  </a:p>
                </p:txBody>
              </p:sp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C25D55AF-EE0D-4C19-A61D-F363EEC167D7}"/>
                      </a:ext>
                    </a:extLst>
                  </p:cNvPr>
                  <p:cNvSpPr/>
                  <p:nvPr/>
                </p:nvSpPr>
                <p:spPr>
                  <a:xfrm>
                    <a:off x="997363" y="3683987"/>
                    <a:ext cx="573438" cy="5518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</a:t>
                    </a:r>
                  </a:p>
                </p:txBody>
              </p: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E9E4A771-97AA-4517-8516-B28815640B83}"/>
                      </a:ext>
                    </a:extLst>
                  </p:cNvPr>
                  <p:cNvSpPr/>
                  <p:nvPr/>
                </p:nvSpPr>
                <p:spPr>
                  <a:xfrm>
                    <a:off x="972795" y="4307029"/>
                    <a:ext cx="573438" cy="5518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-2</a:t>
                    </a: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072B244C-B8FA-4BEF-B9EE-4E202D918692}"/>
                      </a:ext>
                    </a:extLst>
                  </p:cNvPr>
                  <p:cNvSpPr/>
                  <p:nvPr/>
                </p:nvSpPr>
                <p:spPr>
                  <a:xfrm>
                    <a:off x="972795" y="4876007"/>
                    <a:ext cx="573438" cy="5518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2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-3</a:t>
                    </a:r>
                  </a:p>
                </p:txBody>
              </p:sp>
            </p:grpSp>
          </p:grp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14505BE4-72F0-441D-A544-C01E5087A8F9}"/>
                  </a:ext>
                </a:extLst>
              </p:cNvPr>
              <p:cNvSpPr/>
              <p:nvPr/>
            </p:nvSpPr>
            <p:spPr>
              <a:xfrm>
                <a:off x="5616756" y="3067343"/>
                <a:ext cx="64581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ETA</a:t>
                </a: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C2447215-B399-4BA4-9C7E-E3EF17750CA4}"/>
                  </a:ext>
                </a:extLst>
              </p:cNvPr>
              <p:cNvSpPr/>
              <p:nvPr/>
            </p:nvSpPr>
            <p:spPr>
              <a:xfrm>
                <a:off x="5605959" y="4322229"/>
                <a:ext cx="6890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ETA</a:t>
                </a:r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D459BBA-6A48-4D14-A36C-D8F113D41B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3411" t="21712" r="15767" b="1398"/>
            <a:stretch/>
          </p:blipFill>
          <p:spPr>
            <a:xfrm>
              <a:off x="3868670" y="1136985"/>
              <a:ext cx="2884212" cy="24610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455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525FE-7C08-45A5-8214-C1494CDE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S3.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3A3B9F-081D-4C3E-87C6-5C4F35822DCC}"/>
              </a:ext>
            </a:extLst>
          </p:cNvPr>
          <p:cNvSpPr txBox="1"/>
          <p:nvPr/>
        </p:nvSpPr>
        <p:spPr>
          <a:xfrm>
            <a:off x="1515793" y="2743239"/>
            <a:ext cx="6245721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Cho1	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129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146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Cpt1	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117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131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135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S3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Alignment of CAPT motifs from </a:t>
            </a:r>
            <a:r>
              <a:rPr lang="en-US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cerevisiae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Cpt1 and </a:t>
            </a:r>
            <a:r>
              <a:rPr lang="en-US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albicans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Cho1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Alignment of CAPT motifs from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cerevisiae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Cpt1 and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albicans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Cho1 demonstrates the conserved nature of the amino acids within this proposed CDP-alcohol binding domain.</a:t>
            </a:r>
          </a:p>
        </p:txBody>
      </p:sp>
    </p:spTree>
    <p:extLst>
      <p:ext uri="{BB962C8B-B14F-4D97-AF65-F5344CB8AC3E}">
        <p14:creationId xmlns:p14="http://schemas.microsoft.com/office/powerpoint/2010/main" val="229763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4F41BE2-2BC2-4E70-8462-C99E6756C873}"/>
              </a:ext>
            </a:extLst>
          </p:cNvPr>
          <p:cNvGrpSpPr/>
          <p:nvPr/>
        </p:nvGrpSpPr>
        <p:grpSpPr>
          <a:xfrm>
            <a:off x="2022865" y="1199540"/>
            <a:ext cx="9849095" cy="2936362"/>
            <a:chOff x="2022865" y="1199540"/>
            <a:chExt cx="9849095" cy="2936362"/>
          </a:xfrm>
        </p:grpSpPr>
        <p:pic>
          <p:nvPicPr>
            <p:cNvPr id="13" name="Picture 12" descr="A picture containing text, newspaper, document&#10;&#10;Description automatically generated">
              <a:extLst>
                <a:ext uri="{FF2B5EF4-FFF2-40B4-BE49-F238E27FC236}">
                  <a16:creationId xmlns:a16="http://schemas.microsoft.com/office/drawing/2014/main" id="{84490DA1-F4D2-460F-B48C-E6F8845D96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18"/>
            <a:stretch/>
          </p:blipFill>
          <p:spPr>
            <a:xfrm>
              <a:off x="2022865" y="1199540"/>
              <a:ext cx="9849095" cy="2936362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8CE96C9-93A4-4AE4-AA60-24843F1BC151}"/>
                </a:ext>
              </a:extLst>
            </p:cNvPr>
            <p:cNvSpPr/>
            <p:nvPr/>
          </p:nvSpPr>
          <p:spPr>
            <a:xfrm>
              <a:off x="7802139" y="1225666"/>
              <a:ext cx="675651" cy="286295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6516F2B-CFA7-4A84-809C-9E4589EF9A11}"/>
                </a:ext>
              </a:extLst>
            </p:cNvPr>
            <p:cNvCxnSpPr>
              <a:cxnSpLocks/>
            </p:cNvCxnSpPr>
            <p:nvPr/>
          </p:nvCxnSpPr>
          <p:spPr>
            <a:xfrm>
              <a:off x="7032819" y="1403305"/>
              <a:ext cx="117043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AE5373-6FFC-4569-97EC-99947630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S4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F6B6069-90E7-49E2-A179-FBBE9FEA6C1C}"/>
              </a:ext>
            </a:extLst>
          </p:cNvPr>
          <p:cNvSpPr/>
          <p:nvPr/>
        </p:nvSpPr>
        <p:spPr>
          <a:xfrm rot="10800000">
            <a:off x="1977145" y="1240870"/>
            <a:ext cx="45719" cy="153922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2850E0-810A-4536-B0F2-1ED4FD178A38}"/>
              </a:ext>
            </a:extLst>
          </p:cNvPr>
          <p:cNvSpPr txBox="1"/>
          <p:nvPr/>
        </p:nvSpPr>
        <p:spPr>
          <a:xfrm>
            <a:off x="465791" y="1849455"/>
            <a:ext cx="1835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 synthases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23DD4A-130E-4D82-921A-11B41E281C43}"/>
              </a:ext>
            </a:extLst>
          </p:cNvPr>
          <p:cNvSpPr txBox="1"/>
          <p:nvPr/>
        </p:nvSpPr>
        <p:spPr>
          <a:xfrm>
            <a:off x="494974" y="3243006"/>
            <a:ext cx="1835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 synthases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C5CB11-CDC6-473C-BC9E-5DCB41E26748}"/>
              </a:ext>
            </a:extLst>
          </p:cNvPr>
          <p:cNvSpPr txBox="1"/>
          <p:nvPr/>
        </p:nvSpPr>
        <p:spPr>
          <a:xfrm>
            <a:off x="1073331" y="4465941"/>
            <a:ext cx="104813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S4. Alignment of several previously reviewed PS synthase with PI synthase sequences from different species reveals part of the putative serine binding site in </a:t>
            </a:r>
            <a:r>
              <a:rPr lang="en-US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albicans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Cho1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further alignment of 8 previously reviewed PS synthases with 7 previously reviewed PI synthase sequences from different species, in the presence of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albicans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Cho1, has generated a region in all PS synthases which is absent in all PI synthases (red box). The putative serine binding of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albicans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Cho1 is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underlined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D2DFB38E-804F-4940-A6A0-4C9475126D5E}"/>
              </a:ext>
            </a:extLst>
          </p:cNvPr>
          <p:cNvSpPr/>
          <p:nvPr/>
        </p:nvSpPr>
        <p:spPr>
          <a:xfrm rot="10800000">
            <a:off x="1977144" y="2860608"/>
            <a:ext cx="45720" cy="119117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54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6838</TotalTime>
  <Words>659</Words>
  <Application>Microsoft Office PowerPoint</Application>
  <PresentationFormat>Widescreen</PresentationFormat>
  <Paragraphs>144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Table S1. Normalized densitometry values (NDVs) via western blotting for CAPT motif (left) and serine binding motif (right) mutants</vt:lpstr>
      <vt:lpstr>S1</vt:lpstr>
      <vt:lpstr>S2.</vt:lpstr>
      <vt:lpstr>S3.</vt:lpstr>
      <vt:lpstr>S4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Yue</dc:creator>
  <cp:lastModifiedBy>Zhou, Yue</cp:lastModifiedBy>
  <cp:revision>73</cp:revision>
  <dcterms:created xsi:type="dcterms:W3CDTF">2020-09-30T21:33:07Z</dcterms:created>
  <dcterms:modified xsi:type="dcterms:W3CDTF">2021-12-08T05:18:14Z</dcterms:modified>
</cp:coreProperties>
</file>