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7"/>
  </p:notesMasterIdLst>
  <p:sldIdLst>
    <p:sldId id="287" r:id="rId2"/>
    <p:sldId id="289" r:id="rId3"/>
    <p:sldId id="286" r:id="rId4"/>
    <p:sldId id="276" r:id="rId5"/>
    <p:sldId id="275" r:id="rId6"/>
  </p:sldIdLst>
  <p:sldSz cx="6858000" cy="9906000" type="A4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388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48B30"/>
    <a:srgbClr val="4F77A7"/>
    <a:srgbClr val="FB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619" autoAdjust="0"/>
    <p:restoredTop sz="92022" autoAdjust="0"/>
  </p:normalViewPr>
  <p:slideViewPr>
    <p:cSldViewPr snapToGrid="0" showGuides="1">
      <p:cViewPr>
        <p:scale>
          <a:sx n="92" d="100"/>
          <a:sy n="92" d="100"/>
        </p:scale>
        <p:origin x="1436" y="-712"/>
      </p:cViewPr>
      <p:guideLst>
        <p:guide orient="horz" pos="3120"/>
        <p:guide pos="388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7EDEA8A-5BF3-41A5-94CC-CA727C8323D7}" type="datetimeFigureOut">
              <a:rPr lang="he-IL" smtClean="0"/>
              <a:t>כ"ב/אלול/תשפ"א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05308DA-22BB-4F03-A471-43E7912439F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0862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X axis  write that the numbers are in k (1000) and each bin equal 2000kHz </a:t>
            </a:r>
          </a:p>
          <a:p>
            <a:r>
              <a:rPr lang="en-US" dirty="0"/>
              <a:t>Add start end and some in the middle numbers in normal size.</a:t>
            </a:r>
          </a:p>
          <a:p>
            <a:endParaRPr lang="en-US" dirty="0"/>
          </a:p>
          <a:p>
            <a:r>
              <a:rPr lang="en-US" dirty="0"/>
              <a:t>Remove background horizontal</a:t>
            </a:r>
            <a:r>
              <a:rPr lang="en-US" baseline="0" dirty="0"/>
              <a:t> lines – ask </a:t>
            </a:r>
            <a:r>
              <a:rPr lang="en-US" baseline="0" dirty="0" err="1"/>
              <a:t>itay</a:t>
            </a:r>
            <a:r>
              <a:rPr lang="en-US" baseline="0" dirty="0"/>
              <a:t> to do it and also Y axis also font use larger numbers</a:t>
            </a:r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308DA-22BB-4F03-A471-43E7912439F0}" type="slidenum">
              <a:rPr lang="he-IL" smtClean="0"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55977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/>
              <a:t>StrainUnclusteredAnalysis.xlsx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N- write all below</a:t>
            </a:r>
            <a:r>
              <a:rPr lang="en-US" baseline="0" dirty="0"/>
              <a:t> the table. Sig. replace a by **,  k or K replace for k in all.</a:t>
            </a:r>
          </a:p>
          <a:p>
            <a:pPr algn="l" rtl="0"/>
            <a:endParaRPr lang="en-US" baseline="0" dirty="0"/>
          </a:p>
          <a:p>
            <a:pPr algn="l" rtl="0"/>
            <a:r>
              <a:rPr lang="en-US" baseline="0" dirty="0"/>
              <a:t>F1 and F9 – replace all with start and end.</a:t>
            </a:r>
            <a:endParaRPr lang="en-US" dirty="0"/>
          </a:p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308DA-22BB-4F03-A471-43E7912439F0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110796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/>
              <a:t>File B6PerSexDiscriptive</a:t>
            </a:r>
          </a:p>
          <a:p>
            <a:pPr algn="l" rtl="0"/>
            <a:r>
              <a:rPr lang="en-US" dirty="0"/>
              <a:t>And </a:t>
            </a:r>
          </a:p>
          <a:p>
            <a:pPr algn="l" rtl="0"/>
            <a:r>
              <a:rPr lang="en-US" dirty="0" err="1"/>
              <a:t>BalbcPerSexDiscriptive</a:t>
            </a:r>
            <a:endParaRPr lang="en-US" dirty="0"/>
          </a:p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5308DA-22BB-4F03-A471-43E7912439F0}" type="slidenum">
              <a:rPr lang="he-IL" smtClean="0"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39457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AAF19-8408-44E2-ACBE-CDD2AD53ABE2}" type="datetimeFigureOut">
              <a:rPr lang="he-IL" smtClean="0"/>
              <a:t>כ"ב/אלול/תשפ"א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17FF-85AA-4DF9-ADE9-33CEAF5E5B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92511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AAF19-8408-44E2-ACBE-CDD2AD53ABE2}" type="datetimeFigureOut">
              <a:rPr lang="he-IL" smtClean="0"/>
              <a:t>כ"ב/אלול/תשפ"א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17FF-85AA-4DF9-ADE9-33CEAF5E5B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28194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AAF19-8408-44E2-ACBE-CDD2AD53ABE2}" type="datetimeFigureOut">
              <a:rPr lang="he-IL" smtClean="0"/>
              <a:t>כ"ב/אלול/תשפ"א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17FF-85AA-4DF9-ADE9-33CEAF5E5B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900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AAF19-8408-44E2-ACBE-CDD2AD53ABE2}" type="datetimeFigureOut">
              <a:rPr lang="he-IL" smtClean="0"/>
              <a:t>כ"ב/אלול/תשפ"א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17FF-85AA-4DF9-ADE9-33CEAF5E5B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96494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AAF19-8408-44E2-ACBE-CDD2AD53ABE2}" type="datetimeFigureOut">
              <a:rPr lang="he-IL" smtClean="0"/>
              <a:t>כ"ב/אלול/תשפ"א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17FF-85AA-4DF9-ADE9-33CEAF5E5B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08460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AAF19-8408-44E2-ACBE-CDD2AD53ABE2}" type="datetimeFigureOut">
              <a:rPr lang="he-IL" smtClean="0"/>
              <a:t>כ"ב/אלול/תשפ"א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17FF-85AA-4DF9-ADE9-33CEAF5E5B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07055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AAF19-8408-44E2-ACBE-CDD2AD53ABE2}" type="datetimeFigureOut">
              <a:rPr lang="he-IL" smtClean="0"/>
              <a:t>כ"ב/אלול/תשפ"א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17FF-85AA-4DF9-ADE9-33CEAF5E5B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3655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AAF19-8408-44E2-ACBE-CDD2AD53ABE2}" type="datetimeFigureOut">
              <a:rPr lang="he-IL" smtClean="0"/>
              <a:t>כ"ב/אלול/תשפ"א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17FF-85AA-4DF9-ADE9-33CEAF5E5B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80481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AAF19-8408-44E2-ACBE-CDD2AD53ABE2}" type="datetimeFigureOut">
              <a:rPr lang="he-IL" smtClean="0"/>
              <a:t>כ"ב/אלול/תשפ"א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17FF-85AA-4DF9-ADE9-33CEAF5E5B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6036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AAF19-8408-44E2-ACBE-CDD2AD53ABE2}" type="datetimeFigureOut">
              <a:rPr lang="he-IL" smtClean="0"/>
              <a:t>כ"ב/אלול/תשפ"א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17FF-85AA-4DF9-ADE9-33CEAF5E5B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86251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AAF19-8408-44E2-ACBE-CDD2AD53ABE2}" type="datetimeFigureOut">
              <a:rPr lang="he-IL" smtClean="0"/>
              <a:t>כ"ב/אלול/תשפ"א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17FF-85AA-4DF9-ADE9-33CEAF5E5B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83577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AAF19-8408-44E2-ACBE-CDD2AD53ABE2}" type="datetimeFigureOut">
              <a:rPr lang="he-IL" smtClean="0"/>
              <a:t>כ"ב/אלול/תשפ"א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817FF-85AA-4DF9-ADE9-33CEAF5E5B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65650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>
            <a:extLst>
              <a:ext uri="{FF2B5EF4-FFF2-40B4-BE49-F238E27FC236}">
                <a16:creationId xmlns:a16="http://schemas.microsoft.com/office/drawing/2014/main" id="{A2B95BF3-01C1-4798-86D7-79CF0A96B9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79" y="8002544"/>
            <a:ext cx="2743438" cy="1670449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6B7002E3-032B-44CB-AC09-02B554BC91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6959" y="5964245"/>
            <a:ext cx="3429000" cy="1533838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E17F19D1-7AF9-4E05-8D3F-F5482998B8CA}"/>
              </a:ext>
            </a:extLst>
          </p:cNvPr>
          <p:cNvSpPr txBox="1"/>
          <p:nvPr/>
        </p:nvSpPr>
        <p:spPr>
          <a:xfrm>
            <a:off x="36691" y="6018405"/>
            <a:ext cx="303428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 of recorded sonograms of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USV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syllables. Red dots are the data points  detected by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Avisoft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SASLab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 ver5.2.11. The time and mean frequency at these points was used for syllable analysis.</a:t>
            </a:r>
            <a:endParaRPr lang="he-IL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09D6F9CA-10A7-4FA1-8473-8FC972B828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8087" y="1242596"/>
            <a:ext cx="5021826" cy="2510913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5922F280-E3EF-4D09-9512-4C0A86B8D202}"/>
              </a:ext>
            </a:extLst>
          </p:cNvPr>
          <p:cNvSpPr txBox="1"/>
          <p:nvPr/>
        </p:nvSpPr>
        <p:spPr>
          <a:xfrm>
            <a:off x="73383" y="3529086"/>
            <a:ext cx="670297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/>
            <a:r>
              <a:rPr lang="en-US" sz="1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CPF</a:t>
            </a:r>
            <a:r>
              <a:rPr lang="en-US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model mice</a:t>
            </a: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CPF</a:t>
            </a: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dams at 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gestation day 12 to 15. </a:t>
            </a:r>
            <a:endParaRPr lang="he-IL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A1E55F12-DD07-4726-93F2-7368C425B3BE}"/>
              </a:ext>
            </a:extLst>
          </p:cNvPr>
          <p:cNvGrpSpPr/>
          <p:nvPr/>
        </p:nvGrpSpPr>
        <p:grpSpPr>
          <a:xfrm>
            <a:off x="289621" y="4604502"/>
            <a:ext cx="5418569" cy="1317741"/>
            <a:chOff x="300614" y="3427396"/>
            <a:chExt cx="5418569" cy="1317741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B981E21E-0368-41CE-94FD-14381261BAC8}"/>
                </a:ext>
              </a:extLst>
            </p:cNvPr>
            <p:cNvSpPr txBox="1"/>
            <p:nvPr/>
          </p:nvSpPr>
          <p:spPr>
            <a:xfrm>
              <a:off x="3293041" y="4375805"/>
              <a:ext cx="1198107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 rtl="0"/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10  min</a:t>
              </a:r>
              <a:endParaRPr lang="he-IL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11D68994-1C18-45F3-9D27-C648E46656EF}"/>
                </a:ext>
              </a:extLst>
            </p:cNvPr>
            <p:cNvSpPr txBox="1"/>
            <p:nvPr/>
          </p:nvSpPr>
          <p:spPr>
            <a:xfrm>
              <a:off x="1138817" y="3427396"/>
              <a:ext cx="1607749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Postnatal day 8</a:t>
              </a:r>
              <a:endParaRPr lang="he-IL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81E0161F-26BF-4698-A372-18208F50E77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00614" y="3566884"/>
              <a:ext cx="5418569" cy="1073662"/>
            </a:xfrm>
            <a:prstGeom prst="rect">
              <a:avLst/>
            </a:prstGeom>
          </p:spPr>
        </p:pic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3A8338A1-A1F8-44E4-B2E9-77CD12161254}"/>
              </a:ext>
            </a:extLst>
          </p:cNvPr>
          <p:cNvSpPr/>
          <p:nvPr/>
        </p:nvSpPr>
        <p:spPr>
          <a:xfrm>
            <a:off x="36691" y="1304951"/>
            <a:ext cx="6784617" cy="2824843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8640628-86FC-4C28-B207-C6A9011073A6}"/>
              </a:ext>
            </a:extLst>
          </p:cNvPr>
          <p:cNvSpPr/>
          <p:nvPr/>
        </p:nvSpPr>
        <p:spPr>
          <a:xfrm>
            <a:off x="36691" y="4519751"/>
            <a:ext cx="6784617" cy="305737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B3831CC-0001-4F70-A549-0F3CECB29F8E}"/>
              </a:ext>
            </a:extLst>
          </p:cNvPr>
          <p:cNvSpPr txBox="1"/>
          <p:nvPr/>
        </p:nvSpPr>
        <p:spPr>
          <a:xfrm>
            <a:off x="93779" y="7577126"/>
            <a:ext cx="465908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Experimental groups</a:t>
            </a:r>
            <a:endParaRPr lang="he-I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D3A6F05-1EC8-4E65-A95A-80BE3C3F26DC}"/>
              </a:ext>
            </a:extLst>
          </p:cNvPr>
          <p:cNvSpPr txBox="1"/>
          <p:nvPr/>
        </p:nvSpPr>
        <p:spPr>
          <a:xfrm>
            <a:off x="-1548" y="4150419"/>
            <a:ext cx="465908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USV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recording</a:t>
            </a:r>
            <a:endParaRPr lang="he-I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6C9CB01-99BE-41F5-8F6D-EBBB10797178}"/>
              </a:ext>
            </a:extLst>
          </p:cNvPr>
          <p:cNvSpPr txBox="1"/>
          <p:nvPr/>
        </p:nvSpPr>
        <p:spPr>
          <a:xfrm>
            <a:off x="-1548" y="996956"/>
            <a:ext cx="465908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Study design</a:t>
            </a:r>
            <a:endParaRPr lang="he-I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B595F36-C7BF-4534-B69D-638A08C34DD0}"/>
              </a:ext>
            </a:extLst>
          </p:cNvPr>
          <p:cNvSpPr txBox="1"/>
          <p:nvPr/>
        </p:nvSpPr>
        <p:spPr>
          <a:xfrm>
            <a:off x="2618780" y="835988"/>
            <a:ext cx="1698722" cy="276999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Figure 1</a:t>
            </a:r>
            <a:endParaRPr lang="he-IL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4C947E9-C9E7-4289-8F58-87C51C5B0794}"/>
              </a:ext>
            </a:extLst>
          </p:cNvPr>
          <p:cNvSpPr txBox="1"/>
          <p:nvPr/>
        </p:nvSpPr>
        <p:spPr>
          <a:xfrm>
            <a:off x="3170262" y="8229362"/>
            <a:ext cx="3315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/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Supplementary Figure 1: </a:t>
            </a:r>
          </a:p>
          <a:p>
            <a:pPr algn="l" rtl="0"/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Study design, B. Recording scheme and an example of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USV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sonogram , C. </a:t>
            </a: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Experimental groups, number of pups recorded.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 rtl="0"/>
            <a:endParaRPr lang="en-US" sz="12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 rtl="0"/>
            <a:endParaRPr lang="he-IL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186A96D-EBFA-431A-BA37-09D5B16AB006}"/>
              </a:ext>
            </a:extLst>
          </p:cNvPr>
          <p:cNvSpPr txBox="1"/>
          <p:nvPr/>
        </p:nvSpPr>
        <p:spPr>
          <a:xfrm>
            <a:off x="1127824" y="108692"/>
            <a:ext cx="465908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 materials</a:t>
            </a:r>
            <a:endParaRPr lang="he-I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651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0FA139F-3C5B-416C-87FE-0601F8189ACC}"/>
              </a:ext>
            </a:extLst>
          </p:cNvPr>
          <p:cNvSpPr txBox="1"/>
          <p:nvPr/>
        </p:nvSpPr>
        <p:spPr>
          <a:xfrm>
            <a:off x="609600" y="577334"/>
            <a:ext cx="55626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/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Supplementary Figure 2: 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Strain and sex affect the distribution of basic variables of isolation induced syllables.  C57/B6 (blue) treated with vehicle and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Balb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/C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Wt:Wt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(orange), female (left) and male (right)  pups are compared for the distribution of the following variables: A. Start frequency, B. End frequency, C. Mean frequency, D. Bandwidth E. Duration. </a:t>
            </a:r>
          </a:p>
          <a:p>
            <a:pPr algn="l" rtl="0"/>
            <a:endParaRPr lang="en-US" sz="12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 rtl="0"/>
            <a:endParaRPr lang="he-IL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390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>
            <a:extLst>
              <a:ext uri="{FF2B5EF4-FFF2-40B4-BE49-F238E27FC236}">
                <a16:creationId xmlns:a16="http://schemas.microsoft.com/office/drawing/2014/main" id="{6BCE70EE-AB70-41B3-9C63-D3AA81932FE4}"/>
              </a:ext>
            </a:extLst>
          </p:cNvPr>
          <p:cNvGrpSpPr/>
          <p:nvPr/>
        </p:nvGrpSpPr>
        <p:grpSpPr>
          <a:xfrm>
            <a:off x="306512" y="241533"/>
            <a:ext cx="6519333" cy="9514211"/>
            <a:chOff x="0" y="-276578"/>
            <a:chExt cx="6519333" cy="9514211"/>
          </a:xfrm>
        </p:grpSpPr>
        <p:pic>
          <p:nvPicPr>
            <p:cNvPr id="44" name="slide2" descr="Sheet 1">
              <a:extLst>
                <a:ext uri="{FF2B5EF4-FFF2-40B4-BE49-F238E27FC236}">
                  <a16:creationId xmlns:a16="http://schemas.microsoft.com/office/drawing/2014/main" id="{92C7D2F3-82E7-4F2E-BDD3-70F204AAEE3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847" r="9358" b="6556"/>
            <a:stretch/>
          </p:blipFill>
          <p:spPr>
            <a:xfrm>
              <a:off x="0" y="-276578"/>
              <a:ext cx="3280385" cy="1714783"/>
            </a:xfrm>
            <a:prstGeom prst="rect">
              <a:avLst/>
            </a:prstGeom>
          </p:spPr>
        </p:pic>
        <p:pic>
          <p:nvPicPr>
            <p:cNvPr id="45" name="slide3" descr="Sheet 1 (2)">
              <a:extLst>
                <a:ext uri="{FF2B5EF4-FFF2-40B4-BE49-F238E27FC236}">
                  <a16:creationId xmlns:a16="http://schemas.microsoft.com/office/drawing/2014/main" id="{1F9BC768-B67C-4170-ACDF-88FDCEDDD3C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2" t="8349" r="9357" b="6604"/>
            <a:stretch/>
          </p:blipFill>
          <p:spPr>
            <a:xfrm>
              <a:off x="3296910" y="-214490"/>
              <a:ext cx="3222423" cy="1652695"/>
            </a:xfrm>
            <a:prstGeom prst="rect">
              <a:avLst/>
            </a:prstGeom>
          </p:spPr>
        </p:pic>
        <p:pic>
          <p:nvPicPr>
            <p:cNvPr id="46" name="slide4" descr="Sheet 1 (3)">
              <a:extLst>
                <a:ext uri="{FF2B5EF4-FFF2-40B4-BE49-F238E27FC236}">
                  <a16:creationId xmlns:a16="http://schemas.microsoft.com/office/drawing/2014/main" id="{19D5883B-0299-4E18-B1F2-64B3A688293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325" r="10503" b="6680"/>
            <a:stretch/>
          </p:blipFill>
          <p:spPr>
            <a:xfrm>
              <a:off x="0" y="1619955"/>
              <a:ext cx="3238948" cy="1729419"/>
            </a:xfrm>
            <a:prstGeom prst="rect">
              <a:avLst/>
            </a:prstGeom>
          </p:spPr>
        </p:pic>
        <p:pic>
          <p:nvPicPr>
            <p:cNvPr id="47" name="slide6" descr="Sheet 1 (5)">
              <a:extLst>
                <a:ext uri="{FF2B5EF4-FFF2-40B4-BE49-F238E27FC236}">
                  <a16:creationId xmlns:a16="http://schemas.microsoft.com/office/drawing/2014/main" id="{CC9179C7-7290-42A5-80A0-2D5F7B8CE41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222" r="10503" b="7547"/>
            <a:stretch/>
          </p:blipFill>
          <p:spPr>
            <a:xfrm>
              <a:off x="0" y="3697819"/>
              <a:ext cx="3238948" cy="1675691"/>
            </a:xfrm>
            <a:prstGeom prst="rect">
              <a:avLst/>
            </a:prstGeom>
          </p:spPr>
        </p:pic>
        <p:pic>
          <p:nvPicPr>
            <p:cNvPr id="48" name="slide5" descr="Sheet 1 (4)">
              <a:extLst>
                <a:ext uri="{FF2B5EF4-FFF2-40B4-BE49-F238E27FC236}">
                  <a16:creationId xmlns:a16="http://schemas.microsoft.com/office/drawing/2014/main" id="{55245E3E-29EE-4515-98CD-09D87C75A0B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5" t="4325" r="10503" b="6680"/>
            <a:stretch/>
          </p:blipFill>
          <p:spPr>
            <a:xfrm>
              <a:off x="3280384" y="1619955"/>
              <a:ext cx="3197511" cy="1729419"/>
            </a:xfrm>
            <a:prstGeom prst="rect">
              <a:avLst/>
            </a:prstGeom>
          </p:spPr>
        </p:pic>
        <p:pic>
          <p:nvPicPr>
            <p:cNvPr id="49" name="slide7" descr="Sheet 1 (6)">
              <a:extLst>
                <a:ext uri="{FF2B5EF4-FFF2-40B4-BE49-F238E27FC236}">
                  <a16:creationId xmlns:a16="http://schemas.microsoft.com/office/drawing/2014/main" id="{CE7992C3-E483-43FB-A3FD-3D99848601A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75" t="4648" r="10503" b="7547"/>
            <a:stretch/>
          </p:blipFill>
          <p:spPr>
            <a:xfrm>
              <a:off x="3303164" y="3667227"/>
              <a:ext cx="3174732" cy="1706283"/>
            </a:xfrm>
            <a:prstGeom prst="rect">
              <a:avLst/>
            </a:prstGeom>
          </p:spPr>
        </p:pic>
        <p:pic>
          <p:nvPicPr>
            <p:cNvPr id="50" name="slide8" descr="Sheet 1 (7)">
              <a:extLst>
                <a:ext uri="{FF2B5EF4-FFF2-40B4-BE49-F238E27FC236}">
                  <a16:creationId xmlns:a16="http://schemas.microsoft.com/office/drawing/2014/main" id="{AFDB7416-30D2-49F2-A05A-1AC99CB412F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723" r="10503" b="7730"/>
            <a:stretch/>
          </p:blipFill>
          <p:spPr>
            <a:xfrm>
              <a:off x="0" y="5599288"/>
              <a:ext cx="3238948" cy="1681834"/>
            </a:xfrm>
            <a:prstGeom prst="rect">
              <a:avLst/>
            </a:prstGeom>
          </p:spPr>
        </p:pic>
        <p:pic>
          <p:nvPicPr>
            <p:cNvPr id="51" name="slide9" descr="Sheet 1 (8)">
              <a:extLst>
                <a:ext uri="{FF2B5EF4-FFF2-40B4-BE49-F238E27FC236}">
                  <a16:creationId xmlns:a16="http://schemas.microsoft.com/office/drawing/2014/main" id="{D32D8184-6710-4B63-A9D6-D1D5BA9B8D8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90" t="5723" r="9358" b="6473"/>
            <a:stretch/>
          </p:blipFill>
          <p:spPr>
            <a:xfrm>
              <a:off x="3321822" y="5599288"/>
              <a:ext cx="3197511" cy="1706283"/>
            </a:xfrm>
            <a:prstGeom prst="rect">
              <a:avLst/>
            </a:prstGeom>
          </p:spPr>
        </p:pic>
        <p:pic>
          <p:nvPicPr>
            <p:cNvPr id="52" name="slide10" descr="Sheet 1 (9)">
              <a:extLst>
                <a:ext uri="{FF2B5EF4-FFF2-40B4-BE49-F238E27FC236}">
                  <a16:creationId xmlns:a16="http://schemas.microsoft.com/office/drawing/2014/main" id="{DAC5D4A6-6B39-4071-BFA3-A40B23EBD83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884" r="9358" b="9656"/>
            <a:stretch/>
          </p:blipFill>
          <p:spPr>
            <a:xfrm>
              <a:off x="0" y="7555799"/>
              <a:ext cx="3280385" cy="1681834"/>
            </a:xfrm>
            <a:prstGeom prst="rect">
              <a:avLst/>
            </a:prstGeom>
          </p:spPr>
        </p:pic>
        <p:pic>
          <p:nvPicPr>
            <p:cNvPr id="53" name="slide11" descr="Sheet 1 (10)">
              <a:extLst>
                <a:ext uri="{FF2B5EF4-FFF2-40B4-BE49-F238E27FC236}">
                  <a16:creationId xmlns:a16="http://schemas.microsoft.com/office/drawing/2014/main" id="{406B9D5C-9A03-4C7C-BB49-EE5F0B25C5B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2" t="4657" r="9357" b="9656"/>
            <a:stretch/>
          </p:blipFill>
          <p:spPr>
            <a:xfrm>
              <a:off x="3296910" y="7531349"/>
              <a:ext cx="3222423" cy="1706283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/>
        </p:nvGrpSpPr>
        <p:grpSpPr>
          <a:xfrm>
            <a:off x="47006" y="10572"/>
            <a:ext cx="6068684" cy="9693950"/>
            <a:chOff x="-45310" y="-23183"/>
            <a:chExt cx="6068684" cy="9693950"/>
          </a:xfrm>
        </p:grpSpPr>
        <p:grpSp>
          <p:nvGrpSpPr>
            <p:cNvPr id="6" name="Group 5"/>
            <p:cNvGrpSpPr/>
            <p:nvPr/>
          </p:nvGrpSpPr>
          <p:grpSpPr>
            <a:xfrm>
              <a:off x="-45310" y="-23183"/>
              <a:ext cx="6068684" cy="9693950"/>
              <a:chOff x="-45310" y="-23183"/>
              <a:chExt cx="6068684" cy="9693950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2419752" y="174910"/>
                <a:ext cx="1974481" cy="30777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 rtl="0"/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Start Frequency</a:t>
                </a:r>
                <a:endParaRPr lang="he-IL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2717050" y="1870525"/>
                <a:ext cx="1323278" cy="30777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 rtl="0"/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End Frequency</a:t>
                </a:r>
                <a:endParaRPr lang="he-IL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2382945" y="5817207"/>
                <a:ext cx="1991489" cy="30777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 rtl="0"/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Bandwidth</a:t>
                </a:r>
                <a:endParaRPr lang="he-IL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265520" y="-23183"/>
                <a:ext cx="1323278" cy="30777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Female</a:t>
                </a:r>
                <a:endParaRPr lang="he-IL" sz="1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4700096" y="-23183"/>
                <a:ext cx="1323278" cy="30777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Male</a:t>
                </a:r>
                <a:endParaRPr lang="he-IL" sz="1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2382945" y="3869287"/>
                <a:ext cx="1991489" cy="30777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 rtl="0"/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Mean Frequency  </a:t>
                </a:r>
                <a:endParaRPr lang="he-IL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2382945" y="7749268"/>
                <a:ext cx="1991489" cy="30777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 rtl="0"/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Duration</a:t>
                </a:r>
                <a:endParaRPr lang="he-IL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 rot="16200000">
                <a:off x="-867092" y="8521134"/>
                <a:ext cx="1991489" cy="3077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1">
                <a:spAutoFit/>
              </a:bodyPr>
              <a:lstStyle/>
              <a:p>
                <a:pPr algn="ctr" rtl="0"/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Syllables</a:t>
                </a:r>
                <a:endParaRPr lang="he-IL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 rot="16200000">
                <a:off x="-867092" y="4582424"/>
                <a:ext cx="1991489" cy="3077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1">
                <a:spAutoFit/>
              </a:bodyPr>
              <a:lstStyle/>
              <a:p>
                <a:pPr algn="ctr" rtl="0"/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Syllables</a:t>
                </a:r>
                <a:endParaRPr lang="he-IL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 rot="16200000">
                <a:off x="-867092" y="6573913"/>
                <a:ext cx="1991489" cy="3077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1">
                <a:spAutoFit/>
              </a:bodyPr>
              <a:lstStyle/>
              <a:p>
                <a:pPr algn="ctr" rtl="0"/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Syllables</a:t>
                </a:r>
                <a:endParaRPr lang="he-IL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 rot="16200000">
                <a:off x="-779877" y="1096576"/>
                <a:ext cx="1746134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1">
                <a:spAutoFit/>
              </a:bodyPr>
              <a:lstStyle/>
              <a:p>
                <a:pPr algn="ctr" rtl="0"/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Number of Syllables</a:t>
                </a:r>
                <a:endParaRPr lang="he-IL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 rot="16200000">
                <a:off x="-488365" y="2908058"/>
                <a:ext cx="1234035" cy="3077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1">
                <a:spAutoFit/>
              </a:bodyPr>
              <a:lstStyle/>
              <a:p>
                <a:pPr algn="ctr" rtl="0"/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Syllables</a:t>
                </a:r>
                <a:endParaRPr lang="he-IL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542278" y="384434"/>
              <a:ext cx="859205" cy="462296"/>
              <a:chOff x="4437398" y="635263"/>
              <a:chExt cx="859205" cy="462296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4444053" y="717294"/>
                <a:ext cx="120451" cy="137650"/>
              </a:xfrm>
              <a:prstGeom prst="rect">
                <a:avLst/>
              </a:prstGeom>
              <a:solidFill>
                <a:srgbClr val="4F77A7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4437398" y="923660"/>
                <a:ext cx="120451" cy="137650"/>
              </a:xfrm>
              <a:prstGeom prst="rect">
                <a:avLst/>
              </a:prstGeom>
              <a:solidFill>
                <a:srgbClr val="F48B3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4529757" y="635263"/>
                <a:ext cx="447973" cy="2769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B6</a:t>
                </a:r>
                <a:endParaRPr lang="he-IL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4532444" y="820560"/>
                <a:ext cx="764159" cy="2769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:r>
                  <a:rPr lang="en-US" sz="1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Balb</a:t>
                </a:r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/c</a:t>
                </a:r>
                <a:endParaRPr lang="he-IL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39" name="TextBox 38"/>
          <p:cNvSpPr txBox="1"/>
          <p:nvPr/>
        </p:nvSpPr>
        <p:spPr>
          <a:xfrm>
            <a:off x="2618780" y="-35685"/>
            <a:ext cx="1698722" cy="276999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Figure 2</a:t>
            </a:r>
            <a:endParaRPr lang="he-IL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3344" y="14962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6588" y="2030419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6588" y="3935177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28571" y="7718144"/>
            <a:ext cx="325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33382" y="5969619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7593FC8-C70A-4CA9-B253-EADB5825D673}"/>
              </a:ext>
            </a:extLst>
          </p:cNvPr>
          <p:cNvSpPr txBox="1"/>
          <p:nvPr/>
        </p:nvSpPr>
        <p:spPr>
          <a:xfrm>
            <a:off x="6412870" y="3846892"/>
            <a:ext cx="364202" cy="276999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Hz</a:t>
            </a:r>
            <a:endParaRPr lang="he-IL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679D449-6ABA-4C88-A7AF-3EA3B678F605}"/>
              </a:ext>
            </a:extLst>
          </p:cNvPr>
          <p:cNvSpPr txBox="1"/>
          <p:nvPr/>
        </p:nvSpPr>
        <p:spPr>
          <a:xfrm>
            <a:off x="6412870" y="5953068"/>
            <a:ext cx="364202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Hz</a:t>
            </a:r>
            <a:endParaRPr lang="he-IL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AC7822B-E321-4823-8FCA-FCA2B3405BE3}"/>
              </a:ext>
            </a:extLst>
          </p:cNvPr>
          <p:cNvSpPr txBox="1"/>
          <p:nvPr/>
        </p:nvSpPr>
        <p:spPr>
          <a:xfrm>
            <a:off x="6412870" y="1953931"/>
            <a:ext cx="364202" cy="276999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Hz</a:t>
            </a:r>
            <a:endParaRPr lang="he-IL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C5DE1DC-4BFA-4C17-8FAA-2E7C141FEAB1}"/>
              </a:ext>
            </a:extLst>
          </p:cNvPr>
          <p:cNvSpPr txBox="1"/>
          <p:nvPr/>
        </p:nvSpPr>
        <p:spPr>
          <a:xfrm>
            <a:off x="6412870" y="7803169"/>
            <a:ext cx="364202" cy="276999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Hz</a:t>
            </a:r>
            <a:endParaRPr lang="he-IL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2EA3EDC-A14D-445B-AF07-3105BA048796}"/>
              </a:ext>
            </a:extLst>
          </p:cNvPr>
          <p:cNvSpPr txBox="1"/>
          <p:nvPr/>
        </p:nvSpPr>
        <p:spPr>
          <a:xfrm>
            <a:off x="6425694" y="9704522"/>
            <a:ext cx="407484" cy="276999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</a:t>
            </a:r>
            <a:endParaRPr lang="he-IL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513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C31354C-0639-4DCA-95B7-4F51EA332A25}"/>
              </a:ext>
            </a:extLst>
          </p:cNvPr>
          <p:cNvSpPr txBox="1"/>
          <p:nvPr/>
        </p:nvSpPr>
        <p:spPr>
          <a:xfrm>
            <a:off x="337125" y="5177256"/>
            <a:ext cx="6206078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Supplementary Table1. Basic properties of isolation induced syllables in the two tested strains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Mean and median values of syllable spectral and temporal properties are presented for C57/B6 treated with vehicle and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Balb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/c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Wt:Wt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female and male. Bold digits indicate a significant difference between male and female of the same strain at P&lt;0.01, * indicates significant difference between same sex mice of the different strains at P&lt;0.01. Mean frequency – MF, bandwidth - BW.</a:t>
            </a:r>
            <a:endParaRPr lang="he-IL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7FE0F8B-DBB7-47E8-933A-F29E0217D210}"/>
              </a:ext>
            </a:extLst>
          </p:cNvPr>
          <p:cNvSpPr txBox="1"/>
          <p:nvPr/>
        </p:nvSpPr>
        <p:spPr>
          <a:xfrm>
            <a:off x="314797" y="1942781"/>
            <a:ext cx="622840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Supplementary Table 1. Basic properties of isolation induced syllables in the two tested strains</a:t>
            </a:r>
            <a:endParaRPr lang="he-IL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6DBA4B3-2B9C-418C-B364-5A92FCC593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900" y="2530376"/>
            <a:ext cx="5918200" cy="252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180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96949" y="-59480"/>
            <a:ext cx="660778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Table  2A –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CPF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model</a:t>
            </a:r>
            <a:endParaRPr lang="he-IL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FCCD098-0DDA-42F6-80ED-97DC7B2CF2F2}"/>
              </a:ext>
            </a:extLst>
          </p:cNvPr>
          <p:cNvSpPr/>
          <p:nvPr/>
        </p:nvSpPr>
        <p:spPr>
          <a:xfrm>
            <a:off x="396949" y="4335092"/>
            <a:ext cx="660778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Table 2B –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Mthfr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model.</a:t>
            </a:r>
            <a:endParaRPr lang="he-IL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AB3FC06-B178-4140-9758-D33568B062CC}"/>
              </a:ext>
            </a:extLst>
          </p:cNvPr>
          <p:cNvSpPr txBox="1"/>
          <p:nvPr/>
        </p:nvSpPr>
        <p:spPr>
          <a:xfrm>
            <a:off x="0" y="8992889"/>
            <a:ext cx="660778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Aft>
                <a:spcPts val="1000"/>
              </a:spcAft>
            </a:pPr>
            <a:r>
              <a:rPr lang="en-US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upplementary Table 2. Median values </a:t>
            </a:r>
            <a:r>
              <a:rPr lang="en-US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 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spectral and temporal properties of isolation induced syllables clusters for 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CPF model (A) and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Mthfr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model, </a:t>
            </a: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color-coded to ease visualization: red- high, green – low. (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B). Results of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Komogorov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-Smirnov test for the effect of sex are shown in the lower part of the tables. Bold values indicate significant effects at p&lt;0.05. Mean frequency – MF, bandwidth- BW.  </a:t>
            </a:r>
            <a:endParaRPr lang="en-US" sz="1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A99B4D6-142E-409A-82D5-015321697C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948" y="251885"/>
            <a:ext cx="4948557" cy="408320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9A32C51-FBD5-4495-B368-09C61CD76C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6948" y="4631790"/>
            <a:ext cx="4948557" cy="4213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248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25495</TotalTime>
  <Words>504</Words>
  <Application>Microsoft Office PowerPoint</Application>
  <PresentationFormat>A4 Paper (210x297 mm)</PresentationFormat>
  <Paragraphs>57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חוה גולן</dc:creator>
  <cp:lastModifiedBy>חוה גולן</cp:lastModifiedBy>
  <cp:revision>225</cp:revision>
  <dcterms:created xsi:type="dcterms:W3CDTF">2020-12-21T09:41:57Z</dcterms:created>
  <dcterms:modified xsi:type="dcterms:W3CDTF">2021-08-30T15:21:51Z</dcterms:modified>
</cp:coreProperties>
</file>