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9"/>
    <p:restoredTop sz="95772"/>
  </p:normalViewPr>
  <p:slideViewPr>
    <p:cSldViewPr snapToGrid="0" snapToObjects="1">
      <p:cViewPr varScale="1">
        <p:scale>
          <a:sx n="113" d="100"/>
          <a:sy n="113" d="100"/>
        </p:scale>
        <p:origin x="176" y="2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ECB8B-192C-4E4C-AD97-FC416F8A5572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CC72-152E-E149-98E4-867DDCB34C46}" type="slidenum">
              <a:rPr kumimoji="1" lang="en-US" altLang="en-US" smtClean="0"/>
            </a:fld>
            <a:endParaRPr kumimoji="1"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CC72-152E-E149-98E4-867DDCB34C46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3CC72-152E-E149-98E4-867DDCB34C46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/>
            <a:r>
              <a:rPr kumimoji="1" lang="ko-KR" altLang="en-US"/>
              <a:t>두 번째 수준</a:t>
            </a:r>
            <a:endParaRPr kumimoji="1" lang="ko-KR" altLang="en-US"/>
          </a:p>
          <a:p>
            <a:pPr lvl="2"/>
            <a:r>
              <a:rPr kumimoji="1" lang="ko-KR" altLang="en-US"/>
              <a:t>세 번째 수준</a:t>
            </a:r>
            <a:endParaRPr kumimoji="1" lang="ko-KR" altLang="en-US"/>
          </a:p>
          <a:p>
            <a:pPr lvl="3"/>
            <a:r>
              <a:rPr kumimoji="1" lang="ko-KR" altLang="en-US"/>
              <a:t>네 번째 수준</a:t>
            </a:r>
            <a:endParaRPr kumimoji="1" lang="ko-KR" altLang="en-US"/>
          </a:p>
          <a:p>
            <a:pPr lvl="4"/>
            <a:r>
              <a:rPr kumimoji="1" lang="ko-KR" altLang="en-US"/>
              <a:t>다섯 번째 수준</a:t>
            </a:r>
            <a:endParaRPr kumimoji="1"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77EE0-4F88-BB48-918E-7A8A8BD29816}" type="datetimeFigureOut">
              <a:rPr kumimoji="1" lang="en-US" altLang="en-US" smtClean="0"/>
            </a:fld>
            <a:endParaRPr kumimoji="1"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0834-2B01-B64B-8CD1-A3B6F77C582B}" type="slidenum">
              <a:rPr kumimoji="1" lang="en-US" altLang="en-US" smtClean="0"/>
            </a:fld>
            <a:endParaRPr kumimoji="1"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실내, 사무실, 혼잡한이(가) 표시된 사진&#10;&#10;자동 생성된 설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601" y="1204496"/>
            <a:ext cx="5886204" cy="4414653"/>
          </a:xfrm>
          <a:prstGeom prst="rect">
            <a:avLst/>
          </a:prstGeom>
        </p:spPr>
      </p:pic>
      <p:sp>
        <p:nvSpPr>
          <p:cNvPr id="139" name="Ορθογώνιο 13"/>
          <p:cNvSpPr/>
          <p:nvPr/>
        </p:nvSpPr>
        <p:spPr>
          <a:xfrm>
            <a:off x="2542756" y="136972"/>
            <a:ext cx="6835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Supplementary Figure 2 – Schematic diagram of PM Chamber </a:t>
            </a:r>
            <a:endParaRPr lang="el-GR" sz="2000" b="1" dirty="0"/>
          </a:p>
        </p:txBody>
      </p:sp>
      <p:sp>
        <p:nvSpPr>
          <p:cNvPr id="237" name="Ορθογώνιο 13"/>
          <p:cNvSpPr/>
          <p:nvPr/>
        </p:nvSpPr>
        <p:spPr>
          <a:xfrm>
            <a:off x="266484" y="614033"/>
            <a:ext cx="36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</a:t>
            </a:r>
            <a:endParaRPr lang="el-GR" sz="2000" b="1" dirty="0"/>
          </a:p>
        </p:txBody>
      </p:sp>
      <p:pic>
        <p:nvPicPr>
          <p:cNvPr id="5" name="그림 4" descr="텍스트, 실내, 조종판이(가) 표시된 사진&#10;&#10;자동 생성된 설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58491" y="1654995"/>
            <a:ext cx="3603988" cy="2702990"/>
          </a:xfrm>
          <a:prstGeom prst="rect">
            <a:avLst/>
          </a:prstGeom>
        </p:spPr>
      </p:pic>
      <p:pic>
        <p:nvPicPr>
          <p:cNvPr id="7" name="그림 6" descr="케이블, 커넥터이(가) 표시된 사진&#10;&#10;자동 생성된 설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2421" y="1654995"/>
            <a:ext cx="3603989" cy="2702992"/>
          </a:xfrm>
          <a:prstGeom prst="rect">
            <a:avLst/>
          </a:prstGeom>
        </p:spPr>
      </p:pic>
      <p:sp>
        <p:nvSpPr>
          <p:cNvPr id="28" name="Ορθογώνιο 13"/>
          <p:cNvSpPr/>
          <p:nvPr/>
        </p:nvSpPr>
        <p:spPr>
          <a:xfrm>
            <a:off x="6497677" y="636155"/>
            <a:ext cx="365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</a:t>
            </a:r>
            <a:endParaRPr lang="el-GR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98092" y="5808513"/>
            <a:ext cx="18105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PM chamber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47884" y="5021435"/>
            <a:ext cx="18105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PM supplier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860884" y="5021435"/>
            <a:ext cx="181051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Main controller</a:t>
            </a:r>
            <a:endParaRPr lang="en-US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82020" y="1004448"/>
            <a:ext cx="5940037" cy="5377914"/>
            <a:chOff x="94728" y="1032036"/>
            <a:chExt cx="5940037" cy="5377914"/>
          </a:xfrm>
        </p:grpSpPr>
        <p:grpSp>
          <p:nvGrpSpPr>
            <p:cNvPr id="3" name="그룹 2"/>
            <p:cNvGrpSpPr/>
            <p:nvPr/>
          </p:nvGrpSpPr>
          <p:grpSpPr>
            <a:xfrm>
              <a:off x="616610" y="1032036"/>
              <a:ext cx="5418155" cy="5377914"/>
              <a:chOff x="1555733" y="881943"/>
              <a:chExt cx="5418155" cy="5377914"/>
            </a:xfrm>
          </p:grpSpPr>
          <p:pic>
            <p:nvPicPr>
              <p:cNvPr id="156" name="Picture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882627" y="1304454"/>
                <a:ext cx="4091261" cy="3939802"/>
              </a:xfrm>
              <a:prstGeom prst="rect">
                <a:avLst/>
              </a:prstGeom>
            </p:spPr>
          </p:pic>
          <p:sp>
            <p:nvSpPr>
              <p:cNvPr id="239" name="TextBox 238"/>
              <p:cNvSpPr txBox="1"/>
              <p:nvPr/>
            </p:nvSpPr>
            <p:spPr>
              <a:xfrm>
                <a:off x="1879860" y="914441"/>
                <a:ext cx="1111975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Glove box</a:t>
                </a:r>
                <a:endParaRPr lang="en-US" sz="1600" b="1" dirty="0"/>
              </a:p>
            </p:txBody>
          </p:sp>
          <p:cxnSp>
            <p:nvCxnSpPr>
              <p:cNvPr id="241" name="직선 화살표 연결선 240"/>
              <p:cNvCxnSpPr/>
              <p:nvPr/>
            </p:nvCxnSpPr>
            <p:spPr>
              <a:xfrm>
                <a:off x="2882627" y="1836484"/>
                <a:ext cx="910737" cy="338554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TextBox 241"/>
              <p:cNvSpPr txBox="1"/>
              <p:nvPr/>
            </p:nvSpPr>
            <p:spPr>
              <a:xfrm>
                <a:off x="1598554" y="5022421"/>
                <a:ext cx="1841365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Mouse Treadmill</a:t>
                </a:r>
                <a:endParaRPr lang="en-US" sz="1600" b="1" dirty="0"/>
              </a:p>
            </p:txBody>
          </p:sp>
          <p:cxnSp>
            <p:nvCxnSpPr>
              <p:cNvPr id="243" name="직선 화살표 연결선 242"/>
              <p:cNvCxnSpPr>
                <a:stCxn id="48" idx="0"/>
              </p:cNvCxnSpPr>
              <p:nvPr/>
            </p:nvCxnSpPr>
            <p:spPr>
              <a:xfrm flipV="1">
                <a:off x="3226236" y="3625392"/>
                <a:ext cx="1270275" cy="1286918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직사각형 44"/>
              <p:cNvSpPr/>
              <p:nvPr/>
            </p:nvSpPr>
            <p:spPr>
              <a:xfrm>
                <a:off x="1865088" y="881943"/>
                <a:ext cx="2452917" cy="954312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60810" y="1205231"/>
                <a:ext cx="2578918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en-US" sz="1400" dirty="0"/>
                  <a:t>To control the running of mice in the treadmill chamber</a:t>
                </a:r>
                <a:endParaRPr kumimoji="1" lang="en-US" altLang="en-US" sz="1400" dirty="0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1611800" y="4912310"/>
                <a:ext cx="3228871" cy="1347547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55733" y="5357513"/>
                <a:ext cx="1841365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en-US" sz="1400" dirty="0"/>
                  <a:t>- Total 6 lanes</a:t>
                </a:r>
                <a:endParaRPr kumimoji="1" lang="en-US" alt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65350" y="5669300"/>
                <a:ext cx="3582414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en-US" sz="1400" dirty="0"/>
                  <a:t>- Control of Incline and decline of treadmill</a:t>
                </a:r>
                <a:endParaRPr kumimoji="1" lang="en-US" altLang="en-US" sz="1400" dirty="0"/>
              </a:p>
              <a:p>
                <a:r>
                  <a:rPr kumimoji="1" lang="en-US" altLang="en-US" sz="1400" dirty="0"/>
                  <a:t>(maximum 20 degree, adjusted at 5 degree)</a:t>
                </a:r>
                <a:endParaRPr kumimoji="1" lang="en-US" altLang="en-US" sz="1400" dirty="0"/>
              </a:p>
            </p:txBody>
          </p:sp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2459" y="3883289"/>
              <a:ext cx="952500" cy="1041400"/>
            </a:xfrm>
            <a:prstGeom prst="rect">
              <a:avLst/>
            </a:prstGeom>
          </p:spPr>
        </p:pic>
        <p:cxnSp>
          <p:nvCxnSpPr>
            <p:cNvPr id="44" name="직선 화살표 연결선 43"/>
            <p:cNvCxnSpPr/>
            <p:nvPr/>
          </p:nvCxnSpPr>
          <p:spPr>
            <a:xfrm>
              <a:off x="1255508" y="3688283"/>
              <a:ext cx="810753" cy="60762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5"/>
            <p:cNvGrpSpPr/>
            <p:nvPr/>
          </p:nvGrpSpPr>
          <p:grpSpPr>
            <a:xfrm>
              <a:off x="94728" y="2401859"/>
              <a:ext cx="1873085" cy="1466735"/>
              <a:chOff x="70419" y="2269996"/>
              <a:chExt cx="1873085" cy="1466735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70419" y="2269996"/>
                <a:ext cx="1828135" cy="1466735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alt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3710" y="2591851"/>
                <a:ext cx="1869794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en-US" sz="1400" dirty="0"/>
                  <a:t>To measure and maintain real time PM concentration in the chamber </a:t>
                </a:r>
                <a:endParaRPr kumimoji="1" lang="en-US" alt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710" y="2301061"/>
                <a:ext cx="1599229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Particle counter</a:t>
                </a:r>
                <a:endParaRPr lang="en-US" sz="1600" b="1" dirty="0"/>
              </a:p>
            </p:txBody>
          </p:sp>
        </p:grpSp>
      </p:grpSp>
      <p:sp>
        <p:nvSpPr>
          <p:cNvPr id="139" name="Ορθογώνιο 13"/>
          <p:cNvSpPr/>
          <p:nvPr/>
        </p:nvSpPr>
        <p:spPr>
          <a:xfrm>
            <a:off x="2542756" y="136972"/>
            <a:ext cx="6835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Supplementary Figure 2 – Schematic diagram of PM Chamber </a:t>
            </a:r>
            <a:endParaRPr lang="el-GR" sz="2000" b="1" dirty="0"/>
          </a:p>
        </p:txBody>
      </p:sp>
      <p:grpSp>
        <p:nvGrpSpPr>
          <p:cNvPr id="2" name="그룹 1"/>
          <p:cNvGrpSpPr/>
          <p:nvPr/>
        </p:nvGrpSpPr>
        <p:grpSpPr>
          <a:xfrm>
            <a:off x="6507802" y="879730"/>
            <a:ext cx="5882615" cy="5435295"/>
            <a:chOff x="2221887" y="-3312176"/>
            <a:chExt cx="5882615" cy="5435295"/>
          </a:xfrm>
        </p:grpSpPr>
        <p:pic>
          <p:nvPicPr>
            <p:cNvPr id="162" name="그림 1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1182" y="-2272463"/>
              <a:ext cx="1607770" cy="2001510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>
            <a:xfrm>
              <a:off x="4343031" y="-3285835"/>
              <a:ext cx="1607770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Dust Reservoir</a:t>
              </a:r>
              <a:endParaRPr lang="en-US" sz="1600" b="1" dirty="0"/>
            </a:p>
          </p:txBody>
        </p:sp>
        <p:cxnSp>
          <p:nvCxnSpPr>
            <p:cNvPr id="192" name="직선 화살표 연결선 191"/>
            <p:cNvCxnSpPr/>
            <p:nvPr/>
          </p:nvCxnSpPr>
          <p:spPr>
            <a:xfrm flipH="1">
              <a:off x="4020053" y="-2667427"/>
              <a:ext cx="406144" cy="67207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2452238" y="-3125750"/>
              <a:ext cx="1346454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/>
                <a:t>Supply</a:t>
              </a:r>
              <a:r>
                <a:rPr lang="ko-KR" altLang="en-US" sz="1600" b="1" dirty="0"/>
                <a:t> </a:t>
              </a:r>
              <a:r>
                <a:rPr lang="en-US" altLang="ko-KR" sz="1600" b="1" dirty="0"/>
                <a:t>Motor</a:t>
              </a:r>
              <a:endParaRPr lang="en-US" sz="1600" b="1" dirty="0"/>
            </a:p>
          </p:txBody>
        </p:sp>
        <p:cxnSp>
          <p:nvCxnSpPr>
            <p:cNvPr id="194" name="직선 화살표 연결선 193"/>
            <p:cNvCxnSpPr/>
            <p:nvPr/>
          </p:nvCxnSpPr>
          <p:spPr>
            <a:xfrm>
              <a:off x="3311132" y="-2289526"/>
              <a:ext cx="620296" cy="131027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4657699" y="-2044865"/>
              <a:ext cx="181051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/>
                <a:t>Dust Supply</a:t>
              </a:r>
              <a:r>
                <a:rPr lang="ko-KR" altLang="en-US" sz="1600" b="1" dirty="0"/>
                <a:t> </a:t>
              </a:r>
              <a:r>
                <a:rPr lang="en-US" altLang="ko-KR" sz="1600" b="1" dirty="0"/>
                <a:t>Unit</a:t>
              </a:r>
              <a:endParaRPr lang="en-US" sz="1600" b="1" dirty="0"/>
            </a:p>
          </p:txBody>
        </p:sp>
        <p:cxnSp>
          <p:nvCxnSpPr>
            <p:cNvPr id="236" name="직선 화살표 연결선 235"/>
            <p:cNvCxnSpPr>
              <a:stCxn id="195" idx="1"/>
            </p:cNvCxnSpPr>
            <p:nvPr/>
          </p:nvCxnSpPr>
          <p:spPr>
            <a:xfrm flipH="1">
              <a:off x="4092927" y="-1875588"/>
              <a:ext cx="564772" cy="5957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3486" y="-238117"/>
              <a:ext cx="1972169" cy="236123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998796" y="76412"/>
              <a:ext cx="1580977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Main controller</a:t>
              </a:r>
              <a:endParaRPr lang="en-US" sz="1600" b="1" dirty="0"/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 flipH="1">
              <a:off x="4486872" y="281847"/>
              <a:ext cx="395782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47594" y="-3022191"/>
              <a:ext cx="1933211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PM storage and built-in vibrator allows the efficient supply of PM</a:t>
              </a:r>
              <a:endParaRPr kumimoji="1" lang="en-US" altLang="en-US" sz="14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32930" y="-3312176"/>
              <a:ext cx="1834829" cy="10286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662577" y="-2047884"/>
              <a:ext cx="2106193" cy="130756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1095" y="-1735663"/>
              <a:ext cx="1937418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Utilize the rotation disk for supply of the PM to the chamber through a vacuum generator</a:t>
              </a:r>
              <a:endParaRPr kumimoji="1" lang="en-US" altLang="en-US" sz="14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260303" y="-3113923"/>
              <a:ext cx="1834829" cy="8289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90078" y="430497"/>
              <a:ext cx="2636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- Treadmill control (speed, on/off)</a:t>
              </a:r>
              <a:endParaRPr kumimoji="1" lang="en-US" alt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21887" y="-2838384"/>
              <a:ext cx="193321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A device for rotating the PM disk</a:t>
              </a:r>
              <a:endParaRPr kumimoji="1" lang="en-US" alt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01652" y="766163"/>
              <a:ext cx="26365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- PM supply control (on/off)</a:t>
              </a:r>
              <a:endParaRPr kumimoji="1" lang="en-US" alt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01652" y="1121703"/>
              <a:ext cx="30625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- Air Shock : Release of compressed air in every lane </a:t>
              </a:r>
              <a:endParaRPr kumimoji="1" lang="en-US" alt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90078" y="1687002"/>
              <a:ext cx="30625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en-US" sz="1400" dirty="0"/>
                <a:t>- Emergency stop button</a:t>
              </a:r>
              <a:endParaRPr kumimoji="1" lang="en-US" altLang="en-US" sz="14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875631" y="60883"/>
              <a:ext cx="3228871" cy="19338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WPS Presentation</Application>
  <PresentationFormat>와이드스크린</PresentationFormat>
  <Paragraphs>51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Malgun Gothic</vt:lpstr>
      <vt:lpstr>Office 테마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소병훈</dc:creator>
  <cp:lastModifiedBy>Saba Imdad</cp:lastModifiedBy>
  <cp:revision>144</cp:revision>
  <cp:lastPrinted>2021-11-08T13:31:00Z</cp:lastPrinted>
  <dcterms:created xsi:type="dcterms:W3CDTF">2021-09-15T07:09:00Z</dcterms:created>
  <dcterms:modified xsi:type="dcterms:W3CDTF">2021-11-10T06:17:56Z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A60012C2C8D84638A3B567559388D7E0</vt:lpwstr>
  </property>
  <property fmtid="{D5CDD505-2E9C-101B-9397-08002B2CF9AE}" pid="3" name="KSOProductBuildVer">
    <vt:lpwstr>1033-11.2.0.10351</vt:lpwstr>
  </property>
</Properties>
</file>