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>
        <p:scale>
          <a:sx n="125" d="100"/>
          <a:sy n="125" d="100"/>
        </p:scale>
        <p:origin x="-869" y="1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bar.utoronto.ca/cell_efp/cgi-bin/cell_efp.cgi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 l="1875" t="10000" r="58125" b="10000"/>
          <a:stretch>
            <a:fillRect/>
          </a:stretch>
        </p:blipFill>
        <p:spPr bwMode="auto">
          <a:xfrm>
            <a:off x="1905000" y="228600"/>
            <a:ext cx="42672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04800" y="5334000"/>
            <a:ext cx="8458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200" b="1" smtClean="0">
                <a:latin typeface="Times New Roman" pitchFamily="18" charset="0"/>
                <a:cs typeface="Times New Roman" pitchFamily="18" charset="0"/>
              </a:rPr>
              <a:t>Supplementary Figure  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Phylogenetic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tree of 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terpenoid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terpene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biosynthesis genes from </a:t>
            </a:r>
            <a:r>
              <a:rPr lang="en-US" sz="1200" i="1" dirty="0">
                <a:latin typeface="Times New Roman" pitchFamily="18" charset="0"/>
                <a:cs typeface="Times New Roman" pitchFamily="18" charset="0"/>
              </a:rPr>
              <a:t>Salvia </a:t>
            </a:r>
            <a:r>
              <a:rPr lang="en-US" sz="1200" i="1" dirty="0" err="1">
                <a:latin typeface="Times New Roman" pitchFamily="18" charset="0"/>
                <a:cs typeface="Times New Roman" pitchFamily="18" charset="0"/>
              </a:rPr>
              <a:t>officinalis</a:t>
            </a:r>
            <a:r>
              <a:rPr lang="en-US" sz="1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with 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selected 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terpenoid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terpene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synthases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from </a:t>
            </a:r>
            <a:r>
              <a:rPr lang="en-US" sz="1200" i="1" dirty="0" err="1">
                <a:latin typeface="Times New Roman" pitchFamily="18" charset="0"/>
                <a:cs typeface="Times New Roman" pitchFamily="18" charset="0"/>
              </a:rPr>
              <a:t>Glycine</a:t>
            </a:r>
            <a:r>
              <a:rPr lang="en-US" sz="1200" i="1" dirty="0">
                <a:latin typeface="Times New Roman" pitchFamily="18" charset="0"/>
                <a:cs typeface="Times New Roman" pitchFamily="18" charset="0"/>
              </a:rPr>
              <a:t> max 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plants. The MEGA6 program was used for the alignment of 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terpenoid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terpene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genes through neighbor joining method with bootstrap values based on 1000 replicates.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5562600"/>
            <a:ext cx="8382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Supplementary Figure 2.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Heat maps representation the putative transcript levels of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terpenoid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genes from 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G. max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 Expression data for nine tissues (pod, leaves,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root_hairs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root, nodules, seed,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sam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stem and flower) were retrieved from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phytozome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database (phytozome.jgi.doe.gov/). Green/red color-coded heat maps represent relative transcript levels of different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terpenoid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terpene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synthases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genes in G. max, that were determined by alignment of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terpenoid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genes protein sequences from 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Salvia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officinalis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with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Glycine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 max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genomic sequences database.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MeV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: Multi Experiment Viewer software was used to depict transcript levels.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8750" t="9136" r="67500" b="87408"/>
          <a:stretch>
            <a:fillRect/>
          </a:stretch>
        </p:blipFill>
        <p:spPr bwMode="auto">
          <a:xfrm>
            <a:off x="1905000" y="8382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 l="8750" t="12600" r="51875" b="31111"/>
          <a:stretch>
            <a:fillRect/>
          </a:stretch>
        </p:blipFill>
        <p:spPr bwMode="auto">
          <a:xfrm>
            <a:off x="1905000" y="1295400"/>
            <a:ext cx="4793751" cy="3854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8"/>
          <p:cNvPicPr>
            <a:picLocks noChangeAspect="1" noChangeArrowheads="1"/>
          </p:cNvPicPr>
          <p:nvPr/>
        </p:nvPicPr>
        <p:blipFill>
          <a:blip r:embed="rId2" cstate="print"/>
          <a:srcRect l="26656" t="68863" r="26685" b="8421"/>
          <a:stretch>
            <a:fillRect/>
          </a:stretch>
        </p:blipFill>
        <p:spPr bwMode="auto">
          <a:xfrm>
            <a:off x="457200" y="533400"/>
            <a:ext cx="7929349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8"/>
          <p:cNvPicPr>
            <a:picLocks noChangeAspect="1" noChangeArrowheads="1"/>
          </p:cNvPicPr>
          <p:nvPr/>
        </p:nvPicPr>
        <p:blipFill>
          <a:blip r:embed="rId2" cstate="print"/>
          <a:srcRect l="42396" t="24110" r="41863" b="53513"/>
          <a:stretch>
            <a:fillRect/>
          </a:stretch>
        </p:blipFill>
        <p:spPr bwMode="auto">
          <a:xfrm>
            <a:off x="3124200" y="2590799"/>
            <a:ext cx="2667000" cy="1828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8"/>
          <p:cNvPicPr>
            <a:picLocks noChangeAspect="1" noChangeArrowheads="1"/>
          </p:cNvPicPr>
          <p:nvPr/>
        </p:nvPicPr>
        <p:blipFill>
          <a:blip r:embed="rId2" cstate="print"/>
          <a:srcRect l="57575" t="46487" r="26685" b="31137"/>
          <a:stretch>
            <a:fillRect/>
          </a:stretch>
        </p:blipFill>
        <p:spPr bwMode="auto">
          <a:xfrm>
            <a:off x="457200" y="2667000"/>
            <a:ext cx="2667000" cy="1784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8"/>
          <p:cNvPicPr>
            <a:picLocks noChangeAspect="1" noChangeArrowheads="1"/>
          </p:cNvPicPr>
          <p:nvPr/>
        </p:nvPicPr>
        <p:blipFill>
          <a:blip r:embed="rId2" cstate="print"/>
          <a:srcRect l="26656" t="24110" r="57603" b="53513"/>
          <a:stretch>
            <a:fillRect/>
          </a:stretch>
        </p:blipFill>
        <p:spPr bwMode="auto">
          <a:xfrm>
            <a:off x="5715000" y="2590800"/>
            <a:ext cx="2590800" cy="1784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152400" y="4724400"/>
            <a:ext cx="8382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Supplementary Figure 3</a:t>
            </a:r>
            <a:r>
              <a:rPr kumimoji="0" lang="en-US" altLang="zh-CN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. 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Putative 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Subcellular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Localisations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of 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terpene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genes </a:t>
            </a: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from 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Salvia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officinalis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based 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on Arabidopsis protein localization </a:t>
            </a: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at</a:t>
            </a:r>
            <a:r>
              <a:rPr lang="en-US" altLang="zh-CN" sz="1200" dirty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different 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cell </a:t>
            </a: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organs. 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Cell </a:t>
            </a: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sub-cellular </a:t>
            </a:r>
            <a:r>
              <a:rPr kumimoji="0" lang="en-US" altLang="zh-CN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localisations</a:t>
            </a: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profile 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images were built using Cell Electronic </a:t>
            </a:r>
            <a:r>
              <a:rPr lang="en-US" altLang="zh-CN" sz="1200" dirty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Fluorescent 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Pictograph Browsers (Cell 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eFP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browsers. The blue arrow points the expression scale </a:t>
            </a:r>
            <a:r>
              <a:rPr lang="en-US" altLang="zh-CN" sz="1200" dirty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(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the more intense red color, the more gene expression</a:t>
            </a: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),</a:t>
            </a: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altLang="zh-CN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  <a:hlinkClick r:id="rId3"/>
              </a:rPr>
              <a:t>http</a:t>
            </a: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  <a:hlinkClick r:id="rId3"/>
              </a:rPr>
              <a:t>://bar.utoronto.ca/cell_efp/cgi-bin/cell_efp.cgi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endParaRPr kumimoji="0" lang="en-US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</TotalTime>
  <Words>218</Words>
  <Application>Microsoft Office PowerPoint</Application>
  <PresentationFormat>On-screen Show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Mohammed Ali</dc:creator>
  <cp:lastModifiedBy>moham</cp:lastModifiedBy>
  <cp:revision>6</cp:revision>
  <dcterms:created xsi:type="dcterms:W3CDTF">2006-08-16T00:00:00Z</dcterms:created>
  <dcterms:modified xsi:type="dcterms:W3CDTF">2021-10-18T01:21:24Z</dcterms:modified>
</cp:coreProperties>
</file>