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754" autoAdjust="0"/>
    <p:restoredTop sz="96405"/>
  </p:normalViewPr>
  <p:slideViewPr>
    <p:cSldViewPr snapToGrid="0" snapToObjects="1">
      <p:cViewPr varScale="1">
        <p:scale>
          <a:sx n="64" d="100"/>
          <a:sy n="64" d="100"/>
        </p:scale>
        <p:origin x="136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355-983A-C249-8022-CD83E06CF9AF}" type="datetimeFigureOut">
              <a:rPr lang="it-IT" smtClean="0"/>
              <a:t>28/10/2021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94F24-41C8-1749-80FB-28D9CA30AC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18072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355-983A-C249-8022-CD83E06CF9AF}" type="datetimeFigureOut">
              <a:rPr lang="it-IT" smtClean="0"/>
              <a:t>28/10/2021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94F24-41C8-1749-80FB-28D9CA30AC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1951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355-983A-C249-8022-CD83E06CF9AF}" type="datetimeFigureOut">
              <a:rPr lang="it-IT" smtClean="0"/>
              <a:t>28/10/2021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94F24-41C8-1749-80FB-28D9CA30AC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7416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355-983A-C249-8022-CD83E06CF9AF}" type="datetimeFigureOut">
              <a:rPr lang="it-IT" smtClean="0"/>
              <a:t>28/10/2021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94F24-41C8-1749-80FB-28D9CA30AC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1628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355-983A-C249-8022-CD83E06CF9AF}" type="datetimeFigureOut">
              <a:rPr lang="it-IT" smtClean="0"/>
              <a:t>28/10/2021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94F24-41C8-1749-80FB-28D9CA30AC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942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355-983A-C249-8022-CD83E06CF9AF}" type="datetimeFigureOut">
              <a:rPr lang="it-IT" smtClean="0"/>
              <a:t>28/10/2021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94F24-41C8-1749-80FB-28D9CA30AC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2647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355-983A-C249-8022-CD83E06CF9AF}" type="datetimeFigureOut">
              <a:rPr lang="it-IT" smtClean="0"/>
              <a:t>28/10/2021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94F24-41C8-1749-80FB-28D9CA30AC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1138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355-983A-C249-8022-CD83E06CF9AF}" type="datetimeFigureOut">
              <a:rPr lang="it-IT" smtClean="0"/>
              <a:t>28/10/2021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94F24-41C8-1749-80FB-28D9CA30AC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67489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355-983A-C249-8022-CD83E06CF9AF}" type="datetimeFigureOut">
              <a:rPr lang="it-IT" smtClean="0"/>
              <a:t>28/10/2021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94F24-41C8-1749-80FB-28D9CA30AC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9392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355-983A-C249-8022-CD83E06CF9AF}" type="datetimeFigureOut">
              <a:rPr lang="it-IT" smtClean="0"/>
              <a:t>28/10/2021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94F24-41C8-1749-80FB-28D9CA30AC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5471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2355-983A-C249-8022-CD83E06CF9AF}" type="datetimeFigureOut">
              <a:rPr lang="it-IT" smtClean="0"/>
              <a:t>28/10/2021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94F24-41C8-1749-80FB-28D9CA30AC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2835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92355-983A-C249-8022-CD83E06CF9AF}" type="datetimeFigureOut">
              <a:rPr lang="it-IT" smtClean="0"/>
              <a:t>28/10/2021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F94F24-41C8-1749-80FB-28D9CA30AC0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2565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44" y="280102"/>
            <a:ext cx="9388060" cy="5280784"/>
          </a:xfrm>
          <a:prstGeom prst="rect">
            <a:avLst/>
          </a:prstGeom>
        </p:spPr>
      </p:pic>
      <p:sp>
        <p:nvSpPr>
          <p:cNvPr id="35" name="CasellaDiTesto 34"/>
          <p:cNvSpPr txBox="1"/>
          <p:nvPr/>
        </p:nvSpPr>
        <p:spPr>
          <a:xfrm>
            <a:off x="198782" y="127625"/>
            <a:ext cx="2418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Supplementary Figure 1</a:t>
            </a:r>
            <a:endParaRPr lang="en-GB" dirty="0"/>
          </a:p>
        </p:txBody>
      </p:sp>
      <p:sp>
        <p:nvSpPr>
          <p:cNvPr id="38" name="Rettangolo 37"/>
          <p:cNvSpPr/>
          <p:nvPr/>
        </p:nvSpPr>
        <p:spPr>
          <a:xfrm>
            <a:off x="427384" y="5173151"/>
            <a:ext cx="8656981" cy="1080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GB" sz="12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Supplementary </a:t>
            </a:r>
            <a:r>
              <a:rPr lang="en-GB" sz="1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Figure </a:t>
            </a:r>
            <a:r>
              <a:rPr lang="en-GB" sz="12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 </a:t>
            </a:r>
            <a:r>
              <a:rPr lang="en-GB" sz="1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Optimization of His-VP3 coating concentration and secondary antibody dilution. </a:t>
            </a:r>
            <a:r>
              <a:rPr lang="en-GB" sz="12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(A)</a:t>
            </a:r>
            <a:r>
              <a:rPr lang="en-GB" sz="1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ELISA performed using different concentrations of the coated plant purified His-VP3 antigen (0.1, 1, 5, 10, 20, 30, 40, 50 ng in 100µl of coating buffer per well); </a:t>
            </a:r>
            <a:r>
              <a:rPr lang="en-GB" sz="12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(B)</a:t>
            </a:r>
            <a:r>
              <a:rPr lang="en-GB" sz="1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different dilutions of the secondary antibody (HRP-conjugated rabbit anti-chicken serum). The horizontal dotted lines indicate threshold (O.D.</a:t>
            </a:r>
            <a:r>
              <a:rPr lang="en-GB" sz="1200" baseline="-25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450</a:t>
            </a:r>
            <a:r>
              <a:rPr lang="en-GB" sz="1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=0.250), vertical dotted lines indicate conditions selected for use in subsequent assays. The reported O.D.</a:t>
            </a:r>
            <a:r>
              <a:rPr lang="en-GB" sz="1200" baseline="-25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450</a:t>
            </a:r>
            <a:r>
              <a:rPr lang="en-GB" sz="1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values are the means of technical triplicates ± standard deviation (SD</a:t>
            </a:r>
            <a:r>
              <a:rPr lang="en-GB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).</a:t>
            </a:r>
            <a:endParaRPr lang="en-GB" sz="1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3392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6182" y="681623"/>
            <a:ext cx="5358384" cy="3749040"/>
          </a:xfrm>
          <a:prstGeom prst="rect">
            <a:avLst/>
          </a:prstGeom>
        </p:spPr>
      </p:pic>
      <p:sp>
        <p:nvSpPr>
          <p:cNvPr id="95" name="CasellaDiTesto 94"/>
          <p:cNvSpPr txBox="1"/>
          <p:nvPr/>
        </p:nvSpPr>
        <p:spPr>
          <a:xfrm>
            <a:off x="198782" y="127625"/>
            <a:ext cx="2418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Supplementary Figure 2</a:t>
            </a:r>
            <a:endParaRPr lang="en-GB" dirty="0"/>
          </a:p>
        </p:txBody>
      </p:sp>
      <p:sp>
        <p:nvSpPr>
          <p:cNvPr id="7" name="Rettangolo 6"/>
          <p:cNvSpPr/>
          <p:nvPr/>
        </p:nvSpPr>
        <p:spPr>
          <a:xfrm>
            <a:off x="1273865" y="4615329"/>
            <a:ext cx="7429500" cy="10707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GB" sz="12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Supplementary </a:t>
            </a:r>
            <a:r>
              <a:rPr lang="en-GB" sz="1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Figure </a:t>
            </a:r>
            <a:r>
              <a:rPr lang="en-GB" sz="12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2 </a:t>
            </a:r>
            <a:r>
              <a:rPr lang="en-GB" sz="1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Specificity evaluation of the His-VP3 ELISA. Sera raised against IBDV, avian influenza viruses (AIV, subtypes H5N1, H7N3, H9N2), avian </a:t>
            </a:r>
            <a:r>
              <a:rPr lang="en-GB" sz="12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reovirus</a:t>
            </a:r>
            <a:r>
              <a:rPr lang="en-GB" sz="1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(ARV), avian </a:t>
            </a:r>
            <a:r>
              <a:rPr lang="en-GB" sz="12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leukosis</a:t>
            </a:r>
            <a:r>
              <a:rPr lang="en-GB" sz="1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virus (ALV, subgroup J), chicken </a:t>
            </a:r>
            <a:r>
              <a:rPr lang="en-GB" sz="12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anemia</a:t>
            </a:r>
            <a:r>
              <a:rPr lang="en-GB" sz="1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virus (CAV), infectious bronchitis virus (IBV, M41), infectious </a:t>
            </a:r>
            <a:r>
              <a:rPr lang="en-GB" sz="1200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laryngotracheitis</a:t>
            </a:r>
            <a:r>
              <a:rPr lang="en-GB" sz="1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virus (ILTV), Newcastle Disease virus (NDV, strain Ulster) and pigeon paramyxovirus serotype 1 (PPMV-1) tested by His-VP3 ELISA at 1:200 dilution. The horizontal dotted line indicate threshold (O.D.</a:t>
            </a:r>
            <a:r>
              <a:rPr lang="en-GB" sz="1200" baseline="-250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450</a:t>
            </a:r>
            <a:r>
              <a:rPr lang="en-GB" sz="12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= 0.250). </a:t>
            </a:r>
            <a:endParaRPr lang="en-GB" sz="12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55230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1020</TotalTime>
  <Words>209</Words>
  <Application>Microsoft Office PowerPoint</Application>
  <PresentationFormat>A4 (21x29,7 cm)</PresentationFormat>
  <Paragraphs>4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Tema di Office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Carla Marusic</dc:creator>
  <cp:lastModifiedBy>Selene Baschieri</cp:lastModifiedBy>
  <cp:revision>54</cp:revision>
  <dcterms:created xsi:type="dcterms:W3CDTF">2021-09-07T08:21:41Z</dcterms:created>
  <dcterms:modified xsi:type="dcterms:W3CDTF">2021-10-28T12:23:28Z</dcterms:modified>
</cp:coreProperties>
</file>