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58" r:id="rId6"/>
    <p:sldId id="259" r:id="rId7"/>
    <p:sldId id="260" r:id="rId8"/>
    <p:sldId id="261" r:id="rId9"/>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46" d="100"/>
          <a:sy n="46" d="100"/>
        </p:scale>
        <p:origin x="2144"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smtClean="0"/>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F247A4E3-152F-400B-8C40-BDD5604853D4}" type="datetimeFigureOut">
              <a:rPr lang="en-GB" smtClean="0"/>
              <a:t>30/09/2021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52D653-8410-4D1B-A9B3-D1F9F9C73E2C}" type="slidenum">
              <a:rPr lang="en-GB" smtClean="0"/>
              <a:t>‹N°›</a:t>
            </a:fld>
            <a:endParaRPr lang="en-GB"/>
          </a:p>
        </p:txBody>
      </p:sp>
    </p:spTree>
    <p:extLst>
      <p:ext uri="{BB962C8B-B14F-4D97-AF65-F5344CB8AC3E}">
        <p14:creationId xmlns:p14="http://schemas.microsoft.com/office/powerpoint/2010/main" val="3598092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247A4E3-152F-400B-8C40-BDD5604853D4}" type="datetimeFigureOut">
              <a:rPr lang="en-GB" smtClean="0"/>
              <a:t>30/09/2021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52D653-8410-4D1B-A9B3-D1F9F9C73E2C}" type="slidenum">
              <a:rPr lang="en-GB" smtClean="0"/>
              <a:t>‹N°›</a:t>
            </a:fld>
            <a:endParaRPr lang="en-GB"/>
          </a:p>
        </p:txBody>
      </p:sp>
    </p:spTree>
    <p:extLst>
      <p:ext uri="{BB962C8B-B14F-4D97-AF65-F5344CB8AC3E}">
        <p14:creationId xmlns:p14="http://schemas.microsoft.com/office/powerpoint/2010/main" val="3222664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247A4E3-152F-400B-8C40-BDD5604853D4}" type="datetimeFigureOut">
              <a:rPr lang="en-GB" smtClean="0"/>
              <a:t>30/09/2021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52D653-8410-4D1B-A9B3-D1F9F9C73E2C}" type="slidenum">
              <a:rPr lang="en-GB" smtClean="0"/>
              <a:t>‹N°›</a:t>
            </a:fld>
            <a:endParaRPr lang="en-GB"/>
          </a:p>
        </p:txBody>
      </p:sp>
    </p:spTree>
    <p:extLst>
      <p:ext uri="{BB962C8B-B14F-4D97-AF65-F5344CB8AC3E}">
        <p14:creationId xmlns:p14="http://schemas.microsoft.com/office/powerpoint/2010/main" val="783476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F247A4E3-152F-400B-8C40-BDD5604853D4}" type="datetimeFigureOut">
              <a:rPr lang="en-GB" smtClean="0"/>
              <a:t>30/09/2021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52D653-8410-4D1B-A9B3-D1F9F9C73E2C}" type="slidenum">
              <a:rPr lang="en-GB" smtClean="0"/>
              <a:t>‹N°›</a:t>
            </a:fld>
            <a:endParaRPr lang="en-GB"/>
          </a:p>
        </p:txBody>
      </p:sp>
    </p:spTree>
    <p:extLst>
      <p:ext uri="{BB962C8B-B14F-4D97-AF65-F5344CB8AC3E}">
        <p14:creationId xmlns:p14="http://schemas.microsoft.com/office/powerpoint/2010/main" val="1299675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smtClean="0"/>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F247A4E3-152F-400B-8C40-BDD5604853D4}" type="datetimeFigureOut">
              <a:rPr lang="en-GB" smtClean="0"/>
              <a:t>30/09/2021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52D653-8410-4D1B-A9B3-D1F9F9C73E2C}" type="slidenum">
              <a:rPr lang="en-GB" smtClean="0"/>
              <a:t>‹N°›</a:t>
            </a:fld>
            <a:endParaRPr lang="en-GB"/>
          </a:p>
        </p:txBody>
      </p:sp>
    </p:spTree>
    <p:extLst>
      <p:ext uri="{BB962C8B-B14F-4D97-AF65-F5344CB8AC3E}">
        <p14:creationId xmlns:p14="http://schemas.microsoft.com/office/powerpoint/2010/main" val="2596389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F247A4E3-152F-400B-8C40-BDD5604853D4}" type="datetimeFigureOut">
              <a:rPr lang="en-GB" smtClean="0"/>
              <a:t>30/09/2021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52D653-8410-4D1B-A9B3-D1F9F9C73E2C}" type="slidenum">
              <a:rPr lang="en-GB" smtClean="0"/>
              <a:t>‹N°›</a:t>
            </a:fld>
            <a:endParaRPr lang="en-GB"/>
          </a:p>
        </p:txBody>
      </p:sp>
    </p:spTree>
    <p:extLst>
      <p:ext uri="{BB962C8B-B14F-4D97-AF65-F5344CB8AC3E}">
        <p14:creationId xmlns:p14="http://schemas.microsoft.com/office/powerpoint/2010/main" val="3191688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smtClean="0"/>
              <a:t>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smtClean="0"/>
              <a:t>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F247A4E3-152F-400B-8C40-BDD5604853D4}" type="datetimeFigureOut">
              <a:rPr lang="en-GB" smtClean="0"/>
              <a:t>30/09/2021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652D653-8410-4D1B-A9B3-D1F9F9C73E2C}" type="slidenum">
              <a:rPr lang="en-GB" smtClean="0"/>
              <a:t>‹N°›</a:t>
            </a:fld>
            <a:endParaRPr lang="en-GB"/>
          </a:p>
        </p:txBody>
      </p:sp>
    </p:spTree>
    <p:extLst>
      <p:ext uri="{BB962C8B-B14F-4D97-AF65-F5344CB8AC3E}">
        <p14:creationId xmlns:p14="http://schemas.microsoft.com/office/powerpoint/2010/main" val="2159719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F247A4E3-152F-400B-8C40-BDD5604853D4}" type="datetimeFigureOut">
              <a:rPr lang="en-GB" smtClean="0"/>
              <a:t>30/09/2021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652D653-8410-4D1B-A9B3-D1F9F9C73E2C}" type="slidenum">
              <a:rPr lang="en-GB" smtClean="0"/>
              <a:t>‹N°›</a:t>
            </a:fld>
            <a:endParaRPr lang="en-GB"/>
          </a:p>
        </p:txBody>
      </p:sp>
    </p:spTree>
    <p:extLst>
      <p:ext uri="{BB962C8B-B14F-4D97-AF65-F5344CB8AC3E}">
        <p14:creationId xmlns:p14="http://schemas.microsoft.com/office/powerpoint/2010/main" val="952407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47A4E3-152F-400B-8C40-BDD5604853D4}" type="datetimeFigureOut">
              <a:rPr lang="en-GB" smtClean="0"/>
              <a:t>30/09/2021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652D653-8410-4D1B-A9B3-D1F9F9C73E2C}" type="slidenum">
              <a:rPr lang="en-GB" smtClean="0"/>
              <a:t>‹N°›</a:t>
            </a:fld>
            <a:endParaRPr lang="en-GB"/>
          </a:p>
        </p:txBody>
      </p:sp>
    </p:spTree>
    <p:extLst>
      <p:ext uri="{BB962C8B-B14F-4D97-AF65-F5344CB8AC3E}">
        <p14:creationId xmlns:p14="http://schemas.microsoft.com/office/powerpoint/2010/main" val="4106378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smtClean="0"/>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F247A4E3-152F-400B-8C40-BDD5604853D4}" type="datetimeFigureOut">
              <a:rPr lang="en-GB" smtClean="0"/>
              <a:t>30/09/2021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52D653-8410-4D1B-A9B3-D1F9F9C73E2C}" type="slidenum">
              <a:rPr lang="en-GB" smtClean="0"/>
              <a:t>‹N°›</a:t>
            </a:fld>
            <a:endParaRPr lang="en-GB"/>
          </a:p>
        </p:txBody>
      </p:sp>
    </p:spTree>
    <p:extLst>
      <p:ext uri="{BB962C8B-B14F-4D97-AF65-F5344CB8AC3E}">
        <p14:creationId xmlns:p14="http://schemas.microsoft.com/office/powerpoint/2010/main" val="1170254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F247A4E3-152F-400B-8C40-BDD5604853D4}" type="datetimeFigureOut">
              <a:rPr lang="en-GB" smtClean="0"/>
              <a:t>30/09/2021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52D653-8410-4D1B-A9B3-D1F9F9C73E2C}" type="slidenum">
              <a:rPr lang="en-GB" smtClean="0"/>
              <a:t>‹N°›</a:t>
            </a:fld>
            <a:endParaRPr lang="en-GB"/>
          </a:p>
        </p:txBody>
      </p:sp>
    </p:spTree>
    <p:extLst>
      <p:ext uri="{BB962C8B-B14F-4D97-AF65-F5344CB8AC3E}">
        <p14:creationId xmlns:p14="http://schemas.microsoft.com/office/powerpoint/2010/main" val="3417016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247A4E3-152F-400B-8C40-BDD5604853D4}" type="datetimeFigureOut">
              <a:rPr lang="en-GB" smtClean="0"/>
              <a:t>30/09/2021</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652D653-8410-4D1B-A9B3-D1F9F9C73E2C}" type="slidenum">
              <a:rPr lang="en-GB" smtClean="0"/>
              <a:t>‹N°›</a:t>
            </a:fld>
            <a:endParaRPr lang="en-GB"/>
          </a:p>
        </p:txBody>
      </p:sp>
    </p:spTree>
    <p:extLst>
      <p:ext uri="{BB962C8B-B14F-4D97-AF65-F5344CB8AC3E}">
        <p14:creationId xmlns:p14="http://schemas.microsoft.com/office/powerpoint/2010/main" val="32399271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package" Target="../embeddings/Feuille_de_calcul_Microsoft_Excel.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t 1">
            <a:extLst>
              <a:ext uri="{FF2B5EF4-FFF2-40B4-BE49-F238E27FC236}">
                <a16:creationId xmlns:a16="http://schemas.microsoft.com/office/drawing/2014/main" id="{BD68E127-004A-471E-8CAA-20322D35506D}"/>
              </a:ext>
            </a:extLst>
          </p:cNvPr>
          <p:cNvGraphicFramePr>
            <a:graphicFrameLocks noChangeAspect="1"/>
          </p:cNvGraphicFramePr>
          <p:nvPr>
            <p:extLst/>
          </p:nvPr>
        </p:nvGraphicFramePr>
        <p:xfrm>
          <a:off x="276225" y="800847"/>
          <a:ext cx="6305550" cy="3248025"/>
        </p:xfrm>
        <a:graphic>
          <a:graphicData uri="http://schemas.openxmlformats.org/presentationml/2006/ole">
            <mc:AlternateContent xmlns:mc="http://schemas.openxmlformats.org/markup-compatibility/2006">
              <mc:Choice xmlns:v="urn:schemas-microsoft-com:vml" Requires="v">
                <p:oleObj spid="_x0000_s1027" name="Worksheet" r:id="rId3" imgW="6305588" imgH="3248161" progId="Excel.Sheet.12">
                  <p:embed/>
                </p:oleObj>
              </mc:Choice>
              <mc:Fallback>
                <p:oleObj name="Worksheet" r:id="rId3" imgW="6305588" imgH="3248161" progId="Excel.Sheet.12">
                  <p:embed/>
                  <p:pic>
                    <p:nvPicPr>
                      <p:cNvPr id="5" name="Objet 1">
                        <a:extLst>
                          <a:ext uri="{FF2B5EF4-FFF2-40B4-BE49-F238E27FC236}">
                            <a16:creationId xmlns:a16="http://schemas.microsoft.com/office/drawing/2014/main" id="{BD68E127-004A-471E-8CAA-20322D35506D}"/>
                          </a:ext>
                        </a:extLst>
                      </p:cNvPr>
                      <p:cNvPicPr/>
                      <p:nvPr/>
                    </p:nvPicPr>
                    <p:blipFill>
                      <a:blip r:embed="rId4"/>
                      <a:stretch>
                        <a:fillRect/>
                      </a:stretch>
                    </p:blipFill>
                    <p:spPr>
                      <a:xfrm>
                        <a:off x="276225" y="800847"/>
                        <a:ext cx="6305550" cy="3248025"/>
                      </a:xfrm>
                      <a:prstGeom prst="rect">
                        <a:avLst/>
                      </a:prstGeom>
                    </p:spPr>
                  </p:pic>
                </p:oleObj>
              </mc:Fallback>
            </mc:AlternateContent>
          </a:graphicData>
        </a:graphic>
      </p:graphicFrame>
      <p:sp>
        <p:nvSpPr>
          <p:cNvPr id="6" name="ZoneTexte 2">
            <a:extLst>
              <a:ext uri="{FF2B5EF4-FFF2-40B4-BE49-F238E27FC236}">
                <a16:creationId xmlns:a16="http://schemas.microsoft.com/office/drawing/2014/main" id="{C60750C2-AB53-4292-93C7-4B8B8AF20150}"/>
              </a:ext>
            </a:extLst>
          </p:cNvPr>
          <p:cNvSpPr txBox="1"/>
          <p:nvPr/>
        </p:nvSpPr>
        <p:spPr>
          <a:xfrm>
            <a:off x="332656" y="199994"/>
            <a:ext cx="5940000" cy="461665"/>
          </a:xfrm>
          <a:prstGeom prst="rect">
            <a:avLst/>
          </a:prstGeom>
          <a:noFill/>
        </p:spPr>
        <p:txBody>
          <a:bodyPr wrap="square" rtlCol="0">
            <a:spAutoFit/>
          </a:bodyPr>
          <a:lstStyle/>
          <a:p>
            <a:pPr algn="just"/>
            <a:r>
              <a:rPr lang="en-US" sz="1200" b="1" dirty="0">
                <a:latin typeface="Times New Roman" panose="02020603050405020304" pitchFamily="18" charset="0"/>
                <a:cs typeface="Times New Roman" panose="02020603050405020304" pitchFamily="18" charset="0"/>
              </a:rPr>
              <a:t>Supplementary Table S1: Number of paired-end reads sequenced for each sample.</a:t>
            </a:r>
          </a:p>
          <a:p>
            <a:pPr algn="just"/>
            <a:r>
              <a:rPr lang="en-US" sz="1200" dirty="0">
                <a:latin typeface="Times New Roman" panose="02020603050405020304" pitchFamily="18" charset="0"/>
                <a:cs typeface="Times New Roman" panose="02020603050405020304" pitchFamily="18" charset="0"/>
              </a:rPr>
              <a:t>Ni = Non-inoculated</a:t>
            </a:r>
          </a:p>
        </p:txBody>
      </p:sp>
    </p:spTree>
    <p:extLst>
      <p:ext uri="{BB962C8B-B14F-4D97-AF65-F5344CB8AC3E}">
        <p14:creationId xmlns:p14="http://schemas.microsoft.com/office/powerpoint/2010/main" val="3826204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4C41F811-95A3-4C3B-90EF-FC409B21BDB3}"/>
              </a:ext>
            </a:extLst>
          </p:cNvPr>
          <p:cNvGraphicFramePr>
            <a:graphicFrameLocks noGrp="1"/>
          </p:cNvGraphicFramePr>
          <p:nvPr>
            <p:extLst/>
          </p:nvPr>
        </p:nvGraphicFramePr>
        <p:xfrm>
          <a:off x="366437" y="1213694"/>
          <a:ext cx="6280490" cy="1322829"/>
        </p:xfrm>
        <a:graphic>
          <a:graphicData uri="http://schemas.openxmlformats.org/drawingml/2006/table">
            <a:tbl>
              <a:tblPr/>
              <a:tblGrid>
                <a:gridCol w="631259">
                  <a:extLst>
                    <a:ext uri="{9D8B030D-6E8A-4147-A177-3AD203B41FA5}">
                      <a16:colId xmlns:a16="http://schemas.microsoft.com/office/drawing/2014/main" val="20000"/>
                    </a:ext>
                  </a:extLst>
                </a:gridCol>
                <a:gridCol w="963963">
                  <a:extLst>
                    <a:ext uri="{9D8B030D-6E8A-4147-A177-3AD203B41FA5}">
                      <a16:colId xmlns:a16="http://schemas.microsoft.com/office/drawing/2014/main" val="20001"/>
                    </a:ext>
                  </a:extLst>
                </a:gridCol>
                <a:gridCol w="669324">
                  <a:extLst>
                    <a:ext uri="{9D8B030D-6E8A-4147-A177-3AD203B41FA5}">
                      <a16:colId xmlns:a16="http://schemas.microsoft.com/office/drawing/2014/main" val="20002"/>
                    </a:ext>
                  </a:extLst>
                </a:gridCol>
                <a:gridCol w="669324">
                  <a:extLst>
                    <a:ext uri="{9D8B030D-6E8A-4147-A177-3AD203B41FA5}">
                      <a16:colId xmlns:a16="http://schemas.microsoft.com/office/drawing/2014/main" val="20003"/>
                    </a:ext>
                  </a:extLst>
                </a:gridCol>
                <a:gridCol w="669324">
                  <a:extLst>
                    <a:ext uri="{9D8B030D-6E8A-4147-A177-3AD203B41FA5}">
                      <a16:colId xmlns:a16="http://schemas.microsoft.com/office/drawing/2014/main" val="20004"/>
                    </a:ext>
                  </a:extLst>
                </a:gridCol>
                <a:gridCol w="669324">
                  <a:extLst>
                    <a:ext uri="{9D8B030D-6E8A-4147-A177-3AD203B41FA5}">
                      <a16:colId xmlns:a16="http://schemas.microsoft.com/office/drawing/2014/main" val="20005"/>
                    </a:ext>
                  </a:extLst>
                </a:gridCol>
                <a:gridCol w="669324">
                  <a:extLst>
                    <a:ext uri="{9D8B030D-6E8A-4147-A177-3AD203B41FA5}">
                      <a16:colId xmlns:a16="http://schemas.microsoft.com/office/drawing/2014/main" val="20006"/>
                    </a:ext>
                  </a:extLst>
                </a:gridCol>
                <a:gridCol w="669324">
                  <a:extLst>
                    <a:ext uri="{9D8B030D-6E8A-4147-A177-3AD203B41FA5}">
                      <a16:colId xmlns:a16="http://schemas.microsoft.com/office/drawing/2014/main" val="20007"/>
                    </a:ext>
                  </a:extLst>
                </a:gridCol>
                <a:gridCol w="669324">
                  <a:extLst>
                    <a:ext uri="{9D8B030D-6E8A-4147-A177-3AD203B41FA5}">
                      <a16:colId xmlns:a16="http://schemas.microsoft.com/office/drawing/2014/main" val="20008"/>
                    </a:ext>
                  </a:extLst>
                </a:gridCol>
              </a:tblGrid>
              <a:tr h="571500">
                <a:tc>
                  <a:txBody>
                    <a:bodyPr/>
                    <a:lstStyle/>
                    <a:p>
                      <a:pPr algn="ctr" rtl="0" fontAlgn="ctr"/>
                      <a:r>
                        <a:rPr lang="fr-FR" sz="1100" b="0" i="0" u="none" strike="noStrike" dirty="0">
                          <a:solidFill>
                            <a:srgbClr val="000000"/>
                          </a:solidFill>
                          <a:effectLst/>
                          <a:latin typeface="Calibri"/>
                        </a:rPr>
                        <a:t>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rtl="0" fontAlgn="ctr"/>
                      <a:r>
                        <a:rPr lang="fr-FR" sz="1100" b="0" i="0" u="none" strike="noStrike" dirty="0">
                          <a:solidFill>
                            <a:srgbClr val="000000"/>
                          </a:solidFill>
                          <a:effectLst/>
                          <a:latin typeface="Calibri"/>
                        </a:rPr>
                        <a:t>Up-</a:t>
                      </a:r>
                      <a:r>
                        <a:rPr lang="fr-FR" sz="1100" b="0" i="0" u="none" strike="noStrike" dirty="0" err="1">
                          <a:solidFill>
                            <a:srgbClr val="000000"/>
                          </a:solidFill>
                          <a:effectLst/>
                          <a:latin typeface="Calibri"/>
                        </a:rPr>
                        <a:t>regulated</a:t>
                      </a:r>
                      <a:r>
                        <a:rPr lang="fr-FR" sz="1100" b="0" i="0" u="none" strike="noStrike" dirty="0">
                          <a:solidFill>
                            <a:srgbClr val="000000"/>
                          </a:solidFill>
                          <a:effectLst/>
                          <a:latin typeface="Calibri"/>
                        </a:rPr>
                        <a:t> 14 dpi</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100" b="0" i="0" u="none" strike="noStrike">
                          <a:solidFill>
                            <a:srgbClr val="000000"/>
                          </a:solidFill>
                          <a:effectLst/>
                          <a:latin typeface="Calibri"/>
                        </a:rPr>
                        <a:t>Mean Log2FC</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100" b="0" i="0" u="none" strike="noStrike">
                          <a:solidFill>
                            <a:srgbClr val="000000"/>
                          </a:solidFill>
                          <a:effectLst/>
                          <a:latin typeface="Calibri"/>
                        </a:rPr>
                        <a:t>Down-regulated 14 dpi</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100" b="0" i="0" u="none" strike="noStrike">
                          <a:solidFill>
                            <a:srgbClr val="000000"/>
                          </a:solidFill>
                          <a:effectLst/>
                          <a:latin typeface="Calibri"/>
                        </a:rPr>
                        <a:t>Mean Log2FC</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100" b="0" i="0" u="none" strike="noStrike">
                          <a:solidFill>
                            <a:srgbClr val="000000"/>
                          </a:solidFill>
                          <a:effectLst/>
                          <a:latin typeface="Calibri"/>
                        </a:rPr>
                        <a:t>Up-regulated 27 dpi</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100" b="0" i="0" u="none" strike="noStrike" dirty="0" err="1">
                          <a:solidFill>
                            <a:srgbClr val="000000"/>
                          </a:solidFill>
                          <a:effectLst/>
                          <a:latin typeface="Calibri"/>
                        </a:rPr>
                        <a:t>Mean</a:t>
                      </a:r>
                      <a:r>
                        <a:rPr lang="fr-FR" sz="1100" b="0" i="0" u="none" strike="noStrike" dirty="0">
                          <a:solidFill>
                            <a:srgbClr val="000000"/>
                          </a:solidFill>
                          <a:effectLst/>
                          <a:latin typeface="Calibri"/>
                        </a:rPr>
                        <a:t> Log2FC</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100" b="0" i="0" u="none" strike="noStrike">
                          <a:solidFill>
                            <a:srgbClr val="000000"/>
                          </a:solidFill>
                          <a:effectLst/>
                          <a:latin typeface="Calibri"/>
                        </a:rPr>
                        <a:t>Down-regulated 27 dpi</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fr-FR" sz="1100" b="0" i="0" u="none" strike="noStrike">
                          <a:solidFill>
                            <a:srgbClr val="000000"/>
                          </a:solidFill>
                          <a:effectLst/>
                          <a:latin typeface="Calibri"/>
                        </a:rPr>
                        <a:t>Mean Log2FC</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20588">
                <a:tc>
                  <a:txBody>
                    <a:bodyPr/>
                    <a:lstStyle/>
                    <a:p>
                      <a:pPr algn="ctr" rtl="0" fontAlgn="ctr"/>
                      <a:r>
                        <a:rPr lang="fr-FR" sz="1100" b="0" i="0" u="none" strike="noStrike" dirty="0">
                          <a:solidFill>
                            <a:srgbClr val="000000"/>
                          </a:solidFill>
                          <a:effectLst/>
                          <a:latin typeface="Calibri"/>
                        </a:rPr>
                        <a:t>HD018 vs Yudal</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ctr"/>
                      <a:r>
                        <a:rPr lang="fr-FR" sz="1100" b="0" i="0" u="none" strike="noStrike" dirty="0">
                          <a:solidFill>
                            <a:srgbClr val="000000"/>
                          </a:solidFill>
                          <a:effectLst/>
                          <a:latin typeface="Calibri"/>
                        </a:rPr>
                        <a:t>3599</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ctr"/>
                      <a:r>
                        <a:rPr lang="fr-FR" sz="1100" b="0" i="0" u="none" strike="noStrike">
                          <a:solidFill>
                            <a:srgbClr val="000000"/>
                          </a:solidFill>
                          <a:effectLst/>
                          <a:latin typeface="Calibri"/>
                        </a:rPr>
                        <a:t>3.19</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ctr"/>
                      <a:r>
                        <a:rPr lang="fr-FR" sz="1100" b="0" i="0" u="none" strike="noStrike">
                          <a:solidFill>
                            <a:srgbClr val="000000"/>
                          </a:solidFill>
                          <a:effectLst/>
                          <a:latin typeface="Calibri"/>
                        </a:rPr>
                        <a:t>1966</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ctr"/>
                      <a:r>
                        <a:rPr lang="fr-FR" sz="1100" b="0" i="0" u="none" strike="noStrike">
                          <a:solidFill>
                            <a:srgbClr val="000000"/>
                          </a:solidFill>
                          <a:effectLst/>
                          <a:latin typeface="Calibri"/>
                        </a:rPr>
                        <a:t>2.5</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ctr"/>
                      <a:r>
                        <a:rPr lang="fr-FR" sz="1100" b="0" i="0" u="none" strike="noStrike">
                          <a:solidFill>
                            <a:srgbClr val="000000"/>
                          </a:solidFill>
                          <a:effectLst/>
                          <a:latin typeface="Calibri"/>
                        </a:rPr>
                        <a:t>3794</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ctr"/>
                      <a:r>
                        <a:rPr lang="fr-FR" sz="1100" b="0" i="0" u="none" strike="noStrike" dirty="0">
                          <a:solidFill>
                            <a:srgbClr val="000000"/>
                          </a:solidFill>
                          <a:effectLst/>
                          <a:latin typeface="Calibri"/>
                        </a:rPr>
                        <a:t>2.87</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ctr"/>
                      <a:r>
                        <a:rPr lang="fr-FR" sz="1100" b="0" i="0" u="none" strike="noStrike">
                          <a:solidFill>
                            <a:srgbClr val="000000"/>
                          </a:solidFill>
                          <a:effectLst/>
                          <a:latin typeface="Calibri"/>
                        </a:rPr>
                        <a:t>2267</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rtl="0" fontAlgn="ctr"/>
                      <a:r>
                        <a:rPr lang="fr-FR" sz="1100" b="0" i="0" u="none" strike="noStrike">
                          <a:solidFill>
                            <a:srgbClr val="000000"/>
                          </a:solidFill>
                          <a:effectLst/>
                          <a:latin typeface="Calibri"/>
                        </a:rPr>
                        <a:t>2.37</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1"/>
                  </a:ext>
                </a:extLst>
              </a:tr>
              <a:tr h="216024">
                <a:tc>
                  <a:txBody>
                    <a:bodyPr/>
                    <a:lstStyle/>
                    <a:p>
                      <a:pPr algn="ctr" rtl="0" fontAlgn="ctr"/>
                      <a:r>
                        <a:rPr lang="fr-FR" sz="1100" b="0" i="0" u="none" strike="noStrike">
                          <a:solidFill>
                            <a:srgbClr val="000000"/>
                          </a:solidFill>
                          <a:effectLst/>
                          <a:latin typeface="Calibri"/>
                        </a:rPr>
                        <a:t>eH vs Ni</a:t>
                      </a:r>
                    </a:p>
                  </a:txBody>
                  <a:tcPr marL="9525" marR="9525" marT="9525" marB="0" anchor="ctr">
                    <a:lnL>
                      <a:noFill/>
                    </a:lnL>
                    <a:lnR>
                      <a:noFill/>
                    </a:lnR>
                    <a:lnT>
                      <a:noFill/>
                    </a:lnT>
                    <a:lnB>
                      <a:noFill/>
                    </a:lnB>
                  </a:tcPr>
                </a:tc>
                <a:tc>
                  <a:txBody>
                    <a:bodyPr/>
                    <a:lstStyle/>
                    <a:p>
                      <a:pPr algn="ctr" rtl="0" fontAlgn="ctr"/>
                      <a:r>
                        <a:rPr lang="fr-FR" sz="1100" b="0" i="0" u="none" strike="noStrike">
                          <a:solidFill>
                            <a:srgbClr val="000000"/>
                          </a:solidFill>
                          <a:effectLst/>
                          <a:latin typeface="Calibri"/>
                        </a:rPr>
                        <a:t>1761</a:t>
                      </a:r>
                    </a:p>
                  </a:txBody>
                  <a:tcPr marL="9525" marR="9525" marT="9525" marB="0" anchor="ctr">
                    <a:lnL>
                      <a:noFill/>
                    </a:lnL>
                    <a:lnR>
                      <a:noFill/>
                    </a:lnR>
                    <a:lnT>
                      <a:noFill/>
                    </a:lnT>
                    <a:lnB>
                      <a:noFill/>
                    </a:lnB>
                  </a:tcPr>
                </a:tc>
                <a:tc>
                  <a:txBody>
                    <a:bodyPr/>
                    <a:lstStyle/>
                    <a:p>
                      <a:pPr algn="ctr" rtl="0" fontAlgn="ctr"/>
                      <a:r>
                        <a:rPr lang="fr-FR" sz="1100" b="0" i="0" u="none" strike="noStrike">
                          <a:solidFill>
                            <a:srgbClr val="000000"/>
                          </a:solidFill>
                          <a:effectLst/>
                          <a:latin typeface="Calibri"/>
                        </a:rPr>
                        <a:t>2.31</a:t>
                      </a:r>
                    </a:p>
                  </a:txBody>
                  <a:tcPr marL="9525" marR="9525" marT="9525" marB="0" anchor="ctr">
                    <a:lnL>
                      <a:noFill/>
                    </a:lnL>
                    <a:lnR>
                      <a:noFill/>
                    </a:lnR>
                    <a:lnT>
                      <a:noFill/>
                    </a:lnT>
                    <a:lnB>
                      <a:noFill/>
                    </a:lnB>
                  </a:tcPr>
                </a:tc>
                <a:tc>
                  <a:txBody>
                    <a:bodyPr/>
                    <a:lstStyle/>
                    <a:p>
                      <a:pPr algn="ctr" rtl="0" fontAlgn="ctr"/>
                      <a:r>
                        <a:rPr lang="fr-FR" sz="1100" b="0" i="0" u="none" strike="noStrike">
                          <a:solidFill>
                            <a:srgbClr val="000000"/>
                          </a:solidFill>
                          <a:effectLst/>
                          <a:latin typeface="Calibri"/>
                        </a:rPr>
                        <a:t>453</a:t>
                      </a:r>
                    </a:p>
                  </a:txBody>
                  <a:tcPr marL="9525" marR="9525" marT="9525" marB="0" anchor="ctr">
                    <a:lnL>
                      <a:noFill/>
                    </a:lnL>
                    <a:lnR>
                      <a:noFill/>
                    </a:lnR>
                    <a:lnT>
                      <a:noFill/>
                    </a:lnT>
                    <a:lnB>
                      <a:noFill/>
                    </a:lnB>
                  </a:tcPr>
                </a:tc>
                <a:tc>
                  <a:txBody>
                    <a:bodyPr/>
                    <a:lstStyle/>
                    <a:p>
                      <a:pPr algn="ctr" rtl="0" fontAlgn="ctr"/>
                      <a:r>
                        <a:rPr lang="fr-FR" sz="1100" b="0" i="0" u="none" strike="noStrike">
                          <a:solidFill>
                            <a:srgbClr val="000000"/>
                          </a:solidFill>
                          <a:effectLst/>
                          <a:latin typeface="Calibri"/>
                        </a:rPr>
                        <a:t>1.46</a:t>
                      </a:r>
                    </a:p>
                  </a:txBody>
                  <a:tcPr marL="9525" marR="9525" marT="9525" marB="0" anchor="ctr">
                    <a:lnL>
                      <a:noFill/>
                    </a:lnL>
                    <a:lnR>
                      <a:noFill/>
                    </a:lnR>
                    <a:lnT>
                      <a:noFill/>
                    </a:lnT>
                    <a:lnB>
                      <a:noFill/>
                    </a:lnB>
                  </a:tcPr>
                </a:tc>
                <a:tc>
                  <a:txBody>
                    <a:bodyPr/>
                    <a:lstStyle/>
                    <a:p>
                      <a:pPr algn="ctr" rtl="0" fontAlgn="ctr"/>
                      <a:r>
                        <a:rPr lang="fr-FR" sz="1100" b="0" i="0" u="none" strike="noStrike">
                          <a:solidFill>
                            <a:srgbClr val="000000"/>
                          </a:solidFill>
                          <a:effectLst/>
                          <a:latin typeface="Calibri"/>
                        </a:rPr>
                        <a:t>3591</a:t>
                      </a:r>
                    </a:p>
                  </a:txBody>
                  <a:tcPr marL="9525" marR="9525" marT="9525" marB="0" anchor="ctr">
                    <a:lnL>
                      <a:noFill/>
                    </a:lnL>
                    <a:lnR>
                      <a:noFill/>
                    </a:lnR>
                    <a:lnT>
                      <a:noFill/>
                    </a:lnT>
                    <a:lnB>
                      <a:noFill/>
                    </a:lnB>
                  </a:tcPr>
                </a:tc>
                <a:tc>
                  <a:txBody>
                    <a:bodyPr/>
                    <a:lstStyle/>
                    <a:p>
                      <a:pPr algn="ctr" rtl="0" fontAlgn="ctr"/>
                      <a:r>
                        <a:rPr lang="fr-FR" sz="1100" b="0" i="0" u="none" strike="noStrike">
                          <a:solidFill>
                            <a:srgbClr val="000000"/>
                          </a:solidFill>
                          <a:effectLst/>
                          <a:latin typeface="Calibri"/>
                        </a:rPr>
                        <a:t>2.17</a:t>
                      </a:r>
                    </a:p>
                  </a:txBody>
                  <a:tcPr marL="9525" marR="9525" marT="9525" marB="0" anchor="ctr">
                    <a:lnL>
                      <a:noFill/>
                    </a:lnL>
                    <a:lnR>
                      <a:noFill/>
                    </a:lnR>
                    <a:lnT>
                      <a:noFill/>
                    </a:lnT>
                    <a:lnB>
                      <a:noFill/>
                    </a:lnB>
                  </a:tcPr>
                </a:tc>
                <a:tc>
                  <a:txBody>
                    <a:bodyPr/>
                    <a:lstStyle/>
                    <a:p>
                      <a:pPr algn="ctr" rtl="0" fontAlgn="ctr"/>
                      <a:r>
                        <a:rPr lang="fr-FR" sz="1100" b="0" i="0" u="none" strike="noStrike">
                          <a:solidFill>
                            <a:srgbClr val="000000"/>
                          </a:solidFill>
                          <a:effectLst/>
                          <a:latin typeface="Calibri"/>
                        </a:rPr>
                        <a:t>3912</a:t>
                      </a:r>
                    </a:p>
                  </a:txBody>
                  <a:tcPr marL="9525" marR="9525" marT="9525" marB="0" anchor="ctr">
                    <a:lnL>
                      <a:noFill/>
                    </a:lnL>
                    <a:lnR>
                      <a:noFill/>
                    </a:lnR>
                    <a:lnT>
                      <a:noFill/>
                    </a:lnT>
                    <a:lnB>
                      <a:noFill/>
                    </a:lnB>
                  </a:tcPr>
                </a:tc>
                <a:tc>
                  <a:txBody>
                    <a:bodyPr/>
                    <a:lstStyle/>
                    <a:p>
                      <a:pPr algn="ctr" rtl="0" fontAlgn="ctr"/>
                      <a:r>
                        <a:rPr lang="fr-FR" sz="1100" b="0" i="0" u="none" strike="noStrike">
                          <a:solidFill>
                            <a:srgbClr val="000000"/>
                          </a:solidFill>
                          <a:effectLst/>
                          <a:latin typeface="Calibri"/>
                        </a:rPr>
                        <a:t>1.48</a:t>
                      </a:r>
                    </a:p>
                  </a:txBody>
                  <a:tcPr marL="9525" marR="9525" marT="9525" marB="0" anchor="ctr">
                    <a:lnL>
                      <a:noFill/>
                    </a:lnL>
                    <a:lnR>
                      <a:noFill/>
                    </a:lnR>
                    <a:lnT>
                      <a:noFill/>
                    </a:lnT>
                    <a:lnB>
                      <a:noFill/>
                    </a:lnB>
                  </a:tcPr>
                </a:tc>
                <a:extLst>
                  <a:ext uri="{0D108BD9-81ED-4DB2-BD59-A6C34878D82A}">
                    <a16:rowId xmlns:a16="http://schemas.microsoft.com/office/drawing/2014/main" val="10002"/>
                  </a:ext>
                </a:extLst>
              </a:tr>
              <a:tr h="190500">
                <a:tc>
                  <a:txBody>
                    <a:bodyPr/>
                    <a:lstStyle/>
                    <a:p>
                      <a:pPr algn="ctr" rtl="0" fontAlgn="ctr"/>
                      <a:r>
                        <a:rPr lang="fr-FR" sz="1100" b="0" i="0" u="none" strike="noStrike">
                          <a:solidFill>
                            <a:srgbClr val="000000"/>
                          </a:solidFill>
                          <a:effectLst/>
                          <a:latin typeface="Calibri"/>
                        </a:rPr>
                        <a:t>N1 vs N8</a:t>
                      </a:r>
                    </a:p>
                  </a:txBody>
                  <a:tcPr marL="9525" marR="9525" marT="9525" marB="0" anchor="ctr">
                    <a:lnL>
                      <a:noFill/>
                    </a:lnL>
                    <a:lnR>
                      <a:noFill/>
                    </a:lnR>
                    <a:lnT>
                      <a:noFill/>
                    </a:lnT>
                    <a:lnB>
                      <a:noFill/>
                    </a:lnB>
                  </a:tcPr>
                </a:tc>
                <a:tc>
                  <a:txBody>
                    <a:bodyPr/>
                    <a:lstStyle/>
                    <a:p>
                      <a:pPr algn="ctr" rtl="0" fontAlgn="ctr"/>
                      <a:r>
                        <a:rPr lang="fr-FR" sz="1100" b="0" i="0" u="none" strike="noStrike">
                          <a:solidFill>
                            <a:srgbClr val="000000"/>
                          </a:solidFill>
                          <a:effectLst/>
                          <a:latin typeface="Calibri"/>
                        </a:rPr>
                        <a:t>801</a:t>
                      </a:r>
                    </a:p>
                  </a:txBody>
                  <a:tcPr marL="9525" marR="9525" marT="9525" marB="0" anchor="ctr">
                    <a:lnL>
                      <a:noFill/>
                    </a:lnL>
                    <a:lnR>
                      <a:noFill/>
                    </a:lnR>
                    <a:lnT>
                      <a:noFill/>
                    </a:lnT>
                    <a:lnB>
                      <a:noFill/>
                    </a:lnB>
                  </a:tcPr>
                </a:tc>
                <a:tc>
                  <a:txBody>
                    <a:bodyPr/>
                    <a:lstStyle/>
                    <a:p>
                      <a:pPr algn="ctr" rtl="0" fontAlgn="ctr"/>
                      <a:r>
                        <a:rPr lang="fr-FR" sz="1100" b="0" i="0" u="none" strike="noStrike" dirty="0">
                          <a:solidFill>
                            <a:srgbClr val="000000"/>
                          </a:solidFill>
                          <a:effectLst/>
                          <a:latin typeface="Calibri"/>
                        </a:rPr>
                        <a:t>1.44</a:t>
                      </a:r>
                    </a:p>
                  </a:txBody>
                  <a:tcPr marL="9525" marR="9525" marT="9525" marB="0" anchor="ctr">
                    <a:lnL>
                      <a:noFill/>
                    </a:lnL>
                    <a:lnR>
                      <a:noFill/>
                    </a:lnR>
                    <a:lnT>
                      <a:noFill/>
                    </a:lnT>
                    <a:lnB>
                      <a:noFill/>
                    </a:lnB>
                  </a:tcPr>
                </a:tc>
                <a:tc>
                  <a:txBody>
                    <a:bodyPr/>
                    <a:lstStyle/>
                    <a:p>
                      <a:pPr algn="ctr" rtl="0" fontAlgn="ctr"/>
                      <a:r>
                        <a:rPr lang="fr-FR" sz="1100" b="0" i="0" u="none" strike="noStrike" dirty="0">
                          <a:solidFill>
                            <a:srgbClr val="000000"/>
                          </a:solidFill>
                          <a:effectLst/>
                          <a:latin typeface="Calibri"/>
                        </a:rPr>
                        <a:t>1409</a:t>
                      </a:r>
                    </a:p>
                  </a:txBody>
                  <a:tcPr marL="9525" marR="9525" marT="9525" marB="0" anchor="ctr">
                    <a:lnL>
                      <a:noFill/>
                    </a:lnL>
                    <a:lnR>
                      <a:noFill/>
                    </a:lnR>
                    <a:lnT>
                      <a:noFill/>
                    </a:lnT>
                    <a:lnB>
                      <a:noFill/>
                    </a:lnB>
                  </a:tcPr>
                </a:tc>
                <a:tc>
                  <a:txBody>
                    <a:bodyPr/>
                    <a:lstStyle/>
                    <a:p>
                      <a:pPr algn="ctr" rtl="0" fontAlgn="ctr"/>
                      <a:r>
                        <a:rPr lang="fr-FR" sz="1100" b="0" i="0" u="none" strike="noStrike">
                          <a:solidFill>
                            <a:srgbClr val="000000"/>
                          </a:solidFill>
                          <a:effectLst/>
                          <a:latin typeface="Calibri"/>
                        </a:rPr>
                        <a:t>1.62</a:t>
                      </a:r>
                    </a:p>
                  </a:txBody>
                  <a:tcPr marL="9525" marR="9525" marT="9525" marB="0" anchor="ctr">
                    <a:lnL>
                      <a:noFill/>
                    </a:lnL>
                    <a:lnR>
                      <a:noFill/>
                    </a:lnR>
                    <a:lnT>
                      <a:noFill/>
                    </a:lnT>
                    <a:lnB>
                      <a:noFill/>
                    </a:lnB>
                  </a:tcPr>
                </a:tc>
                <a:tc>
                  <a:txBody>
                    <a:bodyPr/>
                    <a:lstStyle/>
                    <a:p>
                      <a:pPr algn="ctr" rtl="0" fontAlgn="ctr"/>
                      <a:r>
                        <a:rPr lang="fr-FR" sz="1100" b="0" i="0" u="none" strike="noStrike">
                          <a:solidFill>
                            <a:srgbClr val="000000"/>
                          </a:solidFill>
                          <a:effectLst/>
                          <a:latin typeface="Calibri"/>
                        </a:rPr>
                        <a:t>578</a:t>
                      </a:r>
                    </a:p>
                  </a:txBody>
                  <a:tcPr marL="9525" marR="9525" marT="9525" marB="0" anchor="ctr">
                    <a:lnL>
                      <a:noFill/>
                    </a:lnL>
                    <a:lnR>
                      <a:noFill/>
                    </a:lnR>
                    <a:lnT>
                      <a:noFill/>
                    </a:lnT>
                    <a:lnB>
                      <a:noFill/>
                    </a:lnB>
                  </a:tcPr>
                </a:tc>
                <a:tc>
                  <a:txBody>
                    <a:bodyPr/>
                    <a:lstStyle/>
                    <a:p>
                      <a:pPr algn="ctr" rtl="0" fontAlgn="ctr"/>
                      <a:r>
                        <a:rPr lang="fr-FR" sz="1100" b="0" i="0" u="none" strike="noStrike">
                          <a:solidFill>
                            <a:srgbClr val="000000"/>
                          </a:solidFill>
                          <a:effectLst/>
                          <a:latin typeface="Calibri"/>
                        </a:rPr>
                        <a:t>1.37</a:t>
                      </a:r>
                    </a:p>
                  </a:txBody>
                  <a:tcPr marL="9525" marR="9525" marT="9525" marB="0" anchor="ctr">
                    <a:lnL>
                      <a:noFill/>
                    </a:lnL>
                    <a:lnR>
                      <a:noFill/>
                    </a:lnR>
                    <a:lnT>
                      <a:noFill/>
                    </a:lnT>
                    <a:lnB>
                      <a:noFill/>
                    </a:lnB>
                  </a:tcPr>
                </a:tc>
                <a:tc>
                  <a:txBody>
                    <a:bodyPr/>
                    <a:lstStyle/>
                    <a:p>
                      <a:pPr algn="ctr" rtl="0" fontAlgn="ctr"/>
                      <a:r>
                        <a:rPr lang="fr-FR" sz="1100" b="0" i="0" u="none" strike="noStrike">
                          <a:solidFill>
                            <a:srgbClr val="000000"/>
                          </a:solidFill>
                          <a:effectLst/>
                          <a:latin typeface="Calibri"/>
                        </a:rPr>
                        <a:t>1531</a:t>
                      </a:r>
                    </a:p>
                  </a:txBody>
                  <a:tcPr marL="9525" marR="9525" marT="9525" marB="0" anchor="ctr">
                    <a:lnL>
                      <a:noFill/>
                    </a:lnL>
                    <a:lnR>
                      <a:noFill/>
                    </a:lnR>
                    <a:lnT>
                      <a:noFill/>
                    </a:lnT>
                    <a:lnB>
                      <a:noFill/>
                    </a:lnB>
                  </a:tcPr>
                </a:tc>
                <a:tc>
                  <a:txBody>
                    <a:bodyPr/>
                    <a:lstStyle/>
                    <a:p>
                      <a:pPr algn="ctr" rtl="0" fontAlgn="ctr"/>
                      <a:r>
                        <a:rPr lang="fr-FR" sz="1100" b="0" i="0" u="none" strike="noStrike" dirty="0">
                          <a:solidFill>
                            <a:srgbClr val="000000"/>
                          </a:solidFill>
                          <a:effectLst/>
                          <a:latin typeface="Calibri"/>
                        </a:rPr>
                        <a:t>1.57</a:t>
                      </a:r>
                    </a:p>
                  </a:txBody>
                  <a:tcPr marL="9525" marR="9525" marT="9525" marB="0" anchor="ctr">
                    <a:lnL>
                      <a:noFill/>
                    </a:lnL>
                    <a:lnR>
                      <a:noFill/>
                    </a:lnR>
                    <a:lnT>
                      <a:noFill/>
                    </a:lnT>
                    <a:lnB>
                      <a:noFill/>
                    </a:lnB>
                  </a:tcPr>
                </a:tc>
                <a:extLst>
                  <a:ext uri="{0D108BD9-81ED-4DB2-BD59-A6C34878D82A}">
                    <a16:rowId xmlns:a16="http://schemas.microsoft.com/office/drawing/2014/main" val="10003"/>
                  </a:ext>
                </a:extLst>
              </a:tr>
            </a:tbl>
          </a:graphicData>
        </a:graphic>
      </p:graphicFrame>
      <p:sp>
        <p:nvSpPr>
          <p:cNvPr id="3" name="Rectangle 2">
            <a:extLst>
              <a:ext uri="{FF2B5EF4-FFF2-40B4-BE49-F238E27FC236}">
                <a16:creationId xmlns:a16="http://schemas.microsoft.com/office/drawing/2014/main" id="{010C7D24-52ED-431D-9272-74F36CE226EA}"/>
              </a:ext>
            </a:extLst>
          </p:cNvPr>
          <p:cNvSpPr/>
          <p:nvPr/>
        </p:nvSpPr>
        <p:spPr>
          <a:xfrm>
            <a:off x="536682" y="369412"/>
            <a:ext cx="5940000" cy="830997"/>
          </a:xfrm>
          <a:prstGeom prst="rect">
            <a:avLst/>
          </a:prstGeom>
        </p:spPr>
        <p:txBody>
          <a:bodyPr wrap="square">
            <a:spAutoFit/>
          </a:bodyPr>
          <a:lstStyle/>
          <a:p>
            <a:pPr algn="just"/>
            <a:r>
              <a:rPr lang="en-US" sz="1200" b="1" dirty="0">
                <a:latin typeface="Times New Roman" panose="02020603050405020304" pitchFamily="18" charset="0"/>
                <a:cs typeface="Times New Roman" panose="02020603050405020304" pitchFamily="18" charset="0"/>
              </a:rPr>
              <a:t>Supplementary </a:t>
            </a:r>
            <a:r>
              <a:rPr lang="en-US" sz="1200" b="1" dirty="0" smtClean="0">
                <a:latin typeface="Times New Roman" panose="02020603050405020304" pitchFamily="18" charset="0"/>
                <a:cs typeface="Times New Roman" panose="02020603050405020304" pitchFamily="18" charset="0"/>
              </a:rPr>
              <a:t>Table </a:t>
            </a:r>
            <a:r>
              <a:rPr lang="en-US" sz="1200" b="1" dirty="0">
                <a:latin typeface="Times New Roman" panose="02020603050405020304" pitchFamily="18" charset="0"/>
                <a:cs typeface="Times New Roman" panose="02020603050405020304" pitchFamily="18" charset="0"/>
              </a:rPr>
              <a:t>S2: Summary of differentially expressed genes according to the three main studied factors: genotype, inoculation and nitrate supply.</a:t>
            </a:r>
          </a:p>
          <a:p>
            <a:pPr algn="just"/>
            <a:r>
              <a:rPr lang="en-US" sz="1200" dirty="0">
                <a:latin typeface="Times New Roman" panose="02020603050405020304" pitchFamily="18" charset="0"/>
                <a:cs typeface="Times New Roman" panose="02020603050405020304" pitchFamily="18" charset="0"/>
              </a:rPr>
              <a:t>The differential analyses were performed with all the samples of each condition.</a:t>
            </a:r>
          </a:p>
          <a:p>
            <a:pPr algn="just"/>
            <a:r>
              <a:rPr lang="en-US" sz="1200" dirty="0">
                <a:latin typeface="Times New Roman" panose="02020603050405020304" pitchFamily="18" charset="0"/>
                <a:cs typeface="Times New Roman" panose="02020603050405020304" pitchFamily="18" charset="0"/>
              </a:rPr>
              <a:t>Ni = Non-inoculated, N1 = Low nitrogen supply (1mM), N8 = High nitrogen supply (8mM)</a:t>
            </a:r>
          </a:p>
        </p:txBody>
      </p:sp>
    </p:spTree>
    <p:extLst>
      <p:ext uri="{BB962C8B-B14F-4D97-AF65-F5344CB8AC3E}">
        <p14:creationId xmlns:p14="http://schemas.microsoft.com/office/powerpoint/2010/main" val="1629513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P:\These\2014_2015\Experience\Mecanistique_Resistance_Yudal\Resultats\ARN\Analyse_RNAseq\3_FeatureCounts\EdgeR\DensityPlotGeneExp.png">
            <a:extLst>
              <a:ext uri="{FF2B5EF4-FFF2-40B4-BE49-F238E27FC236}">
                <a16:creationId xmlns:a16="http://schemas.microsoft.com/office/drawing/2014/main" id="{E20B1B05-5B05-4453-A5BF-68143FB3A3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2734" y="223799"/>
            <a:ext cx="5285263" cy="4199286"/>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CD7411B1-4285-447F-A4E4-85E81085B82A}"/>
              </a:ext>
            </a:extLst>
          </p:cNvPr>
          <p:cNvSpPr txBox="1"/>
          <p:nvPr/>
        </p:nvSpPr>
        <p:spPr>
          <a:xfrm>
            <a:off x="465366" y="4423085"/>
            <a:ext cx="5940000" cy="461665"/>
          </a:xfrm>
          <a:prstGeom prst="rect">
            <a:avLst/>
          </a:prstGeom>
          <a:noFill/>
        </p:spPr>
        <p:txBody>
          <a:bodyPr wrap="square" rtlCol="0">
            <a:spAutoFit/>
          </a:bodyPr>
          <a:lstStyle/>
          <a:p>
            <a:pPr algn="just"/>
            <a:r>
              <a:rPr lang="en-US" sz="1200" b="1" dirty="0">
                <a:latin typeface="Times New Roman" panose="02020603050405020304" pitchFamily="18" charset="0"/>
                <a:cs typeface="Times New Roman" panose="02020603050405020304" pitchFamily="18" charset="0"/>
              </a:rPr>
              <a:t>Supplementary Figure S1: Distribution of gene expression in the 64 samples.</a:t>
            </a:r>
            <a:endParaRPr lang="en-US" sz="1200" b="1" dirty="0">
              <a:highlight>
                <a:srgbClr val="FFFF00"/>
              </a:highlight>
              <a:latin typeface="Times New Roman" panose="02020603050405020304" pitchFamily="18" charset="0"/>
              <a:cs typeface="Times New Roman" panose="02020603050405020304" pitchFamily="18" charset="0"/>
            </a:endParaRPr>
          </a:p>
          <a:p>
            <a:pPr algn="just"/>
            <a:r>
              <a:rPr lang="en-US" sz="1200" dirty="0">
                <a:latin typeface="Times New Roman" panose="02020603050405020304" pitchFamily="18" charset="0"/>
                <a:cs typeface="Times New Roman" panose="02020603050405020304" pitchFamily="18" charset="0"/>
              </a:rPr>
              <a:t>(a) before filtering of low expressed genes. (b) after filtering of low expressed genes.</a:t>
            </a:r>
            <a:endParaRPr lang="en-US" sz="120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8612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554B720B-5D04-47F9-B202-81F77CD19B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7430" y="424430"/>
            <a:ext cx="6088528" cy="37583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ZoneTexte 4">
            <a:extLst>
              <a:ext uri="{FF2B5EF4-FFF2-40B4-BE49-F238E27FC236}">
                <a16:creationId xmlns:a16="http://schemas.microsoft.com/office/drawing/2014/main" id="{C2CD3E24-0BBB-4510-A004-B543B0931366}"/>
              </a:ext>
            </a:extLst>
          </p:cNvPr>
          <p:cNvSpPr txBox="1"/>
          <p:nvPr/>
        </p:nvSpPr>
        <p:spPr>
          <a:xfrm>
            <a:off x="412806" y="4325433"/>
            <a:ext cx="5940000" cy="2123658"/>
          </a:xfrm>
          <a:prstGeom prst="rect">
            <a:avLst/>
          </a:prstGeom>
          <a:noFill/>
        </p:spPr>
        <p:txBody>
          <a:bodyPr wrap="square" rtlCol="0">
            <a:spAutoFit/>
          </a:bodyPr>
          <a:lstStyle/>
          <a:p>
            <a:pPr algn="just"/>
            <a:r>
              <a:rPr lang="en-US" sz="1200" b="1" dirty="0">
                <a:latin typeface="Times New Roman" panose="02020603050405020304" pitchFamily="18" charset="0"/>
                <a:cs typeface="Times New Roman" panose="02020603050405020304" pitchFamily="18" charset="0"/>
              </a:rPr>
              <a:t>Supplementary </a:t>
            </a:r>
            <a:r>
              <a:rPr lang="en-US" sz="1200" b="1" dirty="0" smtClean="0">
                <a:latin typeface="Times New Roman" panose="02020603050405020304" pitchFamily="18" charset="0"/>
                <a:cs typeface="Times New Roman" panose="02020603050405020304" pitchFamily="18" charset="0"/>
              </a:rPr>
              <a:t>Figure </a:t>
            </a:r>
            <a:r>
              <a:rPr lang="en-US" sz="1200" b="1" dirty="0">
                <a:latin typeface="Times New Roman" panose="02020603050405020304" pitchFamily="18" charset="0"/>
                <a:cs typeface="Times New Roman" panose="02020603050405020304" pitchFamily="18" charset="0"/>
              </a:rPr>
              <a:t>S2: </a:t>
            </a:r>
            <a:r>
              <a:rPr lang="en-US" sz="1200" b="1" dirty="0" err="1">
                <a:latin typeface="Times New Roman" panose="02020603050405020304" pitchFamily="18" charset="0"/>
                <a:cs typeface="Times New Roman" panose="02020603050405020304" pitchFamily="18" charset="0"/>
              </a:rPr>
              <a:t>MultiDimensional</a:t>
            </a:r>
            <a:r>
              <a:rPr lang="en-US" sz="1200" b="1" dirty="0">
                <a:latin typeface="Times New Roman" panose="02020603050405020304" pitchFamily="18" charset="0"/>
                <a:cs typeface="Times New Roman" panose="02020603050405020304" pitchFamily="18" charset="0"/>
              </a:rPr>
              <a:t> Scaling (MDS) plot of RNA-seq data.</a:t>
            </a:r>
          </a:p>
          <a:p>
            <a:pPr algn="just"/>
            <a:r>
              <a:rPr lang="fr-FR" sz="1200" dirty="0">
                <a:latin typeface="Times New Roman" panose="02020603050405020304" pitchFamily="18" charset="0"/>
                <a:cs typeface="Times New Roman" panose="02020603050405020304" pitchFamily="18" charset="0"/>
              </a:rPr>
              <a:t>This </a:t>
            </a:r>
            <a:r>
              <a:rPr lang="fr-FR" sz="1200" dirty="0" err="1">
                <a:latin typeface="Times New Roman" panose="02020603050405020304" pitchFamily="18" charset="0"/>
                <a:cs typeface="Times New Roman" panose="02020603050405020304" pitchFamily="18" charset="0"/>
              </a:rPr>
              <a:t>graphic</a:t>
            </a:r>
            <a:r>
              <a:rPr lang="fr-FR" sz="1200" dirty="0">
                <a:latin typeface="Times New Roman" panose="02020603050405020304" pitchFamily="18" charset="0"/>
                <a:cs typeface="Times New Roman" panose="02020603050405020304" pitchFamily="18" charset="0"/>
              </a:rPr>
              <a:t> </a:t>
            </a:r>
            <a:r>
              <a:rPr lang="fr-FR" sz="1200" dirty="0" err="1">
                <a:latin typeface="Times New Roman" panose="02020603050405020304" pitchFamily="18" charset="0"/>
                <a:cs typeface="Times New Roman" panose="02020603050405020304" pitchFamily="18" charset="0"/>
              </a:rPr>
              <a:t>representation</a:t>
            </a:r>
            <a:r>
              <a:rPr lang="fr-FR" sz="1200" dirty="0">
                <a:latin typeface="Times New Roman" panose="02020603050405020304" pitchFamily="18" charset="0"/>
                <a:cs typeface="Times New Roman" panose="02020603050405020304" pitchFamily="18" charset="0"/>
              </a:rPr>
              <a:t> </a:t>
            </a:r>
            <a:r>
              <a:rPr lang="fr-FR" sz="1200" dirty="0" err="1">
                <a:latin typeface="Times New Roman" panose="02020603050405020304" pitchFamily="18" charset="0"/>
                <a:cs typeface="Times New Roman" panose="02020603050405020304" pitchFamily="18" charset="0"/>
              </a:rPr>
              <a:t>method</a:t>
            </a:r>
            <a:r>
              <a:rPr lang="fr-FR" sz="1200" dirty="0">
                <a:latin typeface="Times New Roman" panose="02020603050405020304" pitchFamily="18" charset="0"/>
                <a:cs typeface="Times New Roman" panose="02020603050405020304" pitchFamily="18" charset="0"/>
              </a:rPr>
              <a:t> </a:t>
            </a:r>
            <a:r>
              <a:rPr lang="fr-FR" sz="1200" dirty="0" err="1">
                <a:latin typeface="Times New Roman" panose="02020603050405020304" pitchFamily="18" charset="0"/>
                <a:cs typeface="Times New Roman" panose="02020603050405020304" pitchFamily="18" charset="0"/>
              </a:rPr>
              <a:t>was</a:t>
            </a:r>
            <a:r>
              <a:rPr lang="fr-FR" sz="1200" dirty="0">
                <a:latin typeface="Times New Roman" panose="02020603050405020304" pitchFamily="18" charset="0"/>
                <a:cs typeface="Times New Roman" panose="02020603050405020304" pitchFamily="18" charset="0"/>
              </a:rPr>
              <a:t> </a:t>
            </a:r>
            <a:r>
              <a:rPr lang="fr-FR" sz="1200" dirty="0" err="1">
                <a:latin typeface="Times New Roman" panose="02020603050405020304" pitchFamily="18" charset="0"/>
                <a:cs typeface="Times New Roman" panose="02020603050405020304" pitchFamily="18" charset="0"/>
              </a:rPr>
              <a:t>used</a:t>
            </a:r>
            <a:r>
              <a:rPr lang="fr-FR" sz="1200" dirty="0">
                <a:latin typeface="Times New Roman" panose="02020603050405020304" pitchFamily="18" charset="0"/>
                <a:cs typeface="Times New Roman" panose="02020603050405020304" pitchFamily="18" charset="0"/>
              </a:rPr>
              <a:t> to control the </a:t>
            </a:r>
            <a:r>
              <a:rPr lang="fr-FR" sz="1200" dirty="0" err="1">
                <a:latin typeface="Times New Roman" panose="02020603050405020304" pitchFamily="18" charset="0"/>
                <a:cs typeface="Times New Roman" panose="02020603050405020304" pitchFamily="18" charset="0"/>
              </a:rPr>
              <a:t>homogeneity</a:t>
            </a:r>
            <a:r>
              <a:rPr lang="fr-FR" sz="1200" dirty="0">
                <a:latin typeface="Times New Roman" panose="02020603050405020304" pitchFamily="18" charset="0"/>
                <a:cs typeface="Times New Roman" panose="02020603050405020304" pitchFamily="18" charset="0"/>
              </a:rPr>
              <a:t> of </a:t>
            </a:r>
            <a:r>
              <a:rPr lang="fr-FR" sz="1200" dirty="0" err="1">
                <a:latin typeface="Times New Roman" panose="02020603050405020304" pitchFamily="18" charset="0"/>
                <a:cs typeface="Times New Roman" panose="02020603050405020304" pitchFamily="18" charset="0"/>
              </a:rPr>
              <a:t>biological</a:t>
            </a:r>
            <a:r>
              <a:rPr lang="fr-FR" sz="1200" dirty="0">
                <a:latin typeface="Times New Roman" panose="02020603050405020304" pitchFamily="18" charset="0"/>
                <a:cs typeface="Times New Roman" panose="02020603050405020304" pitchFamily="18" charset="0"/>
              </a:rPr>
              <a:t> </a:t>
            </a:r>
            <a:r>
              <a:rPr lang="fr-FR" sz="1200" dirty="0" err="1">
                <a:latin typeface="Times New Roman" panose="02020603050405020304" pitchFamily="18" charset="0"/>
                <a:cs typeface="Times New Roman" panose="02020603050405020304" pitchFamily="18" charset="0"/>
              </a:rPr>
              <a:t>replicates</a:t>
            </a:r>
            <a:r>
              <a:rPr lang="fr-FR" sz="1200" dirty="0">
                <a:latin typeface="Times New Roman" panose="02020603050405020304" pitchFamily="18" charset="0"/>
                <a:cs typeface="Times New Roman" panose="02020603050405020304" pitchFamily="18" charset="0"/>
              </a:rPr>
              <a:t>, and to </a:t>
            </a:r>
            <a:r>
              <a:rPr lang="fr-FR" sz="1200" dirty="0" err="1">
                <a:latin typeface="Times New Roman" panose="02020603050405020304" pitchFamily="18" charset="0"/>
                <a:cs typeface="Times New Roman" panose="02020603050405020304" pitchFamily="18" charset="0"/>
              </a:rPr>
              <a:t>discriminate</a:t>
            </a:r>
            <a:r>
              <a:rPr lang="fr-FR" sz="1200" dirty="0">
                <a:latin typeface="Times New Roman" panose="02020603050405020304" pitchFamily="18" charset="0"/>
                <a:cs typeface="Times New Roman" panose="02020603050405020304" pitchFamily="18" charset="0"/>
              </a:rPr>
              <a:t> the </a:t>
            </a:r>
            <a:r>
              <a:rPr lang="fr-FR" sz="1200" dirty="0" err="1">
                <a:latin typeface="Times New Roman" panose="02020603050405020304" pitchFamily="18" charset="0"/>
                <a:cs typeface="Times New Roman" panose="02020603050405020304" pitchFamily="18" charset="0"/>
              </a:rPr>
              <a:t>samples</a:t>
            </a:r>
            <a:r>
              <a:rPr lang="fr-FR" sz="1200" dirty="0">
                <a:latin typeface="Times New Roman" panose="02020603050405020304" pitchFamily="18" charset="0"/>
                <a:cs typeface="Times New Roman" panose="02020603050405020304" pitchFamily="18" charset="0"/>
              </a:rPr>
              <a:t> </a:t>
            </a:r>
            <a:r>
              <a:rPr lang="fr-FR" sz="1200" dirty="0" err="1">
                <a:latin typeface="Times New Roman" panose="02020603050405020304" pitchFamily="18" charset="0"/>
                <a:cs typeface="Times New Roman" panose="02020603050405020304" pitchFamily="18" charset="0"/>
              </a:rPr>
              <a:t>according</a:t>
            </a:r>
            <a:r>
              <a:rPr lang="fr-FR" sz="1200" dirty="0">
                <a:latin typeface="Times New Roman" panose="02020603050405020304" pitchFamily="18" charset="0"/>
                <a:cs typeface="Times New Roman" panose="02020603050405020304" pitchFamily="18" charset="0"/>
              </a:rPr>
              <a:t> to the </a:t>
            </a:r>
            <a:r>
              <a:rPr lang="fr-FR" sz="1200" dirty="0" err="1">
                <a:latin typeface="Times New Roman" panose="02020603050405020304" pitchFamily="18" charset="0"/>
                <a:cs typeface="Times New Roman" panose="02020603050405020304" pitchFamily="18" charset="0"/>
              </a:rPr>
              <a:t>tested</a:t>
            </a:r>
            <a:r>
              <a:rPr lang="fr-FR" sz="1200" dirty="0">
                <a:latin typeface="Times New Roman" panose="02020603050405020304" pitchFamily="18" charset="0"/>
                <a:cs typeface="Times New Roman" panose="02020603050405020304" pitchFamily="18" charset="0"/>
              </a:rPr>
              <a:t> </a:t>
            </a:r>
            <a:r>
              <a:rPr lang="fr-FR" sz="1200" dirty="0" err="1">
                <a:latin typeface="Times New Roman" panose="02020603050405020304" pitchFamily="18" charset="0"/>
                <a:cs typeface="Times New Roman" panose="02020603050405020304" pitchFamily="18" charset="0"/>
              </a:rPr>
              <a:t>factors</a:t>
            </a:r>
            <a:r>
              <a:rPr lang="fr-FR" sz="1200" dirty="0">
                <a:latin typeface="Times New Roman" panose="02020603050405020304" pitchFamily="18" charset="0"/>
                <a:cs typeface="Times New Roman" panose="02020603050405020304" pitchFamily="18" charset="0"/>
              </a:rPr>
              <a:t> (</a:t>
            </a:r>
            <a:r>
              <a:rPr lang="fr-FR" sz="1200" dirty="0" err="1">
                <a:latin typeface="Times New Roman" panose="02020603050405020304" pitchFamily="18" charset="0"/>
                <a:cs typeface="Times New Roman" panose="02020603050405020304" pitchFamily="18" charset="0"/>
              </a:rPr>
              <a:t>genotype</a:t>
            </a:r>
            <a:r>
              <a:rPr lang="fr-FR" sz="1200" dirty="0">
                <a:latin typeface="Times New Roman" panose="02020603050405020304" pitchFamily="18" charset="0"/>
                <a:cs typeface="Times New Roman" panose="02020603050405020304" pitchFamily="18" charset="0"/>
              </a:rPr>
              <a:t>, inoculation, </a:t>
            </a:r>
            <a:r>
              <a:rPr lang="fr-FR" sz="1200" dirty="0" err="1">
                <a:latin typeface="Times New Roman" panose="02020603050405020304" pitchFamily="18" charset="0"/>
                <a:cs typeface="Times New Roman" panose="02020603050405020304" pitchFamily="18" charset="0"/>
              </a:rPr>
              <a:t>fertilization</a:t>
            </a:r>
            <a:r>
              <a:rPr lang="fr-FR" sz="1200" dirty="0">
                <a:latin typeface="Times New Roman" panose="02020603050405020304" pitchFamily="18" charset="0"/>
                <a:cs typeface="Times New Roman" panose="02020603050405020304" pitchFamily="18" charset="0"/>
              </a:rPr>
              <a:t> and time-course point).</a:t>
            </a:r>
            <a:r>
              <a:rPr lang="en-US" sz="1200" dirty="0">
                <a:latin typeface="Times New Roman" panose="02020603050405020304" pitchFamily="18" charset="0"/>
                <a:cs typeface="Times New Roman" panose="02020603050405020304" pitchFamily="18" charset="0"/>
              </a:rPr>
              <a:t> Distance between labels indicates similarity and dissimilarity between sample. (a) Representation of genotype and inoculation factors in the first and the second dimension. Non inoculated and inoculated HD018 are represented in orange and dark orange, respectively. Non inoculated and inoculated ‘Yudal’ are represented in green and dark green, respectively. (b) Representation of fertilization and kinetic point factors in the first and the third dimension. N1 at 14 dpi and 27 dpi are represented in dark red and red, respectively. N8 at 14 dpi and 27 dpi are represented in dark blue and blue, respectively. </a:t>
            </a:r>
          </a:p>
        </p:txBody>
      </p:sp>
    </p:spTree>
    <p:extLst>
      <p:ext uri="{BB962C8B-B14F-4D97-AF65-F5344CB8AC3E}">
        <p14:creationId xmlns:p14="http://schemas.microsoft.com/office/powerpoint/2010/main" val="3087217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ccolade fermante 3">
            <a:extLst>
              <a:ext uri="{FF2B5EF4-FFF2-40B4-BE49-F238E27FC236}">
                <a16:creationId xmlns:a16="http://schemas.microsoft.com/office/drawing/2014/main" id="{D9733AA8-37CF-4D30-BA4B-21236256C526}"/>
              </a:ext>
            </a:extLst>
          </p:cNvPr>
          <p:cNvSpPr/>
          <p:nvPr/>
        </p:nvSpPr>
        <p:spPr>
          <a:xfrm>
            <a:off x="4965679" y="1584352"/>
            <a:ext cx="89847" cy="12045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5" name="Accolade fermante 4">
            <a:extLst>
              <a:ext uri="{FF2B5EF4-FFF2-40B4-BE49-F238E27FC236}">
                <a16:creationId xmlns:a16="http://schemas.microsoft.com/office/drawing/2014/main" id="{3F38C0F3-18B0-4C6F-B871-DEA86F30AEE3}"/>
              </a:ext>
            </a:extLst>
          </p:cNvPr>
          <p:cNvSpPr/>
          <p:nvPr/>
        </p:nvSpPr>
        <p:spPr>
          <a:xfrm>
            <a:off x="4969720" y="3528621"/>
            <a:ext cx="89847" cy="471274"/>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 name="Accolade fermante 5">
            <a:extLst>
              <a:ext uri="{FF2B5EF4-FFF2-40B4-BE49-F238E27FC236}">
                <a16:creationId xmlns:a16="http://schemas.microsoft.com/office/drawing/2014/main" id="{8E4BCEA3-8D88-4F76-AD4A-CC21DCC6F8A2}"/>
              </a:ext>
            </a:extLst>
          </p:cNvPr>
          <p:cNvSpPr/>
          <p:nvPr/>
        </p:nvSpPr>
        <p:spPr>
          <a:xfrm>
            <a:off x="4969720" y="3304869"/>
            <a:ext cx="89847" cy="11281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7" name="Accolade fermante 6">
            <a:extLst>
              <a:ext uri="{FF2B5EF4-FFF2-40B4-BE49-F238E27FC236}">
                <a16:creationId xmlns:a16="http://schemas.microsoft.com/office/drawing/2014/main" id="{DE44AAE0-4358-4400-9A9B-D7FCB3FF7F89}"/>
              </a:ext>
            </a:extLst>
          </p:cNvPr>
          <p:cNvSpPr/>
          <p:nvPr/>
        </p:nvSpPr>
        <p:spPr>
          <a:xfrm>
            <a:off x="4969720" y="3068462"/>
            <a:ext cx="89847" cy="11281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8" name="Accolade fermante 7">
            <a:extLst>
              <a:ext uri="{FF2B5EF4-FFF2-40B4-BE49-F238E27FC236}">
                <a16:creationId xmlns:a16="http://schemas.microsoft.com/office/drawing/2014/main" id="{4023C4BF-2C84-4253-916C-F9FDE9BF4C4C}"/>
              </a:ext>
            </a:extLst>
          </p:cNvPr>
          <p:cNvSpPr/>
          <p:nvPr/>
        </p:nvSpPr>
        <p:spPr>
          <a:xfrm>
            <a:off x="4966739" y="2840291"/>
            <a:ext cx="89847" cy="11281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9" name="Accolade fermante 8">
            <a:extLst>
              <a:ext uri="{FF2B5EF4-FFF2-40B4-BE49-F238E27FC236}">
                <a16:creationId xmlns:a16="http://schemas.microsoft.com/office/drawing/2014/main" id="{1F7DA4D3-B547-4414-863B-5EA8FA1C28CA}"/>
              </a:ext>
            </a:extLst>
          </p:cNvPr>
          <p:cNvSpPr/>
          <p:nvPr/>
        </p:nvSpPr>
        <p:spPr>
          <a:xfrm>
            <a:off x="4963370" y="1817321"/>
            <a:ext cx="89847" cy="91837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 name="ZoneTexte 9">
            <a:extLst>
              <a:ext uri="{FF2B5EF4-FFF2-40B4-BE49-F238E27FC236}">
                <a16:creationId xmlns:a16="http://schemas.microsoft.com/office/drawing/2014/main" id="{CE88B4B6-676E-4105-B112-F3FBED50C787}"/>
              </a:ext>
            </a:extLst>
          </p:cNvPr>
          <p:cNvSpPr txBox="1"/>
          <p:nvPr/>
        </p:nvSpPr>
        <p:spPr>
          <a:xfrm>
            <a:off x="5022678" y="1513772"/>
            <a:ext cx="504056" cy="261610"/>
          </a:xfrm>
          <a:prstGeom prst="rect">
            <a:avLst/>
          </a:prstGeom>
          <a:noFill/>
        </p:spPr>
        <p:txBody>
          <a:bodyPr wrap="square" rtlCol="0">
            <a:spAutoFit/>
          </a:bodyPr>
          <a:lstStyle/>
          <a:p>
            <a:r>
              <a:rPr lang="fr-FR" sz="1050" dirty="0"/>
              <a:t>AOS</a:t>
            </a:r>
          </a:p>
        </p:txBody>
      </p:sp>
      <p:sp>
        <p:nvSpPr>
          <p:cNvPr id="11" name="ZoneTexte 10">
            <a:extLst>
              <a:ext uri="{FF2B5EF4-FFF2-40B4-BE49-F238E27FC236}">
                <a16:creationId xmlns:a16="http://schemas.microsoft.com/office/drawing/2014/main" id="{919BC357-D6BA-4B34-ACF8-AC669E898FD6}"/>
              </a:ext>
            </a:extLst>
          </p:cNvPr>
          <p:cNvSpPr txBox="1"/>
          <p:nvPr/>
        </p:nvSpPr>
        <p:spPr>
          <a:xfrm>
            <a:off x="5022678" y="2146633"/>
            <a:ext cx="504056" cy="261610"/>
          </a:xfrm>
          <a:prstGeom prst="rect">
            <a:avLst/>
          </a:prstGeom>
          <a:noFill/>
        </p:spPr>
        <p:txBody>
          <a:bodyPr wrap="square" rtlCol="0">
            <a:spAutoFit/>
          </a:bodyPr>
          <a:lstStyle/>
          <a:p>
            <a:r>
              <a:rPr lang="fr-FR" sz="1050" dirty="0"/>
              <a:t>AOC</a:t>
            </a:r>
          </a:p>
        </p:txBody>
      </p:sp>
      <p:sp>
        <p:nvSpPr>
          <p:cNvPr id="12" name="ZoneTexte 11">
            <a:extLst>
              <a:ext uri="{FF2B5EF4-FFF2-40B4-BE49-F238E27FC236}">
                <a16:creationId xmlns:a16="http://schemas.microsoft.com/office/drawing/2014/main" id="{F9E4D616-499D-4924-9B06-012354C2E643}"/>
              </a:ext>
            </a:extLst>
          </p:cNvPr>
          <p:cNvSpPr txBox="1"/>
          <p:nvPr/>
        </p:nvSpPr>
        <p:spPr>
          <a:xfrm>
            <a:off x="5022678" y="2762955"/>
            <a:ext cx="504056" cy="261610"/>
          </a:xfrm>
          <a:prstGeom prst="rect">
            <a:avLst/>
          </a:prstGeom>
          <a:noFill/>
        </p:spPr>
        <p:txBody>
          <a:bodyPr wrap="square" rtlCol="0">
            <a:spAutoFit/>
          </a:bodyPr>
          <a:lstStyle/>
          <a:p>
            <a:r>
              <a:rPr lang="fr-FR" sz="1050" dirty="0"/>
              <a:t>OPR3</a:t>
            </a:r>
          </a:p>
        </p:txBody>
      </p:sp>
      <p:sp>
        <p:nvSpPr>
          <p:cNvPr id="13" name="ZoneTexte 12">
            <a:extLst>
              <a:ext uri="{FF2B5EF4-FFF2-40B4-BE49-F238E27FC236}">
                <a16:creationId xmlns:a16="http://schemas.microsoft.com/office/drawing/2014/main" id="{897702E6-1438-42D5-98B8-10251E12A715}"/>
              </a:ext>
            </a:extLst>
          </p:cNvPr>
          <p:cNvSpPr txBox="1"/>
          <p:nvPr/>
        </p:nvSpPr>
        <p:spPr>
          <a:xfrm>
            <a:off x="5022678" y="2990657"/>
            <a:ext cx="504056" cy="261610"/>
          </a:xfrm>
          <a:prstGeom prst="rect">
            <a:avLst/>
          </a:prstGeom>
          <a:noFill/>
        </p:spPr>
        <p:txBody>
          <a:bodyPr wrap="square" rtlCol="0">
            <a:spAutoFit/>
          </a:bodyPr>
          <a:lstStyle/>
          <a:p>
            <a:r>
              <a:rPr lang="fr-FR" sz="1050" dirty="0"/>
              <a:t>ACX1</a:t>
            </a:r>
          </a:p>
        </p:txBody>
      </p:sp>
      <p:sp>
        <p:nvSpPr>
          <p:cNvPr id="14" name="ZoneTexte 13">
            <a:extLst>
              <a:ext uri="{FF2B5EF4-FFF2-40B4-BE49-F238E27FC236}">
                <a16:creationId xmlns:a16="http://schemas.microsoft.com/office/drawing/2014/main" id="{BC2BF624-E55E-4E9F-A05E-502C6D7ECA6A}"/>
              </a:ext>
            </a:extLst>
          </p:cNvPr>
          <p:cNvSpPr txBox="1"/>
          <p:nvPr/>
        </p:nvSpPr>
        <p:spPr>
          <a:xfrm>
            <a:off x="5022678" y="3228911"/>
            <a:ext cx="504056" cy="261610"/>
          </a:xfrm>
          <a:prstGeom prst="rect">
            <a:avLst/>
          </a:prstGeom>
          <a:noFill/>
        </p:spPr>
        <p:txBody>
          <a:bodyPr wrap="square" rtlCol="0">
            <a:spAutoFit/>
          </a:bodyPr>
          <a:lstStyle/>
          <a:p>
            <a:r>
              <a:rPr lang="fr-FR" sz="1050" dirty="0"/>
              <a:t>LOX2</a:t>
            </a:r>
          </a:p>
        </p:txBody>
      </p:sp>
      <p:sp>
        <p:nvSpPr>
          <p:cNvPr id="15" name="ZoneTexte 14">
            <a:extLst>
              <a:ext uri="{FF2B5EF4-FFF2-40B4-BE49-F238E27FC236}">
                <a16:creationId xmlns:a16="http://schemas.microsoft.com/office/drawing/2014/main" id="{8553F9D3-2D69-45B5-A432-1E283A108057}"/>
              </a:ext>
            </a:extLst>
          </p:cNvPr>
          <p:cNvSpPr txBox="1"/>
          <p:nvPr/>
        </p:nvSpPr>
        <p:spPr>
          <a:xfrm>
            <a:off x="5022678" y="3633401"/>
            <a:ext cx="504056" cy="261610"/>
          </a:xfrm>
          <a:prstGeom prst="rect">
            <a:avLst/>
          </a:prstGeom>
          <a:noFill/>
        </p:spPr>
        <p:txBody>
          <a:bodyPr wrap="square" rtlCol="0">
            <a:spAutoFit/>
          </a:bodyPr>
          <a:lstStyle/>
          <a:p>
            <a:r>
              <a:rPr lang="fr-FR" sz="1050" dirty="0"/>
              <a:t>JAR1</a:t>
            </a:r>
          </a:p>
        </p:txBody>
      </p:sp>
      <p:pic>
        <p:nvPicPr>
          <p:cNvPr id="16" name="Picture 2">
            <a:extLst>
              <a:ext uri="{FF2B5EF4-FFF2-40B4-BE49-F238E27FC236}">
                <a16:creationId xmlns:a16="http://schemas.microsoft.com/office/drawing/2014/main" id="{D11187FB-90B7-4E14-BDD6-DFD4BA8AF45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3488"/>
          <a:stretch/>
        </p:blipFill>
        <p:spPr bwMode="auto">
          <a:xfrm>
            <a:off x="2436854" y="1502724"/>
            <a:ext cx="2481417" cy="25502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Rectangle 16">
            <a:extLst>
              <a:ext uri="{FF2B5EF4-FFF2-40B4-BE49-F238E27FC236}">
                <a16:creationId xmlns:a16="http://schemas.microsoft.com/office/drawing/2014/main" id="{108C308D-E4E3-4655-AD5E-6560301AF888}"/>
              </a:ext>
            </a:extLst>
          </p:cNvPr>
          <p:cNvSpPr/>
          <p:nvPr/>
        </p:nvSpPr>
        <p:spPr>
          <a:xfrm>
            <a:off x="2484408" y="4075580"/>
            <a:ext cx="904489" cy="123588"/>
          </a:xfrm>
          <a:prstGeom prst="rect">
            <a:avLst/>
          </a:prstGeom>
          <a:solidFill>
            <a:schemeClr val="bg1">
              <a:lumMod val="8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err="1">
                <a:solidFill>
                  <a:schemeClr val="tx1"/>
                </a:solidFill>
              </a:rPr>
              <a:t>eH</a:t>
            </a:r>
            <a:endParaRPr lang="fr-FR" sz="800" dirty="0">
              <a:solidFill>
                <a:schemeClr val="tx1"/>
              </a:solidFill>
            </a:endParaRPr>
          </a:p>
        </p:txBody>
      </p:sp>
      <p:sp>
        <p:nvSpPr>
          <p:cNvPr id="18" name="Rectangle 17">
            <a:extLst>
              <a:ext uri="{FF2B5EF4-FFF2-40B4-BE49-F238E27FC236}">
                <a16:creationId xmlns:a16="http://schemas.microsoft.com/office/drawing/2014/main" id="{79232F9F-274B-4A23-8DE0-ACA39AC37695}"/>
              </a:ext>
            </a:extLst>
          </p:cNvPr>
          <p:cNvSpPr/>
          <p:nvPr/>
        </p:nvSpPr>
        <p:spPr>
          <a:xfrm>
            <a:off x="3399514" y="4076597"/>
            <a:ext cx="904489" cy="123588"/>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solidFill>
                  <a:schemeClr val="tx1"/>
                </a:solidFill>
              </a:rPr>
              <a:t>Ni</a:t>
            </a:r>
          </a:p>
        </p:txBody>
      </p:sp>
      <p:sp>
        <p:nvSpPr>
          <p:cNvPr id="19" name="Rectangle 18">
            <a:extLst>
              <a:ext uri="{FF2B5EF4-FFF2-40B4-BE49-F238E27FC236}">
                <a16:creationId xmlns:a16="http://schemas.microsoft.com/office/drawing/2014/main" id="{2960585D-D10B-432E-9440-B2A222D96465}"/>
              </a:ext>
            </a:extLst>
          </p:cNvPr>
          <p:cNvSpPr/>
          <p:nvPr/>
        </p:nvSpPr>
        <p:spPr>
          <a:xfrm>
            <a:off x="3401535" y="4214040"/>
            <a:ext cx="446035" cy="123588"/>
          </a:xfrm>
          <a:prstGeom prst="rect">
            <a:avLst/>
          </a:prstGeom>
          <a:solidFill>
            <a:schemeClr val="bg1">
              <a:lumMod val="8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solidFill>
                  <a:schemeClr val="tx1"/>
                </a:solidFill>
              </a:rPr>
              <a:t>N8</a:t>
            </a:r>
          </a:p>
        </p:txBody>
      </p:sp>
      <p:sp>
        <p:nvSpPr>
          <p:cNvPr id="20" name="Rectangle 19">
            <a:extLst>
              <a:ext uri="{FF2B5EF4-FFF2-40B4-BE49-F238E27FC236}">
                <a16:creationId xmlns:a16="http://schemas.microsoft.com/office/drawing/2014/main" id="{E6154CB8-C4FB-43CE-8539-F7E069D239DB}"/>
              </a:ext>
            </a:extLst>
          </p:cNvPr>
          <p:cNvSpPr/>
          <p:nvPr/>
        </p:nvSpPr>
        <p:spPr>
          <a:xfrm>
            <a:off x="3859307" y="4214040"/>
            <a:ext cx="446035" cy="123588"/>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solidFill>
                  <a:schemeClr val="tx1"/>
                </a:solidFill>
              </a:rPr>
              <a:t>N1</a:t>
            </a:r>
          </a:p>
        </p:txBody>
      </p:sp>
      <p:sp>
        <p:nvSpPr>
          <p:cNvPr id="21" name="Rectangle 20">
            <a:extLst>
              <a:ext uri="{FF2B5EF4-FFF2-40B4-BE49-F238E27FC236}">
                <a16:creationId xmlns:a16="http://schemas.microsoft.com/office/drawing/2014/main" id="{0524F894-9012-4579-BC26-B9360ADB9D9D}"/>
              </a:ext>
            </a:extLst>
          </p:cNvPr>
          <p:cNvSpPr/>
          <p:nvPr/>
        </p:nvSpPr>
        <p:spPr>
          <a:xfrm>
            <a:off x="2483140" y="4213456"/>
            <a:ext cx="446035" cy="123588"/>
          </a:xfrm>
          <a:prstGeom prst="rect">
            <a:avLst/>
          </a:prstGeom>
          <a:solidFill>
            <a:schemeClr val="bg1">
              <a:lumMod val="8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solidFill>
                  <a:schemeClr val="tx1"/>
                </a:solidFill>
              </a:rPr>
              <a:t>N8</a:t>
            </a:r>
          </a:p>
        </p:txBody>
      </p:sp>
      <p:sp>
        <p:nvSpPr>
          <p:cNvPr id="22" name="Rectangle 21">
            <a:extLst>
              <a:ext uri="{FF2B5EF4-FFF2-40B4-BE49-F238E27FC236}">
                <a16:creationId xmlns:a16="http://schemas.microsoft.com/office/drawing/2014/main" id="{5651D099-CF4D-4793-A204-322C06BD37E8}"/>
              </a:ext>
            </a:extLst>
          </p:cNvPr>
          <p:cNvSpPr/>
          <p:nvPr/>
        </p:nvSpPr>
        <p:spPr>
          <a:xfrm>
            <a:off x="2943293" y="4213456"/>
            <a:ext cx="446035" cy="123588"/>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800" dirty="0">
                <a:solidFill>
                  <a:schemeClr val="tx1"/>
                </a:solidFill>
              </a:rPr>
              <a:t>N1</a:t>
            </a:r>
          </a:p>
        </p:txBody>
      </p:sp>
      <p:sp>
        <p:nvSpPr>
          <p:cNvPr id="23" name="ZoneTexte 22">
            <a:extLst>
              <a:ext uri="{FF2B5EF4-FFF2-40B4-BE49-F238E27FC236}">
                <a16:creationId xmlns:a16="http://schemas.microsoft.com/office/drawing/2014/main" id="{29BBD1F5-E2D0-4EE2-BCA4-B966F5C90A48}"/>
              </a:ext>
            </a:extLst>
          </p:cNvPr>
          <p:cNvSpPr txBox="1"/>
          <p:nvPr/>
        </p:nvSpPr>
        <p:spPr>
          <a:xfrm rot="5400000">
            <a:off x="2193675" y="4513334"/>
            <a:ext cx="699125" cy="215444"/>
          </a:xfrm>
          <a:prstGeom prst="rect">
            <a:avLst/>
          </a:prstGeom>
          <a:noFill/>
        </p:spPr>
        <p:txBody>
          <a:bodyPr wrap="square" rtlCol="0">
            <a:spAutoFit/>
          </a:bodyPr>
          <a:lstStyle/>
          <a:p>
            <a:r>
              <a:rPr lang="fr-FR" sz="800" dirty="0"/>
              <a:t>HD018_T14</a:t>
            </a:r>
          </a:p>
        </p:txBody>
      </p:sp>
      <p:sp>
        <p:nvSpPr>
          <p:cNvPr id="24" name="ZoneTexte 23">
            <a:extLst>
              <a:ext uri="{FF2B5EF4-FFF2-40B4-BE49-F238E27FC236}">
                <a16:creationId xmlns:a16="http://schemas.microsoft.com/office/drawing/2014/main" id="{811C0C65-7370-4285-800F-FF1E58DAD1EC}"/>
              </a:ext>
            </a:extLst>
          </p:cNvPr>
          <p:cNvSpPr txBox="1"/>
          <p:nvPr/>
        </p:nvSpPr>
        <p:spPr>
          <a:xfrm rot="5400000">
            <a:off x="2419803" y="4513334"/>
            <a:ext cx="699125" cy="215444"/>
          </a:xfrm>
          <a:prstGeom prst="rect">
            <a:avLst/>
          </a:prstGeom>
          <a:noFill/>
        </p:spPr>
        <p:txBody>
          <a:bodyPr wrap="square" rtlCol="0">
            <a:spAutoFit/>
          </a:bodyPr>
          <a:lstStyle/>
          <a:p>
            <a:r>
              <a:rPr lang="fr-FR" sz="800" dirty="0"/>
              <a:t>HD018_T27</a:t>
            </a:r>
          </a:p>
        </p:txBody>
      </p:sp>
      <p:sp>
        <p:nvSpPr>
          <p:cNvPr id="25" name="ZoneTexte 24">
            <a:extLst>
              <a:ext uri="{FF2B5EF4-FFF2-40B4-BE49-F238E27FC236}">
                <a16:creationId xmlns:a16="http://schemas.microsoft.com/office/drawing/2014/main" id="{8A9D14C4-CE06-4ADE-B7A9-18A71CEE2DCD}"/>
              </a:ext>
            </a:extLst>
          </p:cNvPr>
          <p:cNvSpPr txBox="1"/>
          <p:nvPr/>
        </p:nvSpPr>
        <p:spPr>
          <a:xfrm rot="5400000">
            <a:off x="2306520" y="4517147"/>
            <a:ext cx="699125" cy="215444"/>
          </a:xfrm>
          <a:prstGeom prst="rect">
            <a:avLst/>
          </a:prstGeom>
          <a:noFill/>
        </p:spPr>
        <p:txBody>
          <a:bodyPr wrap="square" rtlCol="0">
            <a:spAutoFit/>
          </a:bodyPr>
          <a:lstStyle/>
          <a:p>
            <a:r>
              <a:rPr lang="fr-FR" sz="800" dirty="0"/>
              <a:t>Yudal_T14</a:t>
            </a:r>
          </a:p>
        </p:txBody>
      </p:sp>
      <p:sp>
        <p:nvSpPr>
          <p:cNvPr id="26" name="ZoneTexte 25">
            <a:extLst>
              <a:ext uri="{FF2B5EF4-FFF2-40B4-BE49-F238E27FC236}">
                <a16:creationId xmlns:a16="http://schemas.microsoft.com/office/drawing/2014/main" id="{BCADD16E-5120-40BD-9333-13DF3CF93D50}"/>
              </a:ext>
            </a:extLst>
          </p:cNvPr>
          <p:cNvSpPr txBox="1"/>
          <p:nvPr/>
        </p:nvSpPr>
        <p:spPr>
          <a:xfrm rot="5400000">
            <a:off x="2531093" y="4520955"/>
            <a:ext cx="699125" cy="215444"/>
          </a:xfrm>
          <a:prstGeom prst="rect">
            <a:avLst/>
          </a:prstGeom>
          <a:noFill/>
        </p:spPr>
        <p:txBody>
          <a:bodyPr wrap="square" rtlCol="0">
            <a:spAutoFit/>
          </a:bodyPr>
          <a:lstStyle/>
          <a:p>
            <a:r>
              <a:rPr lang="fr-FR" sz="800" dirty="0"/>
              <a:t>Yudal_T27</a:t>
            </a:r>
          </a:p>
        </p:txBody>
      </p:sp>
      <p:sp>
        <p:nvSpPr>
          <p:cNvPr id="27" name="ZoneTexte 26">
            <a:extLst>
              <a:ext uri="{FF2B5EF4-FFF2-40B4-BE49-F238E27FC236}">
                <a16:creationId xmlns:a16="http://schemas.microsoft.com/office/drawing/2014/main" id="{0CBC6713-4E2F-4CB0-B126-D243C9BD7B38}"/>
              </a:ext>
            </a:extLst>
          </p:cNvPr>
          <p:cNvSpPr txBox="1"/>
          <p:nvPr/>
        </p:nvSpPr>
        <p:spPr>
          <a:xfrm rot="5400000">
            <a:off x="2648925" y="4513444"/>
            <a:ext cx="699125" cy="215444"/>
          </a:xfrm>
          <a:prstGeom prst="rect">
            <a:avLst/>
          </a:prstGeom>
          <a:noFill/>
        </p:spPr>
        <p:txBody>
          <a:bodyPr wrap="square" rtlCol="0">
            <a:spAutoFit/>
          </a:bodyPr>
          <a:lstStyle/>
          <a:p>
            <a:r>
              <a:rPr lang="fr-FR" sz="800" dirty="0"/>
              <a:t>HD018_T14</a:t>
            </a:r>
          </a:p>
        </p:txBody>
      </p:sp>
      <p:sp>
        <p:nvSpPr>
          <p:cNvPr id="28" name="ZoneTexte 27">
            <a:extLst>
              <a:ext uri="{FF2B5EF4-FFF2-40B4-BE49-F238E27FC236}">
                <a16:creationId xmlns:a16="http://schemas.microsoft.com/office/drawing/2014/main" id="{0C5DEB74-8BE4-4F3E-97C4-7FEC8C4ECF01}"/>
              </a:ext>
            </a:extLst>
          </p:cNvPr>
          <p:cNvSpPr txBox="1"/>
          <p:nvPr/>
        </p:nvSpPr>
        <p:spPr>
          <a:xfrm rot="5400000">
            <a:off x="2875053" y="4513444"/>
            <a:ext cx="699125" cy="215444"/>
          </a:xfrm>
          <a:prstGeom prst="rect">
            <a:avLst/>
          </a:prstGeom>
          <a:noFill/>
        </p:spPr>
        <p:txBody>
          <a:bodyPr wrap="square" rtlCol="0">
            <a:spAutoFit/>
          </a:bodyPr>
          <a:lstStyle/>
          <a:p>
            <a:r>
              <a:rPr lang="fr-FR" sz="800" dirty="0"/>
              <a:t>HD018_T27</a:t>
            </a:r>
          </a:p>
        </p:txBody>
      </p:sp>
      <p:sp>
        <p:nvSpPr>
          <p:cNvPr id="29" name="ZoneTexte 28">
            <a:extLst>
              <a:ext uri="{FF2B5EF4-FFF2-40B4-BE49-F238E27FC236}">
                <a16:creationId xmlns:a16="http://schemas.microsoft.com/office/drawing/2014/main" id="{0A5BB5F6-4836-45AB-808B-E463E4168764}"/>
              </a:ext>
            </a:extLst>
          </p:cNvPr>
          <p:cNvSpPr txBox="1"/>
          <p:nvPr/>
        </p:nvSpPr>
        <p:spPr>
          <a:xfrm rot="5400000">
            <a:off x="2761770" y="4517257"/>
            <a:ext cx="699125" cy="215444"/>
          </a:xfrm>
          <a:prstGeom prst="rect">
            <a:avLst/>
          </a:prstGeom>
          <a:noFill/>
        </p:spPr>
        <p:txBody>
          <a:bodyPr wrap="square" rtlCol="0">
            <a:spAutoFit/>
          </a:bodyPr>
          <a:lstStyle/>
          <a:p>
            <a:r>
              <a:rPr lang="fr-FR" sz="800" dirty="0"/>
              <a:t>Yudal_T14</a:t>
            </a:r>
          </a:p>
        </p:txBody>
      </p:sp>
      <p:sp>
        <p:nvSpPr>
          <p:cNvPr id="30" name="ZoneTexte 29">
            <a:extLst>
              <a:ext uri="{FF2B5EF4-FFF2-40B4-BE49-F238E27FC236}">
                <a16:creationId xmlns:a16="http://schemas.microsoft.com/office/drawing/2014/main" id="{E4321362-B773-4E4D-915D-FD9277B68384}"/>
              </a:ext>
            </a:extLst>
          </p:cNvPr>
          <p:cNvSpPr txBox="1"/>
          <p:nvPr/>
        </p:nvSpPr>
        <p:spPr>
          <a:xfrm rot="5400000">
            <a:off x="2986343" y="4521065"/>
            <a:ext cx="699125" cy="215444"/>
          </a:xfrm>
          <a:prstGeom prst="rect">
            <a:avLst/>
          </a:prstGeom>
          <a:noFill/>
        </p:spPr>
        <p:txBody>
          <a:bodyPr wrap="square" rtlCol="0">
            <a:spAutoFit/>
          </a:bodyPr>
          <a:lstStyle/>
          <a:p>
            <a:r>
              <a:rPr lang="fr-FR" sz="800" dirty="0"/>
              <a:t>Yudal_T27</a:t>
            </a:r>
          </a:p>
        </p:txBody>
      </p:sp>
      <p:sp>
        <p:nvSpPr>
          <p:cNvPr id="31" name="ZoneTexte 30">
            <a:extLst>
              <a:ext uri="{FF2B5EF4-FFF2-40B4-BE49-F238E27FC236}">
                <a16:creationId xmlns:a16="http://schemas.microsoft.com/office/drawing/2014/main" id="{0D072B7A-28E6-4F24-804D-29BC1AB64EA5}"/>
              </a:ext>
            </a:extLst>
          </p:cNvPr>
          <p:cNvSpPr txBox="1"/>
          <p:nvPr/>
        </p:nvSpPr>
        <p:spPr>
          <a:xfrm rot="5400000">
            <a:off x="3108350" y="4513444"/>
            <a:ext cx="699125" cy="215444"/>
          </a:xfrm>
          <a:prstGeom prst="rect">
            <a:avLst/>
          </a:prstGeom>
          <a:noFill/>
        </p:spPr>
        <p:txBody>
          <a:bodyPr wrap="square" rtlCol="0">
            <a:spAutoFit/>
          </a:bodyPr>
          <a:lstStyle/>
          <a:p>
            <a:r>
              <a:rPr lang="fr-FR" sz="800" dirty="0"/>
              <a:t>HD018_T14</a:t>
            </a:r>
          </a:p>
        </p:txBody>
      </p:sp>
      <p:sp>
        <p:nvSpPr>
          <p:cNvPr id="32" name="ZoneTexte 31">
            <a:extLst>
              <a:ext uri="{FF2B5EF4-FFF2-40B4-BE49-F238E27FC236}">
                <a16:creationId xmlns:a16="http://schemas.microsoft.com/office/drawing/2014/main" id="{BF0B324C-893D-485C-A961-4688DD881662}"/>
              </a:ext>
            </a:extLst>
          </p:cNvPr>
          <p:cNvSpPr txBox="1"/>
          <p:nvPr/>
        </p:nvSpPr>
        <p:spPr>
          <a:xfrm rot="5400000">
            <a:off x="3334478" y="4513444"/>
            <a:ext cx="699125" cy="215444"/>
          </a:xfrm>
          <a:prstGeom prst="rect">
            <a:avLst/>
          </a:prstGeom>
          <a:noFill/>
        </p:spPr>
        <p:txBody>
          <a:bodyPr wrap="square" rtlCol="0">
            <a:spAutoFit/>
          </a:bodyPr>
          <a:lstStyle/>
          <a:p>
            <a:r>
              <a:rPr lang="fr-FR" sz="800" dirty="0"/>
              <a:t>HD018_T27</a:t>
            </a:r>
          </a:p>
        </p:txBody>
      </p:sp>
      <p:sp>
        <p:nvSpPr>
          <p:cNvPr id="33" name="ZoneTexte 32">
            <a:extLst>
              <a:ext uri="{FF2B5EF4-FFF2-40B4-BE49-F238E27FC236}">
                <a16:creationId xmlns:a16="http://schemas.microsoft.com/office/drawing/2014/main" id="{F8311FAE-53A2-473D-8EEC-C4F7F7684DA2}"/>
              </a:ext>
            </a:extLst>
          </p:cNvPr>
          <p:cNvSpPr txBox="1"/>
          <p:nvPr/>
        </p:nvSpPr>
        <p:spPr>
          <a:xfrm rot="5400000">
            <a:off x="3221195" y="4517257"/>
            <a:ext cx="699125" cy="215444"/>
          </a:xfrm>
          <a:prstGeom prst="rect">
            <a:avLst/>
          </a:prstGeom>
          <a:noFill/>
        </p:spPr>
        <p:txBody>
          <a:bodyPr wrap="square" rtlCol="0">
            <a:spAutoFit/>
          </a:bodyPr>
          <a:lstStyle/>
          <a:p>
            <a:r>
              <a:rPr lang="fr-FR" sz="800" dirty="0"/>
              <a:t>Yudal_T14</a:t>
            </a:r>
          </a:p>
        </p:txBody>
      </p:sp>
      <p:sp>
        <p:nvSpPr>
          <p:cNvPr id="34" name="ZoneTexte 33">
            <a:extLst>
              <a:ext uri="{FF2B5EF4-FFF2-40B4-BE49-F238E27FC236}">
                <a16:creationId xmlns:a16="http://schemas.microsoft.com/office/drawing/2014/main" id="{66A2A795-7611-4686-86CE-60BBBA4C9AB2}"/>
              </a:ext>
            </a:extLst>
          </p:cNvPr>
          <p:cNvSpPr txBox="1"/>
          <p:nvPr/>
        </p:nvSpPr>
        <p:spPr>
          <a:xfrm rot="5400000">
            <a:off x="3445768" y="4521065"/>
            <a:ext cx="699125" cy="215444"/>
          </a:xfrm>
          <a:prstGeom prst="rect">
            <a:avLst/>
          </a:prstGeom>
          <a:noFill/>
        </p:spPr>
        <p:txBody>
          <a:bodyPr wrap="square" rtlCol="0">
            <a:spAutoFit/>
          </a:bodyPr>
          <a:lstStyle/>
          <a:p>
            <a:r>
              <a:rPr lang="fr-FR" sz="800" dirty="0"/>
              <a:t>Yudal_T27</a:t>
            </a:r>
          </a:p>
        </p:txBody>
      </p:sp>
      <p:sp>
        <p:nvSpPr>
          <p:cNvPr id="35" name="ZoneTexte 34">
            <a:extLst>
              <a:ext uri="{FF2B5EF4-FFF2-40B4-BE49-F238E27FC236}">
                <a16:creationId xmlns:a16="http://schemas.microsoft.com/office/drawing/2014/main" id="{676989DA-688E-4D09-BC3C-2F70C97F1B0A}"/>
              </a:ext>
            </a:extLst>
          </p:cNvPr>
          <p:cNvSpPr txBox="1"/>
          <p:nvPr/>
        </p:nvSpPr>
        <p:spPr>
          <a:xfrm rot="5400000">
            <a:off x="3563600" y="4513554"/>
            <a:ext cx="699125" cy="215444"/>
          </a:xfrm>
          <a:prstGeom prst="rect">
            <a:avLst/>
          </a:prstGeom>
          <a:noFill/>
        </p:spPr>
        <p:txBody>
          <a:bodyPr wrap="square" rtlCol="0">
            <a:spAutoFit/>
          </a:bodyPr>
          <a:lstStyle/>
          <a:p>
            <a:r>
              <a:rPr lang="fr-FR" sz="800" dirty="0"/>
              <a:t>HD018_T14</a:t>
            </a:r>
          </a:p>
        </p:txBody>
      </p:sp>
      <p:sp>
        <p:nvSpPr>
          <p:cNvPr id="36" name="ZoneTexte 35">
            <a:extLst>
              <a:ext uri="{FF2B5EF4-FFF2-40B4-BE49-F238E27FC236}">
                <a16:creationId xmlns:a16="http://schemas.microsoft.com/office/drawing/2014/main" id="{FD525FBB-24E8-4424-9BE8-22B644C99742}"/>
              </a:ext>
            </a:extLst>
          </p:cNvPr>
          <p:cNvSpPr txBox="1"/>
          <p:nvPr/>
        </p:nvSpPr>
        <p:spPr>
          <a:xfrm rot="5400000">
            <a:off x="3789728" y="4513554"/>
            <a:ext cx="699125" cy="215444"/>
          </a:xfrm>
          <a:prstGeom prst="rect">
            <a:avLst/>
          </a:prstGeom>
          <a:noFill/>
        </p:spPr>
        <p:txBody>
          <a:bodyPr wrap="square" rtlCol="0">
            <a:spAutoFit/>
          </a:bodyPr>
          <a:lstStyle/>
          <a:p>
            <a:r>
              <a:rPr lang="fr-FR" sz="800" dirty="0"/>
              <a:t>HD018_T27</a:t>
            </a:r>
          </a:p>
        </p:txBody>
      </p:sp>
      <p:sp>
        <p:nvSpPr>
          <p:cNvPr id="37" name="ZoneTexte 36">
            <a:extLst>
              <a:ext uri="{FF2B5EF4-FFF2-40B4-BE49-F238E27FC236}">
                <a16:creationId xmlns:a16="http://schemas.microsoft.com/office/drawing/2014/main" id="{8373AAA6-7778-478E-856B-62521EBAB47E}"/>
              </a:ext>
            </a:extLst>
          </p:cNvPr>
          <p:cNvSpPr txBox="1"/>
          <p:nvPr/>
        </p:nvSpPr>
        <p:spPr>
          <a:xfrm rot="5400000">
            <a:off x="3676445" y="4517367"/>
            <a:ext cx="699125" cy="215444"/>
          </a:xfrm>
          <a:prstGeom prst="rect">
            <a:avLst/>
          </a:prstGeom>
          <a:noFill/>
        </p:spPr>
        <p:txBody>
          <a:bodyPr wrap="square" rtlCol="0">
            <a:spAutoFit/>
          </a:bodyPr>
          <a:lstStyle/>
          <a:p>
            <a:r>
              <a:rPr lang="fr-FR" sz="800" dirty="0"/>
              <a:t>Yudal_T14</a:t>
            </a:r>
          </a:p>
        </p:txBody>
      </p:sp>
      <p:sp>
        <p:nvSpPr>
          <p:cNvPr id="38" name="ZoneTexte 37">
            <a:extLst>
              <a:ext uri="{FF2B5EF4-FFF2-40B4-BE49-F238E27FC236}">
                <a16:creationId xmlns:a16="http://schemas.microsoft.com/office/drawing/2014/main" id="{95ED66E2-858B-4A56-BFC5-511024B496D5}"/>
              </a:ext>
            </a:extLst>
          </p:cNvPr>
          <p:cNvSpPr txBox="1"/>
          <p:nvPr/>
        </p:nvSpPr>
        <p:spPr>
          <a:xfrm rot="5400000">
            <a:off x="3901018" y="4521175"/>
            <a:ext cx="699125" cy="215444"/>
          </a:xfrm>
          <a:prstGeom prst="rect">
            <a:avLst/>
          </a:prstGeom>
          <a:noFill/>
        </p:spPr>
        <p:txBody>
          <a:bodyPr wrap="square" rtlCol="0">
            <a:spAutoFit/>
          </a:bodyPr>
          <a:lstStyle/>
          <a:p>
            <a:r>
              <a:rPr lang="fr-FR" sz="800" dirty="0"/>
              <a:t>Yudal_T27</a:t>
            </a:r>
          </a:p>
        </p:txBody>
      </p:sp>
      <p:pic>
        <p:nvPicPr>
          <p:cNvPr id="39" name="Picture 3" descr="R:\These\2014_2015\Experience\Mecanistique_Resistance_Yudal\Resultats\ARN\Analyse_RNAseq\4_EdgeR\JA.png">
            <a:extLst>
              <a:ext uri="{FF2B5EF4-FFF2-40B4-BE49-F238E27FC236}">
                <a16:creationId xmlns:a16="http://schemas.microsoft.com/office/drawing/2014/main" id="{BC80E91D-4CC2-48E6-969C-269CCB059D8D}"/>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38941"/>
          <a:stretch/>
        </p:blipFill>
        <p:spPr bwMode="auto">
          <a:xfrm>
            <a:off x="2201761" y="257543"/>
            <a:ext cx="2723413" cy="1279232"/>
          </a:xfrm>
          <a:prstGeom prst="rect">
            <a:avLst/>
          </a:prstGeom>
          <a:noFill/>
          <a:extLst>
            <a:ext uri="{909E8E84-426E-40DD-AFC4-6F175D3DCCD1}">
              <a14:hiddenFill xmlns:a14="http://schemas.microsoft.com/office/drawing/2010/main">
                <a:solidFill>
                  <a:srgbClr val="FFFFFF"/>
                </a:solidFill>
              </a14:hiddenFill>
            </a:ext>
          </a:extLst>
        </p:spPr>
      </p:pic>
      <p:sp>
        <p:nvSpPr>
          <p:cNvPr id="40" name="ZoneTexte 39">
            <a:extLst>
              <a:ext uri="{FF2B5EF4-FFF2-40B4-BE49-F238E27FC236}">
                <a16:creationId xmlns:a16="http://schemas.microsoft.com/office/drawing/2014/main" id="{BDA513D5-CC9B-417B-836B-608F7310AD2A}"/>
              </a:ext>
            </a:extLst>
          </p:cNvPr>
          <p:cNvSpPr txBox="1"/>
          <p:nvPr/>
        </p:nvSpPr>
        <p:spPr>
          <a:xfrm>
            <a:off x="429514" y="4970619"/>
            <a:ext cx="5940000" cy="1015663"/>
          </a:xfrm>
          <a:prstGeom prst="rect">
            <a:avLst/>
          </a:prstGeom>
          <a:noFill/>
        </p:spPr>
        <p:txBody>
          <a:bodyPr wrap="square" rtlCol="0">
            <a:spAutoFit/>
          </a:bodyPr>
          <a:lstStyle/>
          <a:p>
            <a:pPr algn="just"/>
            <a:r>
              <a:rPr lang="en-US" sz="1200" b="1" dirty="0">
                <a:latin typeface="Times New Roman" panose="02020603050405020304" pitchFamily="18" charset="0"/>
                <a:cs typeface="Times New Roman" panose="02020603050405020304" pitchFamily="18" charset="0"/>
              </a:rPr>
              <a:t>Supplementary Figure S3: Absence of </a:t>
            </a:r>
            <a:r>
              <a:rPr lang="en-US" sz="1200" b="1" dirty="0" err="1">
                <a:latin typeface="Times New Roman" panose="02020603050405020304" pitchFamily="18" charset="0"/>
                <a:cs typeface="Times New Roman" panose="02020603050405020304" pitchFamily="18" charset="0"/>
              </a:rPr>
              <a:t>jasmonate</a:t>
            </a:r>
            <a:r>
              <a:rPr lang="en-US" sz="1200" b="1" dirty="0">
                <a:latin typeface="Times New Roman" panose="02020603050405020304" pitchFamily="18" charset="0"/>
                <a:cs typeface="Times New Roman" panose="02020603050405020304" pitchFamily="18" charset="0"/>
              </a:rPr>
              <a:t> (JA) response induced by </a:t>
            </a:r>
            <a:r>
              <a:rPr lang="en-US" sz="1200" b="1" i="1" dirty="0">
                <a:latin typeface="Times New Roman" panose="02020603050405020304" pitchFamily="18" charset="0"/>
                <a:cs typeface="Times New Roman" panose="02020603050405020304" pitchFamily="18" charset="0"/>
              </a:rPr>
              <a:t>P. </a:t>
            </a:r>
            <a:r>
              <a:rPr lang="en-US" sz="1200" b="1" i="1" dirty="0" err="1">
                <a:latin typeface="Times New Roman" panose="02020603050405020304" pitchFamily="18" charset="0"/>
                <a:cs typeface="Times New Roman" panose="02020603050405020304" pitchFamily="18" charset="0"/>
              </a:rPr>
              <a:t>brassicae</a:t>
            </a:r>
            <a:r>
              <a:rPr lang="en-US" sz="1200" b="1" dirty="0">
                <a:latin typeface="Times New Roman" panose="02020603050405020304" pitchFamily="18" charset="0"/>
                <a:cs typeface="Times New Roman" panose="02020603050405020304" pitchFamily="18" charset="0"/>
              </a:rPr>
              <a:t> inoculation. </a:t>
            </a:r>
          </a:p>
          <a:p>
            <a:pPr algn="just"/>
            <a:r>
              <a:rPr lang="en-US" sz="1200" dirty="0">
                <a:latin typeface="Times New Roman" panose="02020603050405020304" pitchFamily="18" charset="0"/>
                <a:cs typeface="Times New Roman" panose="02020603050405020304" pitchFamily="18" charset="0"/>
              </a:rPr>
              <a:t>(a) JA content in root samples. Standard error are represented. Statistical analysis was performed using Duncan’s multiple range test. (b) Expression of  genes related to JA biosynthesis. The genes expression data were centered and reduced.</a:t>
            </a:r>
            <a:endParaRPr lang="en-US" sz="1200" dirty="0">
              <a:effectLst/>
              <a:latin typeface="Times New Roman" panose="02020603050405020304" pitchFamily="18" charset="0"/>
              <a:cs typeface="Times New Roman" panose="02020603050405020304" pitchFamily="18" charset="0"/>
            </a:endParaRPr>
          </a:p>
        </p:txBody>
      </p:sp>
      <p:sp>
        <p:nvSpPr>
          <p:cNvPr id="41" name="TextBox 40">
            <a:extLst>
              <a:ext uri="{FF2B5EF4-FFF2-40B4-BE49-F238E27FC236}">
                <a16:creationId xmlns:a16="http://schemas.microsoft.com/office/drawing/2014/main" id="{DD76400E-4BEE-4ADF-85B7-501B624FA03A}"/>
              </a:ext>
            </a:extLst>
          </p:cNvPr>
          <p:cNvSpPr txBox="1"/>
          <p:nvPr/>
        </p:nvSpPr>
        <p:spPr>
          <a:xfrm>
            <a:off x="2655665" y="1279505"/>
            <a:ext cx="280987" cy="169277"/>
          </a:xfrm>
          <a:prstGeom prst="rect">
            <a:avLst/>
          </a:prstGeom>
          <a:noFill/>
        </p:spPr>
        <p:txBody>
          <a:bodyPr wrap="square" rtlCol="0">
            <a:spAutoFit/>
          </a:bodyPr>
          <a:lstStyle/>
          <a:p>
            <a:r>
              <a:rPr lang="en-US" sz="500" dirty="0"/>
              <a:t>a</a:t>
            </a:r>
            <a:endParaRPr lang="en-CA" sz="500" dirty="0"/>
          </a:p>
        </p:txBody>
      </p:sp>
      <p:sp>
        <p:nvSpPr>
          <p:cNvPr id="42" name="TextBox 41">
            <a:extLst>
              <a:ext uri="{FF2B5EF4-FFF2-40B4-BE49-F238E27FC236}">
                <a16:creationId xmlns:a16="http://schemas.microsoft.com/office/drawing/2014/main" id="{43D27DA4-7170-4D83-AF6E-23E3F2704536}"/>
              </a:ext>
            </a:extLst>
          </p:cNvPr>
          <p:cNvSpPr txBox="1"/>
          <p:nvPr/>
        </p:nvSpPr>
        <p:spPr>
          <a:xfrm>
            <a:off x="2408142" y="1297284"/>
            <a:ext cx="280987" cy="169277"/>
          </a:xfrm>
          <a:prstGeom prst="rect">
            <a:avLst/>
          </a:prstGeom>
          <a:noFill/>
        </p:spPr>
        <p:txBody>
          <a:bodyPr wrap="square" rtlCol="0">
            <a:spAutoFit/>
          </a:bodyPr>
          <a:lstStyle/>
          <a:p>
            <a:r>
              <a:rPr lang="en-US" sz="500" dirty="0"/>
              <a:t>ab</a:t>
            </a:r>
            <a:endParaRPr lang="en-CA" sz="500" dirty="0"/>
          </a:p>
        </p:txBody>
      </p:sp>
      <p:sp>
        <p:nvSpPr>
          <p:cNvPr id="43" name="TextBox 42">
            <a:extLst>
              <a:ext uri="{FF2B5EF4-FFF2-40B4-BE49-F238E27FC236}">
                <a16:creationId xmlns:a16="http://schemas.microsoft.com/office/drawing/2014/main" id="{7AAE4487-FD78-431E-B6DC-3AA6592BE6F0}"/>
              </a:ext>
            </a:extLst>
          </p:cNvPr>
          <p:cNvSpPr txBox="1"/>
          <p:nvPr/>
        </p:nvSpPr>
        <p:spPr>
          <a:xfrm>
            <a:off x="3317418" y="1315365"/>
            <a:ext cx="280987" cy="169277"/>
          </a:xfrm>
          <a:prstGeom prst="rect">
            <a:avLst/>
          </a:prstGeom>
          <a:noFill/>
        </p:spPr>
        <p:txBody>
          <a:bodyPr wrap="square" rtlCol="0">
            <a:spAutoFit/>
          </a:bodyPr>
          <a:lstStyle/>
          <a:p>
            <a:r>
              <a:rPr lang="en-US" sz="500" dirty="0" err="1"/>
              <a:t>abc</a:t>
            </a:r>
            <a:endParaRPr lang="en-CA" sz="500" dirty="0"/>
          </a:p>
        </p:txBody>
      </p:sp>
      <p:sp>
        <p:nvSpPr>
          <p:cNvPr id="44" name="TextBox 43">
            <a:extLst>
              <a:ext uri="{FF2B5EF4-FFF2-40B4-BE49-F238E27FC236}">
                <a16:creationId xmlns:a16="http://schemas.microsoft.com/office/drawing/2014/main" id="{9F5E19AE-BAED-4E73-8D31-D5B1CD98595B}"/>
              </a:ext>
            </a:extLst>
          </p:cNvPr>
          <p:cNvSpPr txBox="1"/>
          <p:nvPr/>
        </p:nvSpPr>
        <p:spPr>
          <a:xfrm>
            <a:off x="2857993" y="1310807"/>
            <a:ext cx="280987" cy="169277"/>
          </a:xfrm>
          <a:prstGeom prst="rect">
            <a:avLst/>
          </a:prstGeom>
          <a:noFill/>
        </p:spPr>
        <p:txBody>
          <a:bodyPr wrap="square" rtlCol="0">
            <a:spAutoFit/>
          </a:bodyPr>
          <a:lstStyle/>
          <a:p>
            <a:r>
              <a:rPr lang="en-US" sz="500" dirty="0" err="1"/>
              <a:t>abc</a:t>
            </a:r>
            <a:endParaRPr lang="en-CA" sz="500" dirty="0"/>
          </a:p>
        </p:txBody>
      </p:sp>
      <p:sp>
        <p:nvSpPr>
          <p:cNvPr id="45" name="TextBox 44">
            <a:extLst>
              <a:ext uri="{FF2B5EF4-FFF2-40B4-BE49-F238E27FC236}">
                <a16:creationId xmlns:a16="http://schemas.microsoft.com/office/drawing/2014/main" id="{48691CB0-74CA-4042-B720-5051B8606065}"/>
              </a:ext>
            </a:extLst>
          </p:cNvPr>
          <p:cNvSpPr txBox="1"/>
          <p:nvPr/>
        </p:nvSpPr>
        <p:spPr>
          <a:xfrm>
            <a:off x="2965022" y="1307688"/>
            <a:ext cx="280987" cy="169277"/>
          </a:xfrm>
          <a:prstGeom prst="rect">
            <a:avLst/>
          </a:prstGeom>
          <a:noFill/>
        </p:spPr>
        <p:txBody>
          <a:bodyPr wrap="square" rtlCol="0">
            <a:spAutoFit/>
          </a:bodyPr>
          <a:lstStyle/>
          <a:p>
            <a:r>
              <a:rPr lang="en-US" sz="500" dirty="0" err="1"/>
              <a:t>abc</a:t>
            </a:r>
            <a:endParaRPr lang="en-CA" sz="500" dirty="0"/>
          </a:p>
        </p:txBody>
      </p:sp>
      <p:sp>
        <p:nvSpPr>
          <p:cNvPr id="46" name="TextBox 45">
            <a:extLst>
              <a:ext uri="{FF2B5EF4-FFF2-40B4-BE49-F238E27FC236}">
                <a16:creationId xmlns:a16="http://schemas.microsoft.com/office/drawing/2014/main" id="{8B29CE3D-D538-4308-9667-BC35DB458470}"/>
              </a:ext>
            </a:extLst>
          </p:cNvPr>
          <p:cNvSpPr txBox="1"/>
          <p:nvPr/>
        </p:nvSpPr>
        <p:spPr>
          <a:xfrm>
            <a:off x="2509306" y="1310807"/>
            <a:ext cx="280987" cy="169277"/>
          </a:xfrm>
          <a:prstGeom prst="rect">
            <a:avLst/>
          </a:prstGeom>
          <a:noFill/>
        </p:spPr>
        <p:txBody>
          <a:bodyPr wrap="square" rtlCol="0">
            <a:spAutoFit/>
          </a:bodyPr>
          <a:lstStyle/>
          <a:p>
            <a:r>
              <a:rPr lang="en-US" sz="500" dirty="0" err="1"/>
              <a:t>abc</a:t>
            </a:r>
            <a:endParaRPr lang="en-CA" sz="500" dirty="0"/>
          </a:p>
        </p:txBody>
      </p:sp>
      <p:sp>
        <p:nvSpPr>
          <p:cNvPr id="47" name="TextBox 46">
            <a:extLst>
              <a:ext uri="{FF2B5EF4-FFF2-40B4-BE49-F238E27FC236}">
                <a16:creationId xmlns:a16="http://schemas.microsoft.com/office/drawing/2014/main" id="{99E2B0F9-DADF-48D5-AB8E-B46F0549BD77}"/>
              </a:ext>
            </a:extLst>
          </p:cNvPr>
          <p:cNvSpPr txBox="1"/>
          <p:nvPr/>
        </p:nvSpPr>
        <p:spPr>
          <a:xfrm>
            <a:off x="3776843" y="1315365"/>
            <a:ext cx="280987" cy="169277"/>
          </a:xfrm>
          <a:prstGeom prst="rect">
            <a:avLst/>
          </a:prstGeom>
          <a:noFill/>
        </p:spPr>
        <p:txBody>
          <a:bodyPr wrap="square" rtlCol="0">
            <a:spAutoFit/>
          </a:bodyPr>
          <a:lstStyle/>
          <a:p>
            <a:r>
              <a:rPr lang="en-US" sz="500" dirty="0" err="1"/>
              <a:t>bcd</a:t>
            </a:r>
            <a:endParaRPr lang="en-CA" sz="500" dirty="0"/>
          </a:p>
        </p:txBody>
      </p:sp>
      <p:sp>
        <p:nvSpPr>
          <p:cNvPr id="48" name="TextBox 47">
            <a:extLst>
              <a:ext uri="{FF2B5EF4-FFF2-40B4-BE49-F238E27FC236}">
                <a16:creationId xmlns:a16="http://schemas.microsoft.com/office/drawing/2014/main" id="{2D525165-2B69-4283-AEA2-BD7BE1827858}"/>
              </a:ext>
            </a:extLst>
          </p:cNvPr>
          <p:cNvSpPr txBox="1"/>
          <p:nvPr/>
        </p:nvSpPr>
        <p:spPr>
          <a:xfrm>
            <a:off x="3430263" y="1313105"/>
            <a:ext cx="280987" cy="169277"/>
          </a:xfrm>
          <a:prstGeom prst="rect">
            <a:avLst/>
          </a:prstGeom>
          <a:noFill/>
        </p:spPr>
        <p:txBody>
          <a:bodyPr wrap="square" rtlCol="0">
            <a:spAutoFit/>
          </a:bodyPr>
          <a:lstStyle/>
          <a:p>
            <a:r>
              <a:rPr lang="en-US" sz="500" dirty="0" err="1"/>
              <a:t>bcd</a:t>
            </a:r>
            <a:endParaRPr lang="en-CA" sz="500" dirty="0"/>
          </a:p>
        </p:txBody>
      </p:sp>
      <p:sp>
        <p:nvSpPr>
          <p:cNvPr id="49" name="TextBox 48">
            <a:extLst>
              <a:ext uri="{FF2B5EF4-FFF2-40B4-BE49-F238E27FC236}">
                <a16:creationId xmlns:a16="http://schemas.microsoft.com/office/drawing/2014/main" id="{6F60D968-202A-405B-9A6B-F4EBB3438D74}"/>
              </a:ext>
            </a:extLst>
          </p:cNvPr>
          <p:cNvSpPr txBox="1"/>
          <p:nvPr/>
        </p:nvSpPr>
        <p:spPr>
          <a:xfrm>
            <a:off x="4004428" y="1313105"/>
            <a:ext cx="280987" cy="169277"/>
          </a:xfrm>
          <a:prstGeom prst="rect">
            <a:avLst/>
          </a:prstGeom>
          <a:noFill/>
        </p:spPr>
        <p:txBody>
          <a:bodyPr wrap="square" rtlCol="0">
            <a:spAutoFit/>
          </a:bodyPr>
          <a:lstStyle/>
          <a:p>
            <a:r>
              <a:rPr lang="en-US" sz="500" dirty="0" err="1"/>
              <a:t>bcd</a:t>
            </a:r>
            <a:endParaRPr lang="en-CA" sz="500" dirty="0"/>
          </a:p>
        </p:txBody>
      </p:sp>
      <p:sp>
        <p:nvSpPr>
          <p:cNvPr id="50" name="TextBox 49">
            <a:extLst>
              <a:ext uri="{FF2B5EF4-FFF2-40B4-BE49-F238E27FC236}">
                <a16:creationId xmlns:a16="http://schemas.microsoft.com/office/drawing/2014/main" id="{3B90AB6E-8FDE-4EB5-B687-3278F0FC1A9F}"/>
              </a:ext>
            </a:extLst>
          </p:cNvPr>
          <p:cNvSpPr txBox="1"/>
          <p:nvPr/>
        </p:nvSpPr>
        <p:spPr>
          <a:xfrm>
            <a:off x="3547131" y="1312780"/>
            <a:ext cx="280987" cy="169277"/>
          </a:xfrm>
          <a:prstGeom prst="rect">
            <a:avLst/>
          </a:prstGeom>
          <a:noFill/>
        </p:spPr>
        <p:txBody>
          <a:bodyPr wrap="square" rtlCol="0">
            <a:spAutoFit/>
          </a:bodyPr>
          <a:lstStyle/>
          <a:p>
            <a:r>
              <a:rPr lang="en-US" sz="500" dirty="0" err="1"/>
              <a:t>bcd</a:t>
            </a:r>
            <a:endParaRPr lang="en-CA" sz="500" dirty="0"/>
          </a:p>
        </p:txBody>
      </p:sp>
      <p:sp>
        <p:nvSpPr>
          <p:cNvPr id="51" name="TextBox 50">
            <a:extLst>
              <a:ext uri="{FF2B5EF4-FFF2-40B4-BE49-F238E27FC236}">
                <a16:creationId xmlns:a16="http://schemas.microsoft.com/office/drawing/2014/main" id="{57C308EE-0440-408C-BDBD-FF069A21BA07}"/>
              </a:ext>
            </a:extLst>
          </p:cNvPr>
          <p:cNvSpPr txBox="1"/>
          <p:nvPr/>
        </p:nvSpPr>
        <p:spPr>
          <a:xfrm>
            <a:off x="2739018" y="1325095"/>
            <a:ext cx="280987" cy="169277"/>
          </a:xfrm>
          <a:prstGeom prst="rect">
            <a:avLst/>
          </a:prstGeom>
          <a:noFill/>
        </p:spPr>
        <p:txBody>
          <a:bodyPr wrap="square" rtlCol="0">
            <a:spAutoFit/>
          </a:bodyPr>
          <a:lstStyle/>
          <a:p>
            <a:r>
              <a:rPr lang="en-US" sz="500" dirty="0" err="1"/>
              <a:t>cde</a:t>
            </a:r>
            <a:endParaRPr lang="en-CA" sz="500" dirty="0"/>
          </a:p>
        </p:txBody>
      </p:sp>
      <p:sp>
        <p:nvSpPr>
          <p:cNvPr id="52" name="TextBox 51">
            <a:extLst>
              <a:ext uri="{FF2B5EF4-FFF2-40B4-BE49-F238E27FC236}">
                <a16:creationId xmlns:a16="http://schemas.microsoft.com/office/drawing/2014/main" id="{E354CDA6-F194-47AA-B23D-956AF7EB59E3}"/>
              </a:ext>
            </a:extLst>
          </p:cNvPr>
          <p:cNvSpPr txBox="1"/>
          <p:nvPr/>
        </p:nvSpPr>
        <p:spPr>
          <a:xfrm>
            <a:off x="3891998" y="1329271"/>
            <a:ext cx="280987" cy="169277"/>
          </a:xfrm>
          <a:prstGeom prst="rect">
            <a:avLst/>
          </a:prstGeom>
          <a:noFill/>
        </p:spPr>
        <p:txBody>
          <a:bodyPr wrap="square" rtlCol="0">
            <a:spAutoFit/>
          </a:bodyPr>
          <a:lstStyle/>
          <a:p>
            <a:r>
              <a:rPr lang="en-US" sz="500" dirty="0" err="1"/>
              <a:t>cde</a:t>
            </a:r>
            <a:endParaRPr lang="en-CA" sz="500" dirty="0"/>
          </a:p>
        </p:txBody>
      </p:sp>
      <p:sp>
        <p:nvSpPr>
          <p:cNvPr id="53" name="TextBox 52">
            <a:extLst>
              <a:ext uri="{FF2B5EF4-FFF2-40B4-BE49-F238E27FC236}">
                <a16:creationId xmlns:a16="http://schemas.microsoft.com/office/drawing/2014/main" id="{EA8FE440-BA8D-41DE-BE43-B04F312C41D2}"/>
              </a:ext>
            </a:extLst>
          </p:cNvPr>
          <p:cNvSpPr txBox="1"/>
          <p:nvPr/>
        </p:nvSpPr>
        <p:spPr>
          <a:xfrm>
            <a:off x="3081158" y="1331474"/>
            <a:ext cx="280987" cy="169277"/>
          </a:xfrm>
          <a:prstGeom prst="rect">
            <a:avLst/>
          </a:prstGeom>
          <a:noFill/>
        </p:spPr>
        <p:txBody>
          <a:bodyPr wrap="square" rtlCol="0">
            <a:spAutoFit/>
          </a:bodyPr>
          <a:lstStyle/>
          <a:p>
            <a:r>
              <a:rPr lang="en-US" sz="500" dirty="0" err="1"/>
              <a:t>cde</a:t>
            </a:r>
            <a:endParaRPr lang="en-CA" sz="500" dirty="0"/>
          </a:p>
        </p:txBody>
      </p:sp>
      <p:sp>
        <p:nvSpPr>
          <p:cNvPr id="54" name="TextBox 53">
            <a:extLst>
              <a:ext uri="{FF2B5EF4-FFF2-40B4-BE49-F238E27FC236}">
                <a16:creationId xmlns:a16="http://schemas.microsoft.com/office/drawing/2014/main" id="{1AB1F798-051C-46D6-AE15-FB1C9B744C16}"/>
              </a:ext>
            </a:extLst>
          </p:cNvPr>
          <p:cNvSpPr txBox="1"/>
          <p:nvPr/>
        </p:nvSpPr>
        <p:spPr>
          <a:xfrm>
            <a:off x="4134818" y="1349613"/>
            <a:ext cx="280987" cy="169277"/>
          </a:xfrm>
          <a:prstGeom prst="rect">
            <a:avLst/>
          </a:prstGeom>
          <a:noFill/>
        </p:spPr>
        <p:txBody>
          <a:bodyPr wrap="square" rtlCol="0">
            <a:spAutoFit/>
          </a:bodyPr>
          <a:lstStyle/>
          <a:p>
            <a:r>
              <a:rPr lang="en-US" sz="500" dirty="0"/>
              <a:t>de</a:t>
            </a:r>
            <a:endParaRPr lang="en-CA" sz="500" dirty="0"/>
          </a:p>
        </p:txBody>
      </p:sp>
      <p:sp>
        <p:nvSpPr>
          <p:cNvPr id="55" name="TextBox 54">
            <a:extLst>
              <a:ext uri="{FF2B5EF4-FFF2-40B4-BE49-F238E27FC236}">
                <a16:creationId xmlns:a16="http://schemas.microsoft.com/office/drawing/2014/main" id="{2B7B776B-7E28-44D8-AB9A-ED6CC9824935}"/>
              </a:ext>
            </a:extLst>
          </p:cNvPr>
          <p:cNvSpPr txBox="1"/>
          <p:nvPr/>
        </p:nvSpPr>
        <p:spPr>
          <a:xfrm>
            <a:off x="3661131" y="1337536"/>
            <a:ext cx="280987" cy="169277"/>
          </a:xfrm>
          <a:prstGeom prst="rect">
            <a:avLst/>
          </a:prstGeom>
          <a:noFill/>
        </p:spPr>
        <p:txBody>
          <a:bodyPr wrap="square" rtlCol="0">
            <a:spAutoFit/>
          </a:bodyPr>
          <a:lstStyle/>
          <a:p>
            <a:r>
              <a:rPr lang="en-US" sz="500" dirty="0" err="1"/>
              <a:t>cde</a:t>
            </a:r>
            <a:endParaRPr lang="en-CA" sz="500" dirty="0"/>
          </a:p>
        </p:txBody>
      </p:sp>
      <p:sp>
        <p:nvSpPr>
          <p:cNvPr id="56" name="TextBox 55">
            <a:extLst>
              <a:ext uri="{FF2B5EF4-FFF2-40B4-BE49-F238E27FC236}">
                <a16:creationId xmlns:a16="http://schemas.microsoft.com/office/drawing/2014/main" id="{8C3F08CC-3CEE-48C5-ACC5-F1123583E597}"/>
              </a:ext>
            </a:extLst>
          </p:cNvPr>
          <p:cNvSpPr txBox="1"/>
          <p:nvPr/>
        </p:nvSpPr>
        <p:spPr>
          <a:xfrm>
            <a:off x="3229387" y="1351528"/>
            <a:ext cx="280987" cy="169277"/>
          </a:xfrm>
          <a:prstGeom prst="rect">
            <a:avLst/>
          </a:prstGeom>
          <a:noFill/>
        </p:spPr>
        <p:txBody>
          <a:bodyPr wrap="square" rtlCol="0">
            <a:spAutoFit/>
          </a:bodyPr>
          <a:lstStyle/>
          <a:p>
            <a:r>
              <a:rPr lang="en-US" sz="500" dirty="0"/>
              <a:t>e</a:t>
            </a:r>
            <a:endParaRPr lang="en-CA" sz="500" dirty="0"/>
          </a:p>
        </p:txBody>
      </p:sp>
    </p:spTree>
    <p:extLst>
      <p:ext uri="{BB962C8B-B14F-4D97-AF65-F5344CB8AC3E}">
        <p14:creationId xmlns:p14="http://schemas.microsoft.com/office/powerpoint/2010/main" val="563378423"/>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B038CA54E2EDE40885EDD9827DE6988" ma:contentTypeVersion="12" ma:contentTypeDescription="Crée un document." ma:contentTypeScope="" ma:versionID="18fa4b639ee108bb7285d37ca1b34b44">
  <xsd:schema xmlns:xsd="http://www.w3.org/2001/XMLSchema" xmlns:xs="http://www.w3.org/2001/XMLSchema" xmlns:p="http://schemas.microsoft.com/office/2006/metadata/properties" xmlns:ns3="a9fa6a5e-396d-4e9a-99d4-84305071f8e1" xmlns:ns4="28a7389b-7b3b-4d4c-b7f8-05e435c317c6" targetNamespace="http://schemas.microsoft.com/office/2006/metadata/properties" ma:root="true" ma:fieldsID="0e3b9fe3076aff71aa94c75a226da458" ns3:_="" ns4:_="">
    <xsd:import namespace="a9fa6a5e-396d-4e9a-99d4-84305071f8e1"/>
    <xsd:import namespace="28a7389b-7b3b-4d4c-b7f8-05e435c317c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fa6a5e-396d-4e9a-99d4-84305071f8e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a7389b-7b3b-4d4c-b7f8-05e435c317c6" elementFormDefault="qualified">
    <xsd:import namespace="http://schemas.microsoft.com/office/2006/documentManagement/types"/>
    <xsd:import namespace="http://schemas.microsoft.com/office/infopath/2007/PartnerControls"/>
    <xsd:element name="SharedWithUsers" ma:index="12"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Partagé avec détails" ma:internalName="SharedWithDetails" ma:readOnly="true">
      <xsd:simpleType>
        <xsd:restriction base="dms:Note">
          <xsd:maxLength value="255"/>
        </xsd:restriction>
      </xsd:simpleType>
    </xsd:element>
    <xsd:element name="SharingHintHash" ma:index="14" nillable="true" ma:displayName="Partage du hachage d’indicateur"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58B336F-C856-4F4D-A6CF-60E2CCBF7D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fa6a5e-396d-4e9a-99d4-84305071f8e1"/>
    <ds:schemaRef ds:uri="28a7389b-7b3b-4d4c-b7f8-05e435c317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DC70D04-ED27-4EFD-8AA4-DCB644E98B6B}">
  <ds:schemaRefs>
    <ds:schemaRef ds:uri="http://schemas.microsoft.com/sharepoint/v3/contenttype/forms"/>
  </ds:schemaRefs>
</ds:datastoreItem>
</file>

<file path=customXml/itemProps3.xml><?xml version="1.0" encoding="utf-8"?>
<ds:datastoreItem xmlns:ds="http://schemas.openxmlformats.org/officeDocument/2006/customXml" ds:itemID="{9CF6AA2A-7335-40B2-ADBA-C333643C0B00}">
  <ds:schemaRefs>
    <ds:schemaRef ds:uri="http://schemas.openxmlformats.org/package/2006/metadata/core-properties"/>
    <ds:schemaRef ds:uri="http://purl.org/dc/terms/"/>
    <ds:schemaRef ds:uri="a9fa6a5e-396d-4e9a-99d4-84305071f8e1"/>
    <ds:schemaRef ds:uri="http://schemas.microsoft.com/office/2006/metadata/properties"/>
    <ds:schemaRef ds:uri="http://schemas.microsoft.com/office/infopath/2007/PartnerControls"/>
    <ds:schemaRef ds:uri="http://schemas.microsoft.com/office/2006/documentManagement/types"/>
    <ds:schemaRef ds:uri="http://purl.org/dc/elements/1.1/"/>
    <ds:schemaRef ds:uri="28a7389b-7b3b-4d4c-b7f8-05e435c317c6"/>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1</TotalTime>
  <Words>424</Words>
  <Application>Microsoft Office PowerPoint</Application>
  <PresentationFormat>Format A4 (210 x 297 mm)</PresentationFormat>
  <Paragraphs>91</Paragraphs>
  <Slides>5</Slides>
  <Notes>0</Notes>
  <HiddenSlides>0</HiddenSlides>
  <MMClips>0</MMClips>
  <ScaleCrop>false</ScaleCrop>
  <HeadingPairs>
    <vt:vector size="8" baseType="variant">
      <vt:variant>
        <vt:lpstr>Polices utilisées</vt:lpstr>
      </vt:variant>
      <vt:variant>
        <vt:i4>4</vt:i4>
      </vt:variant>
      <vt:variant>
        <vt:lpstr>Thème</vt:lpstr>
      </vt:variant>
      <vt:variant>
        <vt:i4>1</vt:i4>
      </vt:variant>
      <vt:variant>
        <vt:lpstr>Serveurs OLE incorporés</vt:lpstr>
      </vt:variant>
      <vt:variant>
        <vt:i4>1</vt:i4>
      </vt:variant>
      <vt:variant>
        <vt:lpstr>Titres des diapositives</vt:lpstr>
      </vt:variant>
      <vt:variant>
        <vt:i4>5</vt:i4>
      </vt:variant>
    </vt:vector>
  </HeadingPairs>
  <TitlesOfParts>
    <vt:vector size="11" baseType="lpstr">
      <vt:lpstr>Arial</vt:lpstr>
      <vt:lpstr>Calibri</vt:lpstr>
      <vt:lpstr>Calibri Light</vt:lpstr>
      <vt:lpstr>Times New Roman</vt:lpstr>
      <vt:lpstr>Thème Office</vt:lpstr>
      <vt:lpstr>Worksheet</vt:lpstr>
      <vt:lpstr>Présentation PowerPoint</vt:lpstr>
      <vt:lpstr>Présentation PowerPoint</vt:lpstr>
      <vt:lpstr>Présentation PowerPoint</vt:lpstr>
      <vt:lpstr>Présentation PowerPoint</vt:lpstr>
      <vt:lpstr>Présentation PowerPoint</vt:lpstr>
    </vt:vector>
  </TitlesOfParts>
  <Company>INRA - RENNES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Antoine Gravot</dc:creator>
  <cp:lastModifiedBy>Antoine Gravot</cp:lastModifiedBy>
  <cp:revision>1</cp:revision>
  <dcterms:created xsi:type="dcterms:W3CDTF">2021-09-30T19:58:48Z</dcterms:created>
  <dcterms:modified xsi:type="dcterms:W3CDTF">2021-09-30T20:00:21Z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0x0101009B038CA54E2EDE40885EDD9827DE6988</vt:lpwstr>
  </property>
</Properties>
</file>