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8" r:id="rId2"/>
    <p:sldId id="262" r:id="rId3"/>
    <p:sldId id="297" r:id="rId4"/>
    <p:sldId id="269" r:id="rId5"/>
    <p:sldId id="257" r:id="rId6"/>
    <p:sldId id="307" r:id="rId7"/>
    <p:sldId id="3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6"/>
    <p:restoredTop sz="95510"/>
  </p:normalViewPr>
  <p:slideViewPr>
    <p:cSldViewPr snapToGrid="0" snapToObjects="1">
      <p:cViewPr varScale="1">
        <p:scale>
          <a:sx n="93" d="100"/>
          <a:sy n="93" d="100"/>
        </p:scale>
        <p:origin x="208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50242-B32D-674B-BF59-C47B3F25F8E8}" type="datetimeFigureOut">
              <a:rPr lang="en-US" smtClean="0"/>
              <a:t>10/6/21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9A2DE-3FB4-E140-9789-EC3E161F8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28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OTU8 possible plant pathogen (</a:t>
            </a:r>
            <a:r>
              <a:rPr lang="en-US" dirty="0" err="1"/>
              <a:t>funguild</a:t>
            </a:r>
            <a:r>
              <a:rPr lang="en-US" dirty="0"/>
              <a:t> saprotroph)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9A2DE-3FB4-E140-9789-EC3E161F8F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AM fungi B Plant pathogens</a:t>
            </a:r>
          </a:p>
          <a:p>
            <a:r>
              <a:rPr lang="en-US" dirty="0"/>
              <a:t>Bars are SE of the mean</a:t>
            </a:r>
          </a:p>
          <a:p>
            <a:r>
              <a:rPr lang="en-US" dirty="0"/>
              <a:t>Different letters for each site mean sig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4C20-3A62-1C43-9F26-1666934800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111FB-D91C-0340-BFC5-6553A8996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60689-334A-6346-AA72-D5C308093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E0D3-D7C3-9944-A82C-736B5B1D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A977-8073-E340-8C37-E018A460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60AC1-9C74-3D49-8544-7F61715B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1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D0EE-1D24-4E4C-A6D2-9AC8CF56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189C3-6AFC-EF4D-B208-081F6858F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E0405-87CF-9540-B095-4C1C9121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AAD0-5A9C-0441-9F16-4016EC6E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19BB4-43AB-5546-94FD-A1CE069F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2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7A4AF-5FDC-D347-B334-1683CACF4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E829C-3D3F-9149-9371-327C2878E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84BB5-2729-5144-BECA-B65488C2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12913-EDB5-EC4B-9074-F08274E4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03982-1BF0-0840-B53C-760DAB4F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2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5437-5440-7043-971A-DAC6C91B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604E-4231-044D-ADFF-2B26E8A10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B2A24-6B2A-524C-9ED7-29B65C58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601C-92D5-B14E-B753-30AA2459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BE8DC-0E75-B848-BE88-C1DD15F2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8C3D-4E38-F64B-B7D1-BE901567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4968-4029-8140-A12D-D2AB5840E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21198-46B5-4041-B3BA-E13CE651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2C55-4E5B-4A45-92AE-0DF9B18D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7410B-5A92-994E-8BA4-130F914E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FB35-2C0C-0C45-9A25-5248D1FB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3C78B-239C-924D-A00F-D1A391048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717BE-64A8-004C-A993-153177BD0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8867E-B491-1642-9686-5E390B87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5187C-A2A8-2A42-AB03-17B498B5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D0D20-F852-9340-8369-518D118D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2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9727-791E-1043-9084-9498C1E4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F25C1-7FC3-8841-9444-727E7C0A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14823-9475-074C-B4AC-E639D16FE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D33AF-96FD-E54E-A768-5059D1FDE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909B2-A9AA-1A42-875C-B85192E8D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9E2D4-4582-194F-8298-795498D5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5C507-48AA-BB43-AB76-0552DC9E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A1DFE-5C1F-974D-B5D5-E5314A19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7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F738-3E6D-7041-B197-DD6C7E36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722CA-26AC-5C41-A36A-E8476753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F52AF-1496-B343-8A12-0C4319F9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2AAB7-4FBB-A846-8D90-B28C2FA6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1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91C3-FDD9-AD40-949C-4CF956E2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C8468-418D-9C4F-9D08-F9BFE9AC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59E44-FCB9-F640-9EA3-D7A88EB4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1753-253B-B14B-8477-9B22C369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B576F-FC9C-4644-B1FD-C2BE7718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B6A7F-10E8-C345-BD8D-84B26ACFB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C0F0E-BF87-264F-95F5-AF4CD1FF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1489F-69CC-5442-A32C-4E8C6FCB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BF56F-3F7C-0849-9379-2F70B6B7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8D46-A845-784C-B24E-A00C4072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D4695-6E6B-D145-8679-4C166A465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B8921-CFA0-644D-83E5-7A28D9381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1A10-54B2-714B-83F8-F3A7AD56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47557-13F3-B942-88E7-8FC6E533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8D1D7-3348-E046-AABC-4724786D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B3592-CD45-2540-9C01-90E8829F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F9ADB-E6D5-084A-BF32-D59347116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8864B-9BE1-DC4E-9CE3-353B8C461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77E8B-7587-6A4C-988D-DCC7AFBD2F63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DF04A-FEB1-8B40-A489-6F9A9AF18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12DE-A371-8842-8408-C7D9D8342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B47DD-6CF1-4048-8DC4-83E1EA167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0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F5C3-43FA-C74F-ABA2-B9DF7C3A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Figure S1 Rarefaction curves (a). fungal community analysis using ITS primers (b). Arbuscular mycorrhizal fungus analysis using 18S RNA primers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B7275-64A6-5341-80B4-CEB36DE8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09750"/>
            <a:ext cx="46736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2CA1F-B9EE-FC46-9FCC-73EB0C09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564" y="1948296"/>
            <a:ext cx="4673600" cy="3238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AE286-E018-8D4E-9F91-856E935822D8}"/>
              </a:ext>
            </a:extLst>
          </p:cNvPr>
          <p:cNvSpPr txBox="1"/>
          <p:nvPr/>
        </p:nvSpPr>
        <p:spPr>
          <a:xfrm>
            <a:off x="955606" y="163482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04DD4-CA4E-CF4C-B818-69BA9C4B33C4}"/>
              </a:ext>
            </a:extLst>
          </p:cNvPr>
          <p:cNvSpPr txBox="1"/>
          <p:nvPr/>
        </p:nvSpPr>
        <p:spPr>
          <a:xfrm>
            <a:off x="6329397" y="157984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4842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2C80C0-4219-2D4E-AF52-42DD83AC83EC}"/>
              </a:ext>
            </a:extLst>
          </p:cNvPr>
          <p:cNvSpPr/>
          <p:nvPr/>
        </p:nvSpPr>
        <p:spPr>
          <a:xfrm>
            <a:off x="1241018" y="145619"/>
            <a:ext cx="7300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S2. Soil characteristics in 2, 18 and  35 years old oil palm plantations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total carbon, (b) total nitrogen, (c) pH and (d) Olsen-P. Bars with different letters are significantly different (P&lt;0.05). Error bars represent +/- standard error of the mean</a:t>
            </a:r>
            <a:endParaRPr lang="en-GB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8888C1CF-C5FA-B647-AF05-7AC86E421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929" y="1678561"/>
            <a:ext cx="8344120" cy="5055687"/>
          </a:xfrm>
        </p:spPr>
      </p:pic>
    </p:spTree>
    <p:extLst>
      <p:ext uri="{BB962C8B-B14F-4D97-AF65-F5344CB8AC3E}">
        <p14:creationId xmlns:p14="http://schemas.microsoft.com/office/powerpoint/2010/main" val="21983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F110CB-C534-1F4B-B6F0-B176F07452EF}"/>
              </a:ext>
            </a:extLst>
          </p:cNvPr>
          <p:cNvSpPr txBox="1"/>
          <p:nvPr/>
        </p:nvSpPr>
        <p:spPr>
          <a:xfrm>
            <a:off x="321056" y="241044"/>
            <a:ext cx="544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Figure S3. Phylogenetic analysis of fungus ITS gene sequences showing most closely related taxa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42EE589D-2881-474A-B381-7DDAEFEC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10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2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8">
            <a:extLst>
              <a:ext uri="{FF2B5EF4-FFF2-40B4-BE49-F238E27FC236}">
                <a16:creationId xmlns:a16="http://schemas.microsoft.com/office/drawing/2014/main" id="{232D85E2-A330-A84E-85EB-5E924B490A5F}"/>
              </a:ext>
            </a:extLst>
          </p:cNvPr>
          <p:cNvSpPr txBox="1"/>
          <p:nvPr/>
        </p:nvSpPr>
        <p:spPr>
          <a:xfrm>
            <a:off x="548641" y="472199"/>
            <a:ext cx="10033866" cy="142748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1000"/>
              </a:spcAft>
            </a:pPr>
            <a:r>
              <a:rPr lang="en-GB" sz="16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S4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Fungal ecological guilds analysis. a. Guilds in bulk soil, rhizosphere soil and root compartments;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tropic mode ii).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pathotroph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guilds and iii).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symbiotroph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guilds.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is combined data across 2, 18 and 35 year old plantations.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 Guilds in 2, 18 and 35 year old plantations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trophic mode ii)..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pathotroph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guilds iii)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symbiotroph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guilds.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is combined across root, rhizosphere soil and bulk soil for each plantation. AMF: Arbuscular mycorrhizal fungus,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EcM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Ectomycorrhizal fungus. Bars with different letters are significantly different (p&lt;0.05). Error bars represent +/- standard error of the mean</a:t>
            </a:r>
            <a:endParaRPr lang="en-GB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Waterfall chart&#10;&#10;Description automatically generated with medium confidence">
            <a:extLst>
              <a:ext uri="{FF2B5EF4-FFF2-40B4-BE49-F238E27FC236}">
                <a16:creationId xmlns:a16="http://schemas.microsoft.com/office/drawing/2014/main" id="{225B3CC2-6781-E54A-BC7D-1133D489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11" y="2103508"/>
            <a:ext cx="9350973" cy="1875650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A2F551BC-A875-7E4A-8068-C7E053C01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485" y="4347542"/>
            <a:ext cx="9411558" cy="2038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76217-AF11-7D4E-8B38-B4CBE2C630A1}"/>
              </a:ext>
            </a:extLst>
          </p:cNvPr>
          <p:cNvSpPr txBox="1"/>
          <p:nvPr/>
        </p:nvSpPr>
        <p:spPr>
          <a:xfrm>
            <a:off x="370703" y="24095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70DD2-5B2D-0044-B937-9A795784785D}"/>
              </a:ext>
            </a:extLst>
          </p:cNvPr>
          <p:cNvSpPr txBox="1"/>
          <p:nvPr/>
        </p:nvSpPr>
        <p:spPr>
          <a:xfrm>
            <a:off x="370703" y="44772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59CDF-39C0-3642-83E9-8AB5368A0E01}"/>
              </a:ext>
            </a:extLst>
          </p:cNvPr>
          <p:cNvSpPr txBox="1"/>
          <p:nvPr/>
        </p:nvSpPr>
        <p:spPr>
          <a:xfrm>
            <a:off x="786201" y="3726873"/>
            <a:ext cx="48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6F128A-227B-6B46-BDDC-9134BD396F11}"/>
              </a:ext>
            </a:extLst>
          </p:cNvPr>
          <p:cNvSpPr txBox="1"/>
          <p:nvPr/>
        </p:nvSpPr>
        <p:spPr>
          <a:xfrm>
            <a:off x="4014310" y="3726873"/>
            <a:ext cx="48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13BEC8-409B-F746-9A0A-FF081ED0EEA2}"/>
              </a:ext>
            </a:extLst>
          </p:cNvPr>
          <p:cNvSpPr txBox="1"/>
          <p:nvPr/>
        </p:nvSpPr>
        <p:spPr>
          <a:xfrm>
            <a:off x="7159447" y="3726873"/>
            <a:ext cx="48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iii)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96B15A-7EB2-1E44-8507-BA61119D2A65}"/>
              </a:ext>
            </a:extLst>
          </p:cNvPr>
          <p:cNvSpPr txBox="1"/>
          <p:nvPr/>
        </p:nvSpPr>
        <p:spPr>
          <a:xfrm>
            <a:off x="938601" y="6144493"/>
            <a:ext cx="48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BDCD8-7592-954B-8121-5AD02E5DFE72}"/>
              </a:ext>
            </a:extLst>
          </p:cNvPr>
          <p:cNvSpPr txBox="1"/>
          <p:nvPr/>
        </p:nvSpPr>
        <p:spPr>
          <a:xfrm>
            <a:off x="4166710" y="6144493"/>
            <a:ext cx="48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F089-FB22-CA41-81B7-46008D9053D2}"/>
              </a:ext>
            </a:extLst>
          </p:cNvPr>
          <p:cNvSpPr txBox="1"/>
          <p:nvPr/>
        </p:nvSpPr>
        <p:spPr>
          <a:xfrm>
            <a:off x="7311847" y="6144493"/>
            <a:ext cx="488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iii)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09168-B4E1-B64C-BEF5-4D4D29163D89}"/>
              </a:ext>
            </a:extLst>
          </p:cNvPr>
          <p:cNvSpPr txBox="1"/>
          <p:nvPr/>
        </p:nvSpPr>
        <p:spPr>
          <a:xfrm>
            <a:off x="5200073" y="2778900"/>
            <a:ext cx="6003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8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49F9DD-8B3C-B241-9F25-F15068DA8146}"/>
              </a:ext>
            </a:extLst>
          </p:cNvPr>
          <p:cNvGrpSpPr/>
          <p:nvPr/>
        </p:nvGrpSpPr>
        <p:grpSpPr>
          <a:xfrm>
            <a:off x="6867134" y="1307870"/>
            <a:ext cx="2802477" cy="2870201"/>
            <a:chOff x="3203108" y="4178190"/>
            <a:chExt cx="2698821" cy="28702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CC247A3-5E8F-A144-B817-25CD6AFAC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71"/>
            <a:stretch/>
          </p:blipFill>
          <p:spPr>
            <a:xfrm>
              <a:off x="3203108" y="4178190"/>
              <a:ext cx="2698821" cy="28702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AFB5B90-23CB-8941-9F63-6D32A1B93608}"/>
                </a:ext>
              </a:extLst>
            </p:cNvPr>
            <p:cNvGrpSpPr/>
            <p:nvPr/>
          </p:nvGrpSpPr>
          <p:grpSpPr>
            <a:xfrm>
              <a:off x="3794522" y="4255067"/>
              <a:ext cx="1767986" cy="1373429"/>
              <a:chOff x="3794522" y="4255067"/>
              <a:chExt cx="1767986" cy="137342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8B46C1-A392-8342-89B0-332472D86F4B}"/>
                  </a:ext>
                </a:extLst>
              </p:cNvPr>
              <p:cNvSpPr txBox="1"/>
              <p:nvPr/>
            </p:nvSpPr>
            <p:spPr>
              <a:xfrm>
                <a:off x="3794522" y="5182364"/>
                <a:ext cx="267091" cy="303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D809AC-0A74-AD4A-8DBC-0670A467E6FE}"/>
                  </a:ext>
                </a:extLst>
              </p:cNvPr>
              <p:cNvSpPr txBox="1"/>
              <p:nvPr/>
            </p:nvSpPr>
            <p:spPr>
              <a:xfrm>
                <a:off x="4539537" y="5324677"/>
                <a:ext cx="267091" cy="303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8E2B2-0F72-5845-9764-DF9FE1BFC612}"/>
                  </a:ext>
                </a:extLst>
              </p:cNvPr>
              <p:cNvSpPr txBox="1"/>
              <p:nvPr/>
            </p:nvSpPr>
            <p:spPr>
              <a:xfrm>
                <a:off x="5295417" y="4255067"/>
                <a:ext cx="267091" cy="303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A23E64-74F4-E14E-991D-B81E2174B20A}"/>
              </a:ext>
            </a:extLst>
          </p:cNvPr>
          <p:cNvSpPr txBox="1"/>
          <p:nvPr/>
        </p:nvSpPr>
        <p:spPr>
          <a:xfrm>
            <a:off x="3981475" y="-12761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2682FB-B3E3-114F-9C98-C13C88858C9C}"/>
              </a:ext>
            </a:extLst>
          </p:cNvPr>
          <p:cNvGrpSpPr/>
          <p:nvPr/>
        </p:nvGrpSpPr>
        <p:grpSpPr>
          <a:xfrm>
            <a:off x="3935267" y="1270482"/>
            <a:ext cx="2870200" cy="1930828"/>
            <a:chOff x="6381905" y="2033096"/>
            <a:chExt cx="2870200" cy="1930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2AA9D-17BD-BE4A-AB34-988E0D901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2729"/>
            <a:stretch/>
          </p:blipFill>
          <p:spPr>
            <a:xfrm>
              <a:off x="6381905" y="2033096"/>
              <a:ext cx="2870200" cy="193082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EA27CD-47D7-D64E-98AB-52A974451306}"/>
                </a:ext>
              </a:extLst>
            </p:cNvPr>
            <p:cNvSpPr txBox="1"/>
            <p:nvPr/>
          </p:nvSpPr>
          <p:spPr>
            <a:xfrm>
              <a:off x="8633974" y="241439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005CFF-ED52-9747-9A04-8F55C7349118}"/>
                </a:ext>
              </a:extLst>
            </p:cNvPr>
            <p:cNvSpPr txBox="1"/>
            <p:nvPr/>
          </p:nvSpPr>
          <p:spPr>
            <a:xfrm>
              <a:off x="7889713" y="32950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F475B2-D079-4549-911E-49136E123017}"/>
                </a:ext>
              </a:extLst>
            </p:cNvPr>
            <p:cNvSpPr txBox="1"/>
            <p:nvPr/>
          </p:nvSpPr>
          <p:spPr>
            <a:xfrm>
              <a:off x="7099185" y="3162808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DA1187E-64C0-3541-9684-D96202FB9B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829"/>
          <a:stretch/>
        </p:blipFill>
        <p:spPr>
          <a:xfrm>
            <a:off x="3981475" y="4109919"/>
            <a:ext cx="2870200" cy="19279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915EB61-3544-1E4D-AD2C-2AAFF49405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71" b="32729"/>
          <a:stretch/>
        </p:blipFill>
        <p:spPr>
          <a:xfrm>
            <a:off x="1473940" y="4127172"/>
            <a:ext cx="2698823" cy="193082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615001D-49C8-A749-9112-BE4402BEF5BB}"/>
              </a:ext>
            </a:extLst>
          </p:cNvPr>
          <p:cNvGrpSpPr/>
          <p:nvPr/>
        </p:nvGrpSpPr>
        <p:grpSpPr>
          <a:xfrm>
            <a:off x="1412155" y="1270482"/>
            <a:ext cx="2698822" cy="1930828"/>
            <a:chOff x="3203107" y="227461"/>
            <a:chExt cx="2698822" cy="1930828"/>
          </a:xfrm>
          <a:solidFill>
            <a:schemeClr val="bg1"/>
          </a:solidFill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FE8FD8-1202-1A4B-8FF9-7BD95C3C8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71" b="32729"/>
            <a:stretch/>
          </p:blipFill>
          <p:spPr>
            <a:xfrm>
              <a:off x="3203107" y="227461"/>
              <a:ext cx="2698822" cy="1930828"/>
            </a:xfrm>
            <a:prstGeom prst="rect">
              <a:avLst/>
            </a:prstGeom>
            <a:grpFill/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BFC1F9-0FCF-6842-B933-0DDBDDC51E9D}"/>
                </a:ext>
              </a:extLst>
            </p:cNvPr>
            <p:cNvSpPr txBox="1"/>
            <p:nvPr/>
          </p:nvSpPr>
          <p:spPr>
            <a:xfrm>
              <a:off x="3749008" y="1490366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A2DFF50-9F4D-FC46-9B5D-79B1A55B4AC4}"/>
                </a:ext>
              </a:extLst>
            </p:cNvPr>
            <p:cNvSpPr txBox="1"/>
            <p:nvPr/>
          </p:nvSpPr>
          <p:spPr>
            <a:xfrm>
              <a:off x="5289585" y="131411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202F90-1264-9C42-852F-F3B41E3E8F6E}"/>
                </a:ext>
              </a:extLst>
            </p:cNvPr>
            <p:cNvSpPr txBox="1"/>
            <p:nvPr/>
          </p:nvSpPr>
          <p:spPr>
            <a:xfrm>
              <a:off x="4539538" y="163267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CB873E-8913-3241-A863-8032984E6819}"/>
              </a:ext>
            </a:extLst>
          </p:cNvPr>
          <p:cNvGrpSpPr/>
          <p:nvPr/>
        </p:nvGrpSpPr>
        <p:grpSpPr>
          <a:xfrm>
            <a:off x="6970789" y="4092500"/>
            <a:ext cx="2698822" cy="2870200"/>
            <a:chOff x="6492753" y="4178190"/>
            <a:chExt cx="2698822" cy="28702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91B13EB-C6FA-564C-9DA4-645AD2B5B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71"/>
            <a:stretch/>
          </p:blipFill>
          <p:spPr>
            <a:xfrm>
              <a:off x="6492753" y="4178190"/>
              <a:ext cx="2698822" cy="28702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60F1B3-729C-514D-9710-507316FEDE60}"/>
                </a:ext>
              </a:extLst>
            </p:cNvPr>
            <p:cNvSpPr txBox="1"/>
            <p:nvPr/>
          </p:nvSpPr>
          <p:spPr>
            <a:xfrm>
              <a:off x="7053800" y="538831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482F55-A858-E542-9D9F-7F4EDC61549E}"/>
                </a:ext>
              </a:extLst>
            </p:cNvPr>
            <p:cNvSpPr txBox="1"/>
            <p:nvPr/>
          </p:nvSpPr>
          <p:spPr>
            <a:xfrm>
              <a:off x="7812257" y="53953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9E8F84-5DD0-8B49-B5DB-722E1DEB1D09}"/>
                </a:ext>
              </a:extLst>
            </p:cNvPr>
            <p:cNvSpPr txBox="1"/>
            <p:nvPr/>
          </p:nvSpPr>
          <p:spPr>
            <a:xfrm>
              <a:off x="8567168" y="501482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72B1AD8-0BAB-DF47-ADA8-B8C458CC56C9}"/>
              </a:ext>
            </a:extLst>
          </p:cNvPr>
          <p:cNvSpPr/>
          <p:nvPr/>
        </p:nvSpPr>
        <p:spPr>
          <a:xfrm>
            <a:off x="267321" y="-39550"/>
            <a:ext cx="10635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 S5. Relative abundance of a. Arbuscular mycorrhizal fungal sequences and B. Plant pathogen sequences in </a:t>
            </a:r>
            <a:r>
              <a:rPr lang="en-GB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2 year old plantation ii). 18 year old plantation iii). 35 year old plantation. Data includes only OTU annotated as highly probable and probable.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Bars with different letters are significantly different (p&lt;0.05).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hart&#10;&#10;Description automatically generated with low confidence">
            <a:extLst>
              <a:ext uri="{FF2B5EF4-FFF2-40B4-BE49-F238E27FC236}">
                <a16:creationId xmlns:a16="http://schemas.microsoft.com/office/drawing/2014/main" id="{F9805567-20C7-AD4A-8C58-D5C22B502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1535" y="3227936"/>
            <a:ext cx="2461601" cy="787400"/>
          </a:xfrm>
          <a:prstGeom prst="rect">
            <a:avLst/>
          </a:prstGeom>
        </p:spPr>
      </p:pic>
      <p:pic>
        <p:nvPicPr>
          <p:cNvPr id="42" name="Picture 41" descr="Chart&#10;&#10;Description automatically generated with low confidence">
            <a:extLst>
              <a:ext uri="{FF2B5EF4-FFF2-40B4-BE49-F238E27FC236}">
                <a16:creationId xmlns:a16="http://schemas.microsoft.com/office/drawing/2014/main" id="{45CB6D53-B8F8-AC43-8F47-2A371B513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1162" y="6074776"/>
            <a:ext cx="2461601" cy="787400"/>
          </a:xfrm>
          <a:prstGeom prst="rect">
            <a:avLst/>
          </a:prstGeom>
        </p:spPr>
      </p:pic>
      <p:pic>
        <p:nvPicPr>
          <p:cNvPr id="62" name="Picture 61" descr="Chart&#10;&#10;Description automatically generated with low confidence">
            <a:extLst>
              <a:ext uri="{FF2B5EF4-FFF2-40B4-BE49-F238E27FC236}">
                <a16:creationId xmlns:a16="http://schemas.microsoft.com/office/drawing/2014/main" id="{F6BEC856-1598-1E48-ABD8-E904BC0522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9441" y="6074776"/>
            <a:ext cx="2461601" cy="787400"/>
          </a:xfrm>
          <a:prstGeom prst="rect">
            <a:avLst/>
          </a:prstGeom>
        </p:spPr>
      </p:pic>
      <p:pic>
        <p:nvPicPr>
          <p:cNvPr id="63" name="Picture 62" descr="Chart&#10;&#10;Description automatically generated with low confidence">
            <a:extLst>
              <a:ext uri="{FF2B5EF4-FFF2-40B4-BE49-F238E27FC236}">
                <a16:creationId xmlns:a16="http://schemas.microsoft.com/office/drawing/2014/main" id="{BCA65630-5B68-8444-9503-3631FEF6E4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0494" y="3220161"/>
            <a:ext cx="2461601" cy="7874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DB6968F-D462-1847-AF2F-D0AC2AD4762D}"/>
              </a:ext>
            </a:extLst>
          </p:cNvPr>
          <p:cNvSpPr txBox="1"/>
          <p:nvPr/>
        </p:nvSpPr>
        <p:spPr>
          <a:xfrm>
            <a:off x="1670951" y="988285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Helvetica" pitchFamily="2" charset="0"/>
              </a:rPr>
              <a:t>i</a:t>
            </a:r>
            <a:r>
              <a:rPr lang="en-US" sz="1600" b="1" dirty="0">
                <a:latin typeface="Helvetica" pitchFamily="2" charset="0"/>
              </a:rPr>
              <a:t>). 2Y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5BE59E-A7E3-8A48-B6F9-DEB930093876}"/>
              </a:ext>
            </a:extLst>
          </p:cNvPr>
          <p:cNvSpPr txBox="1"/>
          <p:nvPr/>
        </p:nvSpPr>
        <p:spPr>
          <a:xfrm>
            <a:off x="4400725" y="1008606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ii). 18Y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796387D-0288-9945-88D9-81EB5520548F}"/>
              </a:ext>
            </a:extLst>
          </p:cNvPr>
          <p:cNvSpPr txBox="1"/>
          <p:nvPr/>
        </p:nvSpPr>
        <p:spPr>
          <a:xfrm>
            <a:off x="7079007" y="1020721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iii). 35Y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BE8B65-356F-5E40-BB8F-B131FBFB737C}"/>
              </a:ext>
            </a:extLst>
          </p:cNvPr>
          <p:cNvSpPr txBox="1"/>
          <p:nvPr/>
        </p:nvSpPr>
        <p:spPr>
          <a:xfrm>
            <a:off x="1677875" y="3800760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Helvetica" pitchFamily="2" charset="0"/>
              </a:rPr>
              <a:t>i</a:t>
            </a:r>
            <a:r>
              <a:rPr lang="en-US" sz="1600" b="1" dirty="0">
                <a:latin typeface="Helvetica" pitchFamily="2" charset="0"/>
              </a:rPr>
              <a:t>). 2Y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7ADDDA-97E9-EF46-B72C-536531797AE8}"/>
              </a:ext>
            </a:extLst>
          </p:cNvPr>
          <p:cNvSpPr txBox="1"/>
          <p:nvPr/>
        </p:nvSpPr>
        <p:spPr>
          <a:xfrm>
            <a:off x="4407649" y="3821081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ii). 18Y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B7789D-9201-DC40-A586-AB0FF211AA4E}"/>
              </a:ext>
            </a:extLst>
          </p:cNvPr>
          <p:cNvSpPr txBox="1"/>
          <p:nvPr/>
        </p:nvSpPr>
        <p:spPr>
          <a:xfrm>
            <a:off x="7085931" y="383319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iii). 35Y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BB9D01-B717-DB43-8AEE-46DC643D1516}"/>
              </a:ext>
            </a:extLst>
          </p:cNvPr>
          <p:cNvSpPr txBox="1"/>
          <p:nvPr/>
        </p:nvSpPr>
        <p:spPr>
          <a:xfrm>
            <a:off x="661331" y="9947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428D1-F9DE-8B46-ABBA-54E202125E58}"/>
              </a:ext>
            </a:extLst>
          </p:cNvPr>
          <p:cNvSpPr txBox="1"/>
          <p:nvPr/>
        </p:nvSpPr>
        <p:spPr>
          <a:xfrm>
            <a:off x="661331" y="378982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0330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FC707943-9052-1F43-9347-CAB9FACE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1600638"/>
            <a:ext cx="10567851" cy="44442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A75A6E-D2FA-6C42-B321-31999801CFAB}"/>
              </a:ext>
            </a:extLst>
          </p:cNvPr>
          <p:cNvSpPr/>
          <p:nvPr/>
        </p:nvSpPr>
        <p:spPr>
          <a:xfrm>
            <a:off x="1441633" y="277199"/>
            <a:ext cx="8214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S6. Non metric multidimensional scaling analysis of Bray Curtis dissimilarity of a. arbuscular mycorrhizal fungus and b. plant pathogen communities in bulk soil, rhizosphere soil and roots of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 18 and 35 year old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oil palm 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plantations.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includes only OTU annotated as highly probable and probable AMF or plant pathogens.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26ABBA-369E-9149-A8D1-8E6C9310D158}"/>
              </a:ext>
            </a:extLst>
          </p:cNvPr>
          <p:cNvSpPr txBox="1"/>
          <p:nvPr/>
        </p:nvSpPr>
        <p:spPr>
          <a:xfrm>
            <a:off x="7863840" y="4949585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Stress= 0.144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8B545-32E9-F045-BCD0-57DC082EE4E2}"/>
              </a:ext>
            </a:extLst>
          </p:cNvPr>
          <p:cNvSpPr txBox="1"/>
          <p:nvPr/>
        </p:nvSpPr>
        <p:spPr>
          <a:xfrm>
            <a:off x="3870960" y="4932418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Stress= 0.169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752DE-9C9A-154D-8B88-5BA2FDE5E3A2}"/>
              </a:ext>
            </a:extLst>
          </p:cNvPr>
          <p:cNvSpPr txBox="1"/>
          <p:nvPr/>
        </p:nvSpPr>
        <p:spPr>
          <a:xfrm>
            <a:off x="10048662" y="2459421"/>
            <a:ext cx="118974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Bulk soil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Rhizosphere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521C9-C60A-3F40-8768-751E6B57C4BF}"/>
              </a:ext>
            </a:extLst>
          </p:cNvPr>
          <p:cNvSpPr txBox="1"/>
          <p:nvPr/>
        </p:nvSpPr>
        <p:spPr>
          <a:xfrm>
            <a:off x="10080561" y="4233980"/>
            <a:ext cx="56297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2Y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 Y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 Y</a:t>
            </a:r>
          </a:p>
        </p:txBody>
      </p:sp>
    </p:spTree>
    <p:extLst>
      <p:ext uri="{BB962C8B-B14F-4D97-AF65-F5344CB8AC3E}">
        <p14:creationId xmlns:p14="http://schemas.microsoft.com/office/powerpoint/2010/main" val="259674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5414EA-E70F-7B47-ADEC-1816AF05D847}"/>
              </a:ext>
            </a:extLst>
          </p:cNvPr>
          <p:cNvSpPr/>
          <p:nvPr/>
        </p:nvSpPr>
        <p:spPr>
          <a:xfrm>
            <a:off x="955040" y="2666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 S7. Arbuscular mycorrhizal fungus community alpha diversity  in 2, 18 and 35 year old plantations. Compartments within each plantation are combined.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Bars with different letters are significantly different (p&lt;0.05). Error bars represent the minimum and maximum values, excluding outliers.</a:t>
            </a:r>
            <a:endParaRPr lang="en-US" sz="1600" dirty="0"/>
          </a:p>
        </p:txBody>
      </p:sp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379783F4-77A0-3045-B354-3D18E032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580" y="1775573"/>
            <a:ext cx="5761392" cy="4572975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A114286-D99D-EE46-B348-A14C6EB9F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19" y="1901952"/>
            <a:ext cx="1505514" cy="405384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06495B0-0819-AF4E-9EEE-FD9D30AA7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750" y="1901953"/>
            <a:ext cx="1505514" cy="4053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F9CD77-6B39-2144-90BE-A2F1DC45503A}"/>
              </a:ext>
            </a:extLst>
          </p:cNvPr>
          <p:cNvSpPr txBox="1"/>
          <p:nvPr/>
        </p:nvSpPr>
        <p:spPr>
          <a:xfrm>
            <a:off x="3841988" y="6082171"/>
            <a:ext cx="4888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2 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0DB23-1C68-F848-A57F-4C49ACE39D4C}"/>
              </a:ext>
            </a:extLst>
          </p:cNvPr>
          <p:cNvSpPr txBox="1"/>
          <p:nvPr/>
        </p:nvSpPr>
        <p:spPr>
          <a:xfrm>
            <a:off x="5312500" y="6094520"/>
            <a:ext cx="602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18 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9AC33-7BDF-B14F-87AD-38552FCD3AB1}"/>
              </a:ext>
            </a:extLst>
          </p:cNvPr>
          <p:cNvSpPr txBox="1"/>
          <p:nvPr/>
        </p:nvSpPr>
        <p:spPr>
          <a:xfrm>
            <a:off x="6827656" y="6033560"/>
            <a:ext cx="602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" pitchFamily="2" charset="0"/>
              </a:rPr>
              <a:t>34 Y</a:t>
            </a:r>
          </a:p>
        </p:txBody>
      </p:sp>
    </p:spTree>
    <p:extLst>
      <p:ext uri="{BB962C8B-B14F-4D97-AF65-F5344CB8AC3E}">
        <p14:creationId xmlns:p14="http://schemas.microsoft.com/office/powerpoint/2010/main" val="46131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25706</TotalTime>
  <Words>498</Words>
  <Application>Microsoft Macintosh PowerPoint</Application>
  <PresentationFormat>Widescreen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Figure S1 Rarefaction curves (a). fungal community analysis using ITS primers (b). Arbuscular mycorrhizal fungus analysis using 18S RNA primers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</dc:title>
  <dc:creator>Ellie Kirkman</dc:creator>
  <cp:lastModifiedBy>Bending, Gary</cp:lastModifiedBy>
  <cp:revision>109</cp:revision>
  <dcterms:created xsi:type="dcterms:W3CDTF">2020-07-20T16:04:14Z</dcterms:created>
  <dcterms:modified xsi:type="dcterms:W3CDTF">2021-10-06T14:18:52Z</dcterms:modified>
</cp:coreProperties>
</file>