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esktop%20backup\RIL%20Paper\Tables_RIL%20mapping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35265263973151E-2"/>
          <c:y val="2.8650534063357967E-2"/>
          <c:w val="0.92356473473602685"/>
          <c:h val="0.69899890715454438"/>
        </c:manualLayout>
      </c:layout>
      <c:lineChart>
        <c:grouping val="standard"/>
        <c:varyColors val="0"/>
        <c:ser>
          <c:idx val="0"/>
          <c:order val="0"/>
          <c:tx>
            <c:strRef>
              <c:f>Weather!$D$40</c:f>
              <c:strCache>
                <c:ptCount val="1"/>
                <c:pt idx="0">
                  <c:v>Rain (mm)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Weather!$A$41:$C$52</c:f>
              <c:multiLvlStrCache>
                <c:ptCount val="12"/>
                <c:lvl>
                  <c:pt idx="0">
                    <c:v>Nov</c:v>
                  </c:pt>
                  <c:pt idx="1">
                    <c:v>Dec</c:v>
                  </c:pt>
                  <c:pt idx="2">
                    <c:v>Jan</c:v>
                  </c:pt>
                  <c:pt idx="3">
                    <c:v>Feb</c:v>
                  </c:pt>
                  <c:pt idx="4">
                    <c:v>Mar</c:v>
                  </c:pt>
                  <c:pt idx="5">
                    <c:v>Apr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</c:lvl>
                <c:lvl>
                  <c:pt idx="0">
                    <c:v>2016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2017</c:v>
                  </c:pt>
                  <c:pt idx="6">
                    <c:v>2017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2018</c:v>
                  </c:pt>
                  <c:pt idx="10">
                    <c:v>2018</c:v>
                  </c:pt>
                  <c:pt idx="11">
                    <c:v>2018</c:v>
                  </c:pt>
                </c:lvl>
                <c:lvl>
                  <c:pt idx="0">
                    <c:v>1 year</c:v>
                  </c:pt>
                  <c:pt idx="6">
                    <c:v>2 year</c:v>
                  </c:pt>
                </c:lvl>
              </c:multiLvlStrCache>
            </c:multiLvlStrRef>
          </c:cat>
          <c:val>
            <c:numRef>
              <c:f>Weather!$D$41:$D$52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0.6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0.4</c:v>
                </c:pt>
                <c:pt idx="11">
                  <c:v>0.6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855-42B6-B329-4C40D6AEBC66}"/>
            </c:ext>
          </c:extLst>
        </c:ser>
        <c:ser>
          <c:idx val="1"/>
          <c:order val="1"/>
          <c:tx>
            <c:strRef>
              <c:f>Weather!$E$40</c:f>
              <c:strCache>
                <c:ptCount val="1"/>
                <c:pt idx="0">
                  <c:v>Max Temp ( ᵒC)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Weather!$A$41:$C$52</c:f>
              <c:multiLvlStrCache>
                <c:ptCount val="12"/>
                <c:lvl>
                  <c:pt idx="0">
                    <c:v>Nov</c:v>
                  </c:pt>
                  <c:pt idx="1">
                    <c:v>Dec</c:v>
                  </c:pt>
                  <c:pt idx="2">
                    <c:v>Jan</c:v>
                  </c:pt>
                  <c:pt idx="3">
                    <c:v>Feb</c:v>
                  </c:pt>
                  <c:pt idx="4">
                    <c:v>Mar</c:v>
                  </c:pt>
                  <c:pt idx="5">
                    <c:v>Apr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</c:lvl>
                <c:lvl>
                  <c:pt idx="0">
                    <c:v>2016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2017</c:v>
                  </c:pt>
                  <c:pt idx="6">
                    <c:v>2017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2018</c:v>
                  </c:pt>
                  <c:pt idx="10">
                    <c:v>2018</c:v>
                  </c:pt>
                  <c:pt idx="11">
                    <c:v>2018</c:v>
                  </c:pt>
                </c:lvl>
                <c:lvl>
                  <c:pt idx="0">
                    <c:v>1 year</c:v>
                  </c:pt>
                  <c:pt idx="6">
                    <c:v>2 year</c:v>
                  </c:pt>
                </c:lvl>
              </c:multiLvlStrCache>
            </c:multiLvlStrRef>
          </c:cat>
          <c:val>
            <c:numRef>
              <c:f>Weather!$E$41:$E$52</c:f>
              <c:numCache>
                <c:formatCode>General</c:formatCode>
                <c:ptCount val="12"/>
                <c:pt idx="0">
                  <c:v>30.11</c:v>
                </c:pt>
                <c:pt idx="1">
                  <c:v>29.02</c:v>
                </c:pt>
                <c:pt idx="2">
                  <c:v>29.13</c:v>
                </c:pt>
                <c:pt idx="3">
                  <c:v>32.71</c:v>
                </c:pt>
                <c:pt idx="4">
                  <c:v>35.729999999999997</c:v>
                </c:pt>
                <c:pt idx="5">
                  <c:v>39.71</c:v>
                </c:pt>
                <c:pt idx="6">
                  <c:v>30.4</c:v>
                </c:pt>
                <c:pt idx="7">
                  <c:v>29.11</c:v>
                </c:pt>
                <c:pt idx="8">
                  <c:v>29.48</c:v>
                </c:pt>
                <c:pt idx="9">
                  <c:v>31.47</c:v>
                </c:pt>
                <c:pt idx="10">
                  <c:v>35.94</c:v>
                </c:pt>
                <c:pt idx="11">
                  <c:v>37.520000000000003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855-42B6-B329-4C40D6AEBC66}"/>
            </c:ext>
          </c:extLst>
        </c:ser>
        <c:ser>
          <c:idx val="2"/>
          <c:order val="2"/>
          <c:tx>
            <c:strRef>
              <c:f>Weather!$F$40</c:f>
              <c:strCache>
                <c:ptCount val="1"/>
                <c:pt idx="0">
                  <c:v>Min Temp  (ᵒC)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Weather!$A$41:$C$52</c:f>
              <c:multiLvlStrCache>
                <c:ptCount val="12"/>
                <c:lvl>
                  <c:pt idx="0">
                    <c:v>Nov</c:v>
                  </c:pt>
                  <c:pt idx="1">
                    <c:v>Dec</c:v>
                  </c:pt>
                  <c:pt idx="2">
                    <c:v>Jan</c:v>
                  </c:pt>
                  <c:pt idx="3">
                    <c:v>Feb</c:v>
                  </c:pt>
                  <c:pt idx="4">
                    <c:v>Mar</c:v>
                  </c:pt>
                  <c:pt idx="5">
                    <c:v>Apr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</c:lvl>
                <c:lvl>
                  <c:pt idx="0">
                    <c:v>2016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2017</c:v>
                  </c:pt>
                  <c:pt idx="6">
                    <c:v>2017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2018</c:v>
                  </c:pt>
                  <c:pt idx="10">
                    <c:v>2018</c:v>
                  </c:pt>
                  <c:pt idx="11">
                    <c:v>2018</c:v>
                  </c:pt>
                </c:lvl>
                <c:lvl>
                  <c:pt idx="0">
                    <c:v>1 year</c:v>
                  </c:pt>
                  <c:pt idx="6">
                    <c:v>2 year</c:v>
                  </c:pt>
                </c:lvl>
              </c:multiLvlStrCache>
            </c:multiLvlStrRef>
          </c:cat>
          <c:val>
            <c:numRef>
              <c:f>Weather!$F$41:$F$52</c:f>
              <c:numCache>
                <c:formatCode>General</c:formatCode>
                <c:ptCount val="12"/>
                <c:pt idx="0">
                  <c:v>13.96</c:v>
                </c:pt>
                <c:pt idx="1">
                  <c:v>12.05</c:v>
                </c:pt>
                <c:pt idx="2">
                  <c:v>13.27</c:v>
                </c:pt>
                <c:pt idx="3">
                  <c:v>14.44</c:v>
                </c:pt>
                <c:pt idx="4">
                  <c:v>19</c:v>
                </c:pt>
                <c:pt idx="5">
                  <c:v>24.1</c:v>
                </c:pt>
                <c:pt idx="6">
                  <c:v>16.22</c:v>
                </c:pt>
                <c:pt idx="7">
                  <c:v>11.88</c:v>
                </c:pt>
                <c:pt idx="8">
                  <c:v>11.09</c:v>
                </c:pt>
                <c:pt idx="9">
                  <c:v>14.11</c:v>
                </c:pt>
                <c:pt idx="10">
                  <c:v>18.32</c:v>
                </c:pt>
                <c:pt idx="11">
                  <c:v>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855-42B6-B329-4C40D6AEBC66}"/>
            </c:ext>
          </c:extLst>
        </c:ser>
        <c:ser>
          <c:idx val="3"/>
          <c:order val="3"/>
          <c:tx>
            <c:strRef>
              <c:f>Weather!$G$40</c:f>
              <c:strCache>
                <c:ptCount val="1"/>
                <c:pt idx="0">
                  <c:v>Solar Radiation (mj/m2)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Weather!$A$41:$C$52</c:f>
              <c:multiLvlStrCache>
                <c:ptCount val="12"/>
                <c:lvl>
                  <c:pt idx="0">
                    <c:v>Nov</c:v>
                  </c:pt>
                  <c:pt idx="1">
                    <c:v>Dec</c:v>
                  </c:pt>
                  <c:pt idx="2">
                    <c:v>Jan</c:v>
                  </c:pt>
                  <c:pt idx="3">
                    <c:v>Feb</c:v>
                  </c:pt>
                  <c:pt idx="4">
                    <c:v>Mar</c:v>
                  </c:pt>
                  <c:pt idx="5">
                    <c:v>Apr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</c:lvl>
                <c:lvl>
                  <c:pt idx="0">
                    <c:v>2016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2017</c:v>
                  </c:pt>
                  <c:pt idx="6">
                    <c:v>2017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2018</c:v>
                  </c:pt>
                  <c:pt idx="10">
                    <c:v>2018</c:v>
                  </c:pt>
                  <c:pt idx="11">
                    <c:v>2018</c:v>
                  </c:pt>
                </c:lvl>
                <c:lvl>
                  <c:pt idx="0">
                    <c:v>1 year</c:v>
                  </c:pt>
                  <c:pt idx="6">
                    <c:v>2 year</c:v>
                  </c:pt>
                </c:lvl>
              </c:multiLvlStrCache>
            </c:multiLvlStrRef>
          </c:cat>
          <c:val>
            <c:numRef>
              <c:f>Weather!$G$41:$G$52</c:f>
              <c:numCache>
                <c:formatCode>General</c:formatCode>
                <c:ptCount val="12"/>
                <c:pt idx="0">
                  <c:v>17.3</c:v>
                </c:pt>
                <c:pt idx="1">
                  <c:v>15.37</c:v>
                </c:pt>
                <c:pt idx="2">
                  <c:v>16.350000000000001</c:v>
                </c:pt>
                <c:pt idx="3">
                  <c:v>19.420000000000002</c:v>
                </c:pt>
                <c:pt idx="4">
                  <c:v>20.56</c:v>
                </c:pt>
                <c:pt idx="5">
                  <c:v>21.68</c:v>
                </c:pt>
                <c:pt idx="6">
                  <c:v>16.53</c:v>
                </c:pt>
                <c:pt idx="7">
                  <c:v>15.54</c:v>
                </c:pt>
                <c:pt idx="8">
                  <c:v>15.36</c:v>
                </c:pt>
                <c:pt idx="9">
                  <c:v>17.91</c:v>
                </c:pt>
                <c:pt idx="10">
                  <c:v>19.25</c:v>
                </c:pt>
                <c:pt idx="11">
                  <c:v>20.72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855-42B6-B329-4C40D6AEB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649520"/>
        <c:axId val="2050451824"/>
      </c:lineChart>
      <c:catAx>
        <c:axId val="7464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50451824"/>
        <c:crosses val="autoZero"/>
        <c:auto val="1"/>
        <c:lblAlgn val="ctr"/>
        <c:lblOffset val="100"/>
        <c:noMultiLvlLbl val="0"/>
      </c:catAx>
      <c:valAx>
        <c:axId val="205045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64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DF4275-0D57-438A-89C3-C1A0481E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Weather parameters for duration of cultivation from November to April for two years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AAEE46-AB9B-493D-83E7-2AC0E8B2E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830592"/>
              </p:ext>
            </p:extLst>
          </p:nvPr>
        </p:nvGraphicFramePr>
        <p:xfrm>
          <a:off x="457200" y="1600200"/>
          <a:ext cx="8229599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01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CRISAT\Desktop\RIL Paper\Linkage\linkageMapmarkerpositionalligned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1" y="1219200"/>
            <a:ext cx="869353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61" y="274638"/>
            <a:ext cx="8693539" cy="7921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Linkage map for every one-dimensional scanning position from Inclusive Composite Interval Mapping (IC)</a:t>
            </a:r>
          </a:p>
        </p:txBody>
      </p:sp>
    </p:spTree>
    <p:extLst>
      <p:ext uri="{BB962C8B-B14F-4D97-AF65-F5344CB8AC3E}">
        <p14:creationId xmlns:p14="http://schemas.microsoft.com/office/powerpoint/2010/main" val="365587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25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The epistatic QTLs for dry biomass weight and digestibility trait studied in ICSV1× ICSV700 RIL population.</a:t>
            </a:r>
            <a:endParaRPr lang="en-US" sz="1400" dirty="0"/>
          </a:p>
        </p:txBody>
      </p:sp>
      <p:pic>
        <p:nvPicPr>
          <p:cNvPr id="2051" name="Picture 3" descr="C:\Users\ICRISAT\Desktop\RIL Paper\Linkage\EPI11CS___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1531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48575" y="1066800"/>
            <a:ext cx="65722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73975" y="1262067"/>
            <a:ext cx="631825" cy="0"/>
          </a:xfrm>
          <a:prstGeom prst="line">
            <a:avLst/>
          </a:prstGeom>
          <a:ln w="28575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86678" y="1476378"/>
            <a:ext cx="631825" cy="0"/>
          </a:xfrm>
          <a:prstGeom prst="line">
            <a:avLst/>
          </a:prstGeom>
          <a:ln w="28575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70800" y="2133600"/>
            <a:ext cx="631825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64449" y="2362200"/>
            <a:ext cx="646114" cy="1"/>
          </a:xfrm>
          <a:prstGeom prst="line">
            <a:avLst/>
          </a:prstGeom>
          <a:ln w="28575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73975" y="1676400"/>
            <a:ext cx="628650" cy="0"/>
          </a:xfrm>
          <a:prstGeom prst="line">
            <a:avLst/>
          </a:prstGeom>
          <a:ln w="28575">
            <a:solidFill>
              <a:srgbClr val="0066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58100" y="2590800"/>
            <a:ext cx="631825" cy="0"/>
          </a:xfrm>
          <a:prstGeom prst="line">
            <a:avLst/>
          </a:prstGeom>
          <a:ln w="28575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48575" y="2819400"/>
            <a:ext cx="657225" cy="0"/>
          </a:xfrm>
          <a:prstGeom prst="line">
            <a:avLst/>
          </a:prstGeom>
          <a:ln w="28575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54925" y="3048000"/>
            <a:ext cx="647700" cy="0"/>
          </a:xfrm>
          <a:prstGeom prst="line">
            <a:avLst/>
          </a:prstGeom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58100" y="3276600"/>
            <a:ext cx="652463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2" name="Table 2071"/>
          <p:cNvGraphicFramePr>
            <a:graphicFrameLocks noGrp="1"/>
          </p:cNvGraphicFramePr>
          <p:nvPr/>
        </p:nvGraphicFramePr>
        <p:xfrm>
          <a:off x="7245345" y="944890"/>
          <a:ext cx="555625" cy="239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PH_C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FW_C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7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NDM_C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7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ADF_C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37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ADL_C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37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ME_C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37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FW_S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DW_S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GW_S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37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ADF_S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37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ME_S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7673975" y="1905000"/>
            <a:ext cx="631825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88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Figure 1. Weather parameters for duration of cultivation from November to April for two years</vt:lpstr>
      <vt:lpstr>Figure 2: Linkage map for every one-dimensional scanning position from Inclusive Composite Interval Mapping (IC)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1: Linkage map with all 295 marker and positions </dc:title>
  <dc:creator>ICRISAT</dc:creator>
  <cp:lastModifiedBy>Vinutha, Kanuganahalli (ICRISAT-IN)</cp:lastModifiedBy>
  <cp:revision>7</cp:revision>
  <dcterms:created xsi:type="dcterms:W3CDTF">2006-08-16T00:00:00Z</dcterms:created>
  <dcterms:modified xsi:type="dcterms:W3CDTF">2021-03-31T11:05:36Z</dcterms:modified>
</cp:coreProperties>
</file>