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260" r:id="rId6"/>
  </p:sldIdLst>
  <p:sldSz cx="6858000" cy="12192635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80510" y="1279287"/>
            <a:ext cx="1942726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57250" y="1995508"/>
            <a:ext cx="5143500" cy="424504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57250" y="6404254"/>
            <a:ext cx="5143500" cy="294386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71488" y="649175"/>
            <a:ext cx="5915025" cy="103331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16" y="3039834"/>
            <a:ext cx="5915025" cy="50720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7916" y="8159849"/>
            <a:ext cx="5915025" cy="2667262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1488" y="3245875"/>
            <a:ext cx="2914650" cy="77364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71863" y="3245875"/>
            <a:ext cx="2914650" cy="77364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381" y="649175"/>
            <a:ext cx="5915025" cy="23567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7560" y="3161979"/>
            <a:ext cx="2741385" cy="1464877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7560" y="4738918"/>
            <a:ext cx="2741385" cy="62660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519528" y="3161979"/>
            <a:ext cx="2754887" cy="1464877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519528" y="4738918"/>
            <a:ext cx="2754887" cy="62660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381" y="812880"/>
            <a:ext cx="2343009" cy="284508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915543" y="812882"/>
            <a:ext cx="3471863" cy="960779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2381" y="3657960"/>
            <a:ext cx="2343009" cy="6776824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07756" y="649175"/>
            <a:ext cx="1478756" cy="1033317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1488" y="649175"/>
            <a:ext cx="4350544" cy="1033317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71488" y="649175"/>
            <a:ext cx="5915025" cy="235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1488" y="3245875"/>
            <a:ext cx="5915025" cy="77364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488" y="11301291"/>
            <a:ext cx="1543050" cy="649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271713" y="11301291"/>
            <a:ext cx="2314575" cy="649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843463" y="11301291"/>
            <a:ext cx="1543050" cy="649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tiff"/><Relationship Id="rId8" Type="http://schemas.openxmlformats.org/officeDocument/2006/relationships/image" Target="../media/image8.tiff"/><Relationship Id="rId7" Type="http://schemas.openxmlformats.org/officeDocument/2006/relationships/image" Target="../media/image7.tiff"/><Relationship Id="rId6" Type="http://schemas.openxmlformats.org/officeDocument/2006/relationships/image" Target="../media/image6.tiff"/><Relationship Id="rId5" Type="http://schemas.openxmlformats.org/officeDocument/2006/relationships/image" Target="../media/image5.tiff"/><Relationship Id="rId4" Type="http://schemas.openxmlformats.org/officeDocument/2006/relationships/image" Target="../media/image4.tiff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3.tiff"/><Relationship Id="rId12" Type="http://schemas.openxmlformats.org/officeDocument/2006/relationships/image" Target="../media/image12.tiff"/><Relationship Id="rId11" Type="http://schemas.openxmlformats.org/officeDocument/2006/relationships/image" Target="../media/image11.tiff"/><Relationship Id="rId10" Type="http://schemas.openxmlformats.org/officeDocument/2006/relationships/image" Target="../media/image10.tiff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tiff"/><Relationship Id="rId8" Type="http://schemas.openxmlformats.org/officeDocument/2006/relationships/image" Target="../media/image21.tiff"/><Relationship Id="rId7" Type="http://schemas.openxmlformats.org/officeDocument/2006/relationships/image" Target="../media/image20.tiff"/><Relationship Id="rId6" Type="http://schemas.openxmlformats.org/officeDocument/2006/relationships/image" Target="../media/image19.tiff"/><Relationship Id="rId5" Type="http://schemas.openxmlformats.org/officeDocument/2006/relationships/image" Target="../media/image18.tiff"/><Relationship Id="rId4" Type="http://schemas.openxmlformats.org/officeDocument/2006/relationships/image" Target="../media/image17.tiff"/><Relationship Id="rId32" Type="http://schemas.openxmlformats.org/officeDocument/2006/relationships/notesSlide" Target="../notesSlides/notesSlide2.xml"/><Relationship Id="rId31" Type="http://schemas.openxmlformats.org/officeDocument/2006/relationships/slideLayout" Target="../slideLayouts/slideLayout7.xml"/><Relationship Id="rId30" Type="http://schemas.openxmlformats.org/officeDocument/2006/relationships/image" Target="../media/image43.tiff"/><Relationship Id="rId3" Type="http://schemas.openxmlformats.org/officeDocument/2006/relationships/image" Target="../media/image16.tiff"/><Relationship Id="rId29" Type="http://schemas.openxmlformats.org/officeDocument/2006/relationships/image" Target="../media/image42.tiff"/><Relationship Id="rId28" Type="http://schemas.openxmlformats.org/officeDocument/2006/relationships/image" Target="../media/image41.tiff"/><Relationship Id="rId27" Type="http://schemas.openxmlformats.org/officeDocument/2006/relationships/image" Target="../media/image40.tiff"/><Relationship Id="rId26" Type="http://schemas.openxmlformats.org/officeDocument/2006/relationships/image" Target="../media/image39.tiff"/><Relationship Id="rId25" Type="http://schemas.openxmlformats.org/officeDocument/2006/relationships/image" Target="../media/image38.tiff"/><Relationship Id="rId24" Type="http://schemas.openxmlformats.org/officeDocument/2006/relationships/image" Target="../media/image37.tiff"/><Relationship Id="rId23" Type="http://schemas.openxmlformats.org/officeDocument/2006/relationships/image" Target="../media/image36.tiff"/><Relationship Id="rId22" Type="http://schemas.openxmlformats.org/officeDocument/2006/relationships/image" Target="../media/image35.tiff"/><Relationship Id="rId21" Type="http://schemas.openxmlformats.org/officeDocument/2006/relationships/image" Target="../media/image34.tiff"/><Relationship Id="rId20" Type="http://schemas.openxmlformats.org/officeDocument/2006/relationships/image" Target="../media/image33.tiff"/><Relationship Id="rId2" Type="http://schemas.openxmlformats.org/officeDocument/2006/relationships/image" Target="../media/image15.tiff"/><Relationship Id="rId19" Type="http://schemas.openxmlformats.org/officeDocument/2006/relationships/image" Target="../media/image32.tiff"/><Relationship Id="rId18" Type="http://schemas.openxmlformats.org/officeDocument/2006/relationships/image" Target="../media/image31.tiff"/><Relationship Id="rId17" Type="http://schemas.openxmlformats.org/officeDocument/2006/relationships/image" Target="../media/image30.tiff"/><Relationship Id="rId16" Type="http://schemas.openxmlformats.org/officeDocument/2006/relationships/image" Target="../media/image29.tiff"/><Relationship Id="rId15" Type="http://schemas.openxmlformats.org/officeDocument/2006/relationships/image" Target="../media/image28.tiff"/><Relationship Id="rId14" Type="http://schemas.openxmlformats.org/officeDocument/2006/relationships/image" Target="../media/image27.tiff"/><Relationship Id="rId13" Type="http://schemas.openxmlformats.org/officeDocument/2006/relationships/image" Target="../media/image26.tiff"/><Relationship Id="rId12" Type="http://schemas.openxmlformats.org/officeDocument/2006/relationships/image" Target="../media/image25.tiff"/><Relationship Id="rId11" Type="http://schemas.openxmlformats.org/officeDocument/2006/relationships/image" Target="../media/image24.tiff"/><Relationship Id="rId10" Type="http://schemas.openxmlformats.org/officeDocument/2006/relationships/image" Target="../media/image23.tiff"/><Relationship Id="rId1" Type="http://schemas.openxmlformats.org/officeDocument/2006/relationships/image" Target="../media/image14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6" Type="http://schemas.openxmlformats.org/officeDocument/2006/relationships/image" Target="../media/image49.tiff"/><Relationship Id="rId5" Type="http://schemas.openxmlformats.org/officeDocument/2006/relationships/image" Target="../media/image48.tiff"/><Relationship Id="rId4" Type="http://schemas.openxmlformats.org/officeDocument/2006/relationships/image" Target="../media/image47.tiff"/><Relationship Id="rId3" Type="http://schemas.openxmlformats.org/officeDocument/2006/relationships/image" Target="../media/image46.tiff"/><Relationship Id="rId2" Type="http://schemas.openxmlformats.org/officeDocument/2006/relationships/image" Target="../media/image45.tiff"/><Relationship Id="rId1" Type="http://schemas.openxmlformats.org/officeDocument/2006/relationships/image" Target="../media/image4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86410" y="322580"/>
            <a:ext cx="1187450" cy="3683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latin typeface="Times New Roman Bold" panose="02020503050405090304" charset="0"/>
                <a:cs typeface="Times New Roman Bold" panose="02020503050405090304" charset="0"/>
              </a:rPr>
              <a:t>Figure 1.</a:t>
            </a:r>
            <a:endParaRPr lang="en-US" altLang="zh-CN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pic>
        <p:nvPicPr>
          <p:cNvPr id="6" name="图片 5" descr="IL6 组织 可用"/>
          <p:cNvPicPr>
            <a:picLocks noChangeAspect="1"/>
          </p:cNvPicPr>
          <p:nvPr/>
        </p:nvPicPr>
        <p:blipFill>
          <a:blip r:embed="rId1"/>
          <a:srcRect l="36134" t="30765" r="5527" b="45642"/>
          <a:stretch>
            <a:fillRect/>
          </a:stretch>
        </p:blipFill>
        <p:spPr>
          <a:xfrm flipH="1">
            <a:off x="2947670" y="2672715"/>
            <a:ext cx="1538605" cy="535305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7" name="图片 6" descr="组织 FN"/>
          <p:cNvPicPr>
            <a:picLocks noChangeAspect="1"/>
          </p:cNvPicPr>
          <p:nvPr/>
        </p:nvPicPr>
        <p:blipFill>
          <a:blip r:embed="rId2"/>
          <a:srcRect l="4507" t="-44136" r="4820" b="-45923"/>
          <a:stretch>
            <a:fillRect/>
          </a:stretch>
        </p:blipFill>
        <p:spPr>
          <a:xfrm>
            <a:off x="2947670" y="750570"/>
            <a:ext cx="1538605" cy="501015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11" name="图片 10" descr="Col1已用可用1"/>
          <p:cNvPicPr>
            <a:picLocks noChangeAspect="1"/>
          </p:cNvPicPr>
          <p:nvPr/>
        </p:nvPicPr>
        <p:blipFill>
          <a:blip r:embed="rId3"/>
          <a:srcRect l="11205" t="-21828" r="21811" b="-2076"/>
          <a:stretch>
            <a:fillRect/>
          </a:stretch>
        </p:blipFill>
        <p:spPr>
          <a:xfrm>
            <a:off x="2947670" y="1391285"/>
            <a:ext cx="1538605" cy="501015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12" name="图片 11" descr="a-sma已用1"/>
          <p:cNvPicPr>
            <a:picLocks noChangeAspect="1"/>
          </p:cNvPicPr>
          <p:nvPr/>
        </p:nvPicPr>
        <p:blipFill>
          <a:blip r:embed="rId4"/>
          <a:srcRect l="19011" t="-53852" r="23017" b="-57398"/>
          <a:stretch>
            <a:fillRect/>
          </a:stretch>
        </p:blipFill>
        <p:spPr>
          <a:xfrm>
            <a:off x="2947670" y="2032000"/>
            <a:ext cx="1538605" cy="501015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13" name="图片 12" descr="组织FN actin1"/>
          <p:cNvPicPr>
            <a:picLocks noChangeAspect="1"/>
          </p:cNvPicPr>
          <p:nvPr/>
        </p:nvPicPr>
        <p:blipFill>
          <a:blip r:embed="rId5"/>
          <a:srcRect l="849" t="-41625" r="-2540" b="-47489"/>
          <a:stretch>
            <a:fillRect/>
          </a:stretch>
        </p:blipFill>
        <p:spPr>
          <a:xfrm>
            <a:off x="2947670" y="3347720"/>
            <a:ext cx="1538605" cy="501015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14" name="文本框 13"/>
          <p:cNvSpPr txBox="1"/>
          <p:nvPr/>
        </p:nvSpPr>
        <p:spPr>
          <a:xfrm>
            <a:off x="1153160" y="1022985"/>
            <a:ext cx="278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latin typeface="Times New Roman Bold" panose="02020503050405090304" charset="0"/>
                <a:cs typeface="Times New Roman Bold" panose="02020503050405090304" charset="0"/>
              </a:rPr>
              <a:t>K</a:t>
            </a:r>
            <a:endParaRPr lang="en-US" altLang="zh-CN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965325" y="2157095"/>
            <a:ext cx="9721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l-GR" altLang="en-US" sz="1200" b="1">
                <a:latin typeface="Times New Roman Bold" panose="02020503050405090304" charset="0"/>
                <a:cs typeface="Times New Roman Bold" panose="02020503050405090304" charset="0"/>
              </a:rPr>
              <a:t>α-</a:t>
            </a:r>
            <a:r>
              <a:rPr lang="en-US" altLang="el-GR" sz="1200" b="1">
                <a:latin typeface="Times New Roman Bold" panose="02020503050405090304" charset="0"/>
                <a:cs typeface="Times New Roman Bold" panose="02020503050405090304" charset="0"/>
              </a:rPr>
              <a:t>SMA</a:t>
            </a:r>
            <a:endParaRPr lang="en-US" altLang="el-GR" sz="12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1986915" y="862965"/>
            <a:ext cx="972185" cy="2762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1200" b="1">
                <a:latin typeface="Times New Roman Bold" panose="02020503050405090304" charset="0"/>
                <a:cs typeface="Times New Roman Bold" panose="02020503050405090304" charset="0"/>
              </a:rPr>
              <a:t>Fibronectin</a:t>
            </a:r>
            <a:endParaRPr lang="en-US" altLang="el-GR" sz="12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1965325" y="2804160"/>
            <a:ext cx="972185" cy="274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 dirty="0">
                <a:latin typeface="Times New Roman Bold" panose="02020503050405090304" charset="0"/>
                <a:cs typeface="Times New Roman Bold" panose="02020503050405090304" charset="0"/>
              </a:rPr>
              <a:t>IL-6</a:t>
            </a:r>
            <a:endParaRPr lang="en-US" altLang="zh-CN" sz="1200" b="1" dirty="0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1986915" y="3450590"/>
            <a:ext cx="9721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l-GR" altLang="zh-CN" sz="1200" b="1" dirty="0">
                <a:latin typeface="Times New Roman Bold" panose="02020503050405090304" charset="0"/>
                <a:cs typeface="Times New Roman Bold" panose="02020503050405090304" charset="0"/>
              </a:rPr>
              <a:t>β-</a:t>
            </a:r>
            <a:r>
              <a:rPr lang="en-US" altLang="zh-CN" sz="1200" b="1" dirty="0">
                <a:latin typeface="Times New Roman Bold" panose="02020503050405090304" charset="0"/>
                <a:cs typeface="Times New Roman Bold" panose="02020503050405090304" charset="0"/>
              </a:rPr>
              <a:t>actin</a:t>
            </a:r>
            <a:endParaRPr lang="en-US" altLang="zh-CN" sz="1200" b="1" dirty="0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1986915" y="1510665"/>
            <a:ext cx="972185" cy="274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1200" b="1">
                <a:latin typeface="Times New Roman Bold" panose="02020503050405090304" charset="0"/>
                <a:cs typeface="Times New Roman Bold" panose="02020503050405090304" charset="0"/>
              </a:rPr>
              <a:t>Col-I</a:t>
            </a:r>
            <a:endParaRPr lang="en-US" altLang="el-GR" sz="12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11170" y="911225"/>
            <a:ext cx="1454150" cy="1885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11170" y="1550035"/>
            <a:ext cx="1454150" cy="1885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011170" y="2192020"/>
            <a:ext cx="1454150" cy="1885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011170" y="2879090"/>
            <a:ext cx="1454150" cy="1885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011170" y="3504565"/>
            <a:ext cx="1454150" cy="1885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 rot="0">
            <a:off x="4450080" y="2211070"/>
            <a:ext cx="353695" cy="198755"/>
            <a:chOff x="4346" y="2755"/>
            <a:chExt cx="557" cy="313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4413" y="2755"/>
              <a:ext cx="490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40</a:t>
              </a:r>
              <a:endParaRPr lang="en-US" altLang="zh-CN" sz="700"/>
            </a:p>
          </p:txBody>
        </p:sp>
      </p:grpSp>
      <p:grpSp>
        <p:nvGrpSpPr>
          <p:cNvPr id="24" name="组合 23"/>
          <p:cNvGrpSpPr/>
          <p:nvPr/>
        </p:nvGrpSpPr>
        <p:grpSpPr>
          <a:xfrm rot="0">
            <a:off x="4476750" y="2820035"/>
            <a:ext cx="327025" cy="198755"/>
            <a:chOff x="4346" y="2780"/>
            <a:chExt cx="515" cy="313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4371" y="2780"/>
              <a:ext cx="490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25</a:t>
              </a:r>
              <a:endParaRPr lang="en-US" altLang="zh-CN" sz="700"/>
            </a:p>
          </p:txBody>
        </p:sp>
      </p:grpSp>
      <p:grpSp>
        <p:nvGrpSpPr>
          <p:cNvPr id="30" name="组合 29"/>
          <p:cNvGrpSpPr/>
          <p:nvPr/>
        </p:nvGrpSpPr>
        <p:grpSpPr>
          <a:xfrm rot="0">
            <a:off x="4449445" y="932815"/>
            <a:ext cx="375920" cy="198755"/>
            <a:chOff x="4346" y="2769"/>
            <a:chExt cx="592" cy="313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4371" y="2769"/>
              <a:ext cx="567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250</a:t>
              </a:r>
              <a:endParaRPr lang="en-US" altLang="zh-CN" sz="700"/>
            </a:p>
          </p:txBody>
        </p:sp>
      </p:grpSp>
      <p:grpSp>
        <p:nvGrpSpPr>
          <p:cNvPr id="33" name="组合 32"/>
          <p:cNvGrpSpPr/>
          <p:nvPr/>
        </p:nvGrpSpPr>
        <p:grpSpPr>
          <a:xfrm rot="0">
            <a:off x="4425950" y="1475105"/>
            <a:ext cx="399415" cy="198755"/>
            <a:chOff x="4346" y="2755"/>
            <a:chExt cx="629" cy="313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4413" y="2755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130</a:t>
              </a:r>
              <a:endParaRPr lang="en-US" altLang="zh-CN" sz="700"/>
            </a:p>
          </p:txBody>
        </p:sp>
      </p:grpSp>
      <p:grpSp>
        <p:nvGrpSpPr>
          <p:cNvPr id="36" name="组合 35"/>
          <p:cNvGrpSpPr/>
          <p:nvPr/>
        </p:nvGrpSpPr>
        <p:grpSpPr>
          <a:xfrm rot="0">
            <a:off x="4471670" y="3467735"/>
            <a:ext cx="353695" cy="198755"/>
            <a:chOff x="4346" y="2755"/>
            <a:chExt cx="557" cy="313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4413" y="2755"/>
              <a:ext cx="490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40</a:t>
              </a:r>
              <a:endParaRPr lang="en-US" altLang="zh-CN" sz="700"/>
            </a:p>
          </p:txBody>
        </p:sp>
      </p:grpSp>
      <p:grpSp>
        <p:nvGrpSpPr>
          <p:cNvPr id="2" name="组合 1"/>
          <p:cNvGrpSpPr/>
          <p:nvPr/>
        </p:nvGrpSpPr>
        <p:grpSpPr>
          <a:xfrm rot="0">
            <a:off x="2942590" y="382905"/>
            <a:ext cx="1612900" cy="352425"/>
            <a:chOff x="3187" y="1032"/>
            <a:chExt cx="2540" cy="555"/>
          </a:xfrm>
        </p:grpSpPr>
        <p:sp>
          <p:nvSpPr>
            <p:cNvPr id="89" name="文本框 88"/>
            <p:cNvSpPr txBox="1"/>
            <p:nvPr/>
          </p:nvSpPr>
          <p:spPr>
            <a:xfrm>
              <a:off x="3187" y="1032"/>
              <a:ext cx="897" cy="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900" b="1" dirty="0">
                  <a:latin typeface="Times New Roman Bold" panose="02020503050405090304" charset="0"/>
                  <a:cs typeface="Times New Roman Bold" panose="02020503050405090304" charset="0"/>
                </a:rPr>
                <a:t>NC</a:t>
              </a:r>
              <a:endParaRPr lang="en-US" altLang="zh-CN" sz="900" b="1" dirty="0">
                <a:latin typeface="Times New Roman Bold" panose="02020503050405090304" charset="0"/>
                <a:cs typeface="Times New Roman Bold" panose="02020503050405090304" charset="0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4038" y="1032"/>
              <a:ext cx="897" cy="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900" b="1" dirty="0">
                  <a:latin typeface="Times New Roman Bold" panose="02020503050405090304" charset="0"/>
                  <a:cs typeface="Times New Roman Bold" panose="02020503050405090304" charset="0"/>
                </a:rPr>
                <a:t>DM</a:t>
              </a:r>
              <a:endParaRPr lang="en-US" altLang="zh-CN" sz="900" b="1" dirty="0">
                <a:latin typeface="Times New Roman Bold" panose="02020503050405090304" charset="0"/>
                <a:cs typeface="Times New Roman Bold" panose="02020503050405090304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4831" y="1032"/>
              <a:ext cx="897" cy="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900" b="1" dirty="0">
                  <a:latin typeface="Times New Roman Bold" panose="02020503050405090304" charset="0"/>
                  <a:cs typeface="Times New Roman Bold" panose="02020503050405090304" charset="0"/>
                </a:rPr>
                <a:t>ATO</a:t>
              </a:r>
              <a:endParaRPr lang="en-US" altLang="zh-CN" sz="900" b="1" dirty="0">
                <a:latin typeface="Times New Roman Bold" panose="02020503050405090304" charset="0"/>
                <a:cs typeface="Times New Roman Bold" panose="02020503050405090304" charset="0"/>
              </a:endParaRPr>
            </a:p>
          </p:txBody>
        </p:sp>
        <p:cxnSp>
          <p:nvCxnSpPr>
            <p:cNvPr id="95" name="直接连接符 12"/>
            <p:cNvCxnSpPr/>
            <p:nvPr/>
          </p:nvCxnSpPr>
          <p:spPr>
            <a:xfrm flipH="1">
              <a:off x="3325" y="1330"/>
              <a:ext cx="669" cy="5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12"/>
            <p:cNvCxnSpPr/>
            <p:nvPr/>
          </p:nvCxnSpPr>
          <p:spPr>
            <a:xfrm flipH="1">
              <a:off x="4133" y="1330"/>
              <a:ext cx="669" cy="5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12"/>
            <p:cNvCxnSpPr/>
            <p:nvPr/>
          </p:nvCxnSpPr>
          <p:spPr>
            <a:xfrm flipH="1">
              <a:off x="4942" y="1330"/>
              <a:ext cx="668" cy="5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6" name="组合 175"/>
            <p:cNvGrpSpPr/>
            <p:nvPr/>
          </p:nvGrpSpPr>
          <p:grpSpPr>
            <a:xfrm rot="0">
              <a:off x="4969" y="1275"/>
              <a:ext cx="620" cy="313"/>
              <a:chOff x="5744" y="12279"/>
              <a:chExt cx="1385" cy="333"/>
            </a:xfrm>
          </p:grpSpPr>
          <p:sp>
            <p:nvSpPr>
              <p:cNvPr id="160" name="文本框 159"/>
              <p:cNvSpPr txBox="1"/>
              <p:nvPr/>
            </p:nvSpPr>
            <p:spPr>
              <a:xfrm>
                <a:off x="5744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1</a:t>
                </a:r>
                <a:endParaRPr lang="en-US" altLang="zh-CN" sz="700" b="1"/>
              </a:p>
            </p:txBody>
          </p:sp>
          <p:sp>
            <p:nvSpPr>
              <p:cNvPr id="161" name="文本框 160"/>
              <p:cNvSpPr txBox="1"/>
              <p:nvPr/>
            </p:nvSpPr>
            <p:spPr>
              <a:xfrm>
                <a:off x="6295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2</a:t>
                </a:r>
                <a:endParaRPr lang="en-US" altLang="zh-CN" sz="700" b="1"/>
              </a:p>
            </p:txBody>
          </p:sp>
          <p:sp>
            <p:nvSpPr>
              <p:cNvPr id="162" name="文本框 161"/>
              <p:cNvSpPr txBox="1"/>
              <p:nvPr/>
            </p:nvSpPr>
            <p:spPr>
              <a:xfrm>
                <a:off x="6846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3</a:t>
                </a:r>
                <a:endParaRPr lang="en-US" altLang="zh-CN" sz="700" b="1"/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 rot="0">
              <a:off x="4176" y="1275"/>
              <a:ext cx="620" cy="313"/>
              <a:chOff x="5744" y="12279"/>
              <a:chExt cx="1385" cy="333"/>
            </a:xfrm>
          </p:grpSpPr>
          <p:sp>
            <p:nvSpPr>
              <p:cNvPr id="178" name="文本框 177"/>
              <p:cNvSpPr txBox="1"/>
              <p:nvPr/>
            </p:nvSpPr>
            <p:spPr>
              <a:xfrm>
                <a:off x="5744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1</a:t>
                </a:r>
                <a:endParaRPr lang="en-US" altLang="zh-CN" sz="700" b="1"/>
              </a:p>
            </p:txBody>
          </p:sp>
          <p:sp>
            <p:nvSpPr>
              <p:cNvPr id="179" name="文本框 178"/>
              <p:cNvSpPr txBox="1"/>
              <p:nvPr/>
            </p:nvSpPr>
            <p:spPr>
              <a:xfrm>
                <a:off x="6295" y="12279"/>
                <a:ext cx="284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2</a:t>
                </a:r>
                <a:endParaRPr lang="en-US" altLang="zh-CN" sz="700" b="1"/>
              </a:p>
            </p:txBody>
          </p:sp>
          <p:sp>
            <p:nvSpPr>
              <p:cNvPr id="180" name="文本框 179"/>
              <p:cNvSpPr txBox="1"/>
              <p:nvPr/>
            </p:nvSpPr>
            <p:spPr>
              <a:xfrm>
                <a:off x="6846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3</a:t>
                </a:r>
                <a:endParaRPr lang="en-US" altLang="zh-CN" sz="700" b="1"/>
              </a:p>
            </p:txBody>
          </p:sp>
        </p:grpSp>
        <p:grpSp>
          <p:nvGrpSpPr>
            <p:cNvPr id="181" name="组合 180"/>
            <p:cNvGrpSpPr/>
            <p:nvPr/>
          </p:nvGrpSpPr>
          <p:grpSpPr>
            <a:xfrm rot="0">
              <a:off x="3325" y="1275"/>
              <a:ext cx="621" cy="313"/>
              <a:chOff x="5744" y="12279"/>
              <a:chExt cx="1386" cy="333"/>
            </a:xfrm>
          </p:grpSpPr>
          <p:sp>
            <p:nvSpPr>
              <p:cNvPr id="182" name="文本框 181"/>
              <p:cNvSpPr txBox="1"/>
              <p:nvPr/>
            </p:nvSpPr>
            <p:spPr>
              <a:xfrm>
                <a:off x="5744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1</a:t>
                </a:r>
                <a:endParaRPr lang="en-US" altLang="zh-CN" sz="700" b="1"/>
              </a:p>
            </p:txBody>
          </p:sp>
          <p:sp>
            <p:nvSpPr>
              <p:cNvPr id="183" name="文本框 182"/>
              <p:cNvSpPr txBox="1"/>
              <p:nvPr/>
            </p:nvSpPr>
            <p:spPr>
              <a:xfrm>
                <a:off x="6295" y="12279"/>
                <a:ext cx="284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2</a:t>
                </a:r>
                <a:endParaRPr lang="en-US" altLang="zh-CN" sz="700" b="1"/>
              </a:p>
            </p:txBody>
          </p:sp>
          <p:sp>
            <p:nvSpPr>
              <p:cNvPr id="184" name="文本框 183"/>
              <p:cNvSpPr txBox="1"/>
              <p:nvPr/>
            </p:nvSpPr>
            <p:spPr>
              <a:xfrm>
                <a:off x="6847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3</a:t>
                </a:r>
                <a:endParaRPr lang="en-US" altLang="zh-CN" sz="700" b="1"/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486410" y="4234180"/>
            <a:ext cx="1187450" cy="3683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latin typeface="Times New Roman Bold" panose="02020503050405090304" charset="0"/>
                <a:cs typeface="Times New Roman Bold" panose="02020503050405090304" charset="0"/>
              </a:rPr>
              <a:t>Figure 2.</a:t>
            </a:r>
            <a:endParaRPr lang="en-US" altLang="zh-CN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5440" y="4936490"/>
            <a:ext cx="278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latin typeface="Times New Roman Bold" panose="02020503050405090304" charset="0"/>
                <a:cs typeface="Times New Roman Bold" panose="02020503050405090304" charset="0"/>
              </a:rPr>
              <a:t>F</a:t>
            </a:r>
            <a:endParaRPr lang="en-US" altLang="zh-CN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75100" y="4936490"/>
            <a:ext cx="278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latin typeface="Times New Roman Bold" panose="02020503050405090304" charset="0"/>
                <a:cs typeface="Times New Roman Bold" panose="02020503050405090304" charset="0"/>
              </a:rPr>
              <a:t>L</a:t>
            </a:r>
            <a:endParaRPr lang="en-US" altLang="zh-CN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pic>
        <p:nvPicPr>
          <p:cNvPr id="9" name="图片 8" descr="mfn1"/>
          <p:cNvPicPr>
            <a:picLocks noChangeAspect="1"/>
          </p:cNvPicPr>
          <p:nvPr/>
        </p:nvPicPr>
        <p:blipFill>
          <a:blip r:embed="rId6"/>
          <a:srcRect t="-48805" b="-26960"/>
          <a:stretch>
            <a:fillRect/>
          </a:stretch>
        </p:blipFill>
        <p:spPr>
          <a:xfrm>
            <a:off x="4791710" y="5400040"/>
            <a:ext cx="1538605" cy="57404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10" name="图片 9" descr="drp1"/>
          <p:cNvPicPr>
            <a:picLocks noChangeAspect="1"/>
          </p:cNvPicPr>
          <p:nvPr/>
        </p:nvPicPr>
        <p:blipFill>
          <a:blip r:embed="rId7"/>
          <a:srcRect l="563" t="-211787" r="1577" b="-116414"/>
          <a:stretch>
            <a:fillRect/>
          </a:stretch>
        </p:blipFill>
        <p:spPr>
          <a:xfrm>
            <a:off x="4791710" y="6094095"/>
            <a:ext cx="1538605" cy="57404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15" name="图片 14" descr="组织 mfn actin"/>
          <p:cNvPicPr>
            <a:picLocks noChangeAspect="1"/>
          </p:cNvPicPr>
          <p:nvPr/>
        </p:nvPicPr>
        <p:blipFill>
          <a:blip r:embed="rId8"/>
          <a:srcRect l="18897" t="38926" r="7537" b="30314"/>
          <a:stretch>
            <a:fillRect/>
          </a:stretch>
        </p:blipFill>
        <p:spPr>
          <a:xfrm>
            <a:off x="4791710" y="6788150"/>
            <a:ext cx="1538605" cy="57404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163" name="文本框 162"/>
          <p:cNvSpPr txBox="1"/>
          <p:nvPr/>
        </p:nvSpPr>
        <p:spPr>
          <a:xfrm>
            <a:off x="3995420" y="6937375"/>
            <a:ext cx="6477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l-GR" altLang="zh-CN" sz="1200" b="1" dirty="0">
                <a:latin typeface="Times New Roman Bold" panose="02020503050405090304" charset="0"/>
                <a:cs typeface="Times New Roman Bold" panose="02020503050405090304" charset="0"/>
              </a:rPr>
              <a:t>β-</a:t>
            </a:r>
            <a:r>
              <a:rPr lang="en-US" altLang="zh-CN" sz="1200" b="1" dirty="0">
                <a:latin typeface="Times New Roman Bold" panose="02020503050405090304" charset="0"/>
                <a:cs typeface="Times New Roman Bold" panose="02020503050405090304" charset="0"/>
              </a:rPr>
              <a:t>actin</a:t>
            </a:r>
            <a:endParaRPr lang="en-US" altLang="zh-CN" sz="1200" b="1" dirty="0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3995420" y="6243320"/>
            <a:ext cx="6477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 dirty="0">
                <a:latin typeface="Times New Roman Bold" panose="02020503050405090304" charset="0"/>
                <a:cs typeface="Times New Roman Bold" panose="02020503050405090304" charset="0"/>
              </a:rPr>
              <a:t>Drp1</a:t>
            </a:r>
            <a:endParaRPr lang="en-US" altLang="zh-CN" sz="1200" b="1" dirty="0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3995420" y="5549265"/>
            <a:ext cx="6477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 dirty="0">
                <a:latin typeface="Times New Roman Bold" panose="02020503050405090304" charset="0"/>
                <a:cs typeface="Times New Roman Bold" panose="02020503050405090304" charset="0"/>
              </a:rPr>
              <a:t>Mfn1</a:t>
            </a:r>
            <a:endParaRPr lang="en-US" altLang="zh-CN" sz="1200" b="1" dirty="0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25365" y="7005955"/>
            <a:ext cx="1477645" cy="16764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803140" y="5603240"/>
            <a:ext cx="1493520" cy="16764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 rot="0">
            <a:off x="6303010" y="7002780"/>
            <a:ext cx="353695" cy="198755"/>
            <a:chOff x="4346" y="2755"/>
            <a:chExt cx="557" cy="313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4413" y="2755"/>
              <a:ext cx="490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40</a:t>
              </a:r>
              <a:endParaRPr lang="en-US" altLang="zh-CN" sz="700"/>
            </a:p>
          </p:txBody>
        </p:sp>
      </p:grpSp>
      <p:grpSp>
        <p:nvGrpSpPr>
          <p:cNvPr id="42" name="组合 41"/>
          <p:cNvGrpSpPr/>
          <p:nvPr/>
        </p:nvGrpSpPr>
        <p:grpSpPr>
          <a:xfrm rot="0">
            <a:off x="6317615" y="5587683"/>
            <a:ext cx="353695" cy="198755"/>
            <a:chOff x="4346" y="2755"/>
            <a:chExt cx="557" cy="313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4413" y="2755"/>
              <a:ext cx="490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70</a:t>
              </a:r>
              <a:endParaRPr lang="en-US" altLang="zh-CN" sz="700"/>
            </a:p>
          </p:txBody>
        </p:sp>
      </p:grpSp>
      <p:grpSp>
        <p:nvGrpSpPr>
          <p:cNvPr id="45" name="组合 44"/>
          <p:cNvGrpSpPr/>
          <p:nvPr/>
        </p:nvGrpSpPr>
        <p:grpSpPr>
          <a:xfrm rot="0">
            <a:off x="6317615" y="6281738"/>
            <a:ext cx="353695" cy="198755"/>
            <a:chOff x="4346" y="2755"/>
            <a:chExt cx="557" cy="313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文本框 46"/>
            <p:cNvSpPr txBox="1"/>
            <p:nvPr/>
          </p:nvSpPr>
          <p:spPr>
            <a:xfrm>
              <a:off x="4413" y="2755"/>
              <a:ext cx="490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70</a:t>
              </a:r>
              <a:endParaRPr lang="en-US" altLang="zh-CN" sz="700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641350" y="5578793"/>
            <a:ext cx="791845" cy="216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 dirty="0">
                <a:latin typeface="Times New Roman Bold" panose="02020503050405090304" charset="0"/>
                <a:cs typeface="Times New Roman Bold" panose="02020503050405090304" charset="0"/>
              </a:rPr>
              <a:t>PPAR-α</a:t>
            </a:r>
            <a:endParaRPr lang="en-US" altLang="zh-CN" sz="1200" b="1" dirty="0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76275" y="6272848"/>
            <a:ext cx="792480" cy="216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 dirty="0">
                <a:latin typeface="Times New Roman Bold" panose="02020503050405090304" charset="0"/>
                <a:cs typeface="Times New Roman Bold" panose="02020503050405090304" charset="0"/>
              </a:rPr>
              <a:t>CPT1a</a:t>
            </a:r>
            <a:endParaRPr lang="en-US" altLang="zh-CN" sz="1200" b="1" dirty="0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24205" y="6966903"/>
            <a:ext cx="792480" cy="2159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l-GR" altLang="zh-CN" sz="1200" b="1" dirty="0">
                <a:latin typeface="Times New Roman Bold" panose="02020503050405090304" charset="0"/>
                <a:cs typeface="Times New Roman Bold" panose="02020503050405090304" charset="0"/>
              </a:rPr>
              <a:t>β-</a:t>
            </a:r>
            <a:r>
              <a:rPr lang="en-US" altLang="zh-CN" sz="1200" b="1" dirty="0">
                <a:latin typeface="Times New Roman Bold" panose="02020503050405090304" charset="0"/>
                <a:cs typeface="Times New Roman Bold" panose="02020503050405090304" charset="0"/>
              </a:rPr>
              <a:t>actin</a:t>
            </a:r>
            <a:endParaRPr lang="en-US" altLang="zh-CN" sz="1200" b="1" dirty="0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pic>
        <p:nvPicPr>
          <p:cNvPr id="49" name="图片 48" descr="cpt1"/>
          <p:cNvPicPr>
            <a:picLocks noChangeAspect="1"/>
          </p:cNvPicPr>
          <p:nvPr/>
        </p:nvPicPr>
        <p:blipFill>
          <a:blip r:embed="rId9"/>
          <a:srcRect l="27092" t="-61717" r="2410" b="-63208"/>
          <a:stretch>
            <a:fillRect/>
          </a:stretch>
        </p:blipFill>
        <p:spPr>
          <a:xfrm>
            <a:off x="1529080" y="6094095"/>
            <a:ext cx="1538605" cy="57404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50" name="图片 49" descr="ato 组织 ppar 已用"/>
          <p:cNvPicPr>
            <a:picLocks noChangeAspect="1"/>
          </p:cNvPicPr>
          <p:nvPr/>
        </p:nvPicPr>
        <p:blipFill>
          <a:blip r:embed="rId10"/>
          <a:srcRect l="10091" t="-2024" r="11939" b="-42947"/>
          <a:stretch>
            <a:fillRect/>
          </a:stretch>
        </p:blipFill>
        <p:spPr>
          <a:xfrm>
            <a:off x="1529080" y="5400040"/>
            <a:ext cx="1538605" cy="57404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53" name="矩形 52"/>
          <p:cNvSpPr/>
          <p:nvPr/>
        </p:nvSpPr>
        <p:spPr>
          <a:xfrm>
            <a:off x="1559560" y="5603240"/>
            <a:ext cx="1493520" cy="16764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555115" y="6330315"/>
            <a:ext cx="1493520" cy="16764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5" name="图片 54" descr="actin_2"/>
          <p:cNvPicPr>
            <a:picLocks noChangeAspect="1"/>
          </p:cNvPicPr>
          <p:nvPr/>
        </p:nvPicPr>
        <p:blipFill>
          <a:blip r:embed="rId11"/>
          <a:srcRect l="6972" t="40276" r="43320" b="34904"/>
          <a:stretch>
            <a:fillRect/>
          </a:stretch>
        </p:blipFill>
        <p:spPr>
          <a:xfrm>
            <a:off x="1529080" y="6788150"/>
            <a:ext cx="1538605" cy="57404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56" name="矩形 55"/>
          <p:cNvSpPr/>
          <p:nvPr/>
        </p:nvSpPr>
        <p:spPr>
          <a:xfrm>
            <a:off x="1526540" y="7047230"/>
            <a:ext cx="1493520" cy="16764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 rot="0">
            <a:off x="3093720" y="7115810"/>
            <a:ext cx="353695" cy="198755"/>
            <a:chOff x="4346" y="2755"/>
            <a:chExt cx="557" cy="313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9" name="文本框 58"/>
            <p:cNvSpPr txBox="1"/>
            <p:nvPr/>
          </p:nvSpPr>
          <p:spPr>
            <a:xfrm>
              <a:off x="4413" y="2755"/>
              <a:ext cx="490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40</a:t>
              </a:r>
              <a:endParaRPr lang="en-US" altLang="zh-CN" sz="700"/>
            </a:p>
          </p:txBody>
        </p:sp>
      </p:grpSp>
      <p:grpSp>
        <p:nvGrpSpPr>
          <p:cNvPr id="60" name="组合 59"/>
          <p:cNvGrpSpPr/>
          <p:nvPr/>
        </p:nvGrpSpPr>
        <p:grpSpPr>
          <a:xfrm rot="0">
            <a:off x="3091180" y="5528310"/>
            <a:ext cx="353695" cy="198755"/>
            <a:chOff x="4346" y="2755"/>
            <a:chExt cx="557" cy="313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2" name="文本框 61"/>
            <p:cNvSpPr txBox="1"/>
            <p:nvPr/>
          </p:nvSpPr>
          <p:spPr>
            <a:xfrm>
              <a:off x="4413" y="2755"/>
              <a:ext cx="490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55</a:t>
              </a:r>
              <a:endParaRPr lang="en-US" altLang="zh-CN" sz="700"/>
            </a:p>
          </p:txBody>
        </p:sp>
      </p:grpSp>
      <p:grpSp>
        <p:nvGrpSpPr>
          <p:cNvPr id="81" name="组合 80"/>
          <p:cNvGrpSpPr/>
          <p:nvPr/>
        </p:nvGrpSpPr>
        <p:grpSpPr>
          <a:xfrm rot="0">
            <a:off x="3048635" y="6183630"/>
            <a:ext cx="398780" cy="198755"/>
            <a:chOff x="4346" y="2755"/>
            <a:chExt cx="628" cy="313"/>
          </a:xfrm>
        </p:grpSpPr>
        <p:cxnSp>
          <p:nvCxnSpPr>
            <p:cNvPr id="82" name="直接连接符 81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3" name="文本框 82"/>
            <p:cNvSpPr txBox="1"/>
            <p:nvPr/>
          </p:nvSpPr>
          <p:spPr>
            <a:xfrm>
              <a:off x="4413" y="2755"/>
              <a:ext cx="561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100</a:t>
              </a:r>
              <a:endParaRPr lang="en-US" altLang="zh-CN" sz="700"/>
            </a:p>
          </p:txBody>
        </p:sp>
      </p:grpSp>
      <p:grpSp>
        <p:nvGrpSpPr>
          <p:cNvPr id="84" name="组合 83"/>
          <p:cNvGrpSpPr/>
          <p:nvPr/>
        </p:nvGrpSpPr>
        <p:grpSpPr>
          <a:xfrm rot="0">
            <a:off x="1458595" y="5060315"/>
            <a:ext cx="1612900" cy="352425"/>
            <a:chOff x="3187" y="1032"/>
            <a:chExt cx="2540" cy="555"/>
          </a:xfrm>
        </p:grpSpPr>
        <p:sp>
          <p:nvSpPr>
            <p:cNvPr id="85" name="文本框 84"/>
            <p:cNvSpPr txBox="1"/>
            <p:nvPr/>
          </p:nvSpPr>
          <p:spPr>
            <a:xfrm>
              <a:off x="3187" y="1032"/>
              <a:ext cx="897" cy="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900" b="1" dirty="0">
                  <a:latin typeface="Times New Roman Bold" panose="02020503050405090304" charset="0"/>
                  <a:cs typeface="Times New Roman Bold" panose="02020503050405090304" charset="0"/>
                </a:rPr>
                <a:t>NC</a:t>
              </a:r>
              <a:endParaRPr lang="en-US" altLang="zh-CN" sz="900" b="1" dirty="0">
                <a:latin typeface="Times New Roman Bold" panose="02020503050405090304" charset="0"/>
                <a:cs typeface="Times New Roman Bold" panose="02020503050405090304" charset="0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4038" y="1032"/>
              <a:ext cx="897" cy="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900" b="1" dirty="0">
                  <a:latin typeface="Times New Roman Bold" panose="02020503050405090304" charset="0"/>
                  <a:cs typeface="Times New Roman Bold" panose="02020503050405090304" charset="0"/>
                </a:rPr>
                <a:t>DM</a:t>
              </a:r>
              <a:endParaRPr lang="en-US" altLang="zh-CN" sz="900" b="1" dirty="0">
                <a:latin typeface="Times New Roman Bold" panose="02020503050405090304" charset="0"/>
                <a:cs typeface="Times New Roman Bold" panose="02020503050405090304" charset="0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4831" y="1032"/>
              <a:ext cx="897" cy="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900" b="1" dirty="0">
                  <a:latin typeface="Times New Roman Bold" panose="02020503050405090304" charset="0"/>
                  <a:cs typeface="Times New Roman Bold" panose="02020503050405090304" charset="0"/>
                </a:rPr>
                <a:t>ATO</a:t>
              </a:r>
              <a:endParaRPr lang="en-US" altLang="zh-CN" sz="900" b="1" dirty="0">
                <a:latin typeface="Times New Roman Bold" panose="02020503050405090304" charset="0"/>
                <a:cs typeface="Times New Roman Bold" panose="02020503050405090304" charset="0"/>
              </a:endParaRPr>
            </a:p>
          </p:txBody>
        </p:sp>
        <p:cxnSp>
          <p:nvCxnSpPr>
            <p:cNvPr id="88" name="直接连接符 12"/>
            <p:cNvCxnSpPr/>
            <p:nvPr/>
          </p:nvCxnSpPr>
          <p:spPr>
            <a:xfrm flipH="1">
              <a:off x="3325" y="1330"/>
              <a:ext cx="669" cy="5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12"/>
            <p:cNvCxnSpPr/>
            <p:nvPr/>
          </p:nvCxnSpPr>
          <p:spPr>
            <a:xfrm flipH="1">
              <a:off x="4133" y="1330"/>
              <a:ext cx="669" cy="5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12"/>
            <p:cNvCxnSpPr/>
            <p:nvPr/>
          </p:nvCxnSpPr>
          <p:spPr>
            <a:xfrm flipH="1">
              <a:off x="4942" y="1330"/>
              <a:ext cx="668" cy="5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7" name="组合 96"/>
            <p:cNvGrpSpPr/>
            <p:nvPr/>
          </p:nvGrpSpPr>
          <p:grpSpPr>
            <a:xfrm rot="0">
              <a:off x="4969" y="1275"/>
              <a:ext cx="620" cy="313"/>
              <a:chOff x="5744" y="12279"/>
              <a:chExt cx="1385" cy="333"/>
            </a:xfrm>
          </p:grpSpPr>
          <p:sp>
            <p:nvSpPr>
              <p:cNvPr id="98" name="文本框 97"/>
              <p:cNvSpPr txBox="1"/>
              <p:nvPr/>
            </p:nvSpPr>
            <p:spPr>
              <a:xfrm>
                <a:off x="5744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1</a:t>
                </a:r>
                <a:endParaRPr lang="en-US" altLang="zh-CN" sz="700" b="1"/>
              </a:p>
            </p:txBody>
          </p:sp>
          <p:sp>
            <p:nvSpPr>
              <p:cNvPr id="99" name="文本框 98"/>
              <p:cNvSpPr txBox="1"/>
              <p:nvPr/>
            </p:nvSpPr>
            <p:spPr>
              <a:xfrm>
                <a:off x="6295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2</a:t>
                </a:r>
                <a:endParaRPr lang="en-US" altLang="zh-CN" sz="700" b="1"/>
              </a:p>
            </p:txBody>
          </p:sp>
          <p:sp>
            <p:nvSpPr>
              <p:cNvPr id="100" name="文本框 99"/>
              <p:cNvSpPr txBox="1"/>
              <p:nvPr/>
            </p:nvSpPr>
            <p:spPr>
              <a:xfrm>
                <a:off x="6846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3</a:t>
                </a:r>
                <a:endParaRPr lang="en-US" altLang="zh-CN" sz="700" b="1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 rot="0">
              <a:off x="4176" y="1275"/>
              <a:ext cx="620" cy="313"/>
              <a:chOff x="5744" y="12279"/>
              <a:chExt cx="1385" cy="333"/>
            </a:xfrm>
          </p:grpSpPr>
          <p:sp>
            <p:nvSpPr>
              <p:cNvPr id="102" name="文本框 101"/>
              <p:cNvSpPr txBox="1"/>
              <p:nvPr/>
            </p:nvSpPr>
            <p:spPr>
              <a:xfrm>
                <a:off x="5744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1</a:t>
                </a:r>
                <a:endParaRPr lang="en-US" altLang="zh-CN" sz="700" b="1"/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>
                <a:off x="6295" y="12279"/>
                <a:ext cx="284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2</a:t>
                </a:r>
                <a:endParaRPr lang="en-US" altLang="zh-CN" sz="700" b="1"/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6846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3</a:t>
                </a:r>
                <a:endParaRPr lang="en-US" altLang="zh-CN" sz="700" b="1"/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 rot="0">
              <a:off x="3325" y="1275"/>
              <a:ext cx="621" cy="313"/>
              <a:chOff x="5744" y="12279"/>
              <a:chExt cx="1386" cy="333"/>
            </a:xfrm>
          </p:grpSpPr>
          <p:sp>
            <p:nvSpPr>
              <p:cNvPr id="106" name="文本框 105"/>
              <p:cNvSpPr txBox="1"/>
              <p:nvPr/>
            </p:nvSpPr>
            <p:spPr>
              <a:xfrm>
                <a:off x="5744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1</a:t>
                </a:r>
                <a:endParaRPr lang="en-US" altLang="zh-CN" sz="700" b="1"/>
              </a:p>
            </p:txBody>
          </p:sp>
          <p:sp>
            <p:nvSpPr>
              <p:cNvPr id="107" name="文本框 106"/>
              <p:cNvSpPr txBox="1"/>
              <p:nvPr/>
            </p:nvSpPr>
            <p:spPr>
              <a:xfrm>
                <a:off x="6295" y="12279"/>
                <a:ext cx="284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2</a:t>
                </a:r>
                <a:endParaRPr lang="en-US" altLang="zh-CN" sz="700" b="1"/>
              </a:p>
            </p:txBody>
          </p:sp>
          <p:sp>
            <p:nvSpPr>
              <p:cNvPr id="108" name="文本框 107"/>
              <p:cNvSpPr txBox="1"/>
              <p:nvPr/>
            </p:nvSpPr>
            <p:spPr>
              <a:xfrm>
                <a:off x="6847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3</a:t>
                </a:r>
                <a:endParaRPr lang="en-US" altLang="zh-CN" sz="700" b="1"/>
              </a:p>
            </p:txBody>
          </p:sp>
        </p:grpSp>
      </p:grpSp>
      <p:sp>
        <p:nvSpPr>
          <p:cNvPr id="109" name="矩形 108"/>
          <p:cNvSpPr/>
          <p:nvPr/>
        </p:nvSpPr>
        <p:spPr>
          <a:xfrm>
            <a:off x="4825365" y="6343650"/>
            <a:ext cx="1493520" cy="16764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10" name="组合 109"/>
          <p:cNvGrpSpPr/>
          <p:nvPr/>
        </p:nvGrpSpPr>
        <p:grpSpPr>
          <a:xfrm rot="0">
            <a:off x="4730750" y="5060315"/>
            <a:ext cx="1612900" cy="352425"/>
            <a:chOff x="3187" y="1032"/>
            <a:chExt cx="2540" cy="555"/>
          </a:xfrm>
        </p:grpSpPr>
        <p:sp>
          <p:nvSpPr>
            <p:cNvPr id="111" name="文本框 110"/>
            <p:cNvSpPr txBox="1"/>
            <p:nvPr/>
          </p:nvSpPr>
          <p:spPr>
            <a:xfrm>
              <a:off x="3187" y="1032"/>
              <a:ext cx="897" cy="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900" b="1" dirty="0">
                  <a:latin typeface="Times New Roman Bold" panose="02020503050405090304" charset="0"/>
                  <a:cs typeface="Times New Roman Bold" panose="02020503050405090304" charset="0"/>
                </a:rPr>
                <a:t>NC</a:t>
              </a:r>
              <a:endParaRPr lang="en-US" altLang="zh-CN" sz="900" b="1" dirty="0">
                <a:latin typeface="Times New Roman Bold" panose="02020503050405090304" charset="0"/>
                <a:cs typeface="Times New Roman Bold" panose="02020503050405090304" charset="0"/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4038" y="1032"/>
              <a:ext cx="897" cy="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900" b="1" dirty="0">
                  <a:latin typeface="Times New Roman Bold" panose="02020503050405090304" charset="0"/>
                  <a:cs typeface="Times New Roman Bold" panose="02020503050405090304" charset="0"/>
                </a:rPr>
                <a:t>DM</a:t>
              </a:r>
              <a:endParaRPr lang="en-US" altLang="zh-CN" sz="900" b="1" dirty="0">
                <a:latin typeface="Times New Roman Bold" panose="02020503050405090304" charset="0"/>
                <a:cs typeface="Times New Roman Bold" panose="02020503050405090304" charset="0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4831" y="1032"/>
              <a:ext cx="897" cy="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900" b="1" dirty="0">
                  <a:latin typeface="Times New Roman Bold" panose="02020503050405090304" charset="0"/>
                  <a:cs typeface="Times New Roman Bold" panose="02020503050405090304" charset="0"/>
                </a:rPr>
                <a:t>ATO</a:t>
              </a:r>
              <a:endParaRPr lang="en-US" altLang="zh-CN" sz="900" b="1" dirty="0">
                <a:latin typeface="Times New Roman Bold" panose="02020503050405090304" charset="0"/>
                <a:cs typeface="Times New Roman Bold" panose="02020503050405090304" charset="0"/>
              </a:endParaRPr>
            </a:p>
          </p:txBody>
        </p:sp>
        <p:cxnSp>
          <p:nvCxnSpPr>
            <p:cNvPr id="114" name="直接连接符 12"/>
            <p:cNvCxnSpPr/>
            <p:nvPr/>
          </p:nvCxnSpPr>
          <p:spPr>
            <a:xfrm flipH="1">
              <a:off x="3325" y="1330"/>
              <a:ext cx="669" cy="5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2"/>
            <p:cNvCxnSpPr/>
            <p:nvPr/>
          </p:nvCxnSpPr>
          <p:spPr>
            <a:xfrm flipH="1">
              <a:off x="4133" y="1330"/>
              <a:ext cx="669" cy="5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2"/>
            <p:cNvCxnSpPr/>
            <p:nvPr/>
          </p:nvCxnSpPr>
          <p:spPr>
            <a:xfrm flipH="1">
              <a:off x="4942" y="1330"/>
              <a:ext cx="668" cy="5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7" name="组合 116"/>
            <p:cNvGrpSpPr/>
            <p:nvPr/>
          </p:nvGrpSpPr>
          <p:grpSpPr>
            <a:xfrm rot="0">
              <a:off x="4969" y="1275"/>
              <a:ext cx="620" cy="313"/>
              <a:chOff x="5744" y="12279"/>
              <a:chExt cx="1385" cy="333"/>
            </a:xfrm>
          </p:grpSpPr>
          <p:sp>
            <p:nvSpPr>
              <p:cNvPr id="118" name="文本框 117"/>
              <p:cNvSpPr txBox="1"/>
              <p:nvPr/>
            </p:nvSpPr>
            <p:spPr>
              <a:xfrm>
                <a:off x="5744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1</a:t>
                </a:r>
                <a:endParaRPr lang="en-US" altLang="zh-CN" sz="700" b="1"/>
              </a:p>
            </p:txBody>
          </p:sp>
          <p:sp>
            <p:nvSpPr>
              <p:cNvPr id="119" name="文本框 118"/>
              <p:cNvSpPr txBox="1"/>
              <p:nvPr/>
            </p:nvSpPr>
            <p:spPr>
              <a:xfrm>
                <a:off x="6295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2</a:t>
                </a:r>
                <a:endParaRPr lang="en-US" altLang="zh-CN" sz="700" b="1"/>
              </a:p>
            </p:txBody>
          </p:sp>
          <p:sp>
            <p:nvSpPr>
              <p:cNvPr id="125" name="文本框 124"/>
              <p:cNvSpPr txBox="1"/>
              <p:nvPr/>
            </p:nvSpPr>
            <p:spPr>
              <a:xfrm>
                <a:off x="6846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3</a:t>
                </a:r>
                <a:endParaRPr lang="en-US" altLang="zh-CN" sz="700" b="1"/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 rot="0">
              <a:off x="4176" y="1275"/>
              <a:ext cx="620" cy="313"/>
              <a:chOff x="5744" y="12279"/>
              <a:chExt cx="1385" cy="333"/>
            </a:xfrm>
          </p:grpSpPr>
          <p:sp>
            <p:nvSpPr>
              <p:cNvPr id="127" name="文本框 126"/>
              <p:cNvSpPr txBox="1"/>
              <p:nvPr/>
            </p:nvSpPr>
            <p:spPr>
              <a:xfrm>
                <a:off x="5744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1</a:t>
                </a:r>
                <a:endParaRPr lang="en-US" altLang="zh-CN" sz="700" b="1"/>
              </a:p>
            </p:txBody>
          </p:sp>
          <p:sp>
            <p:nvSpPr>
              <p:cNvPr id="128" name="文本框 127"/>
              <p:cNvSpPr txBox="1"/>
              <p:nvPr/>
            </p:nvSpPr>
            <p:spPr>
              <a:xfrm>
                <a:off x="6295" y="12279"/>
                <a:ext cx="284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2</a:t>
                </a:r>
                <a:endParaRPr lang="en-US" altLang="zh-CN" sz="700" b="1"/>
              </a:p>
            </p:txBody>
          </p:sp>
          <p:sp>
            <p:nvSpPr>
              <p:cNvPr id="129" name="文本框 128"/>
              <p:cNvSpPr txBox="1"/>
              <p:nvPr/>
            </p:nvSpPr>
            <p:spPr>
              <a:xfrm>
                <a:off x="6846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3</a:t>
                </a:r>
                <a:endParaRPr lang="en-US" altLang="zh-CN" sz="700" b="1"/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 rot="0">
              <a:off x="3325" y="1275"/>
              <a:ext cx="621" cy="313"/>
              <a:chOff x="5744" y="12279"/>
              <a:chExt cx="1386" cy="333"/>
            </a:xfrm>
          </p:grpSpPr>
          <p:sp>
            <p:nvSpPr>
              <p:cNvPr id="131" name="文本框 130"/>
              <p:cNvSpPr txBox="1"/>
              <p:nvPr/>
            </p:nvSpPr>
            <p:spPr>
              <a:xfrm>
                <a:off x="5744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1</a:t>
                </a:r>
                <a:endParaRPr lang="en-US" altLang="zh-CN" sz="700" b="1"/>
              </a:p>
            </p:txBody>
          </p:sp>
          <p:sp>
            <p:nvSpPr>
              <p:cNvPr id="132" name="文本框 131"/>
              <p:cNvSpPr txBox="1"/>
              <p:nvPr/>
            </p:nvSpPr>
            <p:spPr>
              <a:xfrm>
                <a:off x="6295" y="12279"/>
                <a:ext cx="284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2</a:t>
                </a:r>
                <a:endParaRPr lang="en-US" altLang="zh-CN" sz="700" b="1"/>
              </a:p>
            </p:txBody>
          </p:sp>
          <p:sp>
            <p:nvSpPr>
              <p:cNvPr id="133" name="文本框 132"/>
              <p:cNvSpPr txBox="1"/>
              <p:nvPr/>
            </p:nvSpPr>
            <p:spPr>
              <a:xfrm>
                <a:off x="6847" y="12279"/>
                <a:ext cx="283" cy="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/>
                  <a:t>3</a:t>
                </a:r>
                <a:endParaRPr lang="en-US" altLang="zh-CN" sz="700" b="1"/>
              </a:p>
            </p:txBody>
          </p:sp>
        </p:grpSp>
      </p:grpSp>
      <p:sp>
        <p:nvSpPr>
          <p:cNvPr id="65" name="文本框 64"/>
          <p:cNvSpPr txBox="1"/>
          <p:nvPr/>
        </p:nvSpPr>
        <p:spPr>
          <a:xfrm>
            <a:off x="2624455" y="10332085"/>
            <a:ext cx="7562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l-GR" altLang="en-US" sz="1200" b="1">
                <a:latin typeface="Times New Roman Bold" panose="02020503050405090304" charset="0"/>
                <a:cs typeface="Times New Roman Bold" panose="02020503050405090304" charset="0"/>
              </a:rPr>
              <a:t>β-</a:t>
            </a:r>
            <a:r>
              <a:rPr lang="en-US" altLang="zh-CN" sz="1200" b="1">
                <a:latin typeface="Times New Roman Bold" panose="02020503050405090304" charset="0"/>
                <a:cs typeface="Times New Roman Bold" panose="02020503050405090304" charset="0"/>
              </a:rPr>
              <a:t>actin</a:t>
            </a:r>
            <a:endParaRPr lang="en-US" altLang="zh-CN" sz="12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624455" y="9693275"/>
            <a:ext cx="7562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>
                <a:latin typeface="Times New Roman Bold" panose="02020503050405090304" charset="0"/>
                <a:cs typeface="Times New Roman Bold" panose="02020503050405090304" charset="0"/>
              </a:rPr>
              <a:t>PPAR-</a:t>
            </a:r>
            <a:r>
              <a:rPr lang="el-GR" altLang="en-US" sz="1200" b="1">
                <a:latin typeface="Times New Roman Bold" panose="02020503050405090304" charset="0"/>
                <a:cs typeface="Times New Roman Bold" panose="02020503050405090304" charset="0"/>
              </a:rPr>
              <a:t>α</a:t>
            </a:r>
            <a:endParaRPr lang="el-GR" altLang="en-US" sz="12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2094230" y="9174480"/>
            <a:ext cx="2298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/>
              <a:t>E</a:t>
            </a:r>
            <a:endParaRPr lang="en-US" altLang="zh-CN" sz="1400" b="1"/>
          </a:p>
        </p:txBody>
      </p:sp>
      <p:sp>
        <p:nvSpPr>
          <p:cNvPr id="68" name="文本框 67"/>
          <p:cNvSpPr txBox="1"/>
          <p:nvPr/>
        </p:nvSpPr>
        <p:spPr>
          <a:xfrm>
            <a:off x="486410" y="8806180"/>
            <a:ext cx="1187450" cy="3683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latin typeface="Times New Roman Bold" panose="02020503050405090304" charset="0"/>
                <a:cs typeface="Times New Roman Bold" panose="02020503050405090304" charset="0"/>
              </a:rPr>
              <a:t>Figure 3.</a:t>
            </a:r>
            <a:endParaRPr lang="en-US" altLang="zh-CN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pic>
        <p:nvPicPr>
          <p:cNvPr id="69" name="图片 68" descr="已用截图mir21 mimics PPARa "/>
          <p:cNvPicPr>
            <a:picLocks noChangeAspect="1"/>
          </p:cNvPicPr>
          <p:nvPr/>
        </p:nvPicPr>
        <p:blipFill>
          <a:blip r:embed="rId12"/>
          <a:srcRect l="-2960" t="-133196" b="-84427"/>
          <a:stretch>
            <a:fillRect/>
          </a:stretch>
        </p:blipFill>
        <p:spPr>
          <a:xfrm>
            <a:off x="3528695" y="9544050"/>
            <a:ext cx="1156335" cy="58166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70" name="图片 69" descr="已用右半"/>
          <p:cNvPicPr>
            <a:picLocks noChangeAspect="1"/>
          </p:cNvPicPr>
          <p:nvPr/>
        </p:nvPicPr>
        <p:blipFill>
          <a:blip r:embed="rId13"/>
          <a:srcRect l="2370" t="-53323" r="23414" b="-57211"/>
          <a:stretch>
            <a:fillRect/>
          </a:stretch>
        </p:blipFill>
        <p:spPr>
          <a:xfrm>
            <a:off x="3528695" y="10189210"/>
            <a:ext cx="1156335" cy="58166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71" name="矩形 70"/>
          <p:cNvSpPr/>
          <p:nvPr/>
        </p:nvSpPr>
        <p:spPr>
          <a:xfrm>
            <a:off x="3555365" y="10374630"/>
            <a:ext cx="1074420" cy="17653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3538220" y="9801225"/>
            <a:ext cx="1105535" cy="17653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34" name="组合 133"/>
          <p:cNvGrpSpPr/>
          <p:nvPr/>
        </p:nvGrpSpPr>
        <p:grpSpPr>
          <a:xfrm rot="0">
            <a:off x="4644390" y="10405110"/>
            <a:ext cx="353695" cy="198755"/>
            <a:chOff x="4346" y="2755"/>
            <a:chExt cx="557" cy="313"/>
          </a:xfrm>
        </p:grpSpPr>
        <p:cxnSp>
          <p:nvCxnSpPr>
            <p:cNvPr id="135" name="直接连接符 134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6" name="文本框 135"/>
            <p:cNvSpPr txBox="1"/>
            <p:nvPr/>
          </p:nvSpPr>
          <p:spPr>
            <a:xfrm>
              <a:off x="4413" y="2755"/>
              <a:ext cx="490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40</a:t>
              </a:r>
              <a:endParaRPr lang="en-US" altLang="zh-CN" sz="700"/>
            </a:p>
          </p:txBody>
        </p:sp>
      </p:grpSp>
      <p:grpSp>
        <p:nvGrpSpPr>
          <p:cNvPr id="137" name="组合 136"/>
          <p:cNvGrpSpPr/>
          <p:nvPr/>
        </p:nvGrpSpPr>
        <p:grpSpPr>
          <a:xfrm rot="0">
            <a:off x="4644390" y="9675495"/>
            <a:ext cx="353695" cy="198755"/>
            <a:chOff x="4346" y="2755"/>
            <a:chExt cx="557" cy="313"/>
          </a:xfrm>
        </p:grpSpPr>
        <p:cxnSp>
          <p:nvCxnSpPr>
            <p:cNvPr id="138" name="直接连接符 137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9" name="文本框 138"/>
            <p:cNvSpPr txBox="1"/>
            <p:nvPr/>
          </p:nvSpPr>
          <p:spPr>
            <a:xfrm>
              <a:off x="4413" y="2755"/>
              <a:ext cx="490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55</a:t>
              </a:r>
              <a:endParaRPr lang="en-US" altLang="zh-CN" sz="70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409315" y="9139555"/>
            <a:ext cx="1465580" cy="375920"/>
            <a:chOff x="5390" y="14745"/>
            <a:chExt cx="2308" cy="592"/>
          </a:xfrm>
        </p:grpSpPr>
        <p:sp>
          <p:nvSpPr>
            <p:cNvPr id="144" name="文本框 143"/>
            <p:cNvSpPr txBox="1"/>
            <p:nvPr/>
          </p:nvSpPr>
          <p:spPr>
            <a:xfrm>
              <a:off x="5390" y="14745"/>
              <a:ext cx="1218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700" b="1">
                  <a:cs typeface="+mn-lt"/>
                </a:rPr>
                <a:t>NC</a:t>
              </a:r>
              <a:endParaRPr lang="en-US" altLang="zh-CN" sz="700" b="1">
                <a:cs typeface="+mn-lt"/>
              </a:endParaRPr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6276" y="14745"/>
              <a:ext cx="1423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700" b="1">
                  <a:cs typeface="+mn-lt"/>
                </a:rPr>
                <a:t>miR-21 mimics</a:t>
              </a:r>
              <a:endParaRPr lang="en-US" altLang="zh-CN" sz="700" b="1">
                <a:cs typeface="+mn-lt"/>
              </a:endParaRPr>
            </a:p>
          </p:txBody>
        </p:sp>
        <p:grpSp>
          <p:nvGrpSpPr>
            <p:cNvPr id="153" name="组合 152"/>
            <p:cNvGrpSpPr/>
            <p:nvPr/>
          </p:nvGrpSpPr>
          <p:grpSpPr>
            <a:xfrm>
              <a:off x="6507" y="14975"/>
              <a:ext cx="751" cy="362"/>
              <a:chOff x="6610" y="14204"/>
              <a:chExt cx="1006" cy="362"/>
            </a:xfrm>
          </p:grpSpPr>
          <p:cxnSp>
            <p:nvCxnSpPr>
              <p:cNvPr id="148" name="直接连接符 12"/>
              <p:cNvCxnSpPr/>
              <p:nvPr/>
            </p:nvCxnSpPr>
            <p:spPr>
              <a:xfrm>
                <a:off x="6610" y="14234"/>
                <a:ext cx="987" cy="3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9" name="组合 148"/>
              <p:cNvGrpSpPr/>
              <p:nvPr/>
            </p:nvGrpSpPr>
            <p:grpSpPr>
              <a:xfrm rot="0">
                <a:off x="6612" y="14204"/>
                <a:ext cx="1004" cy="362"/>
                <a:chOff x="1309" y="8016"/>
                <a:chExt cx="1243" cy="844"/>
              </a:xfrm>
            </p:grpSpPr>
            <p:sp>
              <p:nvSpPr>
                <p:cNvPr id="150" name="文本框 149"/>
                <p:cNvSpPr txBox="1"/>
                <p:nvPr/>
              </p:nvSpPr>
              <p:spPr>
                <a:xfrm>
                  <a:off x="1309" y="8016"/>
                  <a:ext cx="283" cy="8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900" b="1"/>
                    <a:t>1</a:t>
                  </a:r>
                  <a:endParaRPr lang="en-US" altLang="zh-CN" sz="900" b="1"/>
                </a:p>
              </p:txBody>
            </p:sp>
            <p:sp>
              <p:nvSpPr>
                <p:cNvPr id="151" name="文本框 150"/>
                <p:cNvSpPr txBox="1"/>
                <p:nvPr/>
              </p:nvSpPr>
              <p:spPr>
                <a:xfrm>
                  <a:off x="1790" y="8016"/>
                  <a:ext cx="282" cy="8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900" b="1"/>
                    <a:t>2</a:t>
                  </a:r>
                  <a:endParaRPr lang="en-US" altLang="zh-CN" sz="900" b="1"/>
                </a:p>
              </p:txBody>
            </p:sp>
            <p:sp>
              <p:nvSpPr>
                <p:cNvPr id="152" name="文本框 151"/>
                <p:cNvSpPr txBox="1"/>
                <p:nvPr/>
              </p:nvSpPr>
              <p:spPr>
                <a:xfrm>
                  <a:off x="2270" y="8016"/>
                  <a:ext cx="282" cy="8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900" b="1"/>
                    <a:t>3</a:t>
                  </a:r>
                  <a:endParaRPr lang="en-US" altLang="zh-CN" sz="900" b="1"/>
                </a:p>
              </p:txBody>
            </p:sp>
          </p:grpSp>
        </p:grpSp>
        <p:grpSp>
          <p:nvGrpSpPr>
            <p:cNvPr id="154" name="组合 153"/>
            <p:cNvGrpSpPr/>
            <p:nvPr/>
          </p:nvGrpSpPr>
          <p:grpSpPr>
            <a:xfrm>
              <a:off x="5623" y="14975"/>
              <a:ext cx="751" cy="362"/>
              <a:chOff x="6610" y="14204"/>
              <a:chExt cx="1006" cy="362"/>
            </a:xfrm>
          </p:grpSpPr>
          <p:cxnSp>
            <p:nvCxnSpPr>
              <p:cNvPr id="155" name="直接连接符 12"/>
              <p:cNvCxnSpPr/>
              <p:nvPr/>
            </p:nvCxnSpPr>
            <p:spPr>
              <a:xfrm>
                <a:off x="6610" y="14234"/>
                <a:ext cx="987" cy="3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6" name="组合 155"/>
              <p:cNvGrpSpPr/>
              <p:nvPr/>
            </p:nvGrpSpPr>
            <p:grpSpPr>
              <a:xfrm rot="0">
                <a:off x="6612" y="14204"/>
                <a:ext cx="1004" cy="362"/>
                <a:chOff x="1309" y="8016"/>
                <a:chExt cx="1243" cy="844"/>
              </a:xfrm>
            </p:grpSpPr>
            <p:sp>
              <p:nvSpPr>
                <p:cNvPr id="157" name="文本框 156"/>
                <p:cNvSpPr txBox="1"/>
                <p:nvPr/>
              </p:nvSpPr>
              <p:spPr>
                <a:xfrm>
                  <a:off x="1309" y="8016"/>
                  <a:ext cx="283" cy="8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900" b="1"/>
                    <a:t>1</a:t>
                  </a:r>
                  <a:endParaRPr lang="en-US" altLang="zh-CN" sz="900" b="1"/>
                </a:p>
              </p:txBody>
            </p:sp>
            <p:sp>
              <p:nvSpPr>
                <p:cNvPr id="158" name="文本框 157"/>
                <p:cNvSpPr txBox="1"/>
                <p:nvPr/>
              </p:nvSpPr>
              <p:spPr>
                <a:xfrm>
                  <a:off x="1790" y="8016"/>
                  <a:ext cx="282" cy="8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900" b="1"/>
                    <a:t>2</a:t>
                  </a:r>
                  <a:endParaRPr lang="en-US" altLang="zh-CN" sz="900" b="1"/>
                </a:p>
              </p:txBody>
            </p:sp>
            <p:sp>
              <p:nvSpPr>
                <p:cNvPr id="159" name="文本框 158"/>
                <p:cNvSpPr txBox="1"/>
                <p:nvPr/>
              </p:nvSpPr>
              <p:spPr>
                <a:xfrm>
                  <a:off x="2270" y="8016"/>
                  <a:ext cx="282" cy="8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900" b="1"/>
                    <a:t>3</a:t>
                  </a:r>
                  <a:endParaRPr lang="en-US" altLang="zh-CN" sz="900" b="1"/>
                </a:p>
              </p:txBody>
            </p:sp>
          </p:grp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pa.。"/>
          <p:cNvPicPr>
            <a:picLocks noChangeAspect="1"/>
          </p:cNvPicPr>
          <p:nvPr/>
        </p:nvPicPr>
        <p:blipFill>
          <a:blip r:embed="rId1"/>
          <a:srcRect l="5663" t="32265" r="10842" b="31803"/>
          <a:stretch>
            <a:fillRect/>
          </a:stretch>
        </p:blipFill>
        <p:spPr>
          <a:xfrm flipH="1">
            <a:off x="4431030" y="2496185"/>
            <a:ext cx="1680210" cy="52959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271780" y="208280"/>
            <a:ext cx="1187450" cy="3683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latin typeface="Times New Roman Bold" panose="02020503050405090304" charset="0"/>
                <a:cs typeface="Times New Roman Bold" panose="02020503050405090304" charset="0"/>
              </a:rPr>
              <a:t>Figure 4.</a:t>
            </a:r>
            <a:endParaRPr lang="en-US" altLang="zh-CN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12395" y="1056005"/>
            <a:ext cx="2298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/>
              <a:t>A</a:t>
            </a:r>
            <a:endParaRPr lang="en-US" altLang="zh-CN" sz="1400" b="1"/>
          </a:p>
        </p:txBody>
      </p:sp>
      <p:sp>
        <p:nvSpPr>
          <p:cNvPr id="23" name="文本框 22"/>
          <p:cNvSpPr txBox="1"/>
          <p:nvPr/>
        </p:nvSpPr>
        <p:spPr>
          <a:xfrm>
            <a:off x="3321685" y="1056005"/>
            <a:ext cx="2298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/>
              <a:t>B</a:t>
            </a:r>
            <a:endParaRPr lang="en-US" altLang="zh-CN" sz="1400" b="1"/>
          </a:p>
        </p:txBody>
      </p:sp>
      <p:pic>
        <p:nvPicPr>
          <p:cNvPr id="24" name="图片 23" descr="6"/>
          <p:cNvPicPr>
            <a:picLocks noChangeAspect="1"/>
          </p:cNvPicPr>
          <p:nvPr/>
        </p:nvPicPr>
        <p:blipFill>
          <a:blip r:embed="rId2"/>
          <a:srcRect l="6965" t="20841" r="12730" b="52857"/>
          <a:stretch>
            <a:fillRect/>
          </a:stretch>
        </p:blipFill>
        <p:spPr>
          <a:xfrm>
            <a:off x="4431030" y="3697605"/>
            <a:ext cx="1680210" cy="52959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26" name="图片 25" descr="actin"/>
          <p:cNvPicPr>
            <a:picLocks noChangeAspect="1"/>
          </p:cNvPicPr>
          <p:nvPr/>
        </p:nvPicPr>
        <p:blipFill>
          <a:blip r:embed="rId3"/>
          <a:srcRect l="18490" t="35191" r="6414" b="34207"/>
          <a:stretch>
            <a:fillRect/>
          </a:stretch>
        </p:blipFill>
        <p:spPr>
          <a:xfrm>
            <a:off x="4427220" y="4294505"/>
            <a:ext cx="1680210" cy="52959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pic>
        <p:nvPicPr>
          <p:cNvPr id="27" name="图片 26" descr="PPAR"/>
          <p:cNvPicPr>
            <a:picLocks noChangeAspect="1"/>
          </p:cNvPicPr>
          <p:nvPr/>
        </p:nvPicPr>
        <p:blipFill>
          <a:blip r:embed="rId4"/>
          <a:srcRect l="3695" t="28887" r="9600" b="47349"/>
          <a:stretch>
            <a:fillRect/>
          </a:stretch>
        </p:blipFill>
        <p:spPr>
          <a:xfrm>
            <a:off x="4431030" y="1918970"/>
            <a:ext cx="1680210" cy="50546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28" name="图片 27" descr="il6"/>
          <p:cNvPicPr>
            <a:picLocks noChangeAspect="1"/>
          </p:cNvPicPr>
          <p:nvPr/>
        </p:nvPicPr>
        <p:blipFill>
          <a:blip r:embed="rId5"/>
          <a:srcRect l="7571" t="44155" r="3755" b="30371"/>
          <a:stretch>
            <a:fillRect/>
          </a:stretch>
        </p:blipFill>
        <p:spPr>
          <a:xfrm>
            <a:off x="4431030" y="3100705"/>
            <a:ext cx="1680210" cy="52959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29" name="矩形 28"/>
          <p:cNvSpPr/>
          <p:nvPr/>
        </p:nvSpPr>
        <p:spPr>
          <a:xfrm>
            <a:off x="4473575" y="2083753"/>
            <a:ext cx="1600200" cy="1758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473575" y="2680653"/>
            <a:ext cx="1600200" cy="1758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473575" y="3277553"/>
            <a:ext cx="1600200" cy="1758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473575" y="3874453"/>
            <a:ext cx="1600200" cy="1758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469765" y="4471353"/>
            <a:ext cx="1600200" cy="1758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fn_5 细胞 可用"/>
          <p:cNvPicPr>
            <a:picLocks noChangeAspect="1"/>
          </p:cNvPicPr>
          <p:nvPr/>
        </p:nvPicPr>
        <p:blipFill>
          <a:blip r:embed="rId6"/>
          <a:srcRect l="-2984" t="-49038" r="-2618" b="-48446"/>
          <a:stretch>
            <a:fillRect/>
          </a:stretch>
        </p:blipFill>
        <p:spPr>
          <a:xfrm flipH="1">
            <a:off x="4431030" y="1327785"/>
            <a:ext cx="1680210" cy="50546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36" name="矩形 35"/>
          <p:cNvSpPr/>
          <p:nvPr/>
        </p:nvSpPr>
        <p:spPr>
          <a:xfrm>
            <a:off x="4473575" y="1565275"/>
            <a:ext cx="1600200" cy="1758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44194" y="8944292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l-GR" sz="700" b="1">
                <a:latin typeface="Times New Roman Bold" panose="02020503050405090304" charset="0"/>
                <a:cs typeface="Times New Roman Bold" panose="02020503050405090304" charset="0"/>
              </a:rPr>
              <a:t>β-</a:t>
            </a:r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actin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44194" y="7736522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Drp1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44194" y="6528752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00" b="1">
                <a:latin typeface="Times New Roman Bold" panose="02020503050405090304" charset="0"/>
                <a:cs typeface="Times New Roman Bold" panose="02020503050405090304" charset="0"/>
              </a:rPr>
              <a:t>PPAR-</a:t>
            </a:r>
            <a:r>
              <a:rPr lang="el-GR" altLang="en-US" sz="700" b="1">
                <a:latin typeface="Times New Roman Bold" panose="02020503050405090304" charset="0"/>
                <a:cs typeface="Times New Roman Bold" panose="02020503050405090304" charset="0"/>
              </a:rPr>
              <a:t>α</a:t>
            </a:r>
            <a:endParaRPr lang="el-GR" altLang="en-US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44194" y="7132637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Mfn1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44194" y="5924867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Fibronectin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4194" y="8340407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700" b="1">
                <a:latin typeface="Times New Roman Bold" panose="02020503050405090304" charset="0"/>
                <a:cs typeface="Times New Roman Bold" panose="02020503050405090304" charset="0"/>
              </a:rPr>
              <a:t>IL6</a:t>
            </a:r>
            <a:endParaRPr lang="en-US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42240" y="5498465"/>
            <a:ext cx="2298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/>
              <a:t>C</a:t>
            </a:r>
            <a:endParaRPr lang="en-US" altLang="zh-CN" sz="1400" b="1"/>
          </a:p>
        </p:txBody>
      </p:sp>
      <p:pic>
        <p:nvPicPr>
          <p:cNvPr id="45" name="图片 44" descr="actin1"/>
          <p:cNvPicPr>
            <a:picLocks noChangeAspect="1"/>
          </p:cNvPicPr>
          <p:nvPr/>
        </p:nvPicPr>
        <p:blipFill>
          <a:blip r:embed="rId7"/>
          <a:srcRect l="3084" t="-75586" r="1163" b="-74899"/>
          <a:stretch>
            <a:fillRect/>
          </a:stretch>
        </p:blipFill>
        <p:spPr>
          <a:xfrm>
            <a:off x="3091180" y="8769667"/>
            <a:ext cx="1165225" cy="54165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59" name="文本框 58"/>
          <p:cNvSpPr txBox="1"/>
          <p:nvPr/>
        </p:nvSpPr>
        <p:spPr>
          <a:xfrm>
            <a:off x="2499360" y="5491480"/>
            <a:ext cx="2298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/>
              <a:t>D</a:t>
            </a:r>
            <a:endParaRPr lang="en-US" altLang="zh-CN" sz="1400" b="1"/>
          </a:p>
        </p:txBody>
      </p:sp>
      <p:sp>
        <p:nvSpPr>
          <p:cNvPr id="67" name="文本框 66"/>
          <p:cNvSpPr txBox="1"/>
          <p:nvPr/>
        </p:nvSpPr>
        <p:spPr>
          <a:xfrm>
            <a:off x="4677410" y="5491480"/>
            <a:ext cx="2298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/>
              <a:t>E</a:t>
            </a:r>
            <a:endParaRPr lang="en-US" altLang="zh-CN" sz="1400" b="1"/>
          </a:p>
        </p:txBody>
      </p:sp>
      <p:pic>
        <p:nvPicPr>
          <p:cNvPr id="84" name="图片 83" descr="IL6"/>
          <p:cNvPicPr>
            <a:picLocks noChangeAspect="1"/>
          </p:cNvPicPr>
          <p:nvPr/>
        </p:nvPicPr>
        <p:blipFill>
          <a:blip r:embed="rId8"/>
          <a:srcRect l="35918" t="29504" r="27256" b="51318"/>
          <a:stretch>
            <a:fillRect/>
          </a:stretch>
        </p:blipFill>
        <p:spPr>
          <a:xfrm>
            <a:off x="3091180" y="8168957"/>
            <a:ext cx="1165225" cy="54165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85" name="图片 84" descr="T"/>
          <p:cNvPicPr>
            <a:picLocks noChangeAspect="1"/>
          </p:cNvPicPr>
          <p:nvPr/>
        </p:nvPicPr>
        <p:blipFill>
          <a:blip r:embed="rId9"/>
          <a:srcRect l="45501" t="40141" r="12477" b="23197"/>
          <a:stretch>
            <a:fillRect/>
          </a:stretch>
        </p:blipFill>
        <p:spPr>
          <a:xfrm>
            <a:off x="5298440" y="8757285"/>
            <a:ext cx="1165225" cy="54165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86" name="图片 85" descr="pp。。。"/>
          <p:cNvPicPr>
            <a:picLocks noChangeAspect="1"/>
          </p:cNvPicPr>
          <p:nvPr/>
        </p:nvPicPr>
        <p:blipFill>
          <a:blip r:embed="rId10"/>
          <a:srcRect l="25136" t="50275" r="39037" b="27058"/>
          <a:stretch>
            <a:fillRect/>
          </a:stretch>
        </p:blipFill>
        <p:spPr>
          <a:xfrm flipH="1">
            <a:off x="3091180" y="6356667"/>
            <a:ext cx="1165225" cy="54038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87" name="图片 86" descr="CDX2-- NG     ACTIN"/>
          <p:cNvPicPr>
            <a:picLocks noChangeAspect="1"/>
          </p:cNvPicPr>
          <p:nvPr/>
        </p:nvPicPr>
        <p:blipFill>
          <a:blip r:embed="rId11"/>
          <a:srcRect l="33596" t="44494" r="26177" b="29669"/>
          <a:stretch>
            <a:fillRect/>
          </a:stretch>
        </p:blipFill>
        <p:spPr>
          <a:xfrm>
            <a:off x="730250" y="8775189"/>
            <a:ext cx="1165225" cy="54165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88" name="图片 87" descr="bax。。。"/>
          <p:cNvPicPr>
            <a:picLocks noChangeAspect="1"/>
          </p:cNvPicPr>
          <p:nvPr/>
        </p:nvPicPr>
        <p:blipFill>
          <a:blip r:embed="rId12"/>
          <a:srcRect l="51132" t="59839" r="8267" b="22932"/>
          <a:stretch>
            <a:fillRect/>
          </a:stretch>
        </p:blipFill>
        <p:spPr>
          <a:xfrm>
            <a:off x="730250" y="8170669"/>
            <a:ext cx="1165225" cy="54165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89" name="图片 88" descr="mfn"/>
          <p:cNvPicPr>
            <a:picLocks noChangeAspect="1"/>
          </p:cNvPicPr>
          <p:nvPr/>
        </p:nvPicPr>
        <p:blipFill>
          <a:blip r:embed="rId13"/>
          <a:srcRect l="40169" t="27073" r="24016" b="45812"/>
          <a:stretch>
            <a:fillRect/>
          </a:stretch>
        </p:blipFill>
        <p:spPr>
          <a:xfrm flipH="1">
            <a:off x="3091180" y="6959917"/>
            <a:ext cx="1165225" cy="54165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90" name="矩形 89"/>
          <p:cNvSpPr/>
          <p:nvPr/>
        </p:nvSpPr>
        <p:spPr>
          <a:xfrm>
            <a:off x="3115310" y="8960417"/>
            <a:ext cx="1129030" cy="16510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3115310" y="8374947"/>
            <a:ext cx="1129030" cy="16510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3115310" y="7123362"/>
            <a:ext cx="1129030" cy="16510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3110865" y="6527097"/>
            <a:ext cx="1129030" cy="16510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749300" y="8961120"/>
            <a:ext cx="1129030" cy="16510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749300" y="8361045"/>
            <a:ext cx="1129030" cy="16510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5306060" y="8957945"/>
            <a:ext cx="1129030" cy="16510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0" name="图片 99" descr="COL1.2"/>
          <p:cNvPicPr>
            <a:picLocks noChangeAspect="1"/>
          </p:cNvPicPr>
          <p:nvPr/>
        </p:nvPicPr>
        <p:blipFill>
          <a:blip r:embed="rId14"/>
          <a:srcRect l="40793" t="37274" r="21377" b="28234"/>
          <a:stretch>
            <a:fillRect/>
          </a:stretch>
        </p:blipFill>
        <p:spPr>
          <a:xfrm>
            <a:off x="730250" y="5754245"/>
            <a:ext cx="1161665" cy="54000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101" name="矩形 100"/>
          <p:cNvSpPr/>
          <p:nvPr/>
        </p:nvSpPr>
        <p:spPr>
          <a:xfrm>
            <a:off x="749300" y="5941695"/>
            <a:ext cx="1129030" cy="16510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2" name="图片 101" descr="COL3"/>
          <p:cNvPicPr>
            <a:picLocks noChangeAspect="1"/>
          </p:cNvPicPr>
          <p:nvPr/>
        </p:nvPicPr>
        <p:blipFill>
          <a:blip r:embed="rId15"/>
          <a:srcRect l="48425" t="41426" r="15092" b="1699"/>
          <a:stretch>
            <a:fillRect/>
          </a:stretch>
        </p:blipFill>
        <p:spPr>
          <a:xfrm>
            <a:off x="5298440" y="7517765"/>
            <a:ext cx="1165225" cy="58102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103" name="矩形 102"/>
          <p:cNvSpPr/>
          <p:nvPr/>
        </p:nvSpPr>
        <p:spPr>
          <a:xfrm>
            <a:off x="5306060" y="7736205"/>
            <a:ext cx="1129030" cy="16510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 descr="FN CELL           PA"/>
          <p:cNvPicPr>
            <a:picLocks noChangeAspect="1"/>
          </p:cNvPicPr>
          <p:nvPr/>
        </p:nvPicPr>
        <p:blipFill>
          <a:blip r:embed="rId16"/>
          <a:srcRect l="14194" t="60515" r="47122" b="15682"/>
          <a:stretch>
            <a:fillRect/>
          </a:stretch>
        </p:blipFill>
        <p:spPr>
          <a:xfrm flipV="1">
            <a:off x="5298440" y="5719445"/>
            <a:ext cx="1165225" cy="54165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46" name="矩形 45"/>
          <p:cNvSpPr/>
          <p:nvPr/>
        </p:nvSpPr>
        <p:spPr>
          <a:xfrm>
            <a:off x="5306060" y="5941695"/>
            <a:ext cx="1160145" cy="16510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7" name="图片 46" descr="CDX2-- NG                  COL1"/>
          <p:cNvPicPr>
            <a:picLocks noChangeAspect="1"/>
          </p:cNvPicPr>
          <p:nvPr/>
        </p:nvPicPr>
        <p:blipFill>
          <a:blip r:embed="rId17"/>
          <a:srcRect l="49261" t="29359" r="10020" b="51602"/>
          <a:stretch>
            <a:fillRect/>
          </a:stretch>
        </p:blipFill>
        <p:spPr>
          <a:xfrm>
            <a:off x="5298440" y="6319520"/>
            <a:ext cx="1165225" cy="53975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48" name="矩形 47"/>
          <p:cNvSpPr/>
          <p:nvPr/>
        </p:nvSpPr>
        <p:spPr>
          <a:xfrm>
            <a:off x="5306060" y="6583045"/>
            <a:ext cx="1160145" cy="16510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6" name="文本框 485"/>
          <p:cNvSpPr txBox="1"/>
          <p:nvPr/>
        </p:nvSpPr>
        <p:spPr>
          <a:xfrm>
            <a:off x="322580" y="1481138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Fibronectin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pic>
        <p:nvPicPr>
          <p:cNvPr id="25" name="图片 24" descr="fn 2"/>
          <p:cNvPicPr>
            <a:picLocks noChangeAspect="1"/>
          </p:cNvPicPr>
          <p:nvPr/>
        </p:nvPicPr>
        <p:blipFill>
          <a:blip r:embed="rId18"/>
          <a:srcRect l="9207" t="42066" r="16384" b="32184"/>
          <a:stretch>
            <a:fillRect/>
          </a:stretch>
        </p:blipFill>
        <p:spPr>
          <a:xfrm>
            <a:off x="981075" y="1315720"/>
            <a:ext cx="1680210" cy="52959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16" name="矩形 15"/>
          <p:cNvSpPr/>
          <p:nvPr/>
        </p:nvSpPr>
        <p:spPr>
          <a:xfrm>
            <a:off x="1034415" y="1518920"/>
            <a:ext cx="1600200" cy="1758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7" name="组合 96"/>
          <p:cNvGrpSpPr/>
          <p:nvPr/>
        </p:nvGrpSpPr>
        <p:grpSpPr>
          <a:xfrm rot="0">
            <a:off x="2646045" y="1518920"/>
            <a:ext cx="399415" cy="198755"/>
            <a:chOff x="4346" y="2755"/>
            <a:chExt cx="629" cy="313"/>
          </a:xfrm>
        </p:grpSpPr>
        <p:cxnSp>
          <p:nvCxnSpPr>
            <p:cNvPr id="98" name="直接连接符 97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9" name="文本框 98"/>
            <p:cNvSpPr txBox="1"/>
            <p:nvPr/>
          </p:nvSpPr>
          <p:spPr>
            <a:xfrm>
              <a:off x="4413" y="2755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250</a:t>
              </a:r>
              <a:endParaRPr lang="en-US" altLang="zh-CN" sz="700"/>
            </a:p>
          </p:txBody>
        </p:sp>
      </p:grpSp>
      <p:pic>
        <p:nvPicPr>
          <p:cNvPr id="4" name="图片 3" descr="ppar"/>
          <p:cNvPicPr>
            <a:picLocks noChangeAspect="1"/>
          </p:cNvPicPr>
          <p:nvPr/>
        </p:nvPicPr>
        <p:blipFill>
          <a:blip r:embed="rId19"/>
          <a:srcRect l="11872" t="29188" r="9782" b="40287"/>
          <a:stretch>
            <a:fillRect/>
          </a:stretch>
        </p:blipFill>
        <p:spPr>
          <a:xfrm flipH="1">
            <a:off x="981075" y="1906905"/>
            <a:ext cx="1680210" cy="52959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484" name="文本框 483"/>
          <p:cNvSpPr txBox="1"/>
          <p:nvPr/>
        </p:nvSpPr>
        <p:spPr>
          <a:xfrm>
            <a:off x="322580" y="2076768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00" b="1">
                <a:latin typeface="Times New Roman Bold" panose="02020503050405090304" charset="0"/>
                <a:cs typeface="Times New Roman Bold" panose="02020503050405090304" charset="0"/>
              </a:rPr>
              <a:t>PPAR-</a:t>
            </a:r>
            <a:r>
              <a:rPr lang="el-GR" altLang="en-US" sz="700" b="1">
                <a:latin typeface="Times New Roman Bold" panose="02020503050405090304" charset="0"/>
                <a:cs typeface="Times New Roman Bold" panose="02020503050405090304" charset="0"/>
              </a:rPr>
              <a:t>α</a:t>
            </a:r>
            <a:endParaRPr lang="el-GR" altLang="en-US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34415" y="2056765"/>
            <a:ext cx="1600200" cy="1758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 rot="0">
            <a:off x="2646045" y="2013585"/>
            <a:ext cx="390525" cy="198755"/>
            <a:chOff x="4346" y="2771"/>
            <a:chExt cx="615" cy="313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3" name="文本框 72"/>
            <p:cNvSpPr txBox="1"/>
            <p:nvPr/>
          </p:nvSpPr>
          <p:spPr>
            <a:xfrm>
              <a:off x="4399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55</a:t>
              </a:r>
              <a:endParaRPr lang="en-US" altLang="zh-CN" sz="700"/>
            </a:p>
          </p:txBody>
        </p:sp>
      </p:grpSp>
      <p:pic>
        <p:nvPicPr>
          <p:cNvPr id="3" name="图片 2" descr="feno"/>
          <p:cNvPicPr>
            <a:picLocks noChangeAspect="1"/>
          </p:cNvPicPr>
          <p:nvPr/>
        </p:nvPicPr>
        <p:blipFill>
          <a:blip r:embed="rId20"/>
          <a:srcRect l="11991" t="19482" r="10206" b="52575"/>
          <a:stretch>
            <a:fillRect/>
          </a:stretch>
        </p:blipFill>
        <p:spPr>
          <a:xfrm flipH="1">
            <a:off x="981075" y="2503805"/>
            <a:ext cx="1680210" cy="52959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485" name="文本框 484"/>
          <p:cNvSpPr txBox="1"/>
          <p:nvPr/>
        </p:nvSpPr>
        <p:spPr>
          <a:xfrm>
            <a:off x="322580" y="2672398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Mfn1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34415" y="2682240"/>
            <a:ext cx="1600200" cy="1758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 rot="0">
            <a:off x="2646045" y="2574925"/>
            <a:ext cx="362585" cy="198755"/>
            <a:chOff x="4346" y="2771"/>
            <a:chExt cx="571" cy="313"/>
          </a:xfrm>
        </p:grpSpPr>
        <p:cxnSp>
          <p:nvCxnSpPr>
            <p:cNvPr id="75" name="直接连接符 74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6" name="文本框 75"/>
            <p:cNvSpPr txBox="1"/>
            <p:nvPr/>
          </p:nvSpPr>
          <p:spPr>
            <a:xfrm>
              <a:off x="4355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100</a:t>
              </a:r>
              <a:endParaRPr lang="en-US" altLang="zh-CN" sz="700"/>
            </a:p>
          </p:txBody>
        </p:sp>
      </p:grpSp>
      <p:sp>
        <p:nvSpPr>
          <p:cNvPr id="483" name="文本框 482"/>
          <p:cNvSpPr txBox="1"/>
          <p:nvPr/>
        </p:nvSpPr>
        <p:spPr>
          <a:xfrm>
            <a:off x="322580" y="3268028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Drp1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pic>
        <p:nvPicPr>
          <p:cNvPr id="7" name="图片 6" descr="drp"/>
          <p:cNvPicPr>
            <a:picLocks noChangeAspect="1"/>
          </p:cNvPicPr>
          <p:nvPr/>
        </p:nvPicPr>
        <p:blipFill>
          <a:blip r:embed="rId21"/>
          <a:srcRect l="10269" t="46978" r="13388" b="25033"/>
          <a:stretch>
            <a:fillRect/>
          </a:stretch>
        </p:blipFill>
        <p:spPr>
          <a:xfrm>
            <a:off x="981075" y="3100705"/>
            <a:ext cx="1680210" cy="52959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13" name="矩形 12"/>
          <p:cNvSpPr/>
          <p:nvPr/>
        </p:nvSpPr>
        <p:spPr>
          <a:xfrm>
            <a:off x="1034415" y="3276600"/>
            <a:ext cx="1600200" cy="1758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 rot="0">
            <a:off x="2646045" y="3232785"/>
            <a:ext cx="385445" cy="198755"/>
            <a:chOff x="4346" y="2771"/>
            <a:chExt cx="607" cy="313"/>
          </a:xfrm>
        </p:grpSpPr>
        <p:cxnSp>
          <p:nvCxnSpPr>
            <p:cNvPr id="78" name="直接连接符 77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9" name="文本框 78"/>
            <p:cNvSpPr txBox="1"/>
            <p:nvPr/>
          </p:nvSpPr>
          <p:spPr>
            <a:xfrm>
              <a:off x="4391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70</a:t>
              </a:r>
              <a:endParaRPr lang="en-US" altLang="zh-CN" sz="700"/>
            </a:p>
          </p:txBody>
        </p:sp>
      </p:grpSp>
      <p:sp>
        <p:nvSpPr>
          <p:cNvPr id="487" name="文本框 486"/>
          <p:cNvSpPr txBox="1"/>
          <p:nvPr/>
        </p:nvSpPr>
        <p:spPr>
          <a:xfrm>
            <a:off x="322580" y="3863658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700" b="1">
                <a:latin typeface="Times New Roman Bold" panose="02020503050405090304" charset="0"/>
                <a:cs typeface="Times New Roman Bold" panose="02020503050405090304" charset="0"/>
              </a:rPr>
              <a:t>IL6</a:t>
            </a:r>
            <a:endParaRPr lang="en-US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pic>
        <p:nvPicPr>
          <p:cNvPr id="8" name="图片 7" descr="il6"/>
          <p:cNvPicPr>
            <a:picLocks noChangeAspect="1"/>
          </p:cNvPicPr>
          <p:nvPr/>
        </p:nvPicPr>
        <p:blipFill>
          <a:blip r:embed="rId22"/>
          <a:srcRect l="5118" t="32601" r="11296" b="43389"/>
          <a:stretch>
            <a:fillRect/>
          </a:stretch>
        </p:blipFill>
        <p:spPr>
          <a:xfrm>
            <a:off x="981075" y="3697605"/>
            <a:ext cx="1680210" cy="52959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12" name="矩形 11"/>
          <p:cNvSpPr/>
          <p:nvPr/>
        </p:nvSpPr>
        <p:spPr>
          <a:xfrm>
            <a:off x="1034415" y="3874135"/>
            <a:ext cx="1600200" cy="1758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rot="0">
            <a:off x="2637155" y="3778250"/>
            <a:ext cx="393065" cy="198755"/>
            <a:chOff x="4346" y="2771"/>
            <a:chExt cx="619" cy="313"/>
          </a:xfrm>
        </p:grpSpPr>
        <p:cxnSp>
          <p:nvCxnSpPr>
            <p:cNvPr id="81" name="直接连接符 80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2" name="文本框 81"/>
            <p:cNvSpPr txBox="1"/>
            <p:nvPr/>
          </p:nvSpPr>
          <p:spPr>
            <a:xfrm>
              <a:off x="4403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25</a:t>
              </a:r>
              <a:endParaRPr lang="en-US" altLang="zh-CN" sz="700"/>
            </a:p>
          </p:txBody>
        </p:sp>
      </p:grpSp>
      <p:sp>
        <p:nvSpPr>
          <p:cNvPr id="482" name="文本框 481"/>
          <p:cNvSpPr txBox="1"/>
          <p:nvPr/>
        </p:nvSpPr>
        <p:spPr>
          <a:xfrm>
            <a:off x="322580" y="4459288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l-GR" sz="700" b="1">
                <a:latin typeface="Times New Roman Bold" panose="02020503050405090304" charset="0"/>
                <a:cs typeface="Times New Roman Bold" panose="02020503050405090304" charset="0"/>
              </a:rPr>
              <a:t>β-</a:t>
            </a:r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actin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pic>
        <p:nvPicPr>
          <p:cNvPr id="9" name="图片 8" descr="PA21 ACTIN."/>
          <p:cNvPicPr>
            <a:picLocks noChangeAspect="1"/>
          </p:cNvPicPr>
          <p:nvPr/>
        </p:nvPicPr>
        <p:blipFill>
          <a:blip r:embed="rId23"/>
          <a:srcRect l="13446" t="51791" r="9168" b="18886"/>
          <a:stretch>
            <a:fillRect/>
          </a:stretch>
        </p:blipFill>
        <p:spPr>
          <a:xfrm>
            <a:off x="981075" y="4294505"/>
            <a:ext cx="1680210" cy="52959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11" name="矩形 10"/>
          <p:cNvSpPr/>
          <p:nvPr/>
        </p:nvSpPr>
        <p:spPr>
          <a:xfrm>
            <a:off x="1034415" y="4436110"/>
            <a:ext cx="1600200" cy="1758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 rot="0">
            <a:off x="2646045" y="4453255"/>
            <a:ext cx="393065" cy="198755"/>
            <a:chOff x="4346" y="2759"/>
            <a:chExt cx="619" cy="313"/>
          </a:xfrm>
        </p:grpSpPr>
        <p:cxnSp>
          <p:nvCxnSpPr>
            <p:cNvPr id="104" name="直接连接符 103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5" name="文本框 104"/>
            <p:cNvSpPr txBox="1"/>
            <p:nvPr/>
          </p:nvSpPr>
          <p:spPr>
            <a:xfrm>
              <a:off x="4403" y="2759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40</a:t>
              </a:r>
              <a:endParaRPr lang="en-US" altLang="zh-CN" sz="700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6074410" y="3863023"/>
            <a:ext cx="393065" cy="198755"/>
            <a:chOff x="4346" y="2771"/>
            <a:chExt cx="619" cy="313"/>
          </a:xfrm>
        </p:grpSpPr>
        <p:cxnSp>
          <p:nvCxnSpPr>
            <p:cNvPr id="116" name="直接连接符 115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7" name="文本框 116"/>
            <p:cNvSpPr txBox="1"/>
            <p:nvPr/>
          </p:nvSpPr>
          <p:spPr>
            <a:xfrm>
              <a:off x="4403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25</a:t>
              </a:r>
              <a:endParaRPr lang="en-US" altLang="zh-CN" sz="700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6106795" y="4459923"/>
            <a:ext cx="393065" cy="198755"/>
            <a:chOff x="4346" y="2759"/>
            <a:chExt cx="619" cy="313"/>
          </a:xfrm>
        </p:grpSpPr>
        <p:cxnSp>
          <p:nvCxnSpPr>
            <p:cNvPr id="119" name="直接连接符 118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0" name="文本框 119"/>
            <p:cNvSpPr txBox="1"/>
            <p:nvPr/>
          </p:nvSpPr>
          <p:spPr>
            <a:xfrm>
              <a:off x="4403" y="2759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40</a:t>
              </a:r>
              <a:endParaRPr lang="en-US" altLang="zh-CN" sz="700"/>
            </a:p>
          </p:txBody>
        </p:sp>
      </p:grpSp>
      <p:pic>
        <p:nvPicPr>
          <p:cNvPr id="68" name="图片 67" descr="aki--col1-可"/>
          <p:cNvPicPr>
            <a:picLocks noChangeAspect="1"/>
          </p:cNvPicPr>
          <p:nvPr/>
        </p:nvPicPr>
        <p:blipFill>
          <a:blip r:embed="rId24"/>
          <a:srcRect l="50636" t="29523" r="13810" b="44648"/>
          <a:stretch>
            <a:fillRect/>
          </a:stretch>
        </p:blipFill>
        <p:spPr>
          <a:xfrm flipH="1">
            <a:off x="3091180" y="7563167"/>
            <a:ext cx="1165225" cy="54165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69" name="矩形 68"/>
          <p:cNvSpPr/>
          <p:nvPr/>
        </p:nvSpPr>
        <p:spPr>
          <a:xfrm>
            <a:off x="3115310" y="7799002"/>
            <a:ext cx="1129030" cy="16510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2" name="图片 121" descr="fnobete--actin"/>
          <p:cNvPicPr>
            <a:picLocks noChangeAspect="1"/>
          </p:cNvPicPr>
          <p:nvPr/>
        </p:nvPicPr>
        <p:blipFill>
          <a:blip r:embed="rId25"/>
          <a:srcRect l="10479" t="39286" r="52968" b="32782"/>
          <a:stretch>
            <a:fillRect/>
          </a:stretch>
        </p:blipFill>
        <p:spPr>
          <a:xfrm>
            <a:off x="5298440" y="6917690"/>
            <a:ext cx="1165225" cy="54165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50" name="矩形 49"/>
          <p:cNvSpPr/>
          <p:nvPr/>
        </p:nvSpPr>
        <p:spPr>
          <a:xfrm>
            <a:off x="5306060" y="7140575"/>
            <a:ext cx="1160145" cy="16510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4" name="图片 123" descr="aki-col1.1"/>
          <p:cNvPicPr>
            <a:picLocks noChangeAspect="1"/>
          </p:cNvPicPr>
          <p:nvPr/>
        </p:nvPicPr>
        <p:blipFill>
          <a:blip r:embed="rId26"/>
          <a:srcRect l="41127" t="49748" r="22310" b="15991"/>
          <a:stretch>
            <a:fillRect/>
          </a:stretch>
        </p:blipFill>
        <p:spPr>
          <a:xfrm>
            <a:off x="730250" y="7566149"/>
            <a:ext cx="1165225" cy="54165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125" name="矩形 124"/>
          <p:cNvSpPr/>
          <p:nvPr/>
        </p:nvSpPr>
        <p:spPr>
          <a:xfrm>
            <a:off x="749300" y="7753350"/>
            <a:ext cx="1129030" cy="16510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7" name="图片 126" descr="ｃｏｌ１"/>
          <p:cNvPicPr>
            <a:picLocks noChangeAspect="1"/>
          </p:cNvPicPr>
          <p:nvPr/>
        </p:nvPicPr>
        <p:blipFill>
          <a:blip r:embed="rId27"/>
          <a:srcRect l="30527" t="31401" r="30588" b="47630"/>
          <a:stretch>
            <a:fillRect/>
          </a:stretch>
        </p:blipFill>
        <p:spPr>
          <a:xfrm flipH="1">
            <a:off x="3091180" y="5754687"/>
            <a:ext cx="1165225" cy="54165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128" name="矩形 127"/>
          <p:cNvSpPr/>
          <p:nvPr/>
        </p:nvSpPr>
        <p:spPr>
          <a:xfrm>
            <a:off x="3110865" y="5972175"/>
            <a:ext cx="1129030" cy="16510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32" name="组合 131"/>
          <p:cNvGrpSpPr/>
          <p:nvPr/>
        </p:nvGrpSpPr>
        <p:grpSpPr>
          <a:xfrm>
            <a:off x="4226560" y="5955347"/>
            <a:ext cx="399415" cy="198755"/>
            <a:chOff x="4346" y="2755"/>
            <a:chExt cx="629" cy="313"/>
          </a:xfrm>
        </p:grpSpPr>
        <p:cxnSp>
          <p:nvCxnSpPr>
            <p:cNvPr id="133" name="直接连接符 132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4" name="文本框 133"/>
            <p:cNvSpPr txBox="1"/>
            <p:nvPr/>
          </p:nvSpPr>
          <p:spPr>
            <a:xfrm>
              <a:off x="4413" y="2755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250</a:t>
              </a:r>
              <a:endParaRPr lang="en-US" altLang="zh-CN" sz="700"/>
            </a:p>
          </p:txBody>
        </p:sp>
      </p:grpSp>
      <p:pic>
        <p:nvPicPr>
          <p:cNvPr id="138" name="图片 137" descr="PA==麻烦你"/>
          <p:cNvPicPr>
            <a:picLocks noChangeAspect="1"/>
          </p:cNvPicPr>
          <p:nvPr/>
        </p:nvPicPr>
        <p:blipFill>
          <a:blip r:embed="rId28"/>
          <a:srcRect l="14767" t="33268" r="49788" b="36222"/>
          <a:stretch>
            <a:fillRect/>
          </a:stretch>
        </p:blipFill>
        <p:spPr>
          <a:xfrm flipH="1">
            <a:off x="730250" y="6961629"/>
            <a:ext cx="1165225" cy="54165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139" name="矩形 138"/>
          <p:cNvSpPr/>
          <p:nvPr/>
        </p:nvSpPr>
        <p:spPr>
          <a:xfrm>
            <a:off x="749300" y="7116445"/>
            <a:ext cx="1129030" cy="16510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0" name="图片 139" descr="actin=HG"/>
          <p:cNvPicPr>
            <a:picLocks noChangeAspect="1"/>
          </p:cNvPicPr>
          <p:nvPr/>
        </p:nvPicPr>
        <p:blipFill>
          <a:blip r:embed="rId29"/>
          <a:srcRect l="13434" t="32235" r="47698" b="19153"/>
          <a:stretch>
            <a:fillRect/>
          </a:stretch>
        </p:blipFill>
        <p:spPr>
          <a:xfrm flipH="1">
            <a:off x="730250" y="6357109"/>
            <a:ext cx="1165225" cy="54165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142" name="矩形 141"/>
          <p:cNvSpPr/>
          <p:nvPr/>
        </p:nvSpPr>
        <p:spPr>
          <a:xfrm>
            <a:off x="749300" y="6510020"/>
            <a:ext cx="1129030" cy="16510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3" name="图片 142" descr="il6 3"/>
          <p:cNvPicPr>
            <a:picLocks noChangeAspect="1"/>
          </p:cNvPicPr>
          <p:nvPr/>
        </p:nvPicPr>
        <p:blipFill>
          <a:blip r:embed="rId30">
            <a:lum bright="6000" contrast="-30000"/>
          </a:blip>
          <a:srcRect t="-83234" b="-123559"/>
          <a:stretch>
            <a:fillRect/>
          </a:stretch>
        </p:blipFill>
        <p:spPr>
          <a:xfrm>
            <a:off x="5298440" y="8157210"/>
            <a:ext cx="1165225" cy="54165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144" name="矩形 143"/>
          <p:cNvSpPr/>
          <p:nvPr/>
        </p:nvSpPr>
        <p:spPr>
          <a:xfrm>
            <a:off x="5306060" y="8302625"/>
            <a:ext cx="1129030" cy="16510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45" name="组合 144"/>
          <p:cNvGrpSpPr/>
          <p:nvPr/>
        </p:nvGrpSpPr>
        <p:grpSpPr>
          <a:xfrm>
            <a:off x="1884045" y="8944292"/>
            <a:ext cx="393065" cy="198755"/>
            <a:chOff x="4346" y="2759"/>
            <a:chExt cx="619" cy="313"/>
          </a:xfrm>
        </p:grpSpPr>
        <p:cxnSp>
          <p:nvCxnSpPr>
            <p:cNvPr id="146" name="直接连接符 145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7" name="文本框 146"/>
            <p:cNvSpPr txBox="1"/>
            <p:nvPr/>
          </p:nvSpPr>
          <p:spPr>
            <a:xfrm>
              <a:off x="4403" y="2759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40</a:t>
              </a:r>
              <a:endParaRPr lang="en-US" altLang="zh-CN" sz="700"/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6452235" y="8941117"/>
            <a:ext cx="393065" cy="198755"/>
            <a:chOff x="4346" y="2759"/>
            <a:chExt cx="619" cy="313"/>
          </a:xfrm>
        </p:grpSpPr>
        <p:cxnSp>
          <p:nvCxnSpPr>
            <p:cNvPr id="149" name="直接连接符 148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0" name="文本框 149"/>
            <p:cNvSpPr txBox="1"/>
            <p:nvPr/>
          </p:nvSpPr>
          <p:spPr>
            <a:xfrm>
              <a:off x="4403" y="2759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40</a:t>
              </a:r>
              <a:endParaRPr lang="en-US" altLang="zh-CN" sz="700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4226560" y="8989310"/>
            <a:ext cx="393065" cy="198755"/>
            <a:chOff x="4346" y="2759"/>
            <a:chExt cx="619" cy="313"/>
          </a:xfrm>
        </p:grpSpPr>
        <p:cxnSp>
          <p:nvCxnSpPr>
            <p:cNvPr id="152" name="直接连接符 151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3" name="文本框 152"/>
            <p:cNvSpPr txBox="1"/>
            <p:nvPr/>
          </p:nvSpPr>
          <p:spPr>
            <a:xfrm>
              <a:off x="4403" y="2759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40</a:t>
              </a:r>
              <a:endParaRPr lang="en-US" altLang="zh-CN" sz="700"/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4246880" y="8287635"/>
            <a:ext cx="393065" cy="198755"/>
            <a:chOff x="4346" y="2771"/>
            <a:chExt cx="619" cy="313"/>
          </a:xfrm>
        </p:grpSpPr>
        <p:cxnSp>
          <p:nvCxnSpPr>
            <p:cNvPr id="155" name="直接连接符 154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6" name="文本框 155"/>
            <p:cNvSpPr txBox="1"/>
            <p:nvPr/>
          </p:nvSpPr>
          <p:spPr>
            <a:xfrm>
              <a:off x="4403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25</a:t>
              </a:r>
              <a:endParaRPr lang="en-US" altLang="zh-CN" sz="700"/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1884045" y="8278495"/>
            <a:ext cx="393065" cy="198755"/>
            <a:chOff x="4346" y="2771"/>
            <a:chExt cx="619" cy="313"/>
          </a:xfrm>
        </p:grpSpPr>
        <p:cxnSp>
          <p:nvCxnSpPr>
            <p:cNvPr id="158" name="直接连接符 157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9" name="文本框 158"/>
            <p:cNvSpPr txBox="1"/>
            <p:nvPr/>
          </p:nvSpPr>
          <p:spPr>
            <a:xfrm>
              <a:off x="4403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25</a:t>
              </a:r>
              <a:endParaRPr lang="en-US" altLang="zh-CN" sz="700"/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6452235" y="8233727"/>
            <a:ext cx="393065" cy="198755"/>
            <a:chOff x="4346" y="2771"/>
            <a:chExt cx="619" cy="313"/>
          </a:xfrm>
        </p:grpSpPr>
        <p:cxnSp>
          <p:nvCxnSpPr>
            <p:cNvPr id="161" name="直接连接符 160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2" name="文本框 161"/>
            <p:cNvSpPr txBox="1"/>
            <p:nvPr/>
          </p:nvSpPr>
          <p:spPr>
            <a:xfrm>
              <a:off x="4403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25</a:t>
              </a:r>
              <a:endParaRPr lang="en-US" altLang="zh-CN" sz="700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1891665" y="7691120"/>
            <a:ext cx="385445" cy="198755"/>
            <a:chOff x="4346" y="2771"/>
            <a:chExt cx="607" cy="313"/>
          </a:xfrm>
        </p:grpSpPr>
        <p:cxnSp>
          <p:nvCxnSpPr>
            <p:cNvPr id="164" name="直接连接符 163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5" name="文本框 164"/>
            <p:cNvSpPr txBox="1"/>
            <p:nvPr/>
          </p:nvSpPr>
          <p:spPr>
            <a:xfrm>
              <a:off x="4391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100</a:t>
              </a:r>
              <a:endParaRPr lang="en-US" altLang="zh-CN" sz="700"/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4237990" y="7664700"/>
            <a:ext cx="385445" cy="198755"/>
            <a:chOff x="4346" y="2771"/>
            <a:chExt cx="607" cy="313"/>
          </a:xfrm>
        </p:grpSpPr>
        <p:cxnSp>
          <p:nvCxnSpPr>
            <p:cNvPr id="167" name="直接连接符 166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8" name="文本框 167"/>
            <p:cNvSpPr txBox="1"/>
            <p:nvPr/>
          </p:nvSpPr>
          <p:spPr>
            <a:xfrm>
              <a:off x="4391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100</a:t>
              </a:r>
              <a:endParaRPr lang="en-US" altLang="zh-CN" sz="700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6452235" y="7660005"/>
            <a:ext cx="385445" cy="198755"/>
            <a:chOff x="4346" y="2771"/>
            <a:chExt cx="607" cy="313"/>
          </a:xfrm>
        </p:grpSpPr>
        <p:cxnSp>
          <p:nvCxnSpPr>
            <p:cNvPr id="170" name="直接连接符 169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1" name="文本框 170"/>
            <p:cNvSpPr txBox="1"/>
            <p:nvPr/>
          </p:nvSpPr>
          <p:spPr>
            <a:xfrm>
              <a:off x="4391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100</a:t>
              </a:r>
              <a:endParaRPr lang="en-US" altLang="zh-CN" sz="700"/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4226560" y="7035415"/>
            <a:ext cx="385445" cy="198755"/>
            <a:chOff x="4346" y="2771"/>
            <a:chExt cx="607" cy="313"/>
          </a:xfrm>
        </p:grpSpPr>
        <p:cxnSp>
          <p:nvCxnSpPr>
            <p:cNvPr id="173" name="直接连接符 172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4" name="文本框 173"/>
            <p:cNvSpPr txBox="1"/>
            <p:nvPr/>
          </p:nvSpPr>
          <p:spPr>
            <a:xfrm>
              <a:off x="4391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100</a:t>
              </a:r>
              <a:endParaRPr lang="en-US" altLang="zh-CN" sz="700"/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1884045" y="7026275"/>
            <a:ext cx="385445" cy="198755"/>
            <a:chOff x="4346" y="2771"/>
            <a:chExt cx="607" cy="313"/>
          </a:xfrm>
        </p:grpSpPr>
        <p:cxnSp>
          <p:nvCxnSpPr>
            <p:cNvPr id="176" name="直接连接符 175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7" name="文本框 176"/>
            <p:cNvSpPr txBox="1"/>
            <p:nvPr/>
          </p:nvSpPr>
          <p:spPr>
            <a:xfrm>
              <a:off x="4391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100</a:t>
              </a:r>
              <a:endParaRPr lang="en-US" altLang="zh-CN" sz="700"/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6452235" y="7131367"/>
            <a:ext cx="385445" cy="198755"/>
            <a:chOff x="4346" y="2771"/>
            <a:chExt cx="607" cy="313"/>
          </a:xfrm>
        </p:grpSpPr>
        <p:cxnSp>
          <p:nvCxnSpPr>
            <p:cNvPr id="179" name="直接连接符 178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0" name="文本框 179"/>
            <p:cNvSpPr txBox="1"/>
            <p:nvPr/>
          </p:nvSpPr>
          <p:spPr>
            <a:xfrm>
              <a:off x="4391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100</a:t>
              </a:r>
              <a:endParaRPr lang="en-US" altLang="zh-CN" sz="700"/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1884045" y="5890260"/>
            <a:ext cx="399415" cy="198755"/>
            <a:chOff x="4346" y="2755"/>
            <a:chExt cx="629" cy="313"/>
          </a:xfrm>
        </p:grpSpPr>
        <p:cxnSp>
          <p:nvCxnSpPr>
            <p:cNvPr id="182" name="直接连接符 181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3" name="文本框 182"/>
            <p:cNvSpPr txBox="1"/>
            <p:nvPr/>
          </p:nvSpPr>
          <p:spPr>
            <a:xfrm>
              <a:off x="4413" y="2755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250</a:t>
              </a:r>
              <a:endParaRPr lang="en-US" altLang="zh-CN" sz="700"/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1884045" y="6496050"/>
            <a:ext cx="390525" cy="198755"/>
            <a:chOff x="4346" y="2771"/>
            <a:chExt cx="615" cy="313"/>
          </a:xfrm>
        </p:grpSpPr>
        <p:cxnSp>
          <p:nvCxnSpPr>
            <p:cNvPr id="188" name="直接连接符 187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9" name="文本框 188"/>
            <p:cNvSpPr txBox="1"/>
            <p:nvPr/>
          </p:nvSpPr>
          <p:spPr>
            <a:xfrm>
              <a:off x="4399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55</a:t>
              </a:r>
              <a:endParaRPr lang="en-US" altLang="zh-CN" sz="700"/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4226560" y="6449310"/>
            <a:ext cx="390525" cy="198755"/>
            <a:chOff x="4346" y="2771"/>
            <a:chExt cx="615" cy="313"/>
          </a:xfrm>
        </p:grpSpPr>
        <p:cxnSp>
          <p:nvCxnSpPr>
            <p:cNvPr id="191" name="直接连接符 190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2" name="文本框 191"/>
            <p:cNvSpPr txBox="1"/>
            <p:nvPr/>
          </p:nvSpPr>
          <p:spPr>
            <a:xfrm>
              <a:off x="4399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55</a:t>
              </a:r>
              <a:endParaRPr lang="en-US" altLang="zh-CN" sz="700"/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6452235" y="6528117"/>
            <a:ext cx="390525" cy="198755"/>
            <a:chOff x="4346" y="2771"/>
            <a:chExt cx="615" cy="313"/>
          </a:xfrm>
        </p:grpSpPr>
        <p:cxnSp>
          <p:nvCxnSpPr>
            <p:cNvPr id="194" name="直接连接符 193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5" name="文本框 194"/>
            <p:cNvSpPr txBox="1"/>
            <p:nvPr/>
          </p:nvSpPr>
          <p:spPr>
            <a:xfrm>
              <a:off x="4399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55</a:t>
              </a:r>
              <a:endParaRPr lang="en-US" altLang="zh-CN" sz="7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677969" y="4459923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l-GR" sz="700" b="1">
                <a:latin typeface="Times New Roman Bold" panose="02020503050405090304" charset="0"/>
                <a:cs typeface="Times New Roman Bold" panose="02020503050405090304" charset="0"/>
              </a:rPr>
              <a:t>β-</a:t>
            </a:r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actin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677969" y="3266123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Drp1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677969" y="2072323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00" b="1">
                <a:latin typeface="Times New Roman Bold" panose="02020503050405090304" charset="0"/>
                <a:cs typeface="Times New Roman Bold" panose="02020503050405090304" charset="0"/>
              </a:rPr>
              <a:t>PPAR-</a:t>
            </a:r>
            <a:r>
              <a:rPr lang="el-GR" altLang="en-US" sz="700" b="1">
                <a:latin typeface="Times New Roman Bold" panose="02020503050405090304" charset="0"/>
                <a:cs typeface="Times New Roman Bold" panose="02020503050405090304" charset="0"/>
              </a:rPr>
              <a:t>α</a:t>
            </a:r>
            <a:endParaRPr lang="el-GR" altLang="en-US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677969" y="2669223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Mfn1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677969" y="1480797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Fibronectin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3677969" y="3863023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700" b="1">
                <a:latin typeface="Times New Roman Bold" panose="02020503050405090304" charset="0"/>
                <a:cs typeface="Times New Roman Bold" panose="02020503050405090304" charset="0"/>
              </a:rPr>
              <a:t>IL6</a:t>
            </a:r>
            <a:endParaRPr lang="en-US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6071235" y="1477645"/>
            <a:ext cx="399415" cy="198755"/>
            <a:chOff x="4346" y="2755"/>
            <a:chExt cx="629" cy="313"/>
          </a:xfrm>
        </p:grpSpPr>
        <p:cxnSp>
          <p:nvCxnSpPr>
            <p:cNvPr id="136" name="直接连接符 135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7" name="文本框 136"/>
            <p:cNvSpPr txBox="1"/>
            <p:nvPr/>
          </p:nvSpPr>
          <p:spPr>
            <a:xfrm>
              <a:off x="4413" y="2755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250</a:t>
              </a:r>
              <a:endParaRPr lang="en-US" altLang="zh-CN" sz="700"/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6075680" y="2072323"/>
            <a:ext cx="390525" cy="198755"/>
            <a:chOff x="4346" y="2771"/>
            <a:chExt cx="615" cy="313"/>
          </a:xfrm>
        </p:grpSpPr>
        <p:cxnSp>
          <p:nvCxnSpPr>
            <p:cNvPr id="197" name="直接连接符 196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8" name="文本框 197"/>
            <p:cNvSpPr txBox="1"/>
            <p:nvPr/>
          </p:nvSpPr>
          <p:spPr>
            <a:xfrm>
              <a:off x="4399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55</a:t>
              </a:r>
              <a:endParaRPr lang="en-US" altLang="zh-CN" sz="700"/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6089650" y="2669223"/>
            <a:ext cx="362585" cy="198755"/>
            <a:chOff x="4346" y="2771"/>
            <a:chExt cx="571" cy="313"/>
          </a:xfrm>
        </p:grpSpPr>
        <p:cxnSp>
          <p:nvCxnSpPr>
            <p:cNvPr id="200" name="直接连接符 199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1" name="文本框 200"/>
            <p:cNvSpPr txBox="1"/>
            <p:nvPr/>
          </p:nvSpPr>
          <p:spPr>
            <a:xfrm>
              <a:off x="4355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100</a:t>
              </a:r>
              <a:endParaRPr lang="en-US" altLang="zh-CN" sz="700"/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6078220" y="3266123"/>
            <a:ext cx="385445" cy="198755"/>
            <a:chOff x="4346" y="2771"/>
            <a:chExt cx="607" cy="313"/>
          </a:xfrm>
        </p:grpSpPr>
        <p:cxnSp>
          <p:nvCxnSpPr>
            <p:cNvPr id="203" name="直接连接符 202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4" name="文本框 203"/>
            <p:cNvSpPr txBox="1"/>
            <p:nvPr/>
          </p:nvSpPr>
          <p:spPr>
            <a:xfrm>
              <a:off x="4391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70</a:t>
              </a:r>
              <a:endParaRPr lang="en-US" altLang="zh-CN" sz="700"/>
            </a:p>
          </p:txBody>
        </p:sp>
      </p:grpSp>
      <p:grpSp>
        <p:nvGrpSpPr>
          <p:cNvPr id="234" name="组合 233"/>
          <p:cNvGrpSpPr/>
          <p:nvPr/>
        </p:nvGrpSpPr>
        <p:grpSpPr>
          <a:xfrm>
            <a:off x="4403090" y="1034733"/>
            <a:ext cx="2042795" cy="301625"/>
            <a:chOff x="1540" y="932"/>
            <a:chExt cx="3217" cy="475"/>
          </a:xfrm>
        </p:grpSpPr>
        <p:sp>
          <p:nvSpPr>
            <p:cNvPr id="206" name="文本框 205"/>
            <p:cNvSpPr txBox="1"/>
            <p:nvPr/>
          </p:nvSpPr>
          <p:spPr>
            <a:xfrm>
              <a:off x="1540" y="932"/>
              <a:ext cx="645" cy="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500" b="1">
                  <a:latin typeface="Times New Roman Bold" panose="02020503050405090304" charset="0"/>
                  <a:cs typeface="Times New Roman Bold" panose="02020503050405090304" charset="0"/>
                </a:rPr>
                <a:t>NC</a:t>
              </a:r>
              <a:endParaRPr lang="en-US" altLang="zh-CN" sz="500" b="1">
                <a:latin typeface="Times New Roman Bold" panose="02020503050405090304" charset="0"/>
                <a:cs typeface="Times New Roman Bold" panose="02020503050405090304" charset="0"/>
              </a:endParaRPr>
            </a:p>
          </p:txBody>
        </p:sp>
        <p:sp>
          <p:nvSpPr>
            <p:cNvPr id="207" name="文本框 206"/>
            <p:cNvSpPr txBox="1"/>
            <p:nvPr/>
          </p:nvSpPr>
          <p:spPr>
            <a:xfrm>
              <a:off x="2219" y="932"/>
              <a:ext cx="672" cy="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500" b="1">
                  <a:latin typeface="Times New Roman Bold" panose="02020503050405090304" charset="0"/>
                  <a:cs typeface="Times New Roman Bold" panose="02020503050405090304" charset="0"/>
                </a:rPr>
                <a:t>PA</a:t>
              </a:r>
              <a:endParaRPr lang="en-US" altLang="zh-CN" sz="500" b="1">
                <a:latin typeface="Times New Roman Bold" panose="02020503050405090304" charset="0"/>
                <a:cs typeface="Times New Roman Bold" panose="02020503050405090304" charset="0"/>
              </a:endParaRPr>
            </a:p>
          </p:txBody>
        </p:sp>
        <p:sp>
          <p:nvSpPr>
            <p:cNvPr id="208" name="文本框 207"/>
            <p:cNvSpPr txBox="1"/>
            <p:nvPr/>
          </p:nvSpPr>
          <p:spPr>
            <a:xfrm>
              <a:off x="2897" y="932"/>
              <a:ext cx="700" cy="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500" b="1">
                  <a:latin typeface="Times New Roman Bold" panose="02020503050405090304" charset="0"/>
                  <a:cs typeface="Times New Roman Bold" panose="02020503050405090304" charset="0"/>
                  <a:sym typeface="+mn-ea"/>
                </a:rPr>
                <a:t>PA+Veh</a:t>
              </a:r>
              <a:endParaRPr lang="en-US" altLang="zh-CN" sz="500" b="1">
                <a:latin typeface="Times New Roman Bold" panose="02020503050405090304" charset="0"/>
                <a:cs typeface="Times New Roman Bold" panose="02020503050405090304" charset="0"/>
                <a:sym typeface="+mn-ea"/>
              </a:endParaRPr>
            </a:p>
          </p:txBody>
        </p:sp>
        <p:sp>
          <p:nvSpPr>
            <p:cNvPr id="209" name="文本框 208"/>
            <p:cNvSpPr txBox="1"/>
            <p:nvPr/>
          </p:nvSpPr>
          <p:spPr>
            <a:xfrm>
              <a:off x="3496" y="932"/>
              <a:ext cx="1261" cy="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500" b="1">
                  <a:latin typeface="Times New Roman Bold" panose="02020503050405090304" charset="0"/>
                  <a:cs typeface="Times New Roman Bold" panose="02020503050405090304" charset="0"/>
                  <a:sym typeface="+mn-ea"/>
                </a:rPr>
                <a:t>PA+miR-21 inhibitor</a:t>
              </a:r>
              <a:endParaRPr lang="en-US" altLang="zh-CN" sz="500" b="1">
                <a:latin typeface="Times New Roman Bold" panose="02020503050405090304" charset="0"/>
                <a:cs typeface="Times New Roman Bold" panose="02020503050405090304" charset="0"/>
                <a:sym typeface="+mn-ea"/>
              </a:endParaRPr>
            </a:p>
          </p:txBody>
        </p:sp>
        <p:grpSp>
          <p:nvGrpSpPr>
            <p:cNvPr id="210" name="组合 209"/>
            <p:cNvGrpSpPr/>
            <p:nvPr/>
          </p:nvGrpSpPr>
          <p:grpSpPr>
            <a:xfrm rot="0">
              <a:off x="2249" y="1118"/>
              <a:ext cx="611" cy="289"/>
              <a:chOff x="6179" y="3992"/>
              <a:chExt cx="1689" cy="369"/>
            </a:xfrm>
          </p:grpSpPr>
          <p:grpSp>
            <p:nvGrpSpPr>
              <p:cNvPr id="211" name="组合 210"/>
              <p:cNvGrpSpPr/>
              <p:nvPr/>
            </p:nvGrpSpPr>
            <p:grpSpPr>
              <a:xfrm rot="0">
                <a:off x="6179" y="3992"/>
                <a:ext cx="1689" cy="369"/>
                <a:chOff x="1166" y="8584"/>
                <a:chExt cx="1385" cy="860"/>
              </a:xfrm>
            </p:grpSpPr>
            <p:sp>
              <p:nvSpPr>
                <p:cNvPr id="212" name="文本框 211"/>
                <p:cNvSpPr txBox="1"/>
                <p:nvPr/>
              </p:nvSpPr>
              <p:spPr>
                <a:xfrm>
                  <a:off x="1166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1</a:t>
                  </a:r>
                  <a:endParaRPr lang="en-US" altLang="zh-CN" sz="600" b="1"/>
                </a:p>
              </p:txBody>
            </p:sp>
            <p:sp>
              <p:nvSpPr>
                <p:cNvPr id="213" name="文本框 212"/>
                <p:cNvSpPr txBox="1"/>
                <p:nvPr/>
              </p:nvSpPr>
              <p:spPr>
                <a:xfrm>
                  <a:off x="1717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2</a:t>
                  </a:r>
                  <a:endParaRPr lang="en-US" altLang="zh-CN" sz="600" b="1"/>
                </a:p>
              </p:txBody>
            </p:sp>
            <p:sp>
              <p:nvSpPr>
                <p:cNvPr id="214" name="文本框 213"/>
                <p:cNvSpPr txBox="1"/>
                <p:nvPr/>
              </p:nvSpPr>
              <p:spPr>
                <a:xfrm>
                  <a:off x="2268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3</a:t>
                  </a:r>
                  <a:endParaRPr lang="en-US" altLang="zh-CN" sz="600" b="1"/>
                </a:p>
              </p:txBody>
            </p:sp>
          </p:grpSp>
          <p:cxnSp>
            <p:nvCxnSpPr>
              <p:cNvPr id="215" name="直接连接符 12"/>
              <p:cNvCxnSpPr/>
              <p:nvPr/>
            </p:nvCxnSpPr>
            <p:spPr>
              <a:xfrm flipH="1">
                <a:off x="6296" y="4028"/>
                <a:ext cx="1493" cy="5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6" name="组合 215"/>
            <p:cNvGrpSpPr/>
            <p:nvPr/>
          </p:nvGrpSpPr>
          <p:grpSpPr>
            <a:xfrm rot="0">
              <a:off x="1557" y="1118"/>
              <a:ext cx="611" cy="289"/>
              <a:chOff x="6179" y="3992"/>
              <a:chExt cx="1689" cy="369"/>
            </a:xfrm>
          </p:grpSpPr>
          <p:grpSp>
            <p:nvGrpSpPr>
              <p:cNvPr id="217" name="组合 216"/>
              <p:cNvGrpSpPr/>
              <p:nvPr/>
            </p:nvGrpSpPr>
            <p:grpSpPr>
              <a:xfrm rot="0">
                <a:off x="6179" y="3992"/>
                <a:ext cx="1689" cy="369"/>
                <a:chOff x="1166" y="8584"/>
                <a:chExt cx="1385" cy="860"/>
              </a:xfrm>
            </p:grpSpPr>
            <p:sp>
              <p:nvSpPr>
                <p:cNvPr id="218" name="文本框 217"/>
                <p:cNvSpPr txBox="1"/>
                <p:nvPr/>
              </p:nvSpPr>
              <p:spPr>
                <a:xfrm>
                  <a:off x="1166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1</a:t>
                  </a:r>
                  <a:endParaRPr lang="en-US" altLang="zh-CN" sz="600" b="1"/>
                </a:p>
              </p:txBody>
            </p:sp>
            <p:sp>
              <p:nvSpPr>
                <p:cNvPr id="219" name="文本框 218"/>
                <p:cNvSpPr txBox="1"/>
                <p:nvPr/>
              </p:nvSpPr>
              <p:spPr>
                <a:xfrm>
                  <a:off x="1717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2</a:t>
                  </a:r>
                  <a:endParaRPr lang="en-US" altLang="zh-CN" sz="600" b="1"/>
                </a:p>
              </p:txBody>
            </p:sp>
            <p:sp>
              <p:nvSpPr>
                <p:cNvPr id="220" name="文本框 219"/>
                <p:cNvSpPr txBox="1"/>
                <p:nvPr/>
              </p:nvSpPr>
              <p:spPr>
                <a:xfrm>
                  <a:off x="2268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3</a:t>
                  </a:r>
                  <a:endParaRPr lang="en-US" altLang="zh-CN" sz="600" b="1"/>
                </a:p>
              </p:txBody>
            </p:sp>
          </p:grpSp>
          <p:cxnSp>
            <p:nvCxnSpPr>
              <p:cNvPr id="221" name="直接连接符 12"/>
              <p:cNvCxnSpPr/>
              <p:nvPr/>
            </p:nvCxnSpPr>
            <p:spPr>
              <a:xfrm flipH="1">
                <a:off x="6296" y="4028"/>
                <a:ext cx="1493" cy="5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2" name="组合 221"/>
            <p:cNvGrpSpPr/>
            <p:nvPr/>
          </p:nvGrpSpPr>
          <p:grpSpPr>
            <a:xfrm rot="0">
              <a:off x="3633" y="1118"/>
              <a:ext cx="611" cy="289"/>
              <a:chOff x="6179" y="3992"/>
              <a:chExt cx="1689" cy="369"/>
            </a:xfrm>
          </p:grpSpPr>
          <p:grpSp>
            <p:nvGrpSpPr>
              <p:cNvPr id="223" name="组合 222"/>
              <p:cNvGrpSpPr/>
              <p:nvPr/>
            </p:nvGrpSpPr>
            <p:grpSpPr>
              <a:xfrm rot="0">
                <a:off x="6179" y="3992"/>
                <a:ext cx="1689" cy="369"/>
                <a:chOff x="1166" y="8584"/>
                <a:chExt cx="1385" cy="860"/>
              </a:xfrm>
            </p:grpSpPr>
            <p:sp>
              <p:nvSpPr>
                <p:cNvPr id="224" name="文本框 223"/>
                <p:cNvSpPr txBox="1"/>
                <p:nvPr/>
              </p:nvSpPr>
              <p:spPr>
                <a:xfrm>
                  <a:off x="1166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1</a:t>
                  </a:r>
                  <a:endParaRPr lang="en-US" altLang="zh-CN" sz="600" b="1"/>
                </a:p>
              </p:txBody>
            </p:sp>
            <p:sp>
              <p:nvSpPr>
                <p:cNvPr id="225" name="文本框 224"/>
                <p:cNvSpPr txBox="1"/>
                <p:nvPr/>
              </p:nvSpPr>
              <p:spPr>
                <a:xfrm>
                  <a:off x="1717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2</a:t>
                  </a:r>
                  <a:endParaRPr lang="en-US" altLang="zh-CN" sz="600" b="1"/>
                </a:p>
              </p:txBody>
            </p:sp>
            <p:sp>
              <p:nvSpPr>
                <p:cNvPr id="226" name="文本框 225"/>
                <p:cNvSpPr txBox="1"/>
                <p:nvPr/>
              </p:nvSpPr>
              <p:spPr>
                <a:xfrm>
                  <a:off x="2268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3</a:t>
                  </a:r>
                  <a:endParaRPr lang="en-US" altLang="zh-CN" sz="600" b="1"/>
                </a:p>
              </p:txBody>
            </p:sp>
          </p:grpSp>
          <p:cxnSp>
            <p:nvCxnSpPr>
              <p:cNvPr id="227" name="直接连接符 12"/>
              <p:cNvCxnSpPr/>
              <p:nvPr/>
            </p:nvCxnSpPr>
            <p:spPr>
              <a:xfrm flipH="1">
                <a:off x="6296" y="4028"/>
                <a:ext cx="1493" cy="5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8" name="组合 227"/>
            <p:cNvGrpSpPr/>
            <p:nvPr/>
          </p:nvGrpSpPr>
          <p:grpSpPr>
            <a:xfrm rot="0">
              <a:off x="2941" y="1118"/>
              <a:ext cx="611" cy="289"/>
              <a:chOff x="6179" y="3992"/>
              <a:chExt cx="1689" cy="369"/>
            </a:xfrm>
          </p:grpSpPr>
          <p:grpSp>
            <p:nvGrpSpPr>
              <p:cNvPr id="229" name="组合 228"/>
              <p:cNvGrpSpPr/>
              <p:nvPr/>
            </p:nvGrpSpPr>
            <p:grpSpPr>
              <a:xfrm rot="0">
                <a:off x="6179" y="3992"/>
                <a:ext cx="1689" cy="369"/>
                <a:chOff x="1166" y="8584"/>
                <a:chExt cx="1385" cy="860"/>
              </a:xfrm>
            </p:grpSpPr>
            <p:sp>
              <p:nvSpPr>
                <p:cNvPr id="230" name="文本框 229"/>
                <p:cNvSpPr txBox="1"/>
                <p:nvPr/>
              </p:nvSpPr>
              <p:spPr>
                <a:xfrm>
                  <a:off x="1166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1</a:t>
                  </a:r>
                  <a:endParaRPr lang="en-US" altLang="zh-CN" sz="600" b="1"/>
                </a:p>
              </p:txBody>
            </p:sp>
            <p:sp>
              <p:nvSpPr>
                <p:cNvPr id="231" name="文本框 230"/>
                <p:cNvSpPr txBox="1"/>
                <p:nvPr/>
              </p:nvSpPr>
              <p:spPr>
                <a:xfrm>
                  <a:off x="1717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2</a:t>
                  </a:r>
                  <a:endParaRPr lang="en-US" altLang="zh-CN" sz="600" b="1"/>
                </a:p>
              </p:txBody>
            </p:sp>
            <p:sp>
              <p:nvSpPr>
                <p:cNvPr id="232" name="文本框 231"/>
                <p:cNvSpPr txBox="1"/>
                <p:nvPr/>
              </p:nvSpPr>
              <p:spPr>
                <a:xfrm>
                  <a:off x="2268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3</a:t>
                  </a:r>
                  <a:endParaRPr lang="en-US" altLang="zh-CN" sz="600" b="1"/>
                </a:p>
              </p:txBody>
            </p:sp>
          </p:grpSp>
          <p:cxnSp>
            <p:nvCxnSpPr>
              <p:cNvPr id="233" name="直接连接符 12"/>
              <p:cNvCxnSpPr/>
              <p:nvPr/>
            </p:nvCxnSpPr>
            <p:spPr>
              <a:xfrm flipH="1">
                <a:off x="6296" y="4028"/>
                <a:ext cx="1493" cy="5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5" name="组合 234"/>
          <p:cNvGrpSpPr/>
          <p:nvPr/>
        </p:nvGrpSpPr>
        <p:grpSpPr>
          <a:xfrm>
            <a:off x="988695" y="1035050"/>
            <a:ext cx="2042160" cy="300990"/>
            <a:chOff x="1540" y="932"/>
            <a:chExt cx="3216" cy="474"/>
          </a:xfrm>
        </p:grpSpPr>
        <p:sp>
          <p:nvSpPr>
            <p:cNvPr id="236" name="文本框 235"/>
            <p:cNvSpPr txBox="1"/>
            <p:nvPr/>
          </p:nvSpPr>
          <p:spPr>
            <a:xfrm>
              <a:off x="1540" y="932"/>
              <a:ext cx="645" cy="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500" b="1">
                  <a:latin typeface="Times New Roman Bold" panose="02020503050405090304" charset="0"/>
                  <a:cs typeface="Times New Roman Bold" panose="02020503050405090304" charset="0"/>
                </a:rPr>
                <a:t>NG</a:t>
              </a:r>
              <a:endParaRPr lang="en-US" altLang="zh-CN" sz="500" b="1">
                <a:latin typeface="Times New Roman Bold" panose="02020503050405090304" charset="0"/>
                <a:cs typeface="Times New Roman Bold" panose="02020503050405090304" charset="0"/>
              </a:endParaRPr>
            </a:p>
          </p:txBody>
        </p:sp>
        <p:sp>
          <p:nvSpPr>
            <p:cNvPr id="237" name="文本框 236"/>
            <p:cNvSpPr txBox="1"/>
            <p:nvPr/>
          </p:nvSpPr>
          <p:spPr>
            <a:xfrm>
              <a:off x="2219" y="932"/>
              <a:ext cx="672" cy="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500" b="1">
                  <a:latin typeface="Times New Roman Bold" panose="02020503050405090304" charset="0"/>
                  <a:cs typeface="Times New Roman Bold" panose="02020503050405090304" charset="0"/>
                </a:rPr>
                <a:t>HG</a:t>
              </a:r>
              <a:endParaRPr lang="en-US" altLang="zh-CN" sz="500" b="1">
                <a:latin typeface="Times New Roman Bold" panose="02020503050405090304" charset="0"/>
                <a:cs typeface="Times New Roman Bold" panose="02020503050405090304" charset="0"/>
              </a:endParaRPr>
            </a:p>
          </p:txBody>
        </p:sp>
        <p:sp>
          <p:nvSpPr>
            <p:cNvPr id="238" name="文本框 237"/>
            <p:cNvSpPr txBox="1"/>
            <p:nvPr/>
          </p:nvSpPr>
          <p:spPr>
            <a:xfrm>
              <a:off x="2897" y="932"/>
              <a:ext cx="700" cy="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500" b="1">
                  <a:latin typeface="Times New Roman Bold" panose="02020503050405090304" charset="0"/>
                  <a:cs typeface="Times New Roman Bold" panose="02020503050405090304" charset="0"/>
                  <a:sym typeface="+mn-ea"/>
                </a:rPr>
                <a:t>HG+Veh</a:t>
              </a:r>
              <a:endParaRPr lang="en-US" altLang="zh-CN" sz="500" b="1">
                <a:latin typeface="Times New Roman Bold" panose="02020503050405090304" charset="0"/>
                <a:cs typeface="Times New Roman Bold" panose="02020503050405090304" charset="0"/>
                <a:sym typeface="+mn-ea"/>
              </a:endParaRPr>
            </a:p>
          </p:txBody>
        </p:sp>
        <p:sp>
          <p:nvSpPr>
            <p:cNvPr id="239" name="文本框 238"/>
            <p:cNvSpPr txBox="1"/>
            <p:nvPr/>
          </p:nvSpPr>
          <p:spPr>
            <a:xfrm>
              <a:off x="3496" y="932"/>
              <a:ext cx="1261" cy="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500" b="1">
                  <a:latin typeface="Times New Roman Bold" panose="02020503050405090304" charset="0"/>
                  <a:cs typeface="Times New Roman Bold" panose="02020503050405090304" charset="0"/>
                  <a:sym typeface="+mn-ea"/>
                </a:rPr>
                <a:t>HG+miR-21 inhibitor</a:t>
              </a:r>
              <a:endParaRPr lang="en-US" altLang="zh-CN" sz="500" b="1">
                <a:latin typeface="Times New Roman Bold" panose="02020503050405090304" charset="0"/>
                <a:cs typeface="Times New Roman Bold" panose="02020503050405090304" charset="0"/>
                <a:sym typeface="+mn-ea"/>
              </a:endParaRPr>
            </a:p>
          </p:txBody>
        </p:sp>
        <p:grpSp>
          <p:nvGrpSpPr>
            <p:cNvPr id="240" name="组合 239"/>
            <p:cNvGrpSpPr/>
            <p:nvPr/>
          </p:nvGrpSpPr>
          <p:grpSpPr>
            <a:xfrm rot="0">
              <a:off x="2249" y="1118"/>
              <a:ext cx="611" cy="289"/>
              <a:chOff x="6179" y="3992"/>
              <a:chExt cx="1689" cy="369"/>
            </a:xfrm>
          </p:grpSpPr>
          <p:grpSp>
            <p:nvGrpSpPr>
              <p:cNvPr id="241" name="组合 240"/>
              <p:cNvGrpSpPr/>
              <p:nvPr/>
            </p:nvGrpSpPr>
            <p:grpSpPr>
              <a:xfrm rot="0">
                <a:off x="6179" y="3992"/>
                <a:ext cx="1689" cy="369"/>
                <a:chOff x="1166" y="8584"/>
                <a:chExt cx="1385" cy="860"/>
              </a:xfrm>
            </p:grpSpPr>
            <p:sp>
              <p:nvSpPr>
                <p:cNvPr id="242" name="文本框 241"/>
                <p:cNvSpPr txBox="1"/>
                <p:nvPr/>
              </p:nvSpPr>
              <p:spPr>
                <a:xfrm>
                  <a:off x="1166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1</a:t>
                  </a:r>
                  <a:endParaRPr lang="en-US" altLang="zh-CN" sz="600" b="1"/>
                </a:p>
              </p:txBody>
            </p:sp>
            <p:sp>
              <p:nvSpPr>
                <p:cNvPr id="243" name="文本框 242"/>
                <p:cNvSpPr txBox="1"/>
                <p:nvPr/>
              </p:nvSpPr>
              <p:spPr>
                <a:xfrm>
                  <a:off x="1717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2</a:t>
                  </a:r>
                  <a:endParaRPr lang="en-US" altLang="zh-CN" sz="600" b="1"/>
                </a:p>
              </p:txBody>
            </p:sp>
            <p:sp>
              <p:nvSpPr>
                <p:cNvPr id="244" name="文本框 243"/>
                <p:cNvSpPr txBox="1"/>
                <p:nvPr/>
              </p:nvSpPr>
              <p:spPr>
                <a:xfrm>
                  <a:off x="2268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3</a:t>
                  </a:r>
                  <a:endParaRPr lang="en-US" altLang="zh-CN" sz="600" b="1"/>
                </a:p>
              </p:txBody>
            </p:sp>
          </p:grpSp>
          <p:cxnSp>
            <p:nvCxnSpPr>
              <p:cNvPr id="245" name="直接连接符 12"/>
              <p:cNvCxnSpPr/>
              <p:nvPr/>
            </p:nvCxnSpPr>
            <p:spPr>
              <a:xfrm flipH="1">
                <a:off x="6296" y="4028"/>
                <a:ext cx="1493" cy="5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6" name="组合 245"/>
            <p:cNvGrpSpPr/>
            <p:nvPr/>
          </p:nvGrpSpPr>
          <p:grpSpPr>
            <a:xfrm rot="0">
              <a:off x="1557" y="1118"/>
              <a:ext cx="611" cy="289"/>
              <a:chOff x="6179" y="3992"/>
              <a:chExt cx="1689" cy="369"/>
            </a:xfrm>
          </p:grpSpPr>
          <p:grpSp>
            <p:nvGrpSpPr>
              <p:cNvPr id="247" name="组合 246"/>
              <p:cNvGrpSpPr/>
              <p:nvPr/>
            </p:nvGrpSpPr>
            <p:grpSpPr>
              <a:xfrm rot="0">
                <a:off x="6179" y="3992"/>
                <a:ext cx="1689" cy="369"/>
                <a:chOff x="1166" y="8584"/>
                <a:chExt cx="1385" cy="860"/>
              </a:xfrm>
            </p:grpSpPr>
            <p:sp>
              <p:nvSpPr>
                <p:cNvPr id="248" name="文本框 247"/>
                <p:cNvSpPr txBox="1"/>
                <p:nvPr/>
              </p:nvSpPr>
              <p:spPr>
                <a:xfrm>
                  <a:off x="1166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1</a:t>
                  </a:r>
                  <a:endParaRPr lang="en-US" altLang="zh-CN" sz="600" b="1"/>
                </a:p>
              </p:txBody>
            </p:sp>
            <p:sp>
              <p:nvSpPr>
                <p:cNvPr id="249" name="文本框 248"/>
                <p:cNvSpPr txBox="1"/>
                <p:nvPr/>
              </p:nvSpPr>
              <p:spPr>
                <a:xfrm>
                  <a:off x="1717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2</a:t>
                  </a:r>
                  <a:endParaRPr lang="en-US" altLang="zh-CN" sz="600" b="1"/>
                </a:p>
              </p:txBody>
            </p:sp>
            <p:sp>
              <p:nvSpPr>
                <p:cNvPr id="250" name="文本框 249"/>
                <p:cNvSpPr txBox="1"/>
                <p:nvPr/>
              </p:nvSpPr>
              <p:spPr>
                <a:xfrm>
                  <a:off x="2268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3</a:t>
                  </a:r>
                  <a:endParaRPr lang="en-US" altLang="zh-CN" sz="600" b="1"/>
                </a:p>
              </p:txBody>
            </p:sp>
          </p:grpSp>
          <p:cxnSp>
            <p:nvCxnSpPr>
              <p:cNvPr id="251" name="直接连接符 12"/>
              <p:cNvCxnSpPr/>
              <p:nvPr/>
            </p:nvCxnSpPr>
            <p:spPr>
              <a:xfrm flipH="1">
                <a:off x="6296" y="4028"/>
                <a:ext cx="1493" cy="5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2" name="组合 251"/>
            <p:cNvGrpSpPr/>
            <p:nvPr/>
          </p:nvGrpSpPr>
          <p:grpSpPr>
            <a:xfrm rot="0">
              <a:off x="3633" y="1118"/>
              <a:ext cx="611" cy="289"/>
              <a:chOff x="6179" y="3992"/>
              <a:chExt cx="1689" cy="369"/>
            </a:xfrm>
          </p:grpSpPr>
          <p:grpSp>
            <p:nvGrpSpPr>
              <p:cNvPr id="253" name="组合 252"/>
              <p:cNvGrpSpPr/>
              <p:nvPr/>
            </p:nvGrpSpPr>
            <p:grpSpPr>
              <a:xfrm rot="0">
                <a:off x="6179" y="3992"/>
                <a:ext cx="1689" cy="369"/>
                <a:chOff x="1166" y="8584"/>
                <a:chExt cx="1385" cy="860"/>
              </a:xfrm>
            </p:grpSpPr>
            <p:sp>
              <p:nvSpPr>
                <p:cNvPr id="254" name="文本框 253"/>
                <p:cNvSpPr txBox="1"/>
                <p:nvPr/>
              </p:nvSpPr>
              <p:spPr>
                <a:xfrm>
                  <a:off x="1166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1</a:t>
                  </a:r>
                  <a:endParaRPr lang="en-US" altLang="zh-CN" sz="600" b="1"/>
                </a:p>
              </p:txBody>
            </p:sp>
            <p:sp>
              <p:nvSpPr>
                <p:cNvPr id="255" name="文本框 254"/>
                <p:cNvSpPr txBox="1"/>
                <p:nvPr/>
              </p:nvSpPr>
              <p:spPr>
                <a:xfrm>
                  <a:off x="1717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2</a:t>
                  </a:r>
                  <a:endParaRPr lang="en-US" altLang="zh-CN" sz="600" b="1"/>
                </a:p>
              </p:txBody>
            </p:sp>
            <p:sp>
              <p:nvSpPr>
                <p:cNvPr id="256" name="文本框 255"/>
                <p:cNvSpPr txBox="1"/>
                <p:nvPr/>
              </p:nvSpPr>
              <p:spPr>
                <a:xfrm>
                  <a:off x="2268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3</a:t>
                  </a:r>
                  <a:endParaRPr lang="en-US" altLang="zh-CN" sz="600" b="1"/>
                </a:p>
              </p:txBody>
            </p:sp>
          </p:grpSp>
          <p:cxnSp>
            <p:nvCxnSpPr>
              <p:cNvPr id="257" name="直接连接符 12"/>
              <p:cNvCxnSpPr/>
              <p:nvPr/>
            </p:nvCxnSpPr>
            <p:spPr>
              <a:xfrm flipH="1">
                <a:off x="6296" y="4028"/>
                <a:ext cx="1493" cy="5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8" name="组合 257"/>
            <p:cNvGrpSpPr/>
            <p:nvPr/>
          </p:nvGrpSpPr>
          <p:grpSpPr>
            <a:xfrm rot="0">
              <a:off x="2941" y="1118"/>
              <a:ext cx="611" cy="289"/>
              <a:chOff x="6179" y="3992"/>
              <a:chExt cx="1689" cy="369"/>
            </a:xfrm>
          </p:grpSpPr>
          <p:grpSp>
            <p:nvGrpSpPr>
              <p:cNvPr id="259" name="组合 258"/>
              <p:cNvGrpSpPr/>
              <p:nvPr/>
            </p:nvGrpSpPr>
            <p:grpSpPr>
              <a:xfrm rot="0">
                <a:off x="6179" y="3992"/>
                <a:ext cx="1689" cy="369"/>
                <a:chOff x="1166" y="8584"/>
                <a:chExt cx="1385" cy="860"/>
              </a:xfrm>
            </p:grpSpPr>
            <p:sp>
              <p:nvSpPr>
                <p:cNvPr id="260" name="文本框 259"/>
                <p:cNvSpPr txBox="1"/>
                <p:nvPr/>
              </p:nvSpPr>
              <p:spPr>
                <a:xfrm>
                  <a:off x="1166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1</a:t>
                  </a:r>
                  <a:endParaRPr lang="en-US" altLang="zh-CN" sz="600" b="1"/>
                </a:p>
              </p:txBody>
            </p:sp>
            <p:sp>
              <p:nvSpPr>
                <p:cNvPr id="261" name="文本框 260"/>
                <p:cNvSpPr txBox="1"/>
                <p:nvPr/>
              </p:nvSpPr>
              <p:spPr>
                <a:xfrm>
                  <a:off x="1717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2</a:t>
                  </a:r>
                  <a:endParaRPr lang="en-US" altLang="zh-CN" sz="600" b="1"/>
                </a:p>
              </p:txBody>
            </p:sp>
            <p:sp>
              <p:nvSpPr>
                <p:cNvPr id="262" name="文本框 261"/>
                <p:cNvSpPr txBox="1"/>
                <p:nvPr/>
              </p:nvSpPr>
              <p:spPr>
                <a:xfrm>
                  <a:off x="2268" y="8584"/>
                  <a:ext cx="283" cy="8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ctr"/>
                  <a:r>
                    <a:rPr lang="en-US" altLang="zh-CN" sz="600" b="1"/>
                    <a:t>3</a:t>
                  </a:r>
                  <a:endParaRPr lang="en-US" altLang="zh-CN" sz="600" b="1"/>
                </a:p>
              </p:txBody>
            </p:sp>
          </p:grpSp>
          <p:cxnSp>
            <p:nvCxnSpPr>
              <p:cNvPr id="263" name="直接连接符 12"/>
              <p:cNvCxnSpPr/>
              <p:nvPr/>
            </p:nvCxnSpPr>
            <p:spPr>
              <a:xfrm flipH="1">
                <a:off x="6296" y="4028"/>
                <a:ext cx="1493" cy="5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65" name="文本框 264"/>
          <p:cNvSpPr txBox="1"/>
          <p:nvPr/>
        </p:nvSpPr>
        <p:spPr>
          <a:xfrm>
            <a:off x="4739054" y="8941117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l-GR" sz="700" b="1">
                <a:latin typeface="Times New Roman Bold" panose="02020503050405090304" charset="0"/>
                <a:cs typeface="Times New Roman Bold" panose="02020503050405090304" charset="0"/>
              </a:rPr>
              <a:t>β-</a:t>
            </a:r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actin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266" name="文本框 265"/>
          <p:cNvSpPr txBox="1"/>
          <p:nvPr/>
        </p:nvSpPr>
        <p:spPr>
          <a:xfrm>
            <a:off x="4746674" y="7679372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Drp1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267" name="文本框 266"/>
          <p:cNvSpPr txBox="1"/>
          <p:nvPr/>
        </p:nvSpPr>
        <p:spPr>
          <a:xfrm>
            <a:off x="4746674" y="6528117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00" b="1">
                <a:latin typeface="Times New Roman Bold" panose="02020503050405090304" charset="0"/>
                <a:cs typeface="Times New Roman Bold" panose="02020503050405090304" charset="0"/>
              </a:rPr>
              <a:t>PPAR-</a:t>
            </a:r>
            <a:r>
              <a:rPr lang="el-GR" altLang="en-US" sz="700" b="1">
                <a:latin typeface="Times New Roman Bold" panose="02020503050405090304" charset="0"/>
                <a:cs typeface="Times New Roman Bold" panose="02020503050405090304" charset="0"/>
              </a:rPr>
              <a:t>α</a:t>
            </a:r>
            <a:endParaRPr lang="el-GR" altLang="en-US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4746674" y="7131367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Mfn1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4746674" y="5924867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Fibronectin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4746674" y="8340407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700" b="1">
                <a:latin typeface="Times New Roman Bold" panose="02020503050405090304" charset="0"/>
                <a:cs typeface="Times New Roman Bold" panose="02020503050405090304" charset="0"/>
              </a:rPr>
              <a:t>IL6</a:t>
            </a:r>
            <a:endParaRPr lang="en-US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271" name="文本框 270"/>
          <p:cNvSpPr txBox="1"/>
          <p:nvPr/>
        </p:nvSpPr>
        <p:spPr>
          <a:xfrm>
            <a:off x="2515284" y="8944292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l-GR" sz="700" b="1">
                <a:latin typeface="Times New Roman Bold" panose="02020503050405090304" charset="0"/>
                <a:cs typeface="Times New Roman Bold" panose="02020503050405090304" charset="0"/>
              </a:rPr>
              <a:t>β-</a:t>
            </a:r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actin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272" name="文本框 271"/>
          <p:cNvSpPr txBox="1"/>
          <p:nvPr/>
        </p:nvSpPr>
        <p:spPr>
          <a:xfrm>
            <a:off x="2526714" y="7736522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Drp1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273" name="文本框 272"/>
          <p:cNvSpPr txBox="1"/>
          <p:nvPr/>
        </p:nvSpPr>
        <p:spPr>
          <a:xfrm>
            <a:off x="2515284" y="6528752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00" b="1">
                <a:latin typeface="Times New Roman Bold" panose="02020503050405090304" charset="0"/>
                <a:cs typeface="Times New Roman Bold" panose="02020503050405090304" charset="0"/>
              </a:rPr>
              <a:t>PPAR-</a:t>
            </a:r>
            <a:r>
              <a:rPr lang="el-GR" altLang="en-US" sz="700" b="1">
                <a:latin typeface="Times New Roman Bold" panose="02020503050405090304" charset="0"/>
                <a:cs typeface="Times New Roman Bold" panose="02020503050405090304" charset="0"/>
              </a:rPr>
              <a:t>α</a:t>
            </a:r>
            <a:endParaRPr lang="el-GR" altLang="en-US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274" name="文本框 273"/>
          <p:cNvSpPr txBox="1"/>
          <p:nvPr/>
        </p:nvSpPr>
        <p:spPr>
          <a:xfrm>
            <a:off x="2515284" y="7132637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Mfn1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275" name="文本框 274"/>
          <p:cNvSpPr txBox="1"/>
          <p:nvPr/>
        </p:nvSpPr>
        <p:spPr>
          <a:xfrm>
            <a:off x="2515284" y="5924867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700" b="1">
                <a:latin typeface="Times New Roman Bold" panose="02020503050405090304" charset="0"/>
                <a:cs typeface="Times New Roman Bold" panose="02020503050405090304" charset="0"/>
              </a:rPr>
              <a:t>Fibronectin</a:t>
            </a:r>
            <a:endParaRPr lang="en-US" altLang="el-GR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276" name="文本框 275"/>
          <p:cNvSpPr txBox="1"/>
          <p:nvPr/>
        </p:nvSpPr>
        <p:spPr>
          <a:xfrm>
            <a:off x="2534969" y="8340407"/>
            <a:ext cx="683895" cy="198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700" b="1">
                <a:latin typeface="Times New Roman Bold" panose="02020503050405090304" charset="0"/>
                <a:cs typeface="Times New Roman Bold" panose="02020503050405090304" charset="0"/>
              </a:rPr>
              <a:t>IL6</a:t>
            </a:r>
            <a:endParaRPr lang="en-US" sz="7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grpSp>
        <p:nvGrpSpPr>
          <p:cNvPr id="290" name="组合 289"/>
          <p:cNvGrpSpPr/>
          <p:nvPr/>
        </p:nvGrpSpPr>
        <p:grpSpPr>
          <a:xfrm>
            <a:off x="736600" y="5441950"/>
            <a:ext cx="1375410" cy="300990"/>
            <a:chOff x="1583" y="5915"/>
            <a:chExt cx="2166" cy="474"/>
          </a:xfrm>
        </p:grpSpPr>
        <p:grpSp>
          <p:nvGrpSpPr>
            <p:cNvPr id="277" name="组合 276"/>
            <p:cNvGrpSpPr/>
            <p:nvPr/>
          </p:nvGrpSpPr>
          <p:grpSpPr>
            <a:xfrm rot="0">
              <a:off x="1583" y="5915"/>
              <a:ext cx="913" cy="475"/>
              <a:chOff x="2468" y="948"/>
              <a:chExt cx="717" cy="409"/>
            </a:xfrm>
          </p:grpSpPr>
          <p:sp>
            <p:nvSpPr>
              <p:cNvPr id="278" name="文本框 277"/>
              <p:cNvSpPr txBox="1"/>
              <p:nvPr/>
            </p:nvSpPr>
            <p:spPr>
              <a:xfrm>
                <a:off x="2549" y="948"/>
                <a:ext cx="541" cy="2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>
                    <a:latin typeface="Times New Roman Bold" panose="02020503050405090304" charset="0"/>
                    <a:cs typeface="Times New Roman Bold" panose="02020503050405090304" charset="0"/>
                  </a:rPr>
                  <a:t>HG</a:t>
                </a:r>
                <a:endParaRPr lang="en-US" altLang="zh-CN" sz="700" b="1">
                  <a:latin typeface="Times New Roman Bold" panose="02020503050405090304" charset="0"/>
                  <a:cs typeface="Times New Roman Bold" panose="02020503050405090304" charset="0"/>
                </a:endParaRPr>
              </a:p>
            </p:txBody>
          </p:sp>
          <p:sp>
            <p:nvSpPr>
              <p:cNvPr id="279" name="文本框 278"/>
              <p:cNvSpPr txBox="1"/>
              <p:nvPr/>
            </p:nvSpPr>
            <p:spPr>
              <a:xfrm>
                <a:off x="2468" y="1108"/>
                <a:ext cx="147" cy="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600" b="1"/>
                  <a:t>1</a:t>
                </a:r>
                <a:endParaRPr lang="en-US" altLang="zh-CN" sz="600" b="1"/>
              </a:p>
            </p:txBody>
          </p:sp>
          <p:sp>
            <p:nvSpPr>
              <p:cNvPr id="280" name="文本框 279"/>
              <p:cNvSpPr txBox="1"/>
              <p:nvPr/>
            </p:nvSpPr>
            <p:spPr>
              <a:xfrm>
                <a:off x="2754" y="1108"/>
                <a:ext cx="146" cy="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600" b="1"/>
                  <a:t>2</a:t>
                </a:r>
                <a:endParaRPr lang="en-US" altLang="zh-CN" sz="600" b="1"/>
              </a:p>
            </p:txBody>
          </p:sp>
          <p:sp>
            <p:nvSpPr>
              <p:cNvPr id="281" name="文本框 280"/>
              <p:cNvSpPr txBox="1"/>
              <p:nvPr/>
            </p:nvSpPr>
            <p:spPr>
              <a:xfrm>
                <a:off x="3039" y="1108"/>
                <a:ext cx="146" cy="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600" b="1"/>
                  <a:t>3</a:t>
                </a:r>
                <a:endParaRPr lang="en-US" altLang="zh-CN" sz="600" b="1"/>
              </a:p>
            </p:txBody>
          </p:sp>
          <p:cxnSp>
            <p:nvCxnSpPr>
              <p:cNvPr id="282" name="直接连接符 12"/>
              <p:cNvCxnSpPr/>
              <p:nvPr/>
            </p:nvCxnSpPr>
            <p:spPr>
              <a:xfrm flipH="1">
                <a:off x="2518" y="1164"/>
                <a:ext cx="634" cy="4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9" name="组合 288"/>
            <p:cNvGrpSpPr/>
            <p:nvPr/>
          </p:nvGrpSpPr>
          <p:grpSpPr>
            <a:xfrm>
              <a:off x="2305" y="5915"/>
              <a:ext cx="1444" cy="475"/>
              <a:chOff x="2707" y="5805"/>
              <a:chExt cx="1444" cy="475"/>
            </a:xfrm>
          </p:grpSpPr>
          <p:sp>
            <p:nvSpPr>
              <p:cNvPr id="284" name="文本框 283"/>
              <p:cNvSpPr txBox="1"/>
              <p:nvPr/>
            </p:nvSpPr>
            <p:spPr>
              <a:xfrm>
                <a:off x="2707" y="5805"/>
                <a:ext cx="1444" cy="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>
                    <a:latin typeface="Times New Roman Bold" panose="02020503050405090304" charset="0"/>
                    <a:cs typeface="Times New Roman Bold" panose="02020503050405090304" charset="0"/>
                  </a:rPr>
                  <a:t>HG+Fenofibrate</a:t>
                </a:r>
                <a:endParaRPr lang="en-US" altLang="zh-CN" sz="700" b="1">
                  <a:latin typeface="Times New Roman Bold" panose="02020503050405090304" charset="0"/>
                  <a:cs typeface="Times New Roman Bold" panose="02020503050405090304" charset="0"/>
                </a:endParaRPr>
              </a:p>
            </p:txBody>
          </p:sp>
          <p:sp>
            <p:nvSpPr>
              <p:cNvPr id="285" name="文本框 284"/>
              <p:cNvSpPr txBox="1"/>
              <p:nvPr/>
            </p:nvSpPr>
            <p:spPr>
              <a:xfrm>
                <a:off x="2889" y="5991"/>
                <a:ext cx="188" cy="2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600" b="1"/>
                  <a:t>1</a:t>
                </a:r>
                <a:endParaRPr lang="en-US" altLang="zh-CN" sz="600" b="1"/>
              </a:p>
            </p:txBody>
          </p:sp>
          <p:sp>
            <p:nvSpPr>
              <p:cNvPr id="286" name="文本框 285"/>
              <p:cNvSpPr txBox="1"/>
              <p:nvPr/>
            </p:nvSpPr>
            <p:spPr>
              <a:xfrm>
                <a:off x="3254" y="5991"/>
                <a:ext cx="186" cy="2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600" b="1"/>
                  <a:t>2</a:t>
                </a:r>
                <a:endParaRPr lang="en-US" altLang="zh-CN" sz="600" b="1"/>
              </a:p>
            </p:txBody>
          </p:sp>
          <p:sp>
            <p:nvSpPr>
              <p:cNvPr id="287" name="文本框 286"/>
              <p:cNvSpPr txBox="1"/>
              <p:nvPr/>
            </p:nvSpPr>
            <p:spPr>
              <a:xfrm>
                <a:off x="3617" y="5991"/>
                <a:ext cx="186" cy="2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600" b="1"/>
                  <a:t>3</a:t>
                </a:r>
                <a:endParaRPr lang="en-US" altLang="zh-CN" sz="600" b="1"/>
              </a:p>
            </p:txBody>
          </p:sp>
          <p:cxnSp>
            <p:nvCxnSpPr>
              <p:cNvPr id="288" name="直接连接符 12"/>
              <p:cNvCxnSpPr/>
              <p:nvPr/>
            </p:nvCxnSpPr>
            <p:spPr>
              <a:xfrm flipH="1">
                <a:off x="2953" y="6056"/>
                <a:ext cx="808" cy="4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2" name="组合 291"/>
          <p:cNvGrpSpPr/>
          <p:nvPr/>
        </p:nvGrpSpPr>
        <p:grpSpPr>
          <a:xfrm>
            <a:off x="3119120" y="5441950"/>
            <a:ext cx="1375410" cy="300990"/>
            <a:chOff x="1583" y="5915"/>
            <a:chExt cx="2166" cy="474"/>
          </a:xfrm>
        </p:grpSpPr>
        <p:grpSp>
          <p:nvGrpSpPr>
            <p:cNvPr id="293" name="组合 292"/>
            <p:cNvGrpSpPr/>
            <p:nvPr/>
          </p:nvGrpSpPr>
          <p:grpSpPr>
            <a:xfrm rot="0">
              <a:off x="1583" y="5915"/>
              <a:ext cx="913" cy="475"/>
              <a:chOff x="2468" y="948"/>
              <a:chExt cx="717" cy="409"/>
            </a:xfrm>
          </p:grpSpPr>
          <p:sp>
            <p:nvSpPr>
              <p:cNvPr id="294" name="文本框 293"/>
              <p:cNvSpPr txBox="1"/>
              <p:nvPr/>
            </p:nvSpPr>
            <p:spPr>
              <a:xfrm>
                <a:off x="2549" y="948"/>
                <a:ext cx="541" cy="2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>
                    <a:latin typeface="Times New Roman Bold" panose="02020503050405090304" charset="0"/>
                    <a:cs typeface="Times New Roman Bold" panose="02020503050405090304" charset="0"/>
                  </a:rPr>
                  <a:t>PA</a:t>
                </a:r>
                <a:endParaRPr lang="en-US" altLang="zh-CN" sz="700" b="1">
                  <a:latin typeface="Times New Roman Bold" panose="02020503050405090304" charset="0"/>
                  <a:cs typeface="Times New Roman Bold" panose="02020503050405090304" charset="0"/>
                </a:endParaRPr>
              </a:p>
            </p:txBody>
          </p:sp>
          <p:sp>
            <p:nvSpPr>
              <p:cNvPr id="295" name="文本框 294"/>
              <p:cNvSpPr txBox="1"/>
              <p:nvPr/>
            </p:nvSpPr>
            <p:spPr>
              <a:xfrm>
                <a:off x="2468" y="1108"/>
                <a:ext cx="147" cy="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600" b="1"/>
                  <a:t>1</a:t>
                </a:r>
                <a:endParaRPr lang="en-US" altLang="zh-CN" sz="600" b="1"/>
              </a:p>
            </p:txBody>
          </p:sp>
          <p:sp>
            <p:nvSpPr>
              <p:cNvPr id="296" name="文本框 295"/>
              <p:cNvSpPr txBox="1"/>
              <p:nvPr/>
            </p:nvSpPr>
            <p:spPr>
              <a:xfrm>
                <a:off x="2754" y="1108"/>
                <a:ext cx="146" cy="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600" b="1"/>
                  <a:t>2</a:t>
                </a:r>
                <a:endParaRPr lang="en-US" altLang="zh-CN" sz="600" b="1"/>
              </a:p>
            </p:txBody>
          </p:sp>
          <p:sp>
            <p:nvSpPr>
              <p:cNvPr id="297" name="文本框 296"/>
              <p:cNvSpPr txBox="1"/>
              <p:nvPr/>
            </p:nvSpPr>
            <p:spPr>
              <a:xfrm>
                <a:off x="3039" y="1108"/>
                <a:ext cx="146" cy="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600" b="1"/>
                  <a:t>3</a:t>
                </a:r>
                <a:endParaRPr lang="en-US" altLang="zh-CN" sz="600" b="1"/>
              </a:p>
            </p:txBody>
          </p:sp>
          <p:cxnSp>
            <p:nvCxnSpPr>
              <p:cNvPr id="298" name="直接连接符 12"/>
              <p:cNvCxnSpPr/>
              <p:nvPr/>
            </p:nvCxnSpPr>
            <p:spPr>
              <a:xfrm flipH="1">
                <a:off x="2518" y="1164"/>
                <a:ext cx="634" cy="4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9" name="组合 298"/>
            <p:cNvGrpSpPr/>
            <p:nvPr/>
          </p:nvGrpSpPr>
          <p:grpSpPr>
            <a:xfrm>
              <a:off x="2305" y="5915"/>
              <a:ext cx="1444" cy="475"/>
              <a:chOff x="2707" y="5805"/>
              <a:chExt cx="1444" cy="475"/>
            </a:xfrm>
          </p:grpSpPr>
          <p:sp>
            <p:nvSpPr>
              <p:cNvPr id="300" name="文本框 299"/>
              <p:cNvSpPr txBox="1"/>
              <p:nvPr/>
            </p:nvSpPr>
            <p:spPr>
              <a:xfrm>
                <a:off x="2707" y="5805"/>
                <a:ext cx="1444" cy="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>
                    <a:latin typeface="Times New Roman Bold" panose="02020503050405090304" charset="0"/>
                    <a:cs typeface="Times New Roman Bold" panose="02020503050405090304" charset="0"/>
                  </a:rPr>
                  <a:t>HG+Fenofibrate</a:t>
                </a:r>
                <a:endParaRPr lang="en-US" altLang="zh-CN" sz="700" b="1">
                  <a:latin typeface="Times New Roman Bold" panose="02020503050405090304" charset="0"/>
                  <a:cs typeface="Times New Roman Bold" panose="02020503050405090304" charset="0"/>
                </a:endParaRPr>
              </a:p>
            </p:txBody>
          </p:sp>
          <p:sp>
            <p:nvSpPr>
              <p:cNvPr id="301" name="文本框 300"/>
              <p:cNvSpPr txBox="1"/>
              <p:nvPr/>
            </p:nvSpPr>
            <p:spPr>
              <a:xfrm>
                <a:off x="2889" y="5991"/>
                <a:ext cx="188" cy="2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600" b="1"/>
                  <a:t>1</a:t>
                </a:r>
                <a:endParaRPr lang="en-US" altLang="zh-CN" sz="600" b="1"/>
              </a:p>
            </p:txBody>
          </p:sp>
          <p:sp>
            <p:nvSpPr>
              <p:cNvPr id="302" name="文本框 301"/>
              <p:cNvSpPr txBox="1"/>
              <p:nvPr/>
            </p:nvSpPr>
            <p:spPr>
              <a:xfrm>
                <a:off x="3254" y="5991"/>
                <a:ext cx="186" cy="2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600" b="1"/>
                  <a:t>2</a:t>
                </a:r>
                <a:endParaRPr lang="en-US" altLang="zh-CN" sz="600" b="1"/>
              </a:p>
            </p:txBody>
          </p:sp>
          <p:sp>
            <p:nvSpPr>
              <p:cNvPr id="303" name="文本框 302"/>
              <p:cNvSpPr txBox="1"/>
              <p:nvPr/>
            </p:nvSpPr>
            <p:spPr>
              <a:xfrm>
                <a:off x="3617" y="5991"/>
                <a:ext cx="186" cy="2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600" b="1"/>
                  <a:t>3</a:t>
                </a:r>
                <a:endParaRPr lang="en-US" altLang="zh-CN" sz="600" b="1"/>
              </a:p>
            </p:txBody>
          </p:sp>
          <p:cxnSp>
            <p:nvCxnSpPr>
              <p:cNvPr id="304" name="直接连接符 12"/>
              <p:cNvCxnSpPr/>
              <p:nvPr/>
            </p:nvCxnSpPr>
            <p:spPr>
              <a:xfrm flipH="1">
                <a:off x="2953" y="6056"/>
                <a:ext cx="808" cy="4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" name="组合 16"/>
          <p:cNvGrpSpPr/>
          <p:nvPr/>
        </p:nvGrpSpPr>
        <p:grpSpPr>
          <a:xfrm>
            <a:off x="6452235" y="5924867"/>
            <a:ext cx="399415" cy="198755"/>
            <a:chOff x="4346" y="2755"/>
            <a:chExt cx="629" cy="313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4413" y="2755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250</a:t>
              </a:r>
              <a:endParaRPr lang="en-US" altLang="zh-CN" sz="7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278755" y="5452428"/>
            <a:ext cx="1470660" cy="301625"/>
            <a:chOff x="1583" y="5915"/>
            <a:chExt cx="2316" cy="475"/>
          </a:xfrm>
        </p:grpSpPr>
        <p:grpSp>
          <p:nvGrpSpPr>
            <p:cNvPr id="21" name="组合 20"/>
            <p:cNvGrpSpPr/>
            <p:nvPr/>
          </p:nvGrpSpPr>
          <p:grpSpPr>
            <a:xfrm rot="0">
              <a:off x="1583" y="5915"/>
              <a:ext cx="913" cy="475"/>
              <a:chOff x="2468" y="948"/>
              <a:chExt cx="717" cy="409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2499" y="948"/>
                <a:ext cx="608" cy="2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>
                    <a:latin typeface="Times New Roman Bold" panose="02020503050405090304" charset="0"/>
                    <a:cs typeface="Times New Roman Bold" panose="02020503050405090304" charset="0"/>
                  </a:rPr>
                  <a:t>HG+PA</a:t>
                </a:r>
                <a:endParaRPr lang="en-US" altLang="zh-CN" sz="700" b="1">
                  <a:latin typeface="Times New Roman Bold" panose="02020503050405090304" charset="0"/>
                  <a:cs typeface="Times New Roman Bold" panose="02020503050405090304" charset="0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2468" y="1108"/>
                <a:ext cx="147" cy="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600" b="1"/>
                  <a:t>1</a:t>
                </a:r>
                <a:endParaRPr lang="en-US" altLang="zh-CN" sz="600" b="1"/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2754" y="1108"/>
                <a:ext cx="146" cy="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600" b="1"/>
                  <a:t>2</a:t>
                </a:r>
                <a:endParaRPr lang="en-US" altLang="zh-CN" sz="600" b="1"/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3039" y="1108"/>
                <a:ext cx="146" cy="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600" b="1"/>
                  <a:t>3</a:t>
                </a:r>
                <a:endParaRPr lang="en-US" altLang="zh-CN" sz="600" b="1"/>
              </a:p>
            </p:txBody>
          </p:sp>
          <p:cxnSp>
            <p:nvCxnSpPr>
              <p:cNvPr id="55" name="直接连接符 12"/>
              <p:cNvCxnSpPr/>
              <p:nvPr/>
            </p:nvCxnSpPr>
            <p:spPr>
              <a:xfrm flipH="1">
                <a:off x="2518" y="1164"/>
                <a:ext cx="634" cy="4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组合 55"/>
            <p:cNvGrpSpPr/>
            <p:nvPr/>
          </p:nvGrpSpPr>
          <p:grpSpPr>
            <a:xfrm>
              <a:off x="2305" y="5915"/>
              <a:ext cx="1594" cy="475"/>
              <a:chOff x="2707" y="5805"/>
              <a:chExt cx="1594" cy="475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2707" y="5805"/>
                <a:ext cx="1594" cy="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700" b="1">
                    <a:latin typeface="Times New Roman Bold" panose="02020503050405090304" charset="0"/>
                    <a:cs typeface="Times New Roman Bold" panose="02020503050405090304" charset="0"/>
                  </a:rPr>
                  <a:t>HG+PA+Fenofibrate</a:t>
                </a:r>
                <a:endParaRPr lang="en-US" altLang="zh-CN" sz="700" b="1">
                  <a:latin typeface="Times New Roman Bold" panose="02020503050405090304" charset="0"/>
                  <a:cs typeface="Times New Roman Bold" panose="02020503050405090304" charset="0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2889" y="5991"/>
                <a:ext cx="188" cy="2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600" b="1"/>
                  <a:t>1</a:t>
                </a:r>
                <a:endParaRPr lang="en-US" altLang="zh-CN" sz="600" b="1"/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3254" y="5991"/>
                <a:ext cx="186" cy="2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600" b="1"/>
                  <a:t>2</a:t>
                </a:r>
                <a:endParaRPr lang="en-US" altLang="zh-CN" sz="600" b="1"/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3617" y="5991"/>
                <a:ext cx="186" cy="2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600" b="1"/>
                  <a:t>3</a:t>
                </a:r>
                <a:endParaRPr lang="en-US" altLang="zh-CN" sz="600" b="1"/>
              </a:p>
            </p:txBody>
          </p:sp>
          <p:cxnSp>
            <p:nvCxnSpPr>
              <p:cNvPr id="63" name="直接连接符 12"/>
              <p:cNvCxnSpPr/>
              <p:nvPr/>
            </p:nvCxnSpPr>
            <p:spPr>
              <a:xfrm flipH="1">
                <a:off x="2953" y="6056"/>
                <a:ext cx="808" cy="4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" name="文本框 66"/>
          <p:cNvSpPr txBox="1"/>
          <p:nvPr/>
        </p:nvSpPr>
        <p:spPr>
          <a:xfrm>
            <a:off x="1709420" y="1028065"/>
            <a:ext cx="2298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/>
              <a:t>A</a:t>
            </a:r>
            <a:endParaRPr lang="en-US" altLang="zh-CN" sz="1400" b="1"/>
          </a:p>
        </p:txBody>
      </p:sp>
      <p:pic>
        <p:nvPicPr>
          <p:cNvPr id="4" name="图片 3" descr="fn"/>
          <p:cNvPicPr>
            <a:picLocks noChangeAspect="1"/>
          </p:cNvPicPr>
          <p:nvPr/>
        </p:nvPicPr>
        <p:blipFill>
          <a:blip r:embed="rId1"/>
          <a:srcRect l="8450" t="8663" r="12417" b="58131"/>
          <a:stretch>
            <a:fillRect/>
          </a:stretch>
        </p:blipFill>
        <p:spPr>
          <a:xfrm>
            <a:off x="2715260" y="1365250"/>
            <a:ext cx="1628775" cy="49657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5" name="图片 4" descr="ppar ato"/>
          <p:cNvPicPr>
            <a:picLocks noChangeAspect="1"/>
          </p:cNvPicPr>
          <p:nvPr/>
        </p:nvPicPr>
        <p:blipFill>
          <a:blip r:embed="rId2"/>
          <a:srcRect l="17262" t="27017" r="3786" b="32685"/>
          <a:stretch>
            <a:fillRect/>
          </a:stretch>
        </p:blipFill>
        <p:spPr>
          <a:xfrm>
            <a:off x="2715260" y="1964055"/>
            <a:ext cx="1628775" cy="49657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7" name="图片 6" descr="il6"/>
          <p:cNvPicPr>
            <a:picLocks noChangeAspect="1"/>
          </p:cNvPicPr>
          <p:nvPr/>
        </p:nvPicPr>
        <p:blipFill>
          <a:blip r:embed="rId3"/>
          <a:srcRect l="10963" t="58504" r="10085" b="13368"/>
          <a:stretch>
            <a:fillRect/>
          </a:stretch>
        </p:blipFill>
        <p:spPr>
          <a:xfrm>
            <a:off x="2715260" y="3900170"/>
            <a:ext cx="1628775" cy="49657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8" name="图片 7" descr="drp1."/>
          <p:cNvPicPr>
            <a:picLocks noChangeAspect="1"/>
          </p:cNvPicPr>
          <p:nvPr/>
        </p:nvPicPr>
        <p:blipFill>
          <a:blip r:embed="rId4"/>
          <a:srcRect l="8934" t="56138" r="11902" b="15665"/>
          <a:stretch>
            <a:fillRect/>
          </a:stretch>
        </p:blipFill>
        <p:spPr>
          <a:xfrm flipV="1">
            <a:off x="2715260" y="3248025"/>
            <a:ext cx="1628775" cy="49657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9" name="图片 8" descr="actin用"/>
          <p:cNvPicPr>
            <a:picLocks noChangeAspect="1"/>
          </p:cNvPicPr>
          <p:nvPr/>
        </p:nvPicPr>
        <p:blipFill>
          <a:blip r:embed="rId5"/>
          <a:srcRect l="12216" t="31780" r="16075" b="39560"/>
          <a:stretch>
            <a:fillRect/>
          </a:stretch>
        </p:blipFill>
        <p:spPr>
          <a:xfrm>
            <a:off x="2715260" y="4577080"/>
            <a:ext cx="1628775" cy="49657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16" name="矩形 15"/>
          <p:cNvSpPr/>
          <p:nvPr/>
        </p:nvSpPr>
        <p:spPr>
          <a:xfrm>
            <a:off x="2782570" y="1542415"/>
            <a:ext cx="1529080" cy="1758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82570" y="2157095"/>
            <a:ext cx="1529080" cy="1758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82570" y="3414395"/>
            <a:ext cx="1529080" cy="1758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61615" y="4043045"/>
            <a:ext cx="1529080" cy="1758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82570" y="4735195"/>
            <a:ext cx="1529080" cy="1758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5"/>
          <p:cNvPicPr>
            <a:picLocks noChangeAspect="1"/>
          </p:cNvPicPr>
          <p:nvPr/>
        </p:nvPicPr>
        <p:blipFill>
          <a:blip r:embed="rId6"/>
          <a:srcRect l="10115" t="41093" r="13817" b="30561"/>
          <a:stretch>
            <a:fillRect/>
          </a:stretch>
        </p:blipFill>
        <p:spPr>
          <a:xfrm flipH="1">
            <a:off x="2715260" y="2616200"/>
            <a:ext cx="1628775" cy="49657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15" name="矩形 14"/>
          <p:cNvSpPr/>
          <p:nvPr/>
        </p:nvSpPr>
        <p:spPr>
          <a:xfrm>
            <a:off x="2782570" y="2777490"/>
            <a:ext cx="1529080" cy="17589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15265" y="393700"/>
            <a:ext cx="1187450" cy="3683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latin typeface="Times New Roman Bold" panose="02020503050405090304" charset="0"/>
                <a:cs typeface="Times New Roman Bold" panose="02020503050405090304" charset="0"/>
              </a:rPr>
              <a:t>Figure 5.</a:t>
            </a:r>
            <a:endParaRPr lang="en-US" altLang="zh-CN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482" name="文本框 481"/>
          <p:cNvSpPr txBox="1"/>
          <p:nvPr/>
        </p:nvSpPr>
        <p:spPr>
          <a:xfrm>
            <a:off x="1960245" y="4717415"/>
            <a:ext cx="764540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l-GR" sz="800" b="1">
                <a:latin typeface="Times New Roman Bold" panose="02020503050405090304" charset="0"/>
                <a:cs typeface="Times New Roman Bold" panose="02020503050405090304" charset="0"/>
              </a:rPr>
              <a:t>β-</a:t>
            </a:r>
            <a:r>
              <a:rPr lang="en-US" altLang="el-GR" sz="800" b="1">
                <a:latin typeface="Times New Roman Bold" panose="02020503050405090304" charset="0"/>
                <a:cs typeface="Times New Roman Bold" panose="02020503050405090304" charset="0"/>
              </a:rPr>
              <a:t>actin</a:t>
            </a:r>
            <a:endParaRPr lang="en-US" altLang="el-GR" sz="8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483" name="文本框 482"/>
          <p:cNvSpPr txBox="1"/>
          <p:nvPr/>
        </p:nvSpPr>
        <p:spPr>
          <a:xfrm>
            <a:off x="1960245" y="3441065"/>
            <a:ext cx="764540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800" b="1">
                <a:latin typeface="Times New Roman Bold" panose="02020503050405090304" charset="0"/>
                <a:cs typeface="Times New Roman Bold" panose="02020503050405090304" charset="0"/>
              </a:rPr>
              <a:t>Drp1</a:t>
            </a:r>
            <a:endParaRPr lang="en-US" altLang="el-GR" sz="8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484" name="文本框 483"/>
          <p:cNvSpPr txBox="1"/>
          <p:nvPr/>
        </p:nvSpPr>
        <p:spPr>
          <a:xfrm>
            <a:off x="1960245" y="2164715"/>
            <a:ext cx="764540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 b="1">
                <a:latin typeface="Times New Roman Bold" panose="02020503050405090304" charset="0"/>
                <a:cs typeface="Times New Roman Bold" panose="02020503050405090304" charset="0"/>
              </a:rPr>
              <a:t>PPAR-</a:t>
            </a:r>
            <a:r>
              <a:rPr lang="el-GR" altLang="en-US" sz="800" b="1">
                <a:latin typeface="Times New Roman Bold" panose="02020503050405090304" charset="0"/>
                <a:cs typeface="Times New Roman Bold" panose="02020503050405090304" charset="0"/>
              </a:rPr>
              <a:t>α</a:t>
            </a:r>
            <a:endParaRPr lang="el-GR" altLang="en-US" sz="8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485" name="文本框 484"/>
          <p:cNvSpPr txBox="1"/>
          <p:nvPr/>
        </p:nvSpPr>
        <p:spPr>
          <a:xfrm>
            <a:off x="1960245" y="2802890"/>
            <a:ext cx="764540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800" b="1">
                <a:latin typeface="Times New Roman Bold" panose="02020503050405090304" charset="0"/>
                <a:cs typeface="Times New Roman Bold" panose="02020503050405090304" charset="0"/>
              </a:rPr>
              <a:t>Mfn1</a:t>
            </a:r>
            <a:endParaRPr lang="en-US" altLang="el-GR" sz="8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486" name="文本框 485"/>
          <p:cNvSpPr txBox="1"/>
          <p:nvPr/>
        </p:nvSpPr>
        <p:spPr>
          <a:xfrm>
            <a:off x="1960245" y="1526540"/>
            <a:ext cx="764540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l-GR" sz="800" b="1">
                <a:latin typeface="Times New Roman Bold" panose="02020503050405090304" charset="0"/>
                <a:cs typeface="Times New Roman Bold" panose="02020503050405090304" charset="0"/>
              </a:rPr>
              <a:t>Fibronectin</a:t>
            </a:r>
            <a:endParaRPr lang="en-US" altLang="el-GR" sz="8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sp>
        <p:nvSpPr>
          <p:cNvPr id="487" name="文本框 486"/>
          <p:cNvSpPr txBox="1"/>
          <p:nvPr/>
        </p:nvSpPr>
        <p:spPr>
          <a:xfrm>
            <a:off x="1939290" y="4079240"/>
            <a:ext cx="764540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800" b="1">
                <a:latin typeface="Times New Roman Bold" panose="02020503050405090304" charset="0"/>
                <a:cs typeface="Times New Roman Bold" panose="02020503050405090304" charset="0"/>
              </a:rPr>
              <a:t>IL6</a:t>
            </a:r>
            <a:endParaRPr lang="en-US" sz="800" b="1">
              <a:latin typeface="Times New Roman Bold" panose="02020503050405090304" charset="0"/>
              <a:cs typeface="Times New Roman Bold" panose="0202050305040509030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44035" y="1511935"/>
            <a:ext cx="399415" cy="198755"/>
            <a:chOff x="4346" y="2755"/>
            <a:chExt cx="629" cy="313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4413" y="2755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250</a:t>
              </a:r>
              <a:endParaRPr lang="en-US" altLang="zh-CN" sz="700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344035" y="2078355"/>
            <a:ext cx="390525" cy="198755"/>
            <a:chOff x="4346" y="2771"/>
            <a:chExt cx="615" cy="313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3" name="文本框 72"/>
            <p:cNvSpPr txBox="1"/>
            <p:nvPr/>
          </p:nvSpPr>
          <p:spPr>
            <a:xfrm>
              <a:off x="4399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55</a:t>
              </a:r>
              <a:endParaRPr lang="en-US" altLang="zh-CN" sz="700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344035" y="2674620"/>
            <a:ext cx="362585" cy="198755"/>
            <a:chOff x="4346" y="2771"/>
            <a:chExt cx="571" cy="313"/>
          </a:xfrm>
        </p:grpSpPr>
        <p:cxnSp>
          <p:nvCxnSpPr>
            <p:cNvPr id="75" name="直接连接符 74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6" name="文本框 75"/>
            <p:cNvSpPr txBox="1"/>
            <p:nvPr/>
          </p:nvSpPr>
          <p:spPr>
            <a:xfrm>
              <a:off x="4355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100</a:t>
              </a:r>
              <a:endParaRPr lang="en-US" altLang="zh-CN" sz="700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344035" y="3444240"/>
            <a:ext cx="385445" cy="198755"/>
            <a:chOff x="4346" y="2771"/>
            <a:chExt cx="607" cy="313"/>
          </a:xfrm>
        </p:grpSpPr>
        <p:cxnSp>
          <p:nvCxnSpPr>
            <p:cNvPr id="78" name="直接连接符 77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9" name="文本框 78"/>
            <p:cNvSpPr txBox="1"/>
            <p:nvPr/>
          </p:nvSpPr>
          <p:spPr>
            <a:xfrm>
              <a:off x="4391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70</a:t>
              </a:r>
              <a:endParaRPr lang="en-US" altLang="zh-CN" sz="700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323080" y="4006215"/>
            <a:ext cx="393065" cy="198755"/>
            <a:chOff x="4346" y="2771"/>
            <a:chExt cx="619" cy="313"/>
          </a:xfrm>
        </p:grpSpPr>
        <p:cxnSp>
          <p:nvCxnSpPr>
            <p:cNvPr id="81" name="直接连接符 80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2" name="文本框 81"/>
            <p:cNvSpPr txBox="1"/>
            <p:nvPr/>
          </p:nvSpPr>
          <p:spPr>
            <a:xfrm>
              <a:off x="4403" y="2771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25</a:t>
              </a:r>
              <a:endParaRPr lang="en-US" altLang="zh-CN" sz="700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344035" y="4765040"/>
            <a:ext cx="393065" cy="198755"/>
            <a:chOff x="4346" y="2759"/>
            <a:chExt cx="619" cy="313"/>
          </a:xfrm>
        </p:grpSpPr>
        <p:cxnSp>
          <p:nvCxnSpPr>
            <p:cNvPr id="104" name="直接连接符 103"/>
            <p:cNvCxnSpPr/>
            <p:nvPr/>
          </p:nvCxnSpPr>
          <p:spPr>
            <a:xfrm>
              <a:off x="4346" y="2935"/>
              <a:ext cx="18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5" name="文本框 104"/>
            <p:cNvSpPr txBox="1"/>
            <p:nvPr/>
          </p:nvSpPr>
          <p:spPr>
            <a:xfrm>
              <a:off x="4403" y="2759"/>
              <a:ext cx="562" cy="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40</a:t>
              </a:r>
              <a:endParaRPr lang="en-US" altLang="zh-CN" sz="700"/>
            </a:p>
          </p:txBody>
        </p:sp>
      </p:grpSp>
      <p:grpSp>
        <p:nvGrpSpPr>
          <p:cNvPr id="39" name="组合 38"/>
          <p:cNvGrpSpPr/>
          <p:nvPr/>
        </p:nvGrpSpPr>
        <p:grpSpPr>
          <a:xfrm rot="0">
            <a:off x="2206625" y="978535"/>
            <a:ext cx="791845" cy="400686"/>
            <a:chOff x="4308" y="3422"/>
            <a:chExt cx="1486" cy="797"/>
          </a:xfrm>
        </p:grpSpPr>
        <p:sp>
          <p:nvSpPr>
            <p:cNvPr id="20" name="文本框 19"/>
            <p:cNvSpPr txBox="1"/>
            <p:nvPr/>
          </p:nvSpPr>
          <p:spPr>
            <a:xfrm>
              <a:off x="4709" y="3422"/>
              <a:ext cx="1077" cy="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400" b="1">
                  <a:latin typeface="Times New Roman Bold" panose="02020503050405090304" charset="0"/>
                  <a:cs typeface="Times New Roman Bold" panose="02020503050405090304" charset="0"/>
                </a:rPr>
                <a:t>HG+PA</a:t>
              </a:r>
              <a:endParaRPr lang="en-US" altLang="zh-CN" sz="400" b="1">
                <a:latin typeface="Times New Roman Bold" panose="02020503050405090304" charset="0"/>
                <a:cs typeface="Times New Roman Bold" panose="0202050305040509030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716" y="3594"/>
              <a:ext cx="1077" cy="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400" b="1">
                  <a:latin typeface="Times New Roman Bold" panose="02020503050405090304" charset="0"/>
                  <a:cs typeface="Times New Roman Bold" panose="02020503050405090304" charset="0"/>
                </a:rPr>
                <a:t>Vehicle</a:t>
              </a:r>
              <a:endParaRPr lang="en-US" altLang="zh-CN" sz="400" b="1">
                <a:latin typeface="Times New Roman Bold" panose="02020503050405090304" charset="0"/>
                <a:cs typeface="Times New Roman Bold" panose="0202050305040509030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717" y="3769"/>
              <a:ext cx="1077" cy="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400" b="1">
                  <a:latin typeface="Times New Roman Bold" panose="02020503050405090304" charset="0"/>
                  <a:cs typeface="Times New Roman Bold" panose="02020503050405090304" charset="0"/>
                </a:rPr>
                <a:t>ATO</a:t>
              </a:r>
              <a:endParaRPr lang="en-US" altLang="zh-CN" sz="400" b="1">
                <a:latin typeface="Times New Roman Bold" panose="02020503050405090304" charset="0"/>
                <a:cs typeface="Times New Roman Bold" panose="0202050305040509030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308" y="3916"/>
              <a:ext cx="1077" cy="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/>
              <a:r>
                <a:rPr lang="en-US" altLang="zh-CN" sz="400" b="1">
                  <a:latin typeface="Times New Roman Bold" panose="02020503050405090304" charset="0"/>
                  <a:cs typeface="Times New Roman Bold" panose="02020503050405090304" charset="0"/>
                </a:rPr>
                <a:t>miR-21 mimics</a:t>
              </a:r>
              <a:endParaRPr lang="en-US" altLang="zh-CN" sz="400" b="1">
                <a:latin typeface="Times New Roman Bold" panose="02020503050405090304" charset="0"/>
                <a:cs typeface="Times New Roman Bold" panose="02020503050405090304" charset="0"/>
              </a:endParaRPr>
            </a:p>
          </p:txBody>
        </p:sp>
      </p:grpSp>
      <p:pic>
        <p:nvPicPr>
          <p:cNvPr id="37" name="图片 36"/>
          <p:cNvPicPr/>
          <p:nvPr/>
        </p:nvPicPr>
        <p:blipFill>
          <a:blip r:embed="rId7"/>
          <a:stretch>
            <a:fillRect/>
          </a:stretch>
        </p:blipFill>
        <p:spPr>
          <a:xfrm flipV="1">
            <a:off x="2790190" y="970280"/>
            <a:ext cx="1511300" cy="3352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710</Words>
  <Application>WPS 演示</Application>
  <PresentationFormat>宽屏</PresentationFormat>
  <Paragraphs>434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Arial</vt:lpstr>
      <vt:lpstr>方正书宋_GBK</vt:lpstr>
      <vt:lpstr>Wingdings</vt:lpstr>
      <vt:lpstr>Times New Roman Bold</vt:lpstr>
      <vt:lpstr>Calibri</vt:lpstr>
      <vt:lpstr>Helvetica Neue</vt:lpstr>
      <vt:lpstr>微软雅黑</vt:lpstr>
      <vt:lpstr>汉仪旗黑</vt:lpstr>
      <vt:lpstr>宋体</vt:lpstr>
      <vt:lpstr>Arial Unicode MS</vt:lpstr>
      <vt:lpstr>汉仪书宋二KW</vt:lpstr>
      <vt:lpstr>Calibri Light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jy</dc:creator>
  <cp:lastModifiedBy>jy</cp:lastModifiedBy>
  <cp:revision>13</cp:revision>
  <dcterms:created xsi:type="dcterms:W3CDTF">2021-12-02T06:43:40Z</dcterms:created>
  <dcterms:modified xsi:type="dcterms:W3CDTF">2021-12-02T06:43:40Z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2052-3.7.0.5929</vt:lpwstr>
  </property>
</Properties>
</file>