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5" r:id="rId2"/>
  </p:sldMasterIdLst>
  <p:notesMasterIdLst>
    <p:notesMasterId r:id="rId12"/>
  </p:notesMasterIdLst>
  <p:sldIdLst>
    <p:sldId id="4315" r:id="rId3"/>
    <p:sldId id="278" r:id="rId4"/>
    <p:sldId id="4359" r:id="rId5"/>
    <p:sldId id="4360" r:id="rId6"/>
    <p:sldId id="279" r:id="rId7"/>
    <p:sldId id="266" r:id="rId8"/>
    <p:sldId id="4352" r:id="rId9"/>
    <p:sldId id="4361" r:id="rId10"/>
    <p:sldId id="4357" r:id="rId1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AD8FCA-3AA0-2A8B-057B-2F1385FC8BB3}" name="Diane Manry" initials="DM" userId="S::dmanry@a2biotherapeutics.com::af524c21-9809-4612-b759-ba10132574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40FF"/>
    <a:srgbClr val="F9AF94"/>
    <a:srgbClr val="F4D0D7"/>
    <a:srgbClr val="F2F2F2"/>
    <a:srgbClr val="FF6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3557" autoAdjust="0"/>
  </p:normalViewPr>
  <p:slideViewPr>
    <p:cSldViewPr snapToGrid="0">
      <p:cViewPr varScale="1">
        <p:scale>
          <a:sx n="78" d="100"/>
          <a:sy n="78" d="100"/>
        </p:scale>
        <p:origin x="2946" y="162"/>
      </p:cViewPr>
      <p:guideLst>
        <p:guide orient="horz" pos="3168"/>
        <p:guide pos="2448"/>
      </p:guideLst>
    </p:cSldViewPr>
  </p:slideViewPr>
  <p:notesTextViewPr>
    <p:cViewPr>
      <p:scale>
        <a:sx n="1" d="1"/>
        <a:sy n="1" d="1"/>
      </p:scale>
      <p:origin x="0" y="0"/>
    </p:cViewPr>
  </p:notesTextViewPr>
  <p:sorterViewPr>
    <p:cViewPr>
      <p:scale>
        <a:sx n="200" d="100"/>
        <a:sy n="2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950AA-D4E2-4DDD-B477-CBC0F8A5802F}" type="datetimeFigureOut">
              <a:rPr lang="en-US" smtClean="0"/>
              <a:t>3/3/2022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D5C13-5C58-4325-A2DF-6D04072174A9}" type="slidenum">
              <a:rPr lang="en-US" smtClean="0"/>
              <a:t>‹#›</a:t>
            </a:fld>
            <a:endParaRPr lang="en-US"/>
          </a:p>
        </p:txBody>
      </p:sp>
    </p:spTree>
    <p:extLst>
      <p:ext uri="{BB962C8B-B14F-4D97-AF65-F5344CB8AC3E}">
        <p14:creationId xmlns:p14="http://schemas.microsoft.com/office/powerpoint/2010/main" val="295330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4D5C13-5C58-4325-A2DF-6D04072174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36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1162050"/>
            <a:ext cx="24225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5C13-5C58-4325-A2DF-6D04072174A9}" type="slidenum">
              <a:rPr lang="en-US" smtClean="0"/>
              <a:t>3</a:t>
            </a:fld>
            <a:endParaRPr lang="en-US"/>
          </a:p>
        </p:txBody>
      </p:sp>
    </p:spTree>
    <p:extLst>
      <p:ext uri="{BB962C8B-B14F-4D97-AF65-F5344CB8AC3E}">
        <p14:creationId xmlns:p14="http://schemas.microsoft.com/office/powerpoint/2010/main" val="5388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Figure 1. (a) The ratio of activator to blocker receptors (A:B) in </a:t>
            </a:r>
            <a:r>
              <a:rPr lang="en-US" dirty="0" err="1"/>
              <a:t>Jurkat</a:t>
            </a:r>
            <a:r>
              <a:rPr lang="en-US" dirty="0"/>
              <a:t> NFAT-luciferase (JNL) effector cells was varied by using decreasing amounts of activator mRNA. The amount of mRNA shown was used per 1.5e6 JNLs. Corresponding changes in receptor expression levels were verified using flow cytometric staining for activator- and blocker-antigen tetramer probes (representative data shown). (b) Target cells with either a constant endogenous expression of activator antigen (A-antigen) or constant exogenous A-antigen (introduced via mRNA transfection or peptide-loading) were transfected with titrated amount of blocker antigen (B-antigen) mRNA. The effect of A:B receptor ratios on blocker sensitivity, or IC50 (measured via NFAT-luciferase luminescence), was then determined. (c) Target cells were transfected or loaded with a titrated amount of A-antigen and a constant amount of B-antigen (corresponding to the IC50 in part (b).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4D5C13-5C58-4325-A2DF-6D04072174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Figure 1. (a) The ratio of activator to blocker receptors (A:B) in </a:t>
            </a:r>
            <a:r>
              <a:rPr lang="en-US" dirty="0" err="1"/>
              <a:t>Jurkat</a:t>
            </a:r>
            <a:r>
              <a:rPr lang="en-US" dirty="0"/>
              <a:t> NFAT-luciferase (JNL) effector cells was varied by using decreasing amounts of activator mRNA. The amount of mRNA shown was used per 1.5e6 JNLs. Corresponding changes in receptor expression levels were verified using flow cytometric staining for activator- and blocker-antigen tetramer probes (representative data shown). (b) Target cells with either a constant endogenous expression of activator antigen (A-antigen) or constant exogenous A-antigen (introduced via mRNA transfection or peptide-loading) were transfected with titrated amount of blocker antigen (B-antigen) mRNA. The effect of A:B receptor ratios on blocker sensitivity, or IC50 (measured via NFAT-luciferase luminescence), was then determined. (c) Target cells were transfected or loaded with a titrated amount of A-antigen and a constant amount of B-antigen (corresponding to the IC50 in part (b).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4D5C13-5C58-4325-A2DF-6D04072174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70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64946" y="2899170"/>
            <a:ext cx="7242510" cy="3166826"/>
          </a:xfrm>
          <a:prstGeom prst="rect">
            <a:avLst/>
          </a:prstGeom>
        </p:spPr>
        <p:txBody>
          <a:bodyPr spcFirstLastPara="1" wrap="square" lIns="91425" tIns="91425" rIns="91425" bIns="91425" anchor="b" anchorCtr="0"/>
          <a:lstStyle>
            <a:lvl1pPr lvl="0">
              <a:spcBef>
                <a:spcPts val="0"/>
              </a:spcBef>
              <a:spcAft>
                <a:spcPts val="0"/>
              </a:spcAft>
              <a:buSzPts val="4800"/>
              <a:buNone/>
              <a:defRPr sz="4080"/>
            </a:lvl1pPr>
            <a:lvl2pPr lvl="1" algn="ctr">
              <a:spcBef>
                <a:spcPts val="0"/>
              </a:spcBef>
              <a:spcAft>
                <a:spcPts val="0"/>
              </a:spcAft>
              <a:buSzPts val="5200"/>
              <a:buNone/>
              <a:defRPr sz="4420"/>
            </a:lvl2pPr>
            <a:lvl3pPr lvl="2" algn="ctr">
              <a:spcBef>
                <a:spcPts val="0"/>
              </a:spcBef>
              <a:spcAft>
                <a:spcPts val="0"/>
              </a:spcAft>
              <a:buSzPts val="5200"/>
              <a:buNone/>
              <a:defRPr sz="4420"/>
            </a:lvl3pPr>
            <a:lvl4pPr lvl="3" algn="ctr">
              <a:spcBef>
                <a:spcPts val="0"/>
              </a:spcBef>
              <a:spcAft>
                <a:spcPts val="0"/>
              </a:spcAft>
              <a:buSzPts val="5200"/>
              <a:buNone/>
              <a:defRPr sz="4420"/>
            </a:lvl4pPr>
            <a:lvl5pPr lvl="4" algn="ctr">
              <a:spcBef>
                <a:spcPts val="0"/>
              </a:spcBef>
              <a:spcAft>
                <a:spcPts val="0"/>
              </a:spcAft>
              <a:buSzPts val="5200"/>
              <a:buNone/>
              <a:defRPr sz="4420"/>
            </a:lvl5pPr>
            <a:lvl6pPr lvl="5" algn="ctr">
              <a:spcBef>
                <a:spcPts val="0"/>
              </a:spcBef>
              <a:spcAft>
                <a:spcPts val="0"/>
              </a:spcAft>
              <a:buSzPts val="5200"/>
              <a:buNone/>
              <a:defRPr sz="4420"/>
            </a:lvl6pPr>
            <a:lvl7pPr lvl="6" algn="ctr">
              <a:spcBef>
                <a:spcPts val="0"/>
              </a:spcBef>
              <a:spcAft>
                <a:spcPts val="0"/>
              </a:spcAft>
              <a:buSzPts val="5200"/>
              <a:buNone/>
              <a:defRPr sz="4420"/>
            </a:lvl7pPr>
            <a:lvl8pPr lvl="7" algn="ctr">
              <a:spcBef>
                <a:spcPts val="0"/>
              </a:spcBef>
              <a:spcAft>
                <a:spcPts val="0"/>
              </a:spcAft>
              <a:buSzPts val="5200"/>
              <a:buNone/>
              <a:defRPr sz="4420"/>
            </a:lvl8pPr>
            <a:lvl9pPr lvl="8" algn="ctr">
              <a:spcBef>
                <a:spcPts val="0"/>
              </a:spcBef>
              <a:spcAft>
                <a:spcPts val="0"/>
              </a:spcAft>
              <a:buSzPts val="5200"/>
              <a:buNone/>
              <a:defRPr sz="4420"/>
            </a:lvl9pPr>
          </a:lstStyle>
          <a:p>
            <a:endParaRPr/>
          </a:p>
        </p:txBody>
      </p:sp>
      <p:sp>
        <p:nvSpPr>
          <p:cNvPr id="14" name="Shape 14"/>
          <p:cNvSpPr txBox="1">
            <a:spLocks noGrp="1"/>
          </p:cNvSpPr>
          <p:nvPr>
            <p:ph type="subTitle" idx="1"/>
          </p:nvPr>
        </p:nvSpPr>
        <p:spPr>
          <a:xfrm>
            <a:off x="264946" y="6138351"/>
            <a:ext cx="7242510" cy="1549974"/>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800"/>
              <a:buNone/>
              <a:defRPr sz="1700"/>
            </a:lvl1pPr>
            <a:lvl2pPr lvl="1">
              <a:lnSpc>
                <a:spcPct val="100000"/>
              </a:lnSpc>
              <a:spcBef>
                <a:spcPts val="0"/>
              </a:spcBef>
              <a:spcAft>
                <a:spcPts val="0"/>
              </a:spcAft>
              <a:buSzPts val="2800"/>
              <a:buNone/>
              <a:defRPr sz="2380"/>
            </a:lvl2pPr>
            <a:lvl3pPr lvl="2">
              <a:lnSpc>
                <a:spcPct val="100000"/>
              </a:lnSpc>
              <a:spcBef>
                <a:spcPts val="0"/>
              </a:spcBef>
              <a:spcAft>
                <a:spcPts val="0"/>
              </a:spcAft>
              <a:buSzPts val="2800"/>
              <a:buNone/>
              <a:defRPr sz="2380"/>
            </a:lvl3pPr>
            <a:lvl4pPr lvl="3">
              <a:lnSpc>
                <a:spcPct val="100000"/>
              </a:lnSpc>
              <a:spcBef>
                <a:spcPts val="0"/>
              </a:spcBef>
              <a:spcAft>
                <a:spcPts val="0"/>
              </a:spcAft>
              <a:buSzPts val="2800"/>
              <a:buNone/>
              <a:defRPr sz="2380"/>
            </a:lvl4pPr>
            <a:lvl5pPr lvl="4">
              <a:lnSpc>
                <a:spcPct val="100000"/>
              </a:lnSpc>
              <a:spcBef>
                <a:spcPts val="0"/>
              </a:spcBef>
              <a:spcAft>
                <a:spcPts val="0"/>
              </a:spcAft>
              <a:buSzPts val="2800"/>
              <a:buNone/>
              <a:defRPr sz="2380"/>
            </a:lvl5pPr>
            <a:lvl6pPr lvl="5">
              <a:lnSpc>
                <a:spcPct val="100000"/>
              </a:lnSpc>
              <a:spcBef>
                <a:spcPts val="0"/>
              </a:spcBef>
              <a:spcAft>
                <a:spcPts val="0"/>
              </a:spcAft>
              <a:buSzPts val="2800"/>
              <a:buNone/>
              <a:defRPr sz="2380"/>
            </a:lvl6pPr>
            <a:lvl7pPr lvl="6">
              <a:lnSpc>
                <a:spcPct val="100000"/>
              </a:lnSpc>
              <a:spcBef>
                <a:spcPts val="0"/>
              </a:spcBef>
              <a:spcAft>
                <a:spcPts val="0"/>
              </a:spcAft>
              <a:buSzPts val="2800"/>
              <a:buNone/>
              <a:defRPr sz="2380"/>
            </a:lvl7pPr>
            <a:lvl8pPr lvl="7">
              <a:lnSpc>
                <a:spcPct val="100000"/>
              </a:lnSpc>
              <a:spcBef>
                <a:spcPts val="0"/>
              </a:spcBef>
              <a:spcAft>
                <a:spcPts val="0"/>
              </a:spcAft>
              <a:buSzPts val="2800"/>
              <a:buNone/>
              <a:defRPr sz="2380"/>
            </a:lvl8pPr>
            <a:lvl9pPr lvl="8">
              <a:lnSpc>
                <a:spcPct val="100000"/>
              </a:lnSpc>
              <a:spcBef>
                <a:spcPts val="0"/>
              </a:spcBef>
              <a:spcAft>
                <a:spcPts val="0"/>
              </a:spcAft>
              <a:buSzPts val="2800"/>
              <a:buNone/>
              <a:defRPr sz="2380"/>
            </a:lvl9pPr>
          </a:lstStyle>
          <a:p>
            <a:endParaRPr/>
          </a:p>
        </p:txBody>
      </p:sp>
      <p:sp>
        <p:nvSpPr>
          <p:cNvPr id="15" name="Shape 15"/>
          <p:cNvSpPr txBox="1">
            <a:spLocks noGrp="1"/>
          </p:cNvSpPr>
          <p:nvPr>
            <p:ph type="sldNum" idx="12"/>
          </p:nvPr>
        </p:nvSpPr>
        <p:spPr>
          <a:xfrm>
            <a:off x="7201590" y="9268204"/>
            <a:ext cx="466395" cy="76970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687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080743-E3F9-43F5-B3B5-1D8103E76B6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63194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80743-E3F9-43F5-B3B5-1D8103E76B6D}"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41647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080743-E3F9-43F5-B3B5-1D8103E76B6D}"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384061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80743-E3F9-43F5-B3B5-1D8103E76B6D}"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15902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4080743-E3F9-43F5-B3B5-1D8103E76B6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2297557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4080743-E3F9-43F5-B3B5-1D8103E76B6D}"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209284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80743-E3F9-43F5-B3B5-1D8103E76B6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411533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80743-E3F9-43F5-B3B5-1D8103E76B6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189853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264946" y="870279"/>
            <a:ext cx="7242510" cy="1119946"/>
          </a:xfrm>
          <a:prstGeom prst="rect">
            <a:avLst/>
          </a:prstGeom>
        </p:spPr>
        <p:txBody>
          <a:bodyPr spcFirstLastPara="1" wrap="square" lIns="91425" tIns="91425" rIns="91425" bIns="91425" anchor="t" anchorCtr="0"/>
          <a:lstStyle>
            <a:lvl1pPr lvl="0">
              <a:spcBef>
                <a:spcPts val="0"/>
              </a:spcBef>
              <a:spcAft>
                <a:spcPts val="0"/>
              </a:spcAft>
              <a:buSzPts val="2800"/>
              <a:buNone/>
              <a:defRPr sz="20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1" name="Shape 21"/>
          <p:cNvSpPr txBox="1">
            <a:spLocks noGrp="1"/>
          </p:cNvSpPr>
          <p:nvPr>
            <p:ph type="body" idx="1"/>
          </p:nvPr>
        </p:nvSpPr>
        <p:spPr>
          <a:xfrm>
            <a:off x="264946" y="2253728"/>
            <a:ext cx="7242510" cy="6680960"/>
          </a:xfrm>
          <a:prstGeom prst="rect">
            <a:avLst/>
          </a:prstGeom>
        </p:spPr>
        <p:txBody>
          <a:bodyPr spcFirstLastPara="1" wrap="square" lIns="91425" tIns="91425" rIns="91425" bIns="91425" anchor="t" anchorCtr="0"/>
          <a:lstStyle>
            <a:lvl1pPr marL="388571" lvl="0" indent="-291428">
              <a:spcBef>
                <a:spcPts val="0"/>
              </a:spcBef>
              <a:spcAft>
                <a:spcPts val="0"/>
              </a:spcAft>
              <a:buSzPts val="1800"/>
              <a:buChar char="●"/>
              <a:defRPr/>
            </a:lvl1pPr>
            <a:lvl2pPr marL="777141" lvl="1" indent="-269841">
              <a:spcBef>
                <a:spcPts val="510"/>
              </a:spcBef>
              <a:spcAft>
                <a:spcPts val="0"/>
              </a:spcAft>
              <a:buSzPts val="1400"/>
              <a:buChar char="○"/>
              <a:defRPr/>
            </a:lvl2pPr>
            <a:lvl3pPr marL="1165711" lvl="2" indent="-269841">
              <a:spcBef>
                <a:spcPts val="510"/>
              </a:spcBef>
              <a:spcAft>
                <a:spcPts val="0"/>
              </a:spcAft>
              <a:buSzPts val="1400"/>
              <a:buChar char="■"/>
              <a:defRPr/>
            </a:lvl3pPr>
            <a:lvl4pPr marL="1554283" lvl="3" indent="-269841">
              <a:spcBef>
                <a:spcPts val="510"/>
              </a:spcBef>
              <a:spcAft>
                <a:spcPts val="0"/>
              </a:spcAft>
              <a:buSzPts val="1400"/>
              <a:buChar char="●"/>
              <a:defRPr/>
            </a:lvl4pPr>
            <a:lvl5pPr marL="1942853" lvl="4" indent="-269841">
              <a:spcBef>
                <a:spcPts val="510"/>
              </a:spcBef>
              <a:spcAft>
                <a:spcPts val="0"/>
              </a:spcAft>
              <a:buSzPts val="1400"/>
              <a:buChar char="○"/>
              <a:defRPr/>
            </a:lvl5pPr>
            <a:lvl6pPr marL="2331424" lvl="5" indent="-269841">
              <a:spcBef>
                <a:spcPts val="510"/>
              </a:spcBef>
              <a:spcAft>
                <a:spcPts val="0"/>
              </a:spcAft>
              <a:buSzPts val="1400"/>
              <a:buChar char="■"/>
              <a:defRPr/>
            </a:lvl6pPr>
            <a:lvl7pPr marL="2719994" lvl="6" indent="-269841">
              <a:spcBef>
                <a:spcPts val="510"/>
              </a:spcBef>
              <a:spcAft>
                <a:spcPts val="0"/>
              </a:spcAft>
              <a:buSzPts val="1400"/>
              <a:buChar char="●"/>
              <a:defRPr/>
            </a:lvl7pPr>
            <a:lvl8pPr marL="3108564" lvl="7" indent="-269841">
              <a:spcBef>
                <a:spcPts val="510"/>
              </a:spcBef>
              <a:spcAft>
                <a:spcPts val="0"/>
              </a:spcAft>
              <a:buSzPts val="1400"/>
              <a:buChar char="○"/>
              <a:defRPr/>
            </a:lvl8pPr>
            <a:lvl9pPr marL="3497136" lvl="8" indent="-269841">
              <a:spcBef>
                <a:spcPts val="510"/>
              </a:spcBef>
              <a:spcAft>
                <a:spcPts val="510"/>
              </a:spcAft>
              <a:buSzPts val="1400"/>
              <a:buChar char="●"/>
              <a:defRPr/>
            </a:lvl9pPr>
          </a:lstStyle>
          <a:p>
            <a:endParaRPr/>
          </a:p>
        </p:txBody>
      </p:sp>
      <p:sp>
        <p:nvSpPr>
          <p:cNvPr id="22" name="Shape 22"/>
          <p:cNvSpPr txBox="1">
            <a:spLocks noGrp="1"/>
          </p:cNvSpPr>
          <p:nvPr>
            <p:ph type="sldNum" idx="12"/>
          </p:nvPr>
        </p:nvSpPr>
        <p:spPr>
          <a:xfrm>
            <a:off x="7201590" y="9268204"/>
            <a:ext cx="466395" cy="76970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7006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64946" y="870279"/>
            <a:ext cx="7242510" cy="1119946"/>
          </a:xfrm>
          <a:prstGeom prst="rect">
            <a:avLst/>
          </a:prstGeom>
        </p:spPr>
        <p:txBody>
          <a:bodyPr spcFirstLastPara="1" wrap="square" lIns="91425" tIns="91425" rIns="91425" bIns="91425" anchor="t" anchorCtr="0"/>
          <a:lstStyle>
            <a:lvl1pPr lvl="0">
              <a:spcBef>
                <a:spcPts val="0"/>
              </a:spcBef>
              <a:spcAft>
                <a:spcPts val="0"/>
              </a:spcAft>
              <a:buSzPts val="2800"/>
              <a:buNone/>
              <a:defRPr sz="204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Shape 30"/>
          <p:cNvSpPr txBox="1">
            <a:spLocks noGrp="1"/>
          </p:cNvSpPr>
          <p:nvPr>
            <p:ph type="sldNum" idx="12"/>
          </p:nvPr>
        </p:nvSpPr>
        <p:spPr>
          <a:xfrm>
            <a:off x="7201590" y="9268204"/>
            <a:ext cx="466395" cy="76970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687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E7AC-811F-46D2-8E49-9D83C2007894}"/>
              </a:ext>
            </a:extLst>
          </p:cNvPr>
          <p:cNvSpPr>
            <a:spLocks noGrp="1"/>
          </p:cNvSpPr>
          <p:nvPr>
            <p:ph type="title"/>
          </p:nvPr>
        </p:nvSpPr>
        <p:spPr>
          <a:xfrm>
            <a:off x="535366" y="53552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CF80E1-DACD-4FE5-B05B-40C33796ADC6}"/>
              </a:ext>
            </a:extLst>
          </p:cNvPr>
          <p:cNvSpPr>
            <a:spLocks noGrp="1"/>
          </p:cNvSpPr>
          <p:nvPr>
            <p:ph type="body" idx="1"/>
          </p:nvPr>
        </p:nvSpPr>
        <p:spPr>
          <a:xfrm>
            <a:off x="535370" y="2465715"/>
            <a:ext cx="3288089" cy="1208404"/>
          </a:xfrm>
        </p:spPr>
        <p:txBody>
          <a:bodyPr anchor="b"/>
          <a:lstStyle>
            <a:lvl1pPr marL="0" indent="0">
              <a:buNone/>
              <a:defRPr sz="1530" b="1"/>
            </a:lvl1pPr>
            <a:lvl2pPr marL="291428" indent="0">
              <a:buNone/>
              <a:defRPr sz="1275" b="1"/>
            </a:lvl2pPr>
            <a:lvl3pPr marL="582856" indent="0">
              <a:buNone/>
              <a:defRPr sz="1148" b="1"/>
            </a:lvl3pPr>
            <a:lvl4pPr marL="874284" indent="0">
              <a:buNone/>
              <a:defRPr sz="1020" b="1"/>
            </a:lvl4pPr>
            <a:lvl5pPr marL="1165711" indent="0">
              <a:buNone/>
              <a:defRPr sz="1020" b="1"/>
            </a:lvl5pPr>
            <a:lvl6pPr marL="1457140" indent="0">
              <a:buNone/>
              <a:defRPr sz="1020" b="1"/>
            </a:lvl6pPr>
            <a:lvl7pPr marL="1748567" indent="0">
              <a:buNone/>
              <a:defRPr sz="1020" b="1"/>
            </a:lvl7pPr>
            <a:lvl8pPr marL="2039996" indent="0">
              <a:buNone/>
              <a:defRPr sz="1020" b="1"/>
            </a:lvl8pPr>
            <a:lvl9pPr marL="2331424"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51394BAF-BDD8-418C-9D75-7F6DC1CF17C1}"/>
              </a:ext>
            </a:extLst>
          </p:cNvPr>
          <p:cNvSpPr>
            <a:spLocks noGrp="1"/>
          </p:cNvSpPr>
          <p:nvPr>
            <p:ph sz="half" idx="2"/>
          </p:nvPr>
        </p:nvSpPr>
        <p:spPr>
          <a:xfrm>
            <a:off x="535370"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B4197D-A325-46DD-AA50-D4B386620827}"/>
              </a:ext>
            </a:extLst>
          </p:cNvPr>
          <p:cNvSpPr>
            <a:spLocks noGrp="1"/>
          </p:cNvSpPr>
          <p:nvPr>
            <p:ph type="body" sz="quarter" idx="3"/>
          </p:nvPr>
        </p:nvSpPr>
        <p:spPr>
          <a:xfrm>
            <a:off x="3934780" y="2465715"/>
            <a:ext cx="3304282" cy="1208404"/>
          </a:xfrm>
        </p:spPr>
        <p:txBody>
          <a:bodyPr anchor="b"/>
          <a:lstStyle>
            <a:lvl1pPr marL="0" indent="0">
              <a:buNone/>
              <a:defRPr sz="1530" b="1"/>
            </a:lvl1pPr>
            <a:lvl2pPr marL="291428" indent="0">
              <a:buNone/>
              <a:defRPr sz="1275" b="1"/>
            </a:lvl2pPr>
            <a:lvl3pPr marL="582856" indent="0">
              <a:buNone/>
              <a:defRPr sz="1148" b="1"/>
            </a:lvl3pPr>
            <a:lvl4pPr marL="874284" indent="0">
              <a:buNone/>
              <a:defRPr sz="1020" b="1"/>
            </a:lvl4pPr>
            <a:lvl5pPr marL="1165711" indent="0">
              <a:buNone/>
              <a:defRPr sz="1020" b="1"/>
            </a:lvl5pPr>
            <a:lvl6pPr marL="1457140" indent="0">
              <a:buNone/>
              <a:defRPr sz="1020" b="1"/>
            </a:lvl6pPr>
            <a:lvl7pPr marL="1748567" indent="0">
              <a:buNone/>
              <a:defRPr sz="1020" b="1"/>
            </a:lvl7pPr>
            <a:lvl8pPr marL="2039996" indent="0">
              <a:buNone/>
              <a:defRPr sz="1020" b="1"/>
            </a:lvl8pPr>
            <a:lvl9pPr marL="2331424"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2CB95EAC-7FDA-4AEC-8991-CB60925B1D90}"/>
              </a:ext>
            </a:extLst>
          </p:cNvPr>
          <p:cNvSpPr>
            <a:spLocks noGrp="1"/>
          </p:cNvSpPr>
          <p:nvPr>
            <p:ph sz="quarter" idx="4"/>
          </p:nvPr>
        </p:nvSpPr>
        <p:spPr>
          <a:xfrm>
            <a:off x="3934780"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47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F0C8-F620-4EEA-BD85-437ECEAB8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BB0B4-E55F-4710-8C43-8EB004A026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78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19"/>
        <p:cNvGrpSpPr/>
        <p:nvPr/>
      </p:nvGrpSpPr>
      <p:grpSpPr>
        <a:xfrm>
          <a:off x="0" y="0"/>
          <a:ext cx="0" cy="0"/>
          <a:chOff x="0" y="0"/>
          <a:chExt cx="0" cy="0"/>
        </a:xfrm>
      </p:grpSpPr>
      <p:sp>
        <p:nvSpPr>
          <p:cNvPr id="21" name="Shape 21"/>
          <p:cNvSpPr txBox="1">
            <a:spLocks noGrp="1"/>
          </p:cNvSpPr>
          <p:nvPr>
            <p:ph type="body" idx="1"/>
          </p:nvPr>
        </p:nvSpPr>
        <p:spPr>
          <a:xfrm>
            <a:off x="264946" y="2253728"/>
            <a:ext cx="7242510" cy="6680960"/>
          </a:xfrm>
          <a:prstGeom prst="rect">
            <a:avLst/>
          </a:prstGeom>
        </p:spPr>
        <p:txBody>
          <a:bodyPr spcFirstLastPara="1" wrap="square" lIns="91425" tIns="91425" rIns="91425" bIns="91425" anchor="t" anchorCtr="0"/>
          <a:lstStyle>
            <a:lvl1pPr marL="388571" lvl="0" indent="-291428">
              <a:spcBef>
                <a:spcPts val="0"/>
              </a:spcBef>
              <a:spcAft>
                <a:spcPts val="0"/>
              </a:spcAft>
              <a:buSzPts val="1800"/>
              <a:buChar char="●"/>
              <a:defRPr/>
            </a:lvl1pPr>
            <a:lvl2pPr marL="777141" lvl="1" indent="-269841">
              <a:spcBef>
                <a:spcPts val="510"/>
              </a:spcBef>
              <a:spcAft>
                <a:spcPts val="0"/>
              </a:spcAft>
              <a:buSzPts val="1400"/>
              <a:buChar char="○"/>
              <a:defRPr/>
            </a:lvl2pPr>
            <a:lvl3pPr marL="1165711" lvl="2" indent="-269841">
              <a:spcBef>
                <a:spcPts val="510"/>
              </a:spcBef>
              <a:spcAft>
                <a:spcPts val="0"/>
              </a:spcAft>
              <a:buSzPts val="1400"/>
              <a:buChar char="■"/>
              <a:defRPr/>
            </a:lvl3pPr>
            <a:lvl4pPr marL="1554283" lvl="3" indent="-269841">
              <a:spcBef>
                <a:spcPts val="510"/>
              </a:spcBef>
              <a:spcAft>
                <a:spcPts val="0"/>
              </a:spcAft>
              <a:buSzPts val="1400"/>
              <a:buChar char="●"/>
              <a:defRPr/>
            </a:lvl4pPr>
            <a:lvl5pPr marL="1942853" lvl="4" indent="-269841">
              <a:spcBef>
                <a:spcPts val="510"/>
              </a:spcBef>
              <a:spcAft>
                <a:spcPts val="0"/>
              </a:spcAft>
              <a:buSzPts val="1400"/>
              <a:buChar char="○"/>
              <a:defRPr/>
            </a:lvl5pPr>
            <a:lvl6pPr marL="2331424" lvl="5" indent="-269841">
              <a:spcBef>
                <a:spcPts val="510"/>
              </a:spcBef>
              <a:spcAft>
                <a:spcPts val="0"/>
              </a:spcAft>
              <a:buSzPts val="1400"/>
              <a:buChar char="■"/>
              <a:defRPr/>
            </a:lvl6pPr>
            <a:lvl7pPr marL="2719994" lvl="6" indent="-269841">
              <a:spcBef>
                <a:spcPts val="510"/>
              </a:spcBef>
              <a:spcAft>
                <a:spcPts val="0"/>
              </a:spcAft>
              <a:buSzPts val="1400"/>
              <a:buChar char="●"/>
              <a:defRPr/>
            </a:lvl7pPr>
            <a:lvl8pPr marL="3108564" lvl="7" indent="-269841">
              <a:spcBef>
                <a:spcPts val="510"/>
              </a:spcBef>
              <a:spcAft>
                <a:spcPts val="0"/>
              </a:spcAft>
              <a:buSzPts val="1400"/>
              <a:buChar char="○"/>
              <a:defRPr/>
            </a:lvl8pPr>
            <a:lvl9pPr marL="3497136" lvl="8" indent="-269841">
              <a:spcBef>
                <a:spcPts val="510"/>
              </a:spcBef>
              <a:spcAft>
                <a:spcPts val="510"/>
              </a:spcAft>
              <a:buSzPts val="1400"/>
              <a:buChar char="●"/>
              <a:defRPr/>
            </a:lvl9pPr>
          </a:lstStyle>
          <a:p>
            <a:endParaRPr/>
          </a:p>
        </p:txBody>
      </p:sp>
    </p:spTree>
    <p:extLst>
      <p:ext uri="{BB962C8B-B14F-4D97-AF65-F5344CB8AC3E}">
        <p14:creationId xmlns:p14="http://schemas.microsoft.com/office/powerpoint/2010/main" val="141835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080743-E3F9-43F5-B3B5-1D8103E76B6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73524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80743-E3F9-43F5-B3B5-1D8103E76B6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353590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80743-E3F9-43F5-B3B5-1D8103E76B6D}"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5A556-ED76-4228-B654-BF4678DF7529}" type="slidenum">
              <a:rPr lang="en-US" smtClean="0"/>
              <a:t>‹#›</a:t>
            </a:fld>
            <a:endParaRPr lang="en-US"/>
          </a:p>
        </p:txBody>
      </p:sp>
    </p:spTree>
    <p:extLst>
      <p:ext uri="{BB962C8B-B14F-4D97-AF65-F5344CB8AC3E}">
        <p14:creationId xmlns:p14="http://schemas.microsoft.com/office/powerpoint/2010/main" val="225301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64946" y="870279"/>
            <a:ext cx="7242510" cy="1119946"/>
          </a:xfrm>
          <a:prstGeom prst="rect">
            <a:avLst/>
          </a:prstGeom>
          <a:noFill/>
          <a:ln>
            <a:noFill/>
          </a:ln>
        </p:spPr>
        <p:txBody>
          <a:bodyPr spcFirstLastPara="1" wrap="square" lIns="91425" tIns="91425" rIns="91425" bIns="91425" anchor="t" anchorCtr="0"/>
          <a:lstStyle>
            <a:lvl1pPr lvl="0">
              <a:spcBef>
                <a:spcPts val="0"/>
              </a:spcBef>
              <a:spcAft>
                <a:spcPts val="0"/>
              </a:spcAft>
              <a:buClr>
                <a:srgbClr val="3D85C6"/>
              </a:buClr>
              <a:buSzPts val="2800"/>
              <a:buNone/>
              <a:defRPr sz="2800" b="1">
                <a:solidFill>
                  <a:srgbClr val="3D85C6"/>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Shape 7"/>
          <p:cNvSpPr txBox="1">
            <a:spLocks noGrp="1"/>
          </p:cNvSpPr>
          <p:nvPr>
            <p:ph type="body" idx="1"/>
          </p:nvPr>
        </p:nvSpPr>
        <p:spPr>
          <a:xfrm>
            <a:off x="264946" y="2253728"/>
            <a:ext cx="7242510" cy="6680960"/>
          </a:xfrm>
          <a:prstGeom prst="rect">
            <a:avLst/>
          </a:prstGeom>
          <a:noFill/>
          <a:ln>
            <a:noFill/>
          </a:ln>
        </p:spPr>
        <p:txBody>
          <a:bodyPr spcFirstLastPara="1" wrap="square" lIns="91425" tIns="91425" rIns="91425" bIns="91425" anchor="t" anchorCtr="0"/>
          <a:lstStyle>
            <a:lvl1pPr marL="457200" lvl="0" indent="-342900">
              <a:lnSpc>
                <a:spcPct val="100000"/>
              </a:lnSpc>
              <a:spcBef>
                <a:spcPts val="0"/>
              </a:spcBef>
              <a:spcAft>
                <a:spcPts val="0"/>
              </a:spcAft>
              <a:buClr>
                <a:schemeClr val="dk2"/>
              </a:buClr>
              <a:buSzPts val="1800"/>
              <a:buChar char="●"/>
              <a:defRPr sz="1800">
                <a:solidFill>
                  <a:schemeClr val="dk2"/>
                </a:solidFill>
              </a:defRPr>
            </a:lvl1pPr>
            <a:lvl2pPr marL="914400" lvl="1" indent="-317500">
              <a:lnSpc>
                <a:spcPct val="100000"/>
              </a:lnSpc>
              <a:spcBef>
                <a:spcPts val="600"/>
              </a:spcBef>
              <a:spcAft>
                <a:spcPts val="0"/>
              </a:spcAft>
              <a:buClr>
                <a:schemeClr val="dk2"/>
              </a:buClr>
              <a:buSzPts val="1400"/>
              <a:buChar char="○"/>
              <a:defRPr>
                <a:solidFill>
                  <a:schemeClr val="dk2"/>
                </a:solidFill>
              </a:defRPr>
            </a:lvl2pPr>
            <a:lvl3pPr marL="1371600" lvl="2" indent="-317500">
              <a:lnSpc>
                <a:spcPct val="100000"/>
              </a:lnSpc>
              <a:spcBef>
                <a:spcPts val="600"/>
              </a:spcBef>
              <a:spcAft>
                <a:spcPts val="0"/>
              </a:spcAft>
              <a:buClr>
                <a:schemeClr val="dk2"/>
              </a:buClr>
              <a:buSzPts val="1400"/>
              <a:buChar char="■"/>
              <a:defRPr>
                <a:solidFill>
                  <a:schemeClr val="dk2"/>
                </a:solidFill>
              </a:defRPr>
            </a:lvl3pPr>
            <a:lvl4pPr marL="1828800" lvl="3" indent="-317500">
              <a:lnSpc>
                <a:spcPct val="100000"/>
              </a:lnSpc>
              <a:spcBef>
                <a:spcPts val="600"/>
              </a:spcBef>
              <a:spcAft>
                <a:spcPts val="0"/>
              </a:spcAft>
              <a:buClr>
                <a:schemeClr val="dk2"/>
              </a:buClr>
              <a:buSzPts val="1400"/>
              <a:buChar char="●"/>
              <a:defRPr>
                <a:solidFill>
                  <a:schemeClr val="dk2"/>
                </a:solidFill>
              </a:defRPr>
            </a:lvl4pPr>
            <a:lvl5pPr marL="2286000" lvl="4" indent="-317500">
              <a:lnSpc>
                <a:spcPct val="100000"/>
              </a:lnSpc>
              <a:spcBef>
                <a:spcPts val="600"/>
              </a:spcBef>
              <a:spcAft>
                <a:spcPts val="0"/>
              </a:spcAft>
              <a:buClr>
                <a:schemeClr val="dk2"/>
              </a:buClr>
              <a:buSzPts val="1400"/>
              <a:buChar char="○"/>
              <a:defRPr>
                <a:solidFill>
                  <a:schemeClr val="dk2"/>
                </a:solidFill>
              </a:defRPr>
            </a:lvl5pPr>
            <a:lvl6pPr marL="2743200" lvl="5" indent="-317500">
              <a:lnSpc>
                <a:spcPct val="100000"/>
              </a:lnSpc>
              <a:spcBef>
                <a:spcPts val="600"/>
              </a:spcBef>
              <a:spcAft>
                <a:spcPts val="0"/>
              </a:spcAft>
              <a:buClr>
                <a:schemeClr val="dk2"/>
              </a:buClr>
              <a:buSzPts val="1400"/>
              <a:buChar char="■"/>
              <a:defRPr>
                <a:solidFill>
                  <a:schemeClr val="dk2"/>
                </a:solidFill>
              </a:defRPr>
            </a:lvl6pPr>
            <a:lvl7pPr marL="3200400" lvl="6" indent="-317500">
              <a:lnSpc>
                <a:spcPct val="100000"/>
              </a:lnSpc>
              <a:spcBef>
                <a:spcPts val="600"/>
              </a:spcBef>
              <a:spcAft>
                <a:spcPts val="0"/>
              </a:spcAft>
              <a:buClr>
                <a:schemeClr val="dk2"/>
              </a:buClr>
              <a:buSzPts val="1400"/>
              <a:buChar char="●"/>
              <a:defRPr>
                <a:solidFill>
                  <a:schemeClr val="dk2"/>
                </a:solidFill>
              </a:defRPr>
            </a:lvl7pPr>
            <a:lvl8pPr marL="3657600" lvl="7" indent="-317500">
              <a:lnSpc>
                <a:spcPct val="100000"/>
              </a:lnSpc>
              <a:spcBef>
                <a:spcPts val="600"/>
              </a:spcBef>
              <a:spcAft>
                <a:spcPts val="0"/>
              </a:spcAft>
              <a:buClr>
                <a:schemeClr val="dk2"/>
              </a:buClr>
              <a:buSzPts val="1400"/>
              <a:buChar char="○"/>
              <a:defRPr>
                <a:solidFill>
                  <a:schemeClr val="dk2"/>
                </a:solidFill>
              </a:defRPr>
            </a:lvl8pPr>
            <a:lvl9pPr marL="4114800" lvl="8" indent="-317500">
              <a:lnSpc>
                <a:spcPct val="100000"/>
              </a:lnSpc>
              <a:spcBef>
                <a:spcPts val="600"/>
              </a:spcBef>
              <a:spcAft>
                <a:spcPts val="600"/>
              </a:spcAft>
              <a:buClr>
                <a:schemeClr val="dk2"/>
              </a:buClr>
              <a:buSzPts val="1400"/>
              <a:buChar char="●"/>
              <a:defRPr>
                <a:solidFill>
                  <a:schemeClr val="dk2"/>
                </a:solidFill>
              </a:defRPr>
            </a:lvl9pPr>
          </a:lstStyle>
          <a:p>
            <a:endParaRPr dirty="0"/>
          </a:p>
        </p:txBody>
      </p:sp>
      <p:cxnSp>
        <p:nvCxnSpPr>
          <p:cNvPr id="9" name="Shape 9"/>
          <p:cNvCxnSpPr>
            <a:cxnSpLocks/>
          </p:cNvCxnSpPr>
          <p:nvPr/>
        </p:nvCxnSpPr>
        <p:spPr>
          <a:xfrm>
            <a:off x="264949" y="1990219"/>
            <a:ext cx="7232459" cy="20728"/>
          </a:xfrm>
          <a:prstGeom prst="straightConnector1">
            <a:avLst/>
          </a:prstGeom>
          <a:noFill/>
          <a:ln w="28575" cap="flat" cmpd="sng">
            <a:solidFill>
              <a:srgbClr val="3D85C6"/>
            </a:solidFill>
            <a:prstDash val="solid"/>
            <a:round/>
            <a:headEnd type="none" w="med" len="med"/>
            <a:tailEnd type="none" w="med" len="med"/>
          </a:ln>
        </p:spPr>
      </p:cxnSp>
      <p:sp>
        <p:nvSpPr>
          <p:cNvPr id="10" name="Shape 10"/>
          <p:cNvSpPr/>
          <p:nvPr/>
        </p:nvSpPr>
        <p:spPr>
          <a:xfrm>
            <a:off x="-99" y="9340188"/>
            <a:ext cx="7772400" cy="729814"/>
          </a:xfrm>
          <a:prstGeom prst="rect">
            <a:avLst/>
          </a:prstGeom>
          <a:solidFill>
            <a:srgbClr val="3D85C6"/>
          </a:solidFill>
          <a:ln>
            <a:noFill/>
          </a:ln>
        </p:spPr>
        <p:txBody>
          <a:bodyPr spcFirstLastPara="1" wrap="square" lIns="77711" tIns="77711" rIns="77711" bIns="77711" anchor="ctr" anchorCtr="0">
            <a:noAutofit/>
          </a:bodyPr>
          <a:lstStyle/>
          <a:p>
            <a:pPr marL="0" lvl="0" indent="0">
              <a:spcBef>
                <a:spcPts val="0"/>
              </a:spcBef>
              <a:spcAft>
                <a:spcPts val="0"/>
              </a:spcAft>
              <a:buNone/>
            </a:pPr>
            <a:r>
              <a:rPr lang="en" sz="1190" dirty="0">
                <a:solidFill>
                  <a:schemeClr val="lt1"/>
                </a:solidFill>
              </a:rPr>
              <a:t>Confidential: A2 Biotherapeutics, </a:t>
            </a:r>
            <a:r>
              <a:rPr lang="en-US" sz="1190" dirty="0">
                <a:solidFill>
                  <a:schemeClr val="lt1"/>
                </a:solidFill>
              </a:rPr>
              <a:t>Inc.</a:t>
            </a:r>
            <a:endParaRPr sz="1190" dirty="0">
              <a:solidFill>
                <a:schemeClr val="lt1"/>
              </a:solidFill>
            </a:endParaRPr>
          </a:p>
        </p:txBody>
      </p:sp>
      <p:sp>
        <p:nvSpPr>
          <p:cNvPr id="11" name="Shape 11"/>
          <p:cNvSpPr txBox="1">
            <a:spLocks noGrp="1"/>
          </p:cNvSpPr>
          <p:nvPr>
            <p:ph type="sldNum" idx="12"/>
          </p:nvPr>
        </p:nvSpPr>
        <p:spPr>
          <a:xfrm>
            <a:off x="7201590" y="9268204"/>
            <a:ext cx="466395" cy="769706"/>
          </a:xfrm>
          <a:prstGeom prst="rect">
            <a:avLst/>
          </a:prstGeom>
          <a:noFill/>
          <a:ln>
            <a:noFill/>
          </a:ln>
        </p:spPr>
        <p:txBody>
          <a:bodyPr spcFirstLastPara="1" wrap="square" lIns="91425" tIns="91425" rIns="91425" bIns="91425" anchor="ctr" anchorCtr="0">
            <a:noAutofit/>
          </a:bodyPr>
          <a:lstStyle>
            <a:lvl1pPr lvl="0" algn="r">
              <a:buNone/>
              <a:defRPr sz="850">
                <a:solidFill>
                  <a:schemeClr val="lt1"/>
                </a:solidFill>
              </a:defRPr>
            </a:lvl1pPr>
            <a:lvl2pPr lvl="1" algn="r">
              <a:buNone/>
              <a:defRPr sz="850">
                <a:solidFill>
                  <a:schemeClr val="lt1"/>
                </a:solidFill>
              </a:defRPr>
            </a:lvl2pPr>
            <a:lvl3pPr lvl="2" algn="r">
              <a:buNone/>
              <a:defRPr sz="850">
                <a:solidFill>
                  <a:schemeClr val="lt1"/>
                </a:solidFill>
              </a:defRPr>
            </a:lvl3pPr>
            <a:lvl4pPr lvl="3" algn="r">
              <a:buNone/>
              <a:defRPr sz="850">
                <a:solidFill>
                  <a:schemeClr val="lt1"/>
                </a:solidFill>
              </a:defRPr>
            </a:lvl4pPr>
            <a:lvl5pPr lvl="4" algn="r">
              <a:buNone/>
              <a:defRPr sz="850">
                <a:solidFill>
                  <a:schemeClr val="lt1"/>
                </a:solidFill>
              </a:defRPr>
            </a:lvl5pPr>
            <a:lvl6pPr lvl="5" algn="r">
              <a:buNone/>
              <a:defRPr sz="850">
                <a:solidFill>
                  <a:schemeClr val="lt1"/>
                </a:solidFill>
              </a:defRPr>
            </a:lvl6pPr>
            <a:lvl7pPr lvl="6" algn="r">
              <a:buNone/>
              <a:defRPr sz="850">
                <a:solidFill>
                  <a:schemeClr val="lt1"/>
                </a:solidFill>
              </a:defRPr>
            </a:lvl7pPr>
            <a:lvl8pPr lvl="7" algn="r">
              <a:buNone/>
              <a:defRPr sz="850">
                <a:solidFill>
                  <a:schemeClr val="lt1"/>
                </a:solidFill>
              </a:defRPr>
            </a:lvl8pPr>
            <a:lvl9pPr lvl="8" algn="r">
              <a:buNone/>
              <a:defRPr sz="850">
                <a:solidFill>
                  <a:schemeClr val="lt1"/>
                </a:solidFill>
              </a:defRPr>
            </a:lvl9pPr>
          </a:lstStyle>
          <a:p>
            <a:fld id="{00000000-1234-1234-1234-123412341234}" type="slidenum">
              <a:rPr lang="en" smtClean="0"/>
              <a:pPr/>
              <a:t>‹#›</a:t>
            </a:fld>
            <a:endParaRPr lang="en" dirty="0"/>
          </a:p>
        </p:txBody>
      </p:sp>
      <p:pic>
        <p:nvPicPr>
          <p:cNvPr id="3" name="Picture 2" descr="A close up of a sign&#10;&#10;Description automatically generated">
            <a:extLst>
              <a:ext uri="{FF2B5EF4-FFF2-40B4-BE49-F238E27FC236}">
                <a16:creationId xmlns:a16="http://schemas.microsoft.com/office/drawing/2014/main" id="{B39C2607-99A1-4400-98F6-A561FF92FB8C}"/>
              </a:ext>
            </a:extLst>
          </p:cNvPr>
          <p:cNvPicPr>
            <a:picLocks noChangeAspect="1"/>
          </p:cNvPicPr>
          <p:nvPr userDrawn="1"/>
        </p:nvPicPr>
        <p:blipFill>
          <a:blip r:embed="rId8"/>
          <a:stretch>
            <a:fillRect/>
          </a:stretch>
        </p:blipFill>
        <p:spPr>
          <a:xfrm>
            <a:off x="6671678" y="333624"/>
            <a:ext cx="837254" cy="1227971"/>
          </a:xfrm>
          <a:prstGeom prst="rect">
            <a:avLst/>
          </a:prstGeom>
        </p:spPr>
      </p:pic>
    </p:spTree>
    <p:extLst>
      <p:ext uri="{BB962C8B-B14F-4D97-AF65-F5344CB8AC3E}">
        <p14:creationId xmlns:p14="http://schemas.microsoft.com/office/powerpoint/2010/main" val="15635507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dirty="0"/>
              <a:t>3/3/2022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694261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4.emf"/><Relationship Id="rId1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oleObject" Target="../embeddings/oleObject3.bin"/><Relationship Id="rId17" Type="http://schemas.openxmlformats.org/officeDocument/2006/relationships/image" Target="../media/image11.png"/><Relationship Id="rId2" Type="http://schemas.openxmlformats.org/officeDocument/2006/relationships/slideLayout" Target="../slideLayouts/slideLayout1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3.emf"/><Relationship Id="rId5" Type="http://schemas.openxmlformats.org/officeDocument/2006/relationships/image" Target="../media/image7.png"/><Relationship Id="rId15" Type="http://schemas.openxmlformats.org/officeDocument/2006/relationships/image" Target="../media/image5.emf"/><Relationship Id="rId10" Type="http://schemas.openxmlformats.org/officeDocument/2006/relationships/oleObject" Target="../embeddings/oleObject2.bin"/><Relationship Id="rId19"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2.emf"/><Relationship Id="rId1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5.bin"/><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8" Type="http://schemas.openxmlformats.org/officeDocument/2006/relationships/image" Target="../media/image25.tif"/><Relationship Id="rId3" Type="http://schemas.openxmlformats.org/officeDocument/2006/relationships/image" Target="../media/image20.tif"/><Relationship Id="rId7" Type="http://schemas.openxmlformats.org/officeDocument/2006/relationships/image" Target="../media/image24.t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tif"/><Relationship Id="rId5" Type="http://schemas.openxmlformats.org/officeDocument/2006/relationships/image" Target="../media/image22.tif"/><Relationship Id="rId10" Type="http://schemas.openxmlformats.org/officeDocument/2006/relationships/image" Target="../media/image27.tif"/><Relationship Id="rId4" Type="http://schemas.openxmlformats.org/officeDocument/2006/relationships/image" Target="../media/image21.tif"/><Relationship Id="rId9" Type="http://schemas.openxmlformats.org/officeDocument/2006/relationships/image" Target="../media/image26.tif"/></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7.tif"/><Relationship Id="rId3" Type="http://schemas.openxmlformats.org/officeDocument/2006/relationships/image" Target="../media/image52.png"/><Relationship Id="rId7" Type="http://schemas.openxmlformats.org/officeDocument/2006/relationships/image" Target="../media/image56.tif"/><Relationship Id="rId12" Type="http://schemas.openxmlformats.org/officeDocument/2006/relationships/image" Target="../media/image61.tif"/><Relationship Id="rId2" Type="http://schemas.openxmlformats.org/officeDocument/2006/relationships/image" Target="../media/image51.tif"/><Relationship Id="rId1" Type="http://schemas.openxmlformats.org/officeDocument/2006/relationships/slideLayout" Target="../slideLayouts/slideLayout12.xml"/><Relationship Id="rId6" Type="http://schemas.openxmlformats.org/officeDocument/2006/relationships/image" Target="../media/image55.tif"/><Relationship Id="rId11" Type="http://schemas.openxmlformats.org/officeDocument/2006/relationships/image" Target="../media/image60.tif"/><Relationship Id="rId5" Type="http://schemas.openxmlformats.org/officeDocument/2006/relationships/image" Target="../media/image54.png"/><Relationship Id="rId10" Type="http://schemas.openxmlformats.org/officeDocument/2006/relationships/image" Target="../media/image59.tif"/><Relationship Id="rId4" Type="http://schemas.openxmlformats.org/officeDocument/2006/relationships/image" Target="../media/image53.png"/><Relationship Id="rId9" Type="http://schemas.openxmlformats.org/officeDocument/2006/relationships/image" Target="../media/image58.tif"/></Relationships>
</file>

<file path=ppt/slides/_rels/slide8.xml.rels><?xml version="1.0" encoding="UTF-8" standalone="yes"?>
<Relationships xmlns="http://schemas.openxmlformats.org/package/2006/relationships"><Relationship Id="rId8" Type="http://schemas.openxmlformats.org/officeDocument/2006/relationships/image" Target="../media/image68.tif"/><Relationship Id="rId13" Type="http://schemas.openxmlformats.org/officeDocument/2006/relationships/image" Target="../media/image73.tif"/><Relationship Id="rId3" Type="http://schemas.openxmlformats.org/officeDocument/2006/relationships/image" Target="../media/image63.tif"/><Relationship Id="rId7" Type="http://schemas.openxmlformats.org/officeDocument/2006/relationships/image" Target="../media/image67.tif"/><Relationship Id="rId12" Type="http://schemas.openxmlformats.org/officeDocument/2006/relationships/image" Target="../media/image72.tif"/><Relationship Id="rId2" Type="http://schemas.openxmlformats.org/officeDocument/2006/relationships/image" Target="../media/image62.tif"/><Relationship Id="rId1" Type="http://schemas.openxmlformats.org/officeDocument/2006/relationships/slideLayout" Target="../slideLayouts/slideLayout12.xml"/><Relationship Id="rId6" Type="http://schemas.openxmlformats.org/officeDocument/2006/relationships/image" Target="../media/image66.tif"/><Relationship Id="rId11" Type="http://schemas.openxmlformats.org/officeDocument/2006/relationships/image" Target="../media/image71.tif"/><Relationship Id="rId5" Type="http://schemas.openxmlformats.org/officeDocument/2006/relationships/image" Target="../media/image65.tif"/><Relationship Id="rId10" Type="http://schemas.openxmlformats.org/officeDocument/2006/relationships/image" Target="../media/image70.tif"/><Relationship Id="rId4" Type="http://schemas.openxmlformats.org/officeDocument/2006/relationships/image" Target="../media/image64.tif"/><Relationship Id="rId9" Type="http://schemas.openxmlformats.org/officeDocument/2006/relationships/image" Target="../media/image69.tif"/></Relationships>
</file>

<file path=ppt/slides/_rels/slide9.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tif"/><Relationship Id="rId3" Type="http://schemas.openxmlformats.org/officeDocument/2006/relationships/image" Target="../media/image75.tif"/><Relationship Id="rId7" Type="http://schemas.openxmlformats.org/officeDocument/2006/relationships/image" Target="../media/image79.tif"/><Relationship Id="rId12" Type="http://schemas.openxmlformats.org/officeDocument/2006/relationships/image" Target="../media/image84.tif"/><Relationship Id="rId2" Type="http://schemas.openxmlformats.org/officeDocument/2006/relationships/image" Target="../media/image74.tif"/><Relationship Id="rId1" Type="http://schemas.openxmlformats.org/officeDocument/2006/relationships/slideLayout" Target="../slideLayouts/slideLayout12.xml"/><Relationship Id="rId6" Type="http://schemas.openxmlformats.org/officeDocument/2006/relationships/image" Target="../media/image78.tif"/><Relationship Id="rId11" Type="http://schemas.openxmlformats.org/officeDocument/2006/relationships/image" Target="../media/image83.tif"/><Relationship Id="rId5" Type="http://schemas.openxmlformats.org/officeDocument/2006/relationships/image" Target="../media/image77.tif"/><Relationship Id="rId10" Type="http://schemas.openxmlformats.org/officeDocument/2006/relationships/image" Target="../media/image82.tif"/><Relationship Id="rId4" Type="http://schemas.openxmlformats.org/officeDocument/2006/relationships/image" Target="../media/image76.tif"/><Relationship Id="rId9"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1150C8-6720-45B1-B846-DFE26AF47AB0}"/>
              </a:ext>
            </a:extLst>
          </p:cNvPr>
          <p:cNvGrpSpPr/>
          <p:nvPr/>
        </p:nvGrpSpPr>
        <p:grpSpPr>
          <a:xfrm>
            <a:off x="904113" y="4450649"/>
            <a:ext cx="4755693" cy="1526255"/>
            <a:chOff x="717095" y="4433116"/>
            <a:chExt cx="4899805" cy="1572505"/>
          </a:xfrm>
        </p:grpSpPr>
        <p:pic>
          <p:nvPicPr>
            <p:cNvPr id="94" name="Picture 93">
              <a:extLst>
                <a:ext uri="{FF2B5EF4-FFF2-40B4-BE49-F238E27FC236}">
                  <a16:creationId xmlns:a16="http://schemas.microsoft.com/office/drawing/2014/main" id="{C17AD242-84C4-4146-946A-433F99AF6366}"/>
                </a:ext>
              </a:extLst>
            </p:cNvPr>
            <p:cNvPicPr>
              <a:picLocks noChangeAspect="1"/>
            </p:cNvPicPr>
            <p:nvPr/>
          </p:nvPicPr>
          <p:blipFill rotWithShape="1">
            <a:blip r:embed="rId4"/>
            <a:srcRect t="14171" r="29121" b="5004"/>
            <a:stretch/>
          </p:blipFill>
          <p:spPr>
            <a:xfrm>
              <a:off x="791915" y="4661867"/>
              <a:ext cx="1520161" cy="1156705"/>
            </a:xfrm>
            <a:prstGeom prst="rect">
              <a:avLst/>
            </a:prstGeom>
          </p:spPr>
        </p:pic>
        <p:pic>
          <p:nvPicPr>
            <p:cNvPr id="101" name="Picture 100">
              <a:extLst>
                <a:ext uri="{FF2B5EF4-FFF2-40B4-BE49-F238E27FC236}">
                  <a16:creationId xmlns:a16="http://schemas.microsoft.com/office/drawing/2014/main" id="{CF7A9432-F545-4329-A4C1-52141E918C03}"/>
                </a:ext>
              </a:extLst>
            </p:cNvPr>
            <p:cNvPicPr>
              <a:picLocks noChangeAspect="1"/>
            </p:cNvPicPr>
            <p:nvPr/>
          </p:nvPicPr>
          <p:blipFill rotWithShape="1">
            <a:blip r:embed="rId5"/>
            <a:srcRect l="25898" r="28896"/>
            <a:stretch/>
          </p:blipFill>
          <p:spPr>
            <a:xfrm>
              <a:off x="2389695" y="4449532"/>
              <a:ext cx="999351" cy="1449506"/>
            </a:xfrm>
            <a:prstGeom prst="rect">
              <a:avLst/>
            </a:prstGeom>
          </p:spPr>
        </p:pic>
        <p:pic>
          <p:nvPicPr>
            <p:cNvPr id="102" name="Picture 101">
              <a:extLst>
                <a:ext uri="{FF2B5EF4-FFF2-40B4-BE49-F238E27FC236}">
                  <a16:creationId xmlns:a16="http://schemas.microsoft.com/office/drawing/2014/main" id="{A0BC07B3-69A0-4413-99DC-1DB2000AC8CF}"/>
                </a:ext>
              </a:extLst>
            </p:cNvPr>
            <p:cNvPicPr>
              <a:picLocks noChangeAspect="1"/>
            </p:cNvPicPr>
            <p:nvPr/>
          </p:nvPicPr>
          <p:blipFill rotWithShape="1">
            <a:blip r:embed="rId6"/>
            <a:srcRect l="24303" r="29019"/>
            <a:stretch/>
          </p:blipFill>
          <p:spPr>
            <a:xfrm>
              <a:off x="3456279" y="4461807"/>
              <a:ext cx="1007021" cy="1432916"/>
            </a:xfrm>
            <a:prstGeom prst="rect">
              <a:avLst/>
            </a:prstGeom>
          </p:spPr>
        </p:pic>
        <p:pic>
          <p:nvPicPr>
            <p:cNvPr id="103" name="Picture 102">
              <a:extLst>
                <a:ext uri="{FF2B5EF4-FFF2-40B4-BE49-F238E27FC236}">
                  <a16:creationId xmlns:a16="http://schemas.microsoft.com/office/drawing/2014/main" id="{6235CF37-6742-4BE1-B51A-0929D5FC90C9}"/>
                </a:ext>
              </a:extLst>
            </p:cNvPr>
            <p:cNvPicPr>
              <a:picLocks noChangeAspect="1"/>
            </p:cNvPicPr>
            <p:nvPr/>
          </p:nvPicPr>
          <p:blipFill rotWithShape="1">
            <a:blip r:embed="rId7"/>
            <a:srcRect l="25344" r="28069"/>
            <a:stretch/>
          </p:blipFill>
          <p:spPr>
            <a:xfrm>
              <a:off x="4549492" y="4433260"/>
              <a:ext cx="995019" cy="1434409"/>
            </a:xfrm>
            <a:prstGeom prst="rect">
              <a:avLst/>
            </a:prstGeom>
          </p:spPr>
        </p:pic>
        <p:sp>
          <p:nvSpPr>
            <p:cNvPr id="118" name="TextBox 117">
              <a:extLst>
                <a:ext uri="{FF2B5EF4-FFF2-40B4-BE49-F238E27FC236}">
                  <a16:creationId xmlns:a16="http://schemas.microsoft.com/office/drawing/2014/main" id="{9A38D1EF-36E3-4D5E-B8DC-71836343BF5D}"/>
                </a:ext>
              </a:extLst>
            </p:cNvPr>
            <p:cNvSpPr txBox="1"/>
            <p:nvPr/>
          </p:nvSpPr>
          <p:spPr>
            <a:xfrm>
              <a:off x="717095" y="4609268"/>
              <a:ext cx="693994" cy="183458"/>
            </a:xfrm>
            <a:prstGeom prst="rect">
              <a:avLst/>
            </a:prstGeom>
            <a:noFill/>
          </p:spPr>
          <p:txBody>
            <a:bodyPr wrap="none" rtlCol="0">
              <a:spAutoFit/>
            </a:bodyPr>
            <a:lstStyle/>
            <a:p>
              <a:pPr algn="r" defTabSz="443776"/>
              <a:r>
                <a:rPr lang="en-US" sz="557" b="1" dirty="0">
                  <a:solidFill>
                    <a:prstClr val="black"/>
                  </a:solidFill>
                  <a:latin typeface="Calibri" panose="020F0502020204030204"/>
                </a:rPr>
                <a:t>A*02 mRNA (ng)</a:t>
              </a:r>
            </a:p>
          </p:txBody>
        </p:sp>
        <p:sp>
          <p:nvSpPr>
            <p:cNvPr id="120" name="TextBox 119">
              <a:extLst>
                <a:ext uri="{FF2B5EF4-FFF2-40B4-BE49-F238E27FC236}">
                  <a16:creationId xmlns:a16="http://schemas.microsoft.com/office/drawing/2014/main" id="{02B0DE2B-F7C8-46A9-B058-648E965F32EA}"/>
                </a:ext>
              </a:extLst>
            </p:cNvPr>
            <p:cNvSpPr txBox="1"/>
            <p:nvPr/>
          </p:nvSpPr>
          <p:spPr>
            <a:xfrm>
              <a:off x="1402799" y="5807564"/>
              <a:ext cx="878501" cy="198057"/>
            </a:xfrm>
            <a:prstGeom prst="rect">
              <a:avLst/>
            </a:prstGeom>
            <a:solidFill>
              <a:schemeClr val="bg1"/>
            </a:solidFill>
          </p:spPr>
          <p:txBody>
            <a:bodyPr wrap="square" rtlCol="0">
              <a:spAutoFit/>
            </a:bodyPr>
            <a:lstStyle/>
            <a:p>
              <a:pPr algn="ctr" defTabSz="443776"/>
              <a:r>
                <a:rPr lang="en-US" sz="649" dirty="0">
                  <a:solidFill>
                    <a:prstClr val="black"/>
                  </a:solidFill>
                  <a:latin typeface="Calibri" panose="020F0502020204030204"/>
                </a:rPr>
                <a:t>MSLN protein (MFI)</a:t>
              </a:r>
            </a:p>
          </p:txBody>
        </p:sp>
        <p:sp>
          <p:nvSpPr>
            <p:cNvPr id="121" name="TextBox 120">
              <a:extLst>
                <a:ext uri="{FF2B5EF4-FFF2-40B4-BE49-F238E27FC236}">
                  <a16:creationId xmlns:a16="http://schemas.microsoft.com/office/drawing/2014/main" id="{DB28DD2C-E8A8-4A81-B987-315B15F456A1}"/>
                </a:ext>
              </a:extLst>
            </p:cNvPr>
            <p:cNvSpPr txBox="1"/>
            <p:nvPr/>
          </p:nvSpPr>
          <p:spPr>
            <a:xfrm>
              <a:off x="1283046" y="4433116"/>
              <a:ext cx="1052386"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2 ng MSLN mRNA (constant)</a:t>
              </a:r>
            </a:p>
          </p:txBody>
        </p:sp>
        <p:sp>
          <p:nvSpPr>
            <p:cNvPr id="123" name="TextBox 122">
              <a:extLst>
                <a:ext uri="{FF2B5EF4-FFF2-40B4-BE49-F238E27FC236}">
                  <a16:creationId xmlns:a16="http://schemas.microsoft.com/office/drawing/2014/main" id="{5B4DD170-CCD8-4CE9-B97B-A841AFFB5BA7}"/>
                </a:ext>
              </a:extLst>
            </p:cNvPr>
            <p:cNvSpPr txBox="1"/>
            <p:nvPr/>
          </p:nvSpPr>
          <p:spPr>
            <a:xfrm>
              <a:off x="2326099" y="4433825"/>
              <a:ext cx="1090372"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10 ng MSLN mRNA (constant)</a:t>
              </a:r>
            </a:p>
          </p:txBody>
        </p:sp>
        <p:sp>
          <p:nvSpPr>
            <p:cNvPr id="124" name="TextBox 123">
              <a:extLst>
                <a:ext uri="{FF2B5EF4-FFF2-40B4-BE49-F238E27FC236}">
                  <a16:creationId xmlns:a16="http://schemas.microsoft.com/office/drawing/2014/main" id="{199F8313-4E25-4CF8-8682-FB27A3AB3D0F}"/>
                </a:ext>
              </a:extLst>
            </p:cNvPr>
            <p:cNvSpPr txBox="1"/>
            <p:nvPr/>
          </p:nvSpPr>
          <p:spPr>
            <a:xfrm>
              <a:off x="2424564" y="5807564"/>
              <a:ext cx="878501" cy="198057"/>
            </a:xfrm>
            <a:prstGeom prst="rect">
              <a:avLst/>
            </a:prstGeom>
            <a:solidFill>
              <a:schemeClr val="bg1"/>
            </a:solidFill>
          </p:spPr>
          <p:txBody>
            <a:bodyPr wrap="square" rtlCol="0">
              <a:spAutoFit/>
            </a:bodyPr>
            <a:lstStyle/>
            <a:p>
              <a:pPr algn="ctr" defTabSz="443776"/>
              <a:r>
                <a:rPr lang="en-US" sz="649" dirty="0">
                  <a:solidFill>
                    <a:prstClr val="black"/>
                  </a:solidFill>
                  <a:latin typeface="Calibri" panose="020F0502020204030204"/>
                </a:rPr>
                <a:t>MSLN protein (MFI)</a:t>
              </a:r>
            </a:p>
          </p:txBody>
        </p:sp>
        <p:sp>
          <p:nvSpPr>
            <p:cNvPr id="125" name="TextBox 124">
              <a:extLst>
                <a:ext uri="{FF2B5EF4-FFF2-40B4-BE49-F238E27FC236}">
                  <a16:creationId xmlns:a16="http://schemas.microsoft.com/office/drawing/2014/main" id="{85F5E1DE-6783-48BD-9B7D-24DA3261D3B6}"/>
                </a:ext>
              </a:extLst>
            </p:cNvPr>
            <p:cNvSpPr txBox="1"/>
            <p:nvPr/>
          </p:nvSpPr>
          <p:spPr>
            <a:xfrm>
              <a:off x="3517011" y="5807564"/>
              <a:ext cx="878501" cy="198057"/>
            </a:xfrm>
            <a:prstGeom prst="rect">
              <a:avLst/>
            </a:prstGeom>
            <a:solidFill>
              <a:schemeClr val="bg1"/>
            </a:solidFill>
          </p:spPr>
          <p:txBody>
            <a:bodyPr wrap="square" rtlCol="0">
              <a:spAutoFit/>
            </a:bodyPr>
            <a:lstStyle/>
            <a:p>
              <a:pPr algn="ctr" defTabSz="443776"/>
              <a:r>
                <a:rPr lang="en-US" sz="649" dirty="0">
                  <a:solidFill>
                    <a:prstClr val="black"/>
                  </a:solidFill>
                  <a:latin typeface="Calibri" panose="020F0502020204030204"/>
                </a:rPr>
                <a:t>MSLN protein (MFI)</a:t>
              </a:r>
            </a:p>
          </p:txBody>
        </p:sp>
        <p:sp>
          <p:nvSpPr>
            <p:cNvPr id="127" name="TextBox 126">
              <a:extLst>
                <a:ext uri="{FF2B5EF4-FFF2-40B4-BE49-F238E27FC236}">
                  <a16:creationId xmlns:a16="http://schemas.microsoft.com/office/drawing/2014/main" id="{64760568-2C61-445E-B359-DE74391FD159}"/>
                </a:ext>
              </a:extLst>
            </p:cNvPr>
            <p:cNvSpPr txBox="1"/>
            <p:nvPr/>
          </p:nvSpPr>
          <p:spPr>
            <a:xfrm>
              <a:off x="3407064" y="4435222"/>
              <a:ext cx="1090372"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50 ng MSLN mRNA (constant)</a:t>
              </a:r>
            </a:p>
          </p:txBody>
        </p:sp>
        <p:sp>
          <p:nvSpPr>
            <p:cNvPr id="129" name="TextBox 128">
              <a:extLst>
                <a:ext uri="{FF2B5EF4-FFF2-40B4-BE49-F238E27FC236}">
                  <a16:creationId xmlns:a16="http://schemas.microsoft.com/office/drawing/2014/main" id="{3D248D06-087D-40F3-B128-30B049575569}"/>
                </a:ext>
              </a:extLst>
            </p:cNvPr>
            <p:cNvSpPr txBox="1"/>
            <p:nvPr/>
          </p:nvSpPr>
          <p:spPr>
            <a:xfrm>
              <a:off x="4488541" y="4434673"/>
              <a:ext cx="1128359"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250 ng MSLN mRNA (constant)</a:t>
              </a:r>
            </a:p>
          </p:txBody>
        </p:sp>
        <p:sp>
          <p:nvSpPr>
            <p:cNvPr id="130" name="TextBox 129">
              <a:extLst>
                <a:ext uri="{FF2B5EF4-FFF2-40B4-BE49-F238E27FC236}">
                  <a16:creationId xmlns:a16="http://schemas.microsoft.com/office/drawing/2014/main" id="{4EA55200-38D7-4454-A460-8028E97C8EE3}"/>
                </a:ext>
              </a:extLst>
            </p:cNvPr>
            <p:cNvSpPr txBox="1"/>
            <p:nvPr/>
          </p:nvSpPr>
          <p:spPr>
            <a:xfrm>
              <a:off x="4607751" y="5807564"/>
              <a:ext cx="878501" cy="198057"/>
            </a:xfrm>
            <a:prstGeom prst="rect">
              <a:avLst/>
            </a:prstGeom>
            <a:solidFill>
              <a:schemeClr val="bg1"/>
            </a:solidFill>
          </p:spPr>
          <p:txBody>
            <a:bodyPr wrap="square" rtlCol="0">
              <a:spAutoFit/>
            </a:bodyPr>
            <a:lstStyle/>
            <a:p>
              <a:pPr algn="ctr" defTabSz="443776"/>
              <a:r>
                <a:rPr lang="en-US" sz="649" dirty="0">
                  <a:solidFill>
                    <a:prstClr val="black"/>
                  </a:solidFill>
                  <a:latin typeface="Calibri" panose="020F0502020204030204"/>
                </a:rPr>
                <a:t>MSLN protein (MFI)</a:t>
              </a:r>
            </a:p>
          </p:txBody>
        </p:sp>
      </p:grpSp>
      <p:sp>
        <p:nvSpPr>
          <p:cNvPr id="2" name="Title 1">
            <a:extLst>
              <a:ext uri="{FF2B5EF4-FFF2-40B4-BE49-F238E27FC236}">
                <a16:creationId xmlns:a16="http://schemas.microsoft.com/office/drawing/2014/main" id="{3B8F4EF6-F77C-4255-818B-1C49AA839DDB}"/>
              </a:ext>
            </a:extLst>
          </p:cNvPr>
          <p:cNvSpPr>
            <a:spLocks noGrp="1"/>
          </p:cNvSpPr>
          <p:nvPr>
            <p:ph type="title"/>
          </p:nvPr>
        </p:nvSpPr>
        <p:spPr>
          <a:xfrm>
            <a:off x="138584" y="342073"/>
            <a:ext cx="7495232" cy="406265"/>
          </a:xfrm>
        </p:spPr>
        <p:txBody>
          <a:bodyPr>
            <a:noAutofit/>
          </a:bodyPr>
          <a:lstStyle/>
          <a:p>
            <a:r>
              <a:rPr lang="en-US" sz="970" b="1" dirty="0">
                <a:latin typeface="+mn-lt"/>
              </a:rPr>
              <a:t>Supplementary Figure 1:  Graphical depiction of antigen surface expression in HeLa </a:t>
            </a:r>
            <a:r>
              <a:rPr lang="en-US" sz="970" b="1" dirty="0">
                <a:solidFill>
                  <a:prstClr val="black"/>
                </a:solidFill>
                <a:latin typeface="Calibri" panose="020F0502020204030204"/>
              </a:rPr>
              <a:t>[A*02(-)MSLN(-)] </a:t>
            </a:r>
            <a:r>
              <a:rPr lang="en-US" sz="970" b="1" dirty="0">
                <a:latin typeface="+mn-lt"/>
              </a:rPr>
              <a:t>cells</a:t>
            </a:r>
            <a:r>
              <a:rPr lang="en-US" sz="970" dirty="0">
                <a:latin typeface="+mn-lt"/>
              </a:rPr>
              <a:t>. (A) Flow cytometry data depicting constant amounts of A*02 mRNA used for activation dose-response 2D titration. Titrated MSLN mRNA amounts are shown on the left. (B) Standard curves showing MSLN molecules/cell resulting from MSLN mRNA titration with different constant A*02 mRNA amounts (left).  Graph depicting effect of MSLN mRNA titration on constant amounts of A*02 mRNA expression (right). (C) Flow cytometry data depicting constant amounts of MSLN mRNA used for inhibition dose-response 2D titration. Titrated A*02 mRNA amounts are shown on the left. (D) Standard curves showing MSLN molecules/cell resulting from A*02 mRNA titration with different constant MSLN mRNA amounts (left).  Graph depicting effect of A*02 mRNA titration on constant amounts of MSLN mRNA expression (right). (E) MSLN activator and A*02 blocker expression in transduced </a:t>
            </a:r>
            <a:r>
              <a:rPr lang="en-US" sz="970" dirty="0" err="1">
                <a:latin typeface="+mn-lt"/>
              </a:rPr>
              <a:t>Jurkat</a:t>
            </a:r>
            <a:r>
              <a:rPr lang="en-US" sz="970" dirty="0">
                <a:latin typeface="+mn-lt"/>
              </a:rPr>
              <a:t> cells.</a:t>
            </a:r>
            <a:endParaRPr lang="en-US" sz="970" dirty="0">
              <a:solidFill>
                <a:srgbClr val="FF0000"/>
              </a:solidFill>
              <a:latin typeface="+mn-lt"/>
            </a:endParaRPr>
          </a:p>
        </p:txBody>
      </p:sp>
      <p:sp>
        <p:nvSpPr>
          <p:cNvPr id="18" name="TextBox 17">
            <a:extLst>
              <a:ext uri="{FF2B5EF4-FFF2-40B4-BE49-F238E27FC236}">
                <a16:creationId xmlns:a16="http://schemas.microsoft.com/office/drawing/2014/main" id="{F3E30A31-F899-476F-A3BD-DD2EEE3979E8}"/>
              </a:ext>
            </a:extLst>
          </p:cNvPr>
          <p:cNvSpPr txBox="1"/>
          <p:nvPr/>
        </p:nvSpPr>
        <p:spPr>
          <a:xfrm>
            <a:off x="114708" y="1116856"/>
            <a:ext cx="32348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A.</a:t>
            </a:r>
          </a:p>
        </p:txBody>
      </p:sp>
      <p:sp>
        <p:nvSpPr>
          <p:cNvPr id="50" name="TextBox 49">
            <a:extLst>
              <a:ext uri="{FF2B5EF4-FFF2-40B4-BE49-F238E27FC236}">
                <a16:creationId xmlns:a16="http://schemas.microsoft.com/office/drawing/2014/main" id="{487AD7C2-ABD2-40C7-995C-388C11186627}"/>
              </a:ext>
            </a:extLst>
          </p:cNvPr>
          <p:cNvSpPr txBox="1"/>
          <p:nvPr/>
        </p:nvSpPr>
        <p:spPr>
          <a:xfrm>
            <a:off x="117137" y="3084364"/>
            <a:ext cx="31771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B.</a:t>
            </a:r>
          </a:p>
        </p:txBody>
      </p:sp>
      <p:sp>
        <p:nvSpPr>
          <p:cNvPr id="51" name="Rectangle 50">
            <a:extLst>
              <a:ext uri="{FF2B5EF4-FFF2-40B4-BE49-F238E27FC236}">
                <a16:creationId xmlns:a16="http://schemas.microsoft.com/office/drawing/2014/main" id="{747F3F95-9FB9-4910-BF86-8B62FB4CCCD8}"/>
              </a:ext>
            </a:extLst>
          </p:cNvPr>
          <p:cNvSpPr/>
          <p:nvPr/>
        </p:nvSpPr>
        <p:spPr>
          <a:xfrm>
            <a:off x="565060" y="1799418"/>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52" name="Rectangle 51">
            <a:extLst>
              <a:ext uri="{FF2B5EF4-FFF2-40B4-BE49-F238E27FC236}">
                <a16:creationId xmlns:a16="http://schemas.microsoft.com/office/drawing/2014/main" id="{79B0FD9B-D2AA-46BD-92F1-DEFAF5E4AF71}"/>
              </a:ext>
            </a:extLst>
          </p:cNvPr>
          <p:cNvSpPr/>
          <p:nvPr/>
        </p:nvSpPr>
        <p:spPr>
          <a:xfrm>
            <a:off x="853855" y="1799242"/>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53" name="Rectangle 52">
            <a:extLst>
              <a:ext uri="{FF2B5EF4-FFF2-40B4-BE49-F238E27FC236}">
                <a16:creationId xmlns:a16="http://schemas.microsoft.com/office/drawing/2014/main" id="{28292798-0267-4685-8073-5DCC91C07750}"/>
              </a:ext>
            </a:extLst>
          </p:cNvPr>
          <p:cNvSpPr/>
          <p:nvPr/>
        </p:nvSpPr>
        <p:spPr>
          <a:xfrm>
            <a:off x="565060" y="2029191"/>
            <a:ext cx="268363" cy="21134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54" name="Rectangle 53">
            <a:extLst>
              <a:ext uri="{FF2B5EF4-FFF2-40B4-BE49-F238E27FC236}">
                <a16:creationId xmlns:a16="http://schemas.microsoft.com/office/drawing/2014/main" id="{04952805-6099-47C7-A1AE-38CF267C5E18}"/>
              </a:ext>
            </a:extLst>
          </p:cNvPr>
          <p:cNvSpPr/>
          <p:nvPr/>
        </p:nvSpPr>
        <p:spPr>
          <a:xfrm>
            <a:off x="853855" y="2029017"/>
            <a:ext cx="268363" cy="21134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cxnSp>
        <p:nvCxnSpPr>
          <p:cNvPr id="65" name="Straight Connector 64">
            <a:extLst>
              <a:ext uri="{FF2B5EF4-FFF2-40B4-BE49-F238E27FC236}">
                <a16:creationId xmlns:a16="http://schemas.microsoft.com/office/drawing/2014/main" id="{499C1525-C8C4-45A7-8A05-DC4AC873726F}"/>
              </a:ext>
            </a:extLst>
          </p:cNvPr>
          <p:cNvCxnSpPr>
            <a:cxnSpLocks/>
          </p:cNvCxnSpPr>
          <p:nvPr/>
        </p:nvCxnSpPr>
        <p:spPr>
          <a:xfrm flipV="1">
            <a:off x="613999" y="1827007"/>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A974131-21E2-464A-89A7-E37E16DBEF25}"/>
              </a:ext>
            </a:extLst>
          </p:cNvPr>
          <p:cNvSpPr txBox="1"/>
          <p:nvPr/>
        </p:nvSpPr>
        <p:spPr>
          <a:xfrm>
            <a:off x="114301" y="1819607"/>
            <a:ext cx="524503"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HeLa target</a:t>
            </a:r>
          </a:p>
        </p:txBody>
      </p:sp>
      <p:sp>
        <p:nvSpPr>
          <p:cNvPr id="67" name="TextBox 66">
            <a:extLst>
              <a:ext uri="{FF2B5EF4-FFF2-40B4-BE49-F238E27FC236}">
                <a16:creationId xmlns:a16="http://schemas.microsoft.com/office/drawing/2014/main" id="{27373551-01CA-4119-B850-34C6DB88C59D}"/>
              </a:ext>
            </a:extLst>
          </p:cNvPr>
          <p:cNvSpPr txBox="1"/>
          <p:nvPr/>
        </p:nvSpPr>
        <p:spPr>
          <a:xfrm>
            <a:off x="592091" y="1671592"/>
            <a:ext cx="327334"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A-Ag</a:t>
            </a:r>
          </a:p>
        </p:txBody>
      </p:sp>
      <p:sp>
        <p:nvSpPr>
          <p:cNvPr id="68" name="TextBox 67">
            <a:extLst>
              <a:ext uri="{FF2B5EF4-FFF2-40B4-BE49-F238E27FC236}">
                <a16:creationId xmlns:a16="http://schemas.microsoft.com/office/drawing/2014/main" id="{FEE2FAE6-A798-47AE-B129-025FBB8E05EA}"/>
              </a:ext>
            </a:extLst>
          </p:cNvPr>
          <p:cNvSpPr txBox="1"/>
          <p:nvPr/>
        </p:nvSpPr>
        <p:spPr>
          <a:xfrm>
            <a:off x="872764" y="1671592"/>
            <a:ext cx="324128"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B-Ag</a:t>
            </a:r>
          </a:p>
        </p:txBody>
      </p:sp>
      <p:grpSp>
        <p:nvGrpSpPr>
          <p:cNvPr id="69" name="Group 68">
            <a:extLst>
              <a:ext uri="{FF2B5EF4-FFF2-40B4-BE49-F238E27FC236}">
                <a16:creationId xmlns:a16="http://schemas.microsoft.com/office/drawing/2014/main" id="{F8AA7CFA-8645-4462-970D-9B2CA5C8CD39}"/>
              </a:ext>
            </a:extLst>
          </p:cNvPr>
          <p:cNvGrpSpPr/>
          <p:nvPr/>
        </p:nvGrpSpPr>
        <p:grpSpPr>
          <a:xfrm>
            <a:off x="890497" y="1864553"/>
            <a:ext cx="192541" cy="90615"/>
            <a:chOff x="1993298" y="2194785"/>
            <a:chExt cx="414901" cy="195264"/>
          </a:xfrm>
        </p:grpSpPr>
        <p:cxnSp>
          <p:nvCxnSpPr>
            <p:cNvPr id="70" name="Straight Connector 69">
              <a:extLst>
                <a:ext uri="{FF2B5EF4-FFF2-40B4-BE49-F238E27FC236}">
                  <a16:creationId xmlns:a16="http://schemas.microsoft.com/office/drawing/2014/main" id="{7B8807E9-CB08-4183-A502-4A23395FA2C3}"/>
                </a:ext>
              </a:extLst>
            </p:cNvPr>
            <p:cNvCxnSpPr>
              <a:cxnSpLocks/>
            </p:cNvCxnSpPr>
            <p:nvPr/>
          </p:nvCxnSpPr>
          <p:spPr>
            <a:xfrm>
              <a:off x="1993298" y="2194785"/>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79B2EEA-BCD3-4AF1-B848-53BDB7FBA4F7}"/>
                </a:ext>
              </a:extLst>
            </p:cNvPr>
            <p:cNvCxnSpPr>
              <a:cxnSpLocks/>
            </p:cNvCxnSpPr>
            <p:nvPr/>
          </p:nvCxnSpPr>
          <p:spPr>
            <a:xfrm>
              <a:off x="1993298" y="2259873"/>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397FFE1-3F37-49FF-B3C9-792F2195B7E6}"/>
                </a:ext>
              </a:extLst>
            </p:cNvPr>
            <p:cNvCxnSpPr>
              <a:cxnSpLocks/>
            </p:cNvCxnSpPr>
            <p:nvPr/>
          </p:nvCxnSpPr>
          <p:spPr>
            <a:xfrm>
              <a:off x="1993298" y="2324961"/>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7ADDA49-3029-4D00-86F2-E8E47151953B}"/>
                </a:ext>
              </a:extLst>
            </p:cNvPr>
            <p:cNvCxnSpPr>
              <a:cxnSpLocks/>
            </p:cNvCxnSpPr>
            <p:nvPr/>
          </p:nvCxnSpPr>
          <p:spPr>
            <a:xfrm>
              <a:off x="1993298" y="2390049"/>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049375D-8D97-4EB3-BD37-A4A568E18BC8}"/>
              </a:ext>
            </a:extLst>
          </p:cNvPr>
          <p:cNvGrpSpPr/>
          <p:nvPr/>
        </p:nvGrpSpPr>
        <p:grpSpPr>
          <a:xfrm>
            <a:off x="1187327" y="2855235"/>
            <a:ext cx="3099700" cy="1574728"/>
            <a:chOff x="1050420" y="2306839"/>
            <a:chExt cx="3193630" cy="1622448"/>
          </a:xfrm>
        </p:grpSpPr>
        <p:graphicFrame>
          <p:nvGraphicFramePr>
            <p:cNvPr id="40" name="Object 39">
              <a:extLst>
                <a:ext uri="{FF2B5EF4-FFF2-40B4-BE49-F238E27FC236}">
                  <a16:creationId xmlns:a16="http://schemas.microsoft.com/office/drawing/2014/main" id="{4D2004C5-F3BC-484D-959C-A87F222BD20C}"/>
                </a:ext>
              </a:extLst>
            </p:cNvPr>
            <p:cNvGraphicFramePr>
              <a:graphicFrameLocks noChangeAspect="1"/>
            </p:cNvGraphicFramePr>
            <p:nvPr/>
          </p:nvGraphicFramePr>
          <p:xfrm>
            <a:off x="1050420" y="2306839"/>
            <a:ext cx="3193630" cy="1622448"/>
          </p:xfrm>
          <a:graphic>
            <a:graphicData uri="http://schemas.openxmlformats.org/presentationml/2006/ole">
              <mc:AlternateContent xmlns:mc="http://schemas.openxmlformats.org/markup-compatibility/2006">
                <mc:Choice xmlns:v="urn:schemas-microsoft-com:vml" Requires="v">
                  <p:oleObj spid="_x0000_s16450" name="Prism 9" r:id="rId8" imgW="6270683" imgH="3183402" progId="Prism9.Document">
                    <p:embed/>
                  </p:oleObj>
                </mc:Choice>
                <mc:Fallback>
                  <p:oleObj name="Prism 9" r:id="rId8" imgW="6270683" imgH="3183402" progId="Prism9.Document">
                    <p:embed/>
                    <p:pic>
                      <p:nvPicPr>
                        <p:cNvPr id="40" name="Object 39">
                          <a:extLst>
                            <a:ext uri="{FF2B5EF4-FFF2-40B4-BE49-F238E27FC236}">
                              <a16:creationId xmlns:a16="http://schemas.microsoft.com/office/drawing/2014/main" id="{4D2004C5-F3BC-484D-959C-A87F222BD20C}"/>
                            </a:ext>
                          </a:extLst>
                        </p:cNvPr>
                        <p:cNvPicPr/>
                        <p:nvPr/>
                      </p:nvPicPr>
                      <p:blipFill>
                        <a:blip r:embed="rId9"/>
                        <a:stretch>
                          <a:fillRect/>
                        </a:stretch>
                      </p:blipFill>
                      <p:spPr>
                        <a:xfrm>
                          <a:off x="1050420" y="2306839"/>
                          <a:ext cx="3193630" cy="162244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09396F05-720F-0D41-AD7A-2F9E09B29DEC}"/>
                </a:ext>
              </a:extLst>
            </p:cNvPr>
            <p:cNvSpPr txBox="1"/>
            <p:nvPr/>
          </p:nvSpPr>
          <p:spPr>
            <a:xfrm>
              <a:off x="1542096" y="2375952"/>
              <a:ext cx="1188267" cy="360177"/>
            </a:xfrm>
            <a:prstGeom prst="rect">
              <a:avLst/>
            </a:prstGeom>
            <a:solidFill>
              <a:schemeClr val="bg1"/>
            </a:solidFill>
          </p:spPr>
          <p:txBody>
            <a:bodyPr wrap="square" rtlCol="0">
              <a:spAutoFit/>
            </a:bodyPr>
            <a:lstStyle/>
            <a:p>
              <a:pPr defTabSz="443776"/>
              <a:r>
                <a:rPr lang="en-US" sz="836" b="1" u="sng" dirty="0">
                  <a:solidFill>
                    <a:prstClr val="black"/>
                  </a:solidFill>
                  <a:latin typeface="Calibri" panose="020F0502020204030204"/>
                </a:rPr>
                <a:t>Molecules vs. mRNA</a:t>
              </a:r>
            </a:p>
            <a:p>
              <a:pPr defTabSz="443776"/>
              <a:endParaRPr lang="en-US" sz="836" b="1" u="sng"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CB029906-37B1-154B-BF92-1403A2473D02}"/>
                </a:ext>
              </a:extLst>
            </p:cNvPr>
            <p:cNvSpPr txBox="1"/>
            <p:nvPr/>
          </p:nvSpPr>
          <p:spPr>
            <a:xfrm>
              <a:off x="1418295" y="2396956"/>
              <a:ext cx="1435868" cy="227654"/>
            </a:xfrm>
            <a:prstGeom prst="rect">
              <a:avLst/>
            </a:prstGeom>
            <a:solidFill>
              <a:schemeClr val="bg1"/>
            </a:solidFill>
          </p:spPr>
          <p:txBody>
            <a:bodyPr wrap="square" rtlCol="0">
              <a:spAutoFit/>
            </a:bodyPr>
            <a:lstStyle/>
            <a:p>
              <a:pPr defTabSz="443776"/>
              <a:r>
                <a:rPr lang="en-US" sz="836" b="1" u="sng" dirty="0">
                  <a:solidFill>
                    <a:prstClr val="black"/>
                  </a:solidFill>
                  <a:latin typeface="Calibri" panose="020F0502020204030204"/>
                </a:rPr>
                <a:t> MSLN mRNA vs. protein</a:t>
              </a:r>
            </a:p>
          </p:txBody>
        </p:sp>
        <p:sp>
          <p:nvSpPr>
            <p:cNvPr id="80" name="TextBox 79">
              <a:extLst>
                <a:ext uri="{FF2B5EF4-FFF2-40B4-BE49-F238E27FC236}">
                  <a16:creationId xmlns:a16="http://schemas.microsoft.com/office/drawing/2014/main" id="{44192AF5-E256-4908-99C1-40D08669B4D8}"/>
                </a:ext>
              </a:extLst>
            </p:cNvPr>
            <p:cNvSpPr txBox="1"/>
            <p:nvPr/>
          </p:nvSpPr>
          <p:spPr>
            <a:xfrm>
              <a:off x="1742113" y="3728370"/>
              <a:ext cx="802999" cy="198057"/>
            </a:xfrm>
            <a:prstGeom prst="rect">
              <a:avLst/>
            </a:prstGeom>
            <a:solidFill>
              <a:schemeClr val="bg1"/>
            </a:solidFill>
          </p:spPr>
          <p:txBody>
            <a:bodyPr wrap="none" rtlCol="0">
              <a:spAutoFit/>
            </a:bodyPr>
            <a:lstStyle/>
            <a:p>
              <a:pPr defTabSz="443776"/>
              <a:r>
                <a:rPr lang="en-US" sz="649" b="1" dirty="0">
                  <a:solidFill>
                    <a:prstClr val="black"/>
                  </a:solidFill>
                  <a:latin typeface="Calibri" panose="020F0502020204030204"/>
                </a:rPr>
                <a:t>MSLN mRNA (ng)</a:t>
              </a:r>
            </a:p>
          </p:txBody>
        </p:sp>
      </p:grpSp>
      <p:grpSp>
        <p:nvGrpSpPr>
          <p:cNvPr id="7" name="Group 6">
            <a:extLst>
              <a:ext uri="{FF2B5EF4-FFF2-40B4-BE49-F238E27FC236}">
                <a16:creationId xmlns:a16="http://schemas.microsoft.com/office/drawing/2014/main" id="{9BF50B33-0FE7-4AC1-B438-D84AAA8E232D}"/>
              </a:ext>
            </a:extLst>
          </p:cNvPr>
          <p:cNvGrpSpPr/>
          <p:nvPr/>
        </p:nvGrpSpPr>
        <p:grpSpPr>
          <a:xfrm>
            <a:off x="4363331" y="2927290"/>
            <a:ext cx="3161914" cy="1464873"/>
            <a:chOff x="4145689" y="2358951"/>
            <a:chExt cx="3257729" cy="1509263"/>
          </a:xfrm>
        </p:grpSpPr>
        <p:graphicFrame>
          <p:nvGraphicFramePr>
            <p:cNvPr id="25" name="Object 24">
              <a:extLst>
                <a:ext uri="{FF2B5EF4-FFF2-40B4-BE49-F238E27FC236}">
                  <a16:creationId xmlns:a16="http://schemas.microsoft.com/office/drawing/2014/main" id="{A27A9F5F-793A-42B7-8131-CBBA5D86B662}"/>
                </a:ext>
              </a:extLst>
            </p:cNvPr>
            <p:cNvGraphicFramePr>
              <a:graphicFrameLocks noChangeAspect="1"/>
            </p:cNvGraphicFramePr>
            <p:nvPr/>
          </p:nvGraphicFramePr>
          <p:xfrm>
            <a:off x="4145689" y="2368544"/>
            <a:ext cx="3257729" cy="1468711"/>
          </p:xfrm>
          <a:graphic>
            <a:graphicData uri="http://schemas.openxmlformats.org/presentationml/2006/ole">
              <mc:AlternateContent xmlns:mc="http://schemas.openxmlformats.org/markup-compatibility/2006">
                <mc:Choice xmlns:v="urn:schemas-microsoft-com:vml" Requires="v">
                  <p:oleObj spid="_x0000_s16451" name="Prism 9" r:id="rId10" imgW="6953237" imgH="3135986" progId="Prism9.Document">
                    <p:embed/>
                  </p:oleObj>
                </mc:Choice>
                <mc:Fallback>
                  <p:oleObj name="Prism 9" r:id="rId10" imgW="6953237" imgH="3135986" progId="Prism9.Document">
                    <p:embed/>
                    <p:pic>
                      <p:nvPicPr>
                        <p:cNvPr id="25" name="Object 24">
                          <a:extLst>
                            <a:ext uri="{FF2B5EF4-FFF2-40B4-BE49-F238E27FC236}">
                              <a16:creationId xmlns:a16="http://schemas.microsoft.com/office/drawing/2014/main" id="{A27A9F5F-793A-42B7-8131-CBBA5D86B662}"/>
                            </a:ext>
                          </a:extLst>
                        </p:cNvPr>
                        <p:cNvPicPr/>
                        <p:nvPr/>
                      </p:nvPicPr>
                      <p:blipFill>
                        <a:blip r:embed="rId11"/>
                        <a:stretch>
                          <a:fillRect/>
                        </a:stretch>
                      </p:blipFill>
                      <p:spPr>
                        <a:xfrm>
                          <a:off x="4145689" y="2368544"/>
                          <a:ext cx="3257729" cy="1468711"/>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0AFDA841-F052-EB49-AC41-0688E1575400}"/>
                </a:ext>
              </a:extLst>
            </p:cNvPr>
            <p:cNvSpPr txBox="1"/>
            <p:nvPr/>
          </p:nvSpPr>
          <p:spPr>
            <a:xfrm>
              <a:off x="4189456" y="2358951"/>
              <a:ext cx="2212799" cy="360177"/>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MSLN mRNA effect on A*02 protein</a:t>
              </a:r>
            </a:p>
            <a:p>
              <a:pPr algn="ctr" defTabSz="443776"/>
              <a:endParaRPr lang="en-US" sz="836" b="1" u="sng" dirty="0">
                <a:solidFill>
                  <a:prstClr val="black"/>
                </a:solidFill>
                <a:latin typeface="Calibri" panose="020F0502020204030204"/>
              </a:endParaRPr>
            </a:p>
          </p:txBody>
        </p:sp>
        <p:sp>
          <p:nvSpPr>
            <p:cNvPr id="81" name="TextBox 80">
              <a:extLst>
                <a:ext uri="{FF2B5EF4-FFF2-40B4-BE49-F238E27FC236}">
                  <a16:creationId xmlns:a16="http://schemas.microsoft.com/office/drawing/2014/main" id="{0CEC5AE8-B9EC-4780-A143-5B7E2B39C06F}"/>
                </a:ext>
              </a:extLst>
            </p:cNvPr>
            <p:cNvSpPr txBox="1"/>
            <p:nvPr/>
          </p:nvSpPr>
          <p:spPr>
            <a:xfrm>
              <a:off x="4751371" y="3670157"/>
              <a:ext cx="802998" cy="198057"/>
            </a:xfrm>
            <a:prstGeom prst="rect">
              <a:avLst/>
            </a:prstGeom>
            <a:solidFill>
              <a:schemeClr val="bg1"/>
            </a:solidFill>
          </p:spPr>
          <p:txBody>
            <a:bodyPr wrap="none" rtlCol="0">
              <a:spAutoFit/>
            </a:bodyPr>
            <a:lstStyle/>
            <a:p>
              <a:pPr defTabSz="443776"/>
              <a:r>
                <a:rPr lang="en-US" sz="649" b="1" dirty="0">
                  <a:solidFill>
                    <a:prstClr val="black"/>
                  </a:solidFill>
                  <a:latin typeface="Calibri" panose="020F0502020204030204"/>
                </a:rPr>
                <a:t>MSLN mRNA (ng)</a:t>
              </a:r>
            </a:p>
          </p:txBody>
        </p:sp>
      </p:grpSp>
      <p:sp>
        <p:nvSpPr>
          <p:cNvPr id="44" name="TextBox 43">
            <a:extLst>
              <a:ext uri="{FF2B5EF4-FFF2-40B4-BE49-F238E27FC236}">
                <a16:creationId xmlns:a16="http://schemas.microsoft.com/office/drawing/2014/main" id="{2F2E9EA5-B605-4D59-B0EA-09396BECE8DC}"/>
              </a:ext>
            </a:extLst>
          </p:cNvPr>
          <p:cNvSpPr txBox="1"/>
          <p:nvPr/>
        </p:nvSpPr>
        <p:spPr>
          <a:xfrm>
            <a:off x="476282" y="2188143"/>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45" name="TextBox 44">
            <a:extLst>
              <a:ext uri="{FF2B5EF4-FFF2-40B4-BE49-F238E27FC236}">
                <a16:creationId xmlns:a16="http://schemas.microsoft.com/office/drawing/2014/main" id="{C8099B5F-9470-4F7A-936A-E7D691FF7042}"/>
              </a:ext>
            </a:extLst>
          </p:cNvPr>
          <p:cNvSpPr txBox="1"/>
          <p:nvPr/>
        </p:nvSpPr>
        <p:spPr>
          <a:xfrm>
            <a:off x="787419" y="2188143"/>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graphicFrame>
        <p:nvGraphicFramePr>
          <p:cNvPr id="96" name="Object 95">
            <a:extLst>
              <a:ext uri="{FF2B5EF4-FFF2-40B4-BE49-F238E27FC236}">
                <a16:creationId xmlns:a16="http://schemas.microsoft.com/office/drawing/2014/main" id="{CBFF00F6-3984-4829-9121-4D232DFE539A}"/>
              </a:ext>
            </a:extLst>
          </p:cNvPr>
          <p:cNvGraphicFramePr>
            <a:graphicFrameLocks noChangeAspect="1"/>
          </p:cNvGraphicFramePr>
          <p:nvPr/>
        </p:nvGraphicFramePr>
        <p:xfrm>
          <a:off x="1147588" y="6253205"/>
          <a:ext cx="3108480" cy="1574729"/>
        </p:xfrm>
        <a:graphic>
          <a:graphicData uri="http://schemas.openxmlformats.org/presentationml/2006/ole">
            <mc:AlternateContent xmlns:mc="http://schemas.openxmlformats.org/markup-compatibility/2006">
              <mc:Choice xmlns:v="urn:schemas-microsoft-com:vml" Requires="v">
                <p:oleObj spid="_x0000_s16452" name="Prism 9" r:id="rId12" imgW="6282928" imgH="3183402" progId="Prism9.Document">
                  <p:embed/>
                </p:oleObj>
              </mc:Choice>
              <mc:Fallback>
                <p:oleObj name="Prism 9" r:id="rId12" imgW="6282928" imgH="3183402" progId="Prism9.Document">
                  <p:embed/>
                  <p:pic>
                    <p:nvPicPr>
                      <p:cNvPr id="96" name="Object 95">
                        <a:extLst>
                          <a:ext uri="{FF2B5EF4-FFF2-40B4-BE49-F238E27FC236}">
                            <a16:creationId xmlns:a16="http://schemas.microsoft.com/office/drawing/2014/main" id="{CBFF00F6-3984-4829-9121-4D232DFE539A}"/>
                          </a:ext>
                        </a:extLst>
                      </p:cNvPr>
                      <p:cNvPicPr/>
                      <p:nvPr/>
                    </p:nvPicPr>
                    <p:blipFill>
                      <a:blip r:embed="rId13"/>
                      <a:stretch>
                        <a:fillRect/>
                      </a:stretch>
                    </p:blipFill>
                    <p:spPr>
                      <a:xfrm>
                        <a:off x="1147588" y="6253205"/>
                        <a:ext cx="3108480" cy="1574729"/>
                      </a:xfrm>
                      <a:prstGeom prst="rect">
                        <a:avLst/>
                      </a:prstGeom>
                    </p:spPr>
                  </p:pic>
                </p:oleObj>
              </mc:Fallback>
            </mc:AlternateContent>
          </a:graphicData>
        </a:graphic>
      </p:graphicFrame>
      <p:graphicFrame>
        <p:nvGraphicFramePr>
          <p:cNvPr id="97" name="Object 96">
            <a:extLst>
              <a:ext uri="{FF2B5EF4-FFF2-40B4-BE49-F238E27FC236}">
                <a16:creationId xmlns:a16="http://schemas.microsoft.com/office/drawing/2014/main" id="{AE7059A5-D208-40A0-9619-8967F4ABED22}"/>
              </a:ext>
            </a:extLst>
          </p:cNvPr>
          <p:cNvGraphicFramePr>
            <a:graphicFrameLocks noChangeAspect="1"/>
          </p:cNvGraphicFramePr>
          <p:nvPr/>
        </p:nvGraphicFramePr>
        <p:xfrm>
          <a:off x="4233883" y="6201791"/>
          <a:ext cx="3131865" cy="1632118"/>
        </p:xfrm>
        <a:graphic>
          <a:graphicData uri="http://schemas.openxmlformats.org/presentationml/2006/ole">
            <mc:AlternateContent xmlns:mc="http://schemas.openxmlformats.org/markup-compatibility/2006">
              <mc:Choice xmlns:v="urn:schemas-microsoft-com:vml" Requires="v">
                <p:oleObj spid="_x0000_s16453" name="Prism 9" r:id="rId14" imgW="6421580" imgH="3343670" progId="Prism9.Document">
                  <p:embed/>
                </p:oleObj>
              </mc:Choice>
              <mc:Fallback>
                <p:oleObj name="Prism 9" r:id="rId14" imgW="6421580" imgH="3343670" progId="Prism9.Document">
                  <p:embed/>
                  <p:pic>
                    <p:nvPicPr>
                      <p:cNvPr id="97" name="Object 96">
                        <a:extLst>
                          <a:ext uri="{FF2B5EF4-FFF2-40B4-BE49-F238E27FC236}">
                            <a16:creationId xmlns:a16="http://schemas.microsoft.com/office/drawing/2014/main" id="{AE7059A5-D208-40A0-9619-8967F4ABED22}"/>
                          </a:ext>
                        </a:extLst>
                      </p:cNvPr>
                      <p:cNvPicPr/>
                      <p:nvPr/>
                    </p:nvPicPr>
                    <p:blipFill>
                      <a:blip r:embed="rId15"/>
                      <a:stretch>
                        <a:fillRect/>
                      </a:stretch>
                    </p:blipFill>
                    <p:spPr>
                      <a:xfrm>
                        <a:off x="4233883" y="6201791"/>
                        <a:ext cx="3131865" cy="1632118"/>
                      </a:xfrm>
                      <a:prstGeom prst="rect">
                        <a:avLst/>
                      </a:prstGeom>
                    </p:spPr>
                  </p:pic>
                </p:oleObj>
              </mc:Fallback>
            </mc:AlternateContent>
          </a:graphicData>
        </a:graphic>
      </p:graphicFrame>
      <p:sp>
        <p:nvSpPr>
          <p:cNvPr id="98" name="TextBox 97">
            <a:extLst>
              <a:ext uri="{FF2B5EF4-FFF2-40B4-BE49-F238E27FC236}">
                <a16:creationId xmlns:a16="http://schemas.microsoft.com/office/drawing/2014/main" id="{04201C30-858B-488E-989C-B280556FD18A}"/>
              </a:ext>
            </a:extLst>
          </p:cNvPr>
          <p:cNvSpPr txBox="1"/>
          <p:nvPr/>
        </p:nvSpPr>
        <p:spPr>
          <a:xfrm>
            <a:off x="114551" y="4459821"/>
            <a:ext cx="314510" cy="292388"/>
          </a:xfrm>
          <a:prstGeom prst="rect">
            <a:avLst/>
          </a:prstGeom>
          <a:noFill/>
        </p:spPr>
        <p:txBody>
          <a:bodyPr wrap="none" rtlCol="0">
            <a:spAutoFit/>
          </a:bodyPr>
          <a:lstStyle/>
          <a:p>
            <a:pPr defTabSz="443776"/>
            <a:r>
              <a:rPr lang="en-US" sz="1300" dirty="0">
                <a:solidFill>
                  <a:prstClr val="black"/>
                </a:solidFill>
                <a:latin typeface="Calibri" panose="020F0502020204030204"/>
              </a:rPr>
              <a:t>C.</a:t>
            </a:r>
          </a:p>
        </p:txBody>
      </p:sp>
      <p:sp>
        <p:nvSpPr>
          <p:cNvPr id="99" name="TextBox 98">
            <a:extLst>
              <a:ext uri="{FF2B5EF4-FFF2-40B4-BE49-F238E27FC236}">
                <a16:creationId xmlns:a16="http://schemas.microsoft.com/office/drawing/2014/main" id="{3E7E5A36-B7D1-4DEA-820F-A33134CE51EC}"/>
              </a:ext>
            </a:extLst>
          </p:cNvPr>
          <p:cNvSpPr txBox="1"/>
          <p:nvPr/>
        </p:nvSpPr>
        <p:spPr>
          <a:xfrm>
            <a:off x="1529773" y="6292696"/>
            <a:ext cx="1393635" cy="220958"/>
          </a:xfrm>
          <a:prstGeom prst="rect">
            <a:avLst/>
          </a:prstGeom>
          <a:solidFill>
            <a:schemeClr val="bg1"/>
          </a:solidFill>
        </p:spPr>
        <p:txBody>
          <a:bodyPr wrap="square" rtlCol="0">
            <a:spAutoFit/>
          </a:bodyPr>
          <a:lstStyle/>
          <a:p>
            <a:pPr defTabSz="443776"/>
            <a:r>
              <a:rPr lang="en-US" sz="836" b="1" u="sng" dirty="0">
                <a:solidFill>
                  <a:prstClr val="black"/>
                </a:solidFill>
                <a:latin typeface="Calibri" panose="020F0502020204030204"/>
              </a:rPr>
              <a:t>A*02 mRNA vs. protein</a:t>
            </a:r>
          </a:p>
        </p:txBody>
      </p:sp>
      <p:sp>
        <p:nvSpPr>
          <p:cNvPr id="100" name="TextBox 99">
            <a:extLst>
              <a:ext uri="{FF2B5EF4-FFF2-40B4-BE49-F238E27FC236}">
                <a16:creationId xmlns:a16="http://schemas.microsoft.com/office/drawing/2014/main" id="{C7BE7988-61CD-41EF-9653-CDA92D14C7D2}"/>
              </a:ext>
            </a:extLst>
          </p:cNvPr>
          <p:cNvSpPr txBox="1"/>
          <p:nvPr/>
        </p:nvSpPr>
        <p:spPr>
          <a:xfrm>
            <a:off x="4272416" y="6271224"/>
            <a:ext cx="2147717" cy="220958"/>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A*02 mRNA effect on MSLN protein</a:t>
            </a:r>
          </a:p>
        </p:txBody>
      </p:sp>
      <p:sp>
        <p:nvSpPr>
          <p:cNvPr id="104" name="TextBox 103">
            <a:extLst>
              <a:ext uri="{FF2B5EF4-FFF2-40B4-BE49-F238E27FC236}">
                <a16:creationId xmlns:a16="http://schemas.microsoft.com/office/drawing/2014/main" id="{D22CC68E-9B14-4056-A7A5-E1F2FAE9A8DB}"/>
              </a:ext>
            </a:extLst>
          </p:cNvPr>
          <p:cNvSpPr txBox="1"/>
          <p:nvPr/>
        </p:nvSpPr>
        <p:spPr>
          <a:xfrm>
            <a:off x="112524" y="6304048"/>
            <a:ext cx="325025" cy="292388"/>
          </a:xfrm>
          <a:prstGeom prst="rect">
            <a:avLst/>
          </a:prstGeom>
          <a:noFill/>
        </p:spPr>
        <p:txBody>
          <a:bodyPr wrap="none" rtlCol="0">
            <a:spAutoFit/>
          </a:bodyPr>
          <a:lstStyle/>
          <a:p>
            <a:pPr defTabSz="443776"/>
            <a:r>
              <a:rPr lang="en-US" sz="1300" dirty="0">
                <a:solidFill>
                  <a:prstClr val="black"/>
                </a:solidFill>
                <a:latin typeface="Calibri" panose="020F0502020204030204"/>
              </a:rPr>
              <a:t>D.</a:t>
            </a:r>
          </a:p>
        </p:txBody>
      </p:sp>
      <p:sp>
        <p:nvSpPr>
          <p:cNvPr id="105" name="Rectangle 104">
            <a:extLst>
              <a:ext uri="{FF2B5EF4-FFF2-40B4-BE49-F238E27FC236}">
                <a16:creationId xmlns:a16="http://schemas.microsoft.com/office/drawing/2014/main" id="{1D04BB37-6E59-4ED6-A8AD-689B4DA1C508}"/>
              </a:ext>
            </a:extLst>
          </p:cNvPr>
          <p:cNvSpPr/>
          <p:nvPr/>
        </p:nvSpPr>
        <p:spPr>
          <a:xfrm>
            <a:off x="563963" y="5054890"/>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106" name="Rectangle 105">
            <a:extLst>
              <a:ext uri="{FF2B5EF4-FFF2-40B4-BE49-F238E27FC236}">
                <a16:creationId xmlns:a16="http://schemas.microsoft.com/office/drawing/2014/main" id="{FAE33408-4B82-4949-9EC1-F0104A5BC9A7}"/>
              </a:ext>
            </a:extLst>
          </p:cNvPr>
          <p:cNvSpPr/>
          <p:nvPr/>
        </p:nvSpPr>
        <p:spPr>
          <a:xfrm>
            <a:off x="852758" y="5054715"/>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07" name="Rectangle 106">
            <a:extLst>
              <a:ext uri="{FF2B5EF4-FFF2-40B4-BE49-F238E27FC236}">
                <a16:creationId xmlns:a16="http://schemas.microsoft.com/office/drawing/2014/main" id="{2EB36ABF-5E17-4F19-8BD9-5A49AB39A0BA}"/>
              </a:ext>
            </a:extLst>
          </p:cNvPr>
          <p:cNvSpPr/>
          <p:nvPr/>
        </p:nvSpPr>
        <p:spPr>
          <a:xfrm>
            <a:off x="563963" y="5284666"/>
            <a:ext cx="268363" cy="21134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108" name="Rectangle 107">
            <a:extLst>
              <a:ext uri="{FF2B5EF4-FFF2-40B4-BE49-F238E27FC236}">
                <a16:creationId xmlns:a16="http://schemas.microsoft.com/office/drawing/2014/main" id="{58B059B9-75ED-4961-95E3-3107F0FEC03C}"/>
              </a:ext>
            </a:extLst>
          </p:cNvPr>
          <p:cNvSpPr/>
          <p:nvPr/>
        </p:nvSpPr>
        <p:spPr>
          <a:xfrm>
            <a:off x="852758" y="5284491"/>
            <a:ext cx="268363" cy="211340"/>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09" name="TextBox 108">
            <a:extLst>
              <a:ext uri="{FF2B5EF4-FFF2-40B4-BE49-F238E27FC236}">
                <a16:creationId xmlns:a16="http://schemas.microsoft.com/office/drawing/2014/main" id="{899EAB3A-D055-4B13-B601-2E5398A298F2}"/>
              </a:ext>
            </a:extLst>
          </p:cNvPr>
          <p:cNvSpPr txBox="1"/>
          <p:nvPr/>
        </p:nvSpPr>
        <p:spPr>
          <a:xfrm>
            <a:off x="92477" y="5112123"/>
            <a:ext cx="524503"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HeLa target</a:t>
            </a:r>
          </a:p>
        </p:txBody>
      </p:sp>
      <p:sp>
        <p:nvSpPr>
          <p:cNvPr id="110" name="TextBox 109">
            <a:extLst>
              <a:ext uri="{FF2B5EF4-FFF2-40B4-BE49-F238E27FC236}">
                <a16:creationId xmlns:a16="http://schemas.microsoft.com/office/drawing/2014/main" id="{EE24C881-806A-40B9-9B68-0F56B44161F7}"/>
              </a:ext>
            </a:extLst>
          </p:cNvPr>
          <p:cNvSpPr txBox="1"/>
          <p:nvPr/>
        </p:nvSpPr>
        <p:spPr>
          <a:xfrm>
            <a:off x="590993" y="4927066"/>
            <a:ext cx="327334"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A-Ag</a:t>
            </a:r>
          </a:p>
        </p:txBody>
      </p:sp>
      <p:sp>
        <p:nvSpPr>
          <p:cNvPr id="111" name="TextBox 110">
            <a:extLst>
              <a:ext uri="{FF2B5EF4-FFF2-40B4-BE49-F238E27FC236}">
                <a16:creationId xmlns:a16="http://schemas.microsoft.com/office/drawing/2014/main" id="{A9D4BCBC-8983-4E8B-890C-F9DB04CE1F0C}"/>
              </a:ext>
            </a:extLst>
          </p:cNvPr>
          <p:cNvSpPr txBox="1"/>
          <p:nvPr/>
        </p:nvSpPr>
        <p:spPr>
          <a:xfrm>
            <a:off x="871666" y="4927066"/>
            <a:ext cx="324128"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B-Ag</a:t>
            </a:r>
          </a:p>
        </p:txBody>
      </p:sp>
      <p:cxnSp>
        <p:nvCxnSpPr>
          <p:cNvPr id="112" name="Straight Connector 111">
            <a:extLst>
              <a:ext uri="{FF2B5EF4-FFF2-40B4-BE49-F238E27FC236}">
                <a16:creationId xmlns:a16="http://schemas.microsoft.com/office/drawing/2014/main" id="{828965EB-BCAB-4CA5-851A-700D20C435CE}"/>
              </a:ext>
            </a:extLst>
          </p:cNvPr>
          <p:cNvCxnSpPr>
            <a:cxnSpLocks/>
          </p:cNvCxnSpPr>
          <p:nvPr/>
        </p:nvCxnSpPr>
        <p:spPr>
          <a:xfrm flipV="1">
            <a:off x="905518" y="5087348"/>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134F2926-61BD-4D2D-A390-842F4A9BAA68}"/>
              </a:ext>
            </a:extLst>
          </p:cNvPr>
          <p:cNvGrpSpPr/>
          <p:nvPr/>
        </p:nvGrpSpPr>
        <p:grpSpPr>
          <a:xfrm>
            <a:off x="605300" y="5115613"/>
            <a:ext cx="192541" cy="90615"/>
            <a:chOff x="1428676" y="6879020"/>
            <a:chExt cx="414901" cy="195264"/>
          </a:xfrm>
        </p:grpSpPr>
        <p:cxnSp>
          <p:nvCxnSpPr>
            <p:cNvPr id="114" name="Straight Connector 113">
              <a:extLst>
                <a:ext uri="{FF2B5EF4-FFF2-40B4-BE49-F238E27FC236}">
                  <a16:creationId xmlns:a16="http://schemas.microsoft.com/office/drawing/2014/main" id="{2A13A0A6-7AC9-4DE6-B507-1CAAFC4E6FC7}"/>
                </a:ext>
              </a:extLst>
            </p:cNvPr>
            <p:cNvCxnSpPr>
              <a:cxnSpLocks/>
            </p:cNvCxnSpPr>
            <p:nvPr/>
          </p:nvCxnSpPr>
          <p:spPr>
            <a:xfrm>
              <a:off x="1428676" y="6879020"/>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221B4D8-73A7-48AE-A7CA-205D536E5C40}"/>
                </a:ext>
              </a:extLst>
            </p:cNvPr>
            <p:cNvCxnSpPr>
              <a:cxnSpLocks/>
            </p:cNvCxnSpPr>
            <p:nvPr/>
          </p:nvCxnSpPr>
          <p:spPr>
            <a:xfrm>
              <a:off x="1428676" y="694410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3D7E501-6C66-4CDA-886B-4283379D0E39}"/>
                </a:ext>
              </a:extLst>
            </p:cNvPr>
            <p:cNvCxnSpPr>
              <a:cxnSpLocks/>
            </p:cNvCxnSpPr>
            <p:nvPr/>
          </p:nvCxnSpPr>
          <p:spPr>
            <a:xfrm>
              <a:off x="1428676" y="700919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A866E78-5B71-48FB-B2B2-7C45816200B6}"/>
                </a:ext>
              </a:extLst>
            </p:cNvPr>
            <p:cNvCxnSpPr>
              <a:cxnSpLocks/>
            </p:cNvCxnSpPr>
            <p:nvPr/>
          </p:nvCxnSpPr>
          <p:spPr>
            <a:xfrm>
              <a:off x="1428676" y="707428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2326B891-C937-47F3-AB81-1FF2D863141E}"/>
              </a:ext>
            </a:extLst>
          </p:cNvPr>
          <p:cNvSpPr txBox="1"/>
          <p:nvPr/>
        </p:nvSpPr>
        <p:spPr>
          <a:xfrm>
            <a:off x="1762173" y="7648140"/>
            <a:ext cx="809428" cy="192232"/>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mRNA (ng)</a:t>
            </a:r>
          </a:p>
        </p:txBody>
      </p:sp>
      <p:sp>
        <p:nvSpPr>
          <p:cNvPr id="132" name="TextBox 131">
            <a:extLst>
              <a:ext uri="{FF2B5EF4-FFF2-40B4-BE49-F238E27FC236}">
                <a16:creationId xmlns:a16="http://schemas.microsoft.com/office/drawing/2014/main" id="{B4EF3900-FB3A-4604-A75F-EC7D94F9D97E}"/>
              </a:ext>
            </a:extLst>
          </p:cNvPr>
          <p:cNvSpPr txBox="1"/>
          <p:nvPr/>
        </p:nvSpPr>
        <p:spPr>
          <a:xfrm>
            <a:off x="4937812" y="7674865"/>
            <a:ext cx="809428" cy="192232"/>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mRNA (ng)</a:t>
            </a:r>
          </a:p>
        </p:txBody>
      </p:sp>
      <p:sp>
        <p:nvSpPr>
          <p:cNvPr id="133" name="TextBox 132">
            <a:extLst>
              <a:ext uri="{FF2B5EF4-FFF2-40B4-BE49-F238E27FC236}">
                <a16:creationId xmlns:a16="http://schemas.microsoft.com/office/drawing/2014/main" id="{D485C808-DF5A-452D-8FFC-ABB25A570F68}"/>
              </a:ext>
            </a:extLst>
          </p:cNvPr>
          <p:cNvSpPr txBox="1"/>
          <p:nvPr/>
        </p:nvSpPr>
        <p:spPr>
          <a:xfrm rot="16200000">
            <a:off x="814286" y="6935210"/>
            <a:ext cx="809428" cy="292131"/>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molecules/cell</a:t>
            </a:r>
          </a:p>
        </p:txBody>
      </p:sp>
      <p:sp>
        <p:nvSpPr>
          <p:cNvPr id="134" name="TextBox 133">
            <a:extLst>
              <a:ext uri="{FF2B5EF4-FFF2-40B4-BE49-F238E27FC236}">
                <a16:creationId xmlns:a16="http://schemas.microsoft.com/office/drawing/2014/main" id="{A29C9412-3DD3-4C71-908A-46E99835E180}"/>
              </a:ext>
            </a:extLst>
          </p:cNvPr>
          <p:cNvSpPr txBox="1"/>
          <p:nvPr/>
        </p:nvSpPr>
        <p:spPr>
          <a:xfrm rot="16200000">
            <a:off x="3971996" y="6899575"/>
            <a:ext cx="809428" cy="292131"/>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MSLN molecules/cell</a:t>
            </a:r>
          </a:p>
        </p:txBody>
      </p:sp>
      <p:sp>
        <p:nvSpPr>
          <p:cNvPr id="135" name="TextBox 134">
            <a:extLst>
              <a:ext uri="{FF2B5EF4-FFF2-40B4-BE49-F238E27FC236}">
                <a16:creationId xmlns:a16="http://schemas.microsoft.com/office/drawing/2014/main" id="{D8120356-C6D2-41B8-8EAD-FD143F9747E1}"/>
              </a:ext>
            </a:extLst>
          </p:cNvPr>
          <p:cNvSpPr txBox="1"/>
          <p:nvPr/>
        </p:nvSpPr>
        <p:spPr>
          <a:xfrm>
            <a:off x="477884" y="5473375"/>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36" name="TextBox 135">
            <a:extLst>
              <a:ext uri="{FF2B5EF4-FFF2-40B4-BE49-F238E27FC236}">
                <a16:creationId xmlns:a16="http://schemas.microsoft.com/office/drawing/2014/main" id="{C8850519-9C02-482F-9883-740103B2ECBD}"/>
              </a:ext>
            </a:extLst>
          </p:cNvPr>
          <p:cNvSpPr txBox="1"/>
          <p:nvPr/>
        </p:nvSpPr>
        <p:spPr>
          <a:xfrm>
            <a:off x="789020" y="5473375"/>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sp>
        <p:nvSpPr>
          <p:cNvPr id="137" name="TextBox 136">
            <a:extLst>
              <a:ext uri="{FF2B5EF4-FFF2-40B4-BE49-F238E27FC236}">
                <a16:creationId xmlns:a16="http://schemas.microsoft.com/office/drawing/2014/main" id="{F251539A-3DB7-42E1-8234-326D1BE8665F}"/>
              </a:ext>
            </a:extLst>
          </p:cNvPr>
          <p:cNvSpPr txBox="1"/>
          <p:nvPr/>
        </p:nvSpPr>
        <p:spPr>
          <a:xfrm>
            <a:off x="162461" y="8340203"/>
            <a:ext cx="308098" cy="292388"/>
          </a:xfrm>
          <a:prstGeom prst="rect">
            <a:avLst/>
          </a:prstGeom>
          <a:noFill/>
        </p:spPr>
        <p:txBody>
          <a:bodyPr wrap="none" rtlCol="0">
            <a:spAutoFit/>
          </a:bodyPr>
          <a:lstStyle/>
          <a:p>
            <a:pPr defTabSz="443776"/>
            <a:r>
              <a:rPr lang="en-US" sz="1300" dirty="0">
                <a:solidFill>
                  <a:prstClr val="black"/>
                </a:solidFill>
                <a:latin typeface="Calibri" panose="020F0502020204030204"/>
              </a:rPr>
              <a:t>E.</a:t>
            </a:r>
          </a:p>
        </p:txBody>
      </p:sp>
      <p:grpSp>
        <p:nvGrpSpPr>
          <p:cNvPr id="138" name="Group 137">
            <a:extLst>
              <a:ext uri="{FF2B5EF4-FFF2-40B4-BE49-F238E27FC236}">
                <a16:creationId xmlns:a16="http://schemas.microsoft.com/office/drawing/2014/main" id="{1905F701-1953-425A-A3E5-BB968342F28C}"/>
              </a:ext>
            </a:extLst>
          </p:cNvPr>
          <p:cNvGrpSpPr/>
          <p:nvPr/>
        </p:nvGrpSpPr>
        <p:grpSpPr>
          <a:xfrm>
            <a:off x="529195" y="8600911"/>
            <a:ext cx="776136" cy="1154204"/>
            <a:chOff x="666323" y="1718437"/>
            <a:chExt cx="1672481" cy="2487174"/>
          </a:xfrm>
        </p:grpSpPr>
        <p:sp>
          <p:nvSpPr>
            <p:cNvPr id="139" name="TextBox 138">
              <a:extLst>
                <a:ext uri="{FF2B5EF4-FFF2-40B4-BE49-F238E27FC236}">
                  <a16:creationId xmlns:a16="http://schemas.microsoft.com/office/drawing/2014/main" id="{EFACC0D0-A640-47A5-B84E-AD18C59D8825}"/>
                </a:ext>
              </a:extLst>
            </p:cNvPr>
            <p:cNvSpPr txBox="1"/>
            <p:nvPr/>
          </p:nvSpPr>
          <p:spPr>
            <a:xfrm>
              <a:off x="966764" y="3791374"/>
              <a:ext cx="1372040" cy="414237"/>
            </a:xfrm>
            <a:prstGeom prst="rect">
              <a:avLst/>
            </a:prstGeom>
            <a:noFill/>
          </p:spPr>
          <p:txBody>
            <a:bodyPr wrap="none" rtlCol="0">
              <a:spAutoFit/>
            </a:bodyPr>
            <a:lstStyle>
              <a:defPPr marR="0" lvl="0" algn="l" rtl="0">
                <a:lnSpc>
                  <a:spcPct val="100000"/>
                </a:lnSpc>
                <a:spcBef>
                  <a:spcPts val="0"/>
                </a:spcBef>
                <a:spcAft>
                  <a:spcPts val="0"/>
                </a:spcAft>
              </a:defPPr>
              <a:lvl1pPr>
                <a:defRPr sz="1500" b="1">
                  <a:solidFill>
                    <a:srgbClr val="0070C0"/>
                  </a:solidFill>
                </a:defRPr>
              </a:lvl1pPr>
            </a:lstStyle>
            <a:p>
              <a:pPr defTabSz="443776"/>
              <a:r>
                <a:rPr lang="en-US" sz="649" dirty="0">
                  <a:solidFill>
                    <a:prstClr val="black"/>
                  </a:solidFill>
                  <a:latin typeface="Calibri" panose="020F0502020204030204"/>
                </a:rPr>
                <a:t>A*02 Blocker</a:t>
              </a:r>
            </a:p>
          </p:txBody>
        </p:sp>
        <p:sp>
          <p:nvSpPr>
            <p:cNvPr id="140" name="TextBox 139">
              <a:extLst>
                <a:ext uri="{FF2B5EF4-FFF2-40B4-BE49-F238E27FC236}">
                  <a16:creationId xmlns:a16="http://schemas.microsoft.com/office/drawing/2014/main" id="{9BDD9115-A201-48AB-A19C-3A35E896D24D}"/>
                </a:ext>
              </a:extLst>
            </p:cNvPr>
            <p:cNvSpPr txBox="1"/>
            <p:nvPr/>
          </p:nvSpPr>
          <p:spPr>
            <a:xfrm rot="16200000">
              <a:off x="-156647" y="2541407"/>
              <a:ext cx="2060177" cy="414237"/>
            </a:xfrm>
            <a:prstGeom prst="rect">
              <a:avLst/>
            </a:prstGeom>
            <a:noFill/>
          </p:spPr>
          <p:txBody>
            <a:bodyPr wrap="square" rtlCol="0">
              <a:spAutoFit/>
            </a:bodyPr>
            <a:lstStyle>
              <a:defPPr marR="0" lvl="0" algn="l" rtl="0">
                <a:lnSpc>
                  <a:spcPct val="100000"/>
                </a:lnSpc>
                <a:spcBef>
                  <a:spcPts val="0"/>
                </a:spcBef>
                <a:spcAft>
                  <a:spcPts val="0"/>
                </a:spcAft>
              </a:defPPr>
              <a:lvl1pPr>
                <a:defRPr sz="1500" b="1">
                  <a:solidFill>
                    <a:srgbClr val="0070C0"/>
                  </a:solidFill>
                </a:defRPr>
              </a:lvl1pPr>
            </a:lstStyle>
            <a:p>
              <a:pPr defTabSz="443776"/>
              <a:r>
                <a:rPr lang="en-US" sz="649" dirty="0">
                  <a:solidFill>
                    <a:prstClr val="black"/>
                  </a:solidFill>
                  <a:latin typeface="Calibri" panose="020F0502020204030204"/>
                </a:rPr>
                <a:t>MSLN Activator</a:t>
              </a:r>
            </a:p>
          </p:txBody>
        </p:sp>
        <p:cxnSp>
          <p:nvCxnSpPr>
            <p:cNvPr id="141" name="Straight Arrow Connector 140">
              <a:extLst>
                <a:ext uri="{FF2B5EF4-FFF2-40B4-BE49-F238E27FC236}">
                  <a16:creationId xmlns:a16="http://schemas.microsoft.com/office/drawing/2014/main" id="{D0E6CE00-CB8C-4DCE-912A-2D7C38174E30}"/>
                </a:ext>
              </a:extLst>
            </p:cNvPr>
            <p:cNvCxnSpPr>
              <a:cxnSpLocks/>
            </p:cNvCxnSpPr>
            <p:nvPr/>
          </p:nvCxnSpPr>
          <p:spPr>
            <a:xfrm flipH="1" flipV="1">
              <a:off x="1029406" y="2260142"/>
              <a:ext cx="2" cy="15438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3771CBB9-816C-4FA1-8DBA-9B39918EDC7B}"/>
                </a:ext>
              </a:extLst>
            </p:cNvPr>
            <p:cNvCxnSpPr>
              <a:cxnSpLocks/>
            </p:cNvCxnSpPr>
            <p:nvPr/>
          </p:nvCxnSpPr>
          <p:spPr>
            <a:xfrm flipV="1">
              <a:off x="1029406" y="3779603"/>
              <a:ext cx="1087030" cy="9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3" name="TextBox 142">
            <a:extLst>
              <a:ext uri="{FF2B5EF4-FFF2-40B4-BE49-F238E27FC236}">
                <a16:creationId xmlns:a16="http://schemas.microsoft.com/office/drawing/2014/main" id="{7921268E-7EB1-402C-85FA-A5663FF385B7}"/>
              </a:ext>
            </a:extLst>
          </p:cNvPr>
          <p:cNvSpPr txBox="1"/>
          <p:nvPr/>
        </p:nvSpPr>
        <p:spPr>
          <a:xfrm>
            <a:off x="1316165" y="9380619"/>
            <a:ext cx="33374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UTD</a:t>
            </a:r>
          </a:p>
        </p:txBody>
      </p:sp>
      <p:sp>
        <p:nvSpPr>
          <p:cNvPr id="144" name="TextBox 143">
            <a:extLst>
              <a:ext uri="{FF2B5EF4-FFF2-40B4-BE49-F238E27FC236}">
                <a16:creationId xmlns:a16="http://schemas.microsoft.com/office/drawing/2014/main" id="{15A032D9-83FD-47BA-8FF9-93835B2AAD1B}"/>
              </a:ext>
            </a:extLst>
          </p:cNvPr>
          <p:cNvSpPr txBox="1"/>
          <p:nvPr/>
        </p:nvSpPr>
        <p:spPr>
          <a:xfrm>
            <a:off x="2208588" y="9380619"/>
            <a:ext cx="724878"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MSLN Activator</a:t>
            </a:r>
          </a:p>
        </p:txBody>
      </p:sp>
      <p:sp>
        <p:nvSpPr>
          <p:cNvPr id="145" name="TextBox 144">
            <a:extLst>
              <a:ext uri="{FF2B5EF4-FFF2-40B4-BE49-F238E27FC236}">
                <a16:creationId xmlns:a16="http://schemas.microsoft.com/office/drawing/2014/main" id="{F5148FAD-F863-4F4E-AB68-1C39994C02B0}"/>
              </a:ext>
            </a:extLst>
          </p:cNvPr>
          <p:cNvSpPr txBox="1"/>
          <p:nvPr/>
        </p:nvSpPr>
        <p:spPr>
          <a:xfrm>
            <a:off x="3096306" y="9380619"/>
            <a:ext cx="1137695" cy="292131"/>
          </a:xfrm>
          <a:prstGeom prst="rect">
            <a:avLst/>
          </a:prstGeom>
          <a:noFill/>
        </p:spPr>
        <p:txBody>
          <a:bodyPr wrap="square" rtlCol="0">
            <a:spAutoFit/>
          </a:bodyPr>
          <a:lstStyle/>
          <a:p>
            <a:pPr defTabSz="443776"/>
            <a:r>
              <a:rPr lang="en-US" sz="649" b="1" dirty="0">
                <a:solidFill>
                  <a:prstClr val="black"/>
                </a:solidFill>
                <a:latin typeface="Calibri" panose="020F0502020204030204"/>
              </a:rPr>
              <a:t>MSLN Activator/A*02 Blocker</a:t>
            </a:r>
          </a:p>
        </p:txBody>
      </p:sp>
      <p:pic>
        <p:nvPicPr>
          <p:cNvPr id="146" name="Picture 145">
            <a:extLst>
              <a:ext uri="{FF2B5EF4-FFF2-40B4-BE49-F238E27FC236}">
                <a16:creationId xmlns:a16="http://schemas.microsoft.com/office/drawing/2014/main" id="{08B429ED-D729-43A8-9596-400F1F0FC18B}"/>
              </a:ext>
            </a:extLst>
          </p:cNvPr>
          <p:cNvPicPr>
            <a:picLocks noChangeAspect="1"/>
          </p:cNvPicPr>
          <p:nvPr/>
        </p:nvPicPr>
        <p:blipFill>
          <a:blip r:embed="rId16"/>
          <a:stretch>
            <a:fillRect/>
          </a:stretch>
        </p:blipFill>
        <p:spPr>
          <a:xfrm>
            <a:off x="798432" y="8278284"/>
            <a:ext cx="3321999" cy="1102334"/>
          </a:xfrm>
          <a:prstGeom prst="rect">
            <a:avLst/>
          </a:prstGeom>
        </p:spPr>
      </p:pic>
      <p:grpSp>
        <p:nvGrpSpPr>
          <p:cNvPr id="5" name="Group 4">
            <a:extLst>
              <a:ext uri="{FF2B5EF4-FFF2-40B4-BE49-F238E27FC236}">
                <a16:creationId xmlns:a16="http://schemas.microsoft.com/office/drawing/2014/main" id="{6225F125-2FBD-494A-BCC0-7CD68621B827}"/>
              </a:ext>
            </a:extLst>
          </p:cNvPr>
          <p:cNvGrpSpPr/>
          <p:nvPr/>
        </p:nvGrpSpPr>
        <p:grpSpPr>
          <a:xfrm>
            <a:off x="905054" y="1236684"/>
            <a:ext cx="4786237" cy="1456138"/>
            <a:chOff x="1319732" y="522668"/>
            <a:chExt cx="4931275" cy="1500263"/>
          </a:xfrm>
        </p:grpSpPr>
        <p:pic>
          <p:nvPicPr>
            <p:cNvPr id="46" name="Picture 45">
              <a:extLst>
                <a:ext uri="{FF2B5EF4-FFF2-40B4-BE49-F238E27FC236}">
                  <a16:creationId xmlns:a16="http://schemas.microsoft.com/office/drawing/2014/main" id="{34B8392E-218D-4EA7-B5F1-9A0D2033B0D5}"/>
                </a:ext>
              </a:extLst>
            </p:cNvPr>
            <p:cNvPicPr>
              <a:picLocks noChangeAspect="1"/>
            </p:cNvPicPr>
            <p:nvPr/>
          </p:nvPicPr>
          <p:blipFill rotWithShape="1">
            <a:blip r:embed="rId17"/>
            <a:srcRect l="13209" t="15228" r="25882" b="5188"/>
            <a:stretch/>
          </p:blipFill>
          <p:spPr>
            <a:xfrm>
              <a:off x="1730150" y="729266"/>
              <a:ext cx="1233457" cy="1062837"/>
            </a:xfrm>
            <a:prstGeom prst="rect">
              <a:avLst/>
            </a:prstGeom>
          </p:spPr>
        </p:pic>
        <p:pic>
          <p:nvPicPr>
            <p:cNvPr id="49" name="Picture 48">
              <a:extLst>
                <a:ext uri="{FF2B5EF4-FFF2-40B4-BE49-F238E27FC236}">
                  <a16:creationId xmlns:a16="http://schemas.microsoft.com/office/drawing/2014/main" id="{FE3A175C-4C41-44D5-AADC-A6097C44A56C}"/>
                </a:ext>
              </a:extLst>
            </p:cNvPr>
            <p:cNvPicPr>
              <a:picLocks noChangeAspect="1"/>
            </p:cNvPicPr>
            <p:nvPr/>
          </p:nvPicPr>
          <p:blipFill rotWithShape="1">
            <a:blip r:embed="rId18"/>
            <a:srcRect l="23155" r="31857"/>
            <a:stretch/>
          </p:blipFill>
          <p:spPr>
            <a:xfrm>
              <a:off x="5214762" y="527175"/>
              <a:ext cx="1003861" cy="1380278"/>
            </a:xfrm>
            <a:prstGeom prst="rect">
              <a:avLst/>
            </a:prstGeom>
          </p:spPr>
        </p:pic>
        <p:pic>
          <p:nvPicPr>
            <p:cNvPr id="47" name="Picture 46">
              <a:extLst>
                <a:ext uri="{FF2B5EF4-FFF2-40B4-BE49-F238E27FC236}">
                  <a16:creationId xmlns:a16="http://schemas.microsoft.com/office/drawing/2014/main" id="{DCF88618-D1EB-4C4F-B77D-6E1E96F57659}"/>
                </a:ext>
              </a:extLst>
            </p:cNvPr>
            <p:cNvPicPr>
              <a:picLocks noChangeAspect="1"/>
            </p:cNvPicPr>
            <p:nvPr/>
          </p:nvPicPr>
          <p:blipFill rotWithShape="1">
            <a:blip r:embed="rId19"/>
            <a:srcRect l="26131" t="16582" r="26418" b="5687"/>
            <a:stretch/>
          </p:blipFill>
          <p:spPr>
            <a:xfrm>
              <a:off x="3004763" y="749960"/>
              <a:ext cx="1017688" cy="1052075"/>
            </a:xfrm>
            <a:prstGeom prst="rect">
              <a:avLst/>
            </a:prstGeom>
          </p:spPr>
        </p:pic>
        <p:pic>
          <p:nvPicPr>
            <p:cNvPr id="48" name="Picture 47">
              <a:extLst>
                <a:ext uri="{FF2B5EF4-FFF2-40B4-BE49-F238E27FC236}">
                  <a16:creationId xmlns:a16="http://schemas.microsoft.com/office/drawing/2014/main" id="{218846D2-5D02-4309-9A20-C4D264CE2651}"/>
                </a:ext>
              </a:extLst>
            </p:cNvPr>
            <p:cNvPicPr>
              <a:picLocks noChangeAspect="1"/>
            </p:cNvPicPr>
            <p:nvPr/>
          </p:nvPicPr>
          <p:blipFill rotWithShape="1">
            <a:blip r:embed="rId20"/>
            <a:srcRect l="24229" r="27174"/>
            <a:stretch/>
          </p:blipFill>
          <p:spPr>
            <a:xfrm>
              <a:off x="4083112" y="552911"/>
              <a:ext cx="1017689" cy="1394536"/>
            </a:xfrm>
            <a:prstGeom prst="rect">
              <a:avLst/>
            </a:prstGeom>
          </p:spPr>
        </p:pic>
        <p:sp>
          <p:nvSpPr>
            <p:cNvPr id="82" name="TextBox 81">
              <a:extLst>
                <a:ext uri="{FF2B5EF4-FFF2-40B4-BE49-F238E27FC236}">
                  <a16:creationId xmlns:a16="http://schemas.microsoft.com/office/drawing/2014/main" id="{1399D95F-4F65-44FB-A4F0-46A88F34051F}"/>
                </a:ext>
              </a:extLst>
            </p:cNvPr>
            <p:cNvSpPr txBox="1"/>
            <p:nvPr/>
          </p:nvSpPr>
          <p:spPr>
            <a:xfrm>
              <a:off x="2038219" y="1824874"/>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83" name="TextBox 82">
              <a:extLst>
                <a:ext uri="{FF2B5EF4-FFF2-40B4-BE49-F238E27FC236}">
                  <a16:creationId xmlns:a16="http://schemas.microsoft.com/office/drawing/2014/main" id="{1E8A2E35-9888-4217-ACAC-1BC6BF2C1B7E}"/>
                </a:ext>
              </a:extLst>
            </p:cNvPr>
            <p:cNvSpPr txBox="1"/>
            <p:nvPr/>
          </p:nvSpPr>
          <p:spPr>
            <a:xfrm>
              <a:off x="3051679" y="1824874"/>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84" name="TextBox 83">
              <a:extLst>
                <a:ext uri="{FF2B5EF4-FFF2-40B4-BE49-F238E27FC236}">
                  <a16:creationId xmlns:a16="http://schemas.microsoft.com/office/drawing/2014/main" id="{BAFB21D1-004D-4CFA-BD1C-13B0538B4354}"/>
                </a:ext>
              </a:extLst>
            </p:cNvPr>
            <p:cNvSpPr txBox="1"/>
            <p:nvPr/>
          </p:nvSpPr>
          <p:spPr>
            <a:xfrm>
              <a:off x="4173354" y="1824874"/>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85" name="TextBox 84">
              <a:extLst>
                <a:ext uri="{FF2B5EF4-FFF2-40B4-BE49-F238E27FC236}">
                  <a16:creationId xmlns:a16="http://schemas.microsoft.com/office/drawing/2014/main" id="{ABE95428-ED43-47E4-8075-F64190D2BC17}"/>
                </a:ext>
              </a:extLst>
            </p:cNvPr>
            <p:cNvSpPr txBox="1"/>
            <p:nvPr/>
          </p:nvSpPr>
          <p:spPr>
            <a:xfrm>
              <a:off x="5279783" y="1824874"/>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86" name="TextBox 85">
              <a:extLst>
                <a:ext uri="{FF2B5EF4-FFF2-40B4-BE49-F238E27FC236}">
                  <a16:creationId xmlns:a16="http://schemas.microsoft.com/office/drawing/2014/main" id="{1D57AFD6-A20C-45D4-9C86-5E82B96E023C}"/>
                </a:ext>
              </a:extLst>
            </p:cNvPr>
            <p:cNvSpPr txBox="1"/>
            <p:nvPr/>
          </p:nvSpPr>
          <p:spPr>
            <a:xfrm>
              <a:off x="1947758" y="522668"/>
              <a:ext cx="1030915"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0 ng A*02 mRNA (constant)</a:t>
              </a:r>
            </a:p>
          </p:txBody>
        </p:sp>
        <p:sp>
          <p:nvSpPr>
            <p:cNvPr id="87" name="TextBox 86">
              <a:extLst>
                <a:ext uri="{FF2B5EF4-FFF2-40B4-BE49-F238E27FC236}">
                  <a16:creationId xmlns:a16="http://schemas.microsoft.com/office/drawing/2014/main" id="{29E3BEC9-66FD-4525-BB46-1EB5FC14AEB5}"/>
                </a:ext>
              </a:extLst>
            </p:cNvPr>
            <p:cNvSpPr txBox="1"/>
            <p:nvPr/>
          </p:nvSpPr>
          <p:spPr>
            <a:xfrm>
              <a:off x="2970121" y="522668"/>
              <a:ext cx="1088721"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2.5 ng A*02 mRNA (constant)</a:t>
              </a:r>
            </a:p>
          </p:txBody>
        </p:sp>
        <p:sp>
          <p:nvSpPr>
            <p:cNvPr id="88" name="TextBox 87">
              <a:extLst>
                <a:ext uri="{FF2B5EF4-FFF2-40B4-BE49-F238E27FC236}">
                  <a16:creationId xmlns:a16="http://schemas.microsoft.com/office/drawing/2014/main" id="{0040AAAD-373A-4E20-8663-6AEA8F477332}"/>
                </a:ext>
              </a:extLst>
            </p:cNvPr>
            <p:cNvSpPr txBox="1"/>
            <p:nvPr/>
          </p:nvSpPr>
          <p:spPr>
            <a:xfrm>
              <a:off x="4051428" y="522668"/>
              <a:ext cx="1068901"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50 ng A*02 mRNA (constant)</a:t>
              </a:r>
            </a:p>
          </p:txBody>
        </p:sp>
        <p:sp>
          <p:nvSpPr>
            <p:cNvPr id="89" name="TextBox 88">
              <a:extLst>
                <a:ext uri="{FF2B5EF4-FFF2-40B4-BE49-F238E27FC236}">
                  <a16:creationId xmlns:a16="http://schemas.microsoft.com/office/drawing/2014/main" id="{9C58E233-5860-41D5-AECE-E6FC86E37C6B}"/>
                </a:ext>
              </a:extLst>
            </p:cNvPr>
            <p:cNvSpPr txBox="1"/>
            <p:nvPr/>
          </p:nvSpPr>
          <p:spPr>
            <a:xfrm>
              <a:off x="5106132" y="522668"/>
              <a:ext cx="1144875" cy="183458"/>
            </a:xfrm>
            <a:prstGeom prst="rect">
              <a:avLst/>
            </a:prstGeom>
            <a:solidFill>
              <a:schemeClr val="bg1"/>
            </a:solidFill>
            <a:ln>
              <a:solidFill>
                <a:schemeClr val="tx1"/>
              </a:solidFill>
            </a:ln>
          </p:spPr>
          <p:txBody>
            <a:bodyPr wrap="none" rtlCol="0">
              <a:spAutoFit/>
            </a:bodyPr>
            <a:lstStyle/>
            <a:p>
              <a:pPr algn="r" defTabSz="443776"/>
              <a:r>
                <a:rPr lang="en-US" sz="557" b="1" dirty="0">
                  <a:solidFill>
                    <a:prstClr val="black"/>
                  </a:solidFill>
                  <a:latin typeface="Calibri" panose="020F0502020204030204"/>
                </a:rPr>
                <a:t>1000 ng A*02 mRNA (constant)</a:t>
              </a:r>
            </a:p>
          </p:txBody>
        </p:sp>
        <p:sp>
          <p:nvSpPr>
            <p:cNvPr id="4" name="Rectangle 3">
              <a:extLst>
                <a:ext uri="{FF2B5EF4-FFF2-40B4-BE49-F238E27FC236}">
                  <a16:creationId xmlns:a16="http://schemas.microsoft.com/office/drawing/2014/main" id="{08CA42D2-3690-4D5E-9245-3D06641BF7A4}"/>
                </a:ext>
              </a:extLst>
            </p:cNvPr>
            <p:cNvSpPr/>
            <p:nvPr/>
          </p:nvSpPr>
          <p:spPr>
            <a:xfrm>
              <a:off x="2941842" y="729266"/>
              <a:ext cx="45719" cy="1043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1747">
                <a:ln>
                  <a:solidFill>
                    <a:prstClr val="white"/>
                  </a:solidFill>
                </a:ln>
                <a:solidFill>
                  <a:prstClr val="white"/>
                </a:solidFill>
                <a:latin typeface="Calibri" panose="020F0502020204030204"/>
              </a:endParaRPr>
            </a:p>
          </p:txBody>
        </p:sp>
        <p:sp>
          <p:nvSpPr>
            <p:cNvPr id="147" name="Rectangle 146">
              <a:extLst>
                <a:ext uri="{FF2B5EF4-FFF2-40B4-BE49-F238E27FC236}">
                  <a16:creationId xmlns:a16="http://schemas.microsoft.com/office/drawing/2014/main" id="{54300B4D-7949-4E56-960A-17DE446B576D}"/>
                </a:ext>
              </a:extLst>
            </p:cNvPr>
            <p:cNvSpPr/>
            <p:nvPr/>
          </p:nvSpPr>
          <p:spPr>
            <a:xfrm>
              <a:off x="4009006" y="710130"/>
              <a:ext cx="45719" cy="1043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1747">
                <a:ln>
                  <a:solidFill>
                    <a:prstClr val="white"/>
                  </a:solidFill>
                </a:ln>
                <a:solidFill>
                  <a:prstClr val="white"/>
                </a:solidFill>
                <a:latin typeface="Calibri" panose="020F0502020204030204"/>
              </a:endParaRPr>
            </a:p>
          </p:txBody>
        </p:sp>
        <p:sp>
          <p:nvSpPr>
            <p:cNvPr id="148" name="Rectangle 147">
              <a:extLst>
                <a:ext uri="{FF2B5EF4-FFF2-40B4-BE49-F238E27FC236}">
                  <a16:creationId xmlns:a16="http://schemas.microsoft.com/office/drawing/2014/main" id="{7D211E00-B491-46D1-B9A0-9A2C2DAE654F}"/>
                </a:ext>
              </a:extLst>
            </p:cNvPr>
            <p:cNvSpPr/>
            <p:nvPr/>
          </p:nvSpPr>
          <p:spPr>
            <a:xfrm>
              <a:off x="6192678" y="736135"/>
              <a:ext cx="45719" cy="1043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1747">
                <a:ln>
                  <a:solidFill>
                    <a:prstClr val="white"/>
                  </a:solidFill>
                </a:ln>
                <a:solidFill>
                  <a:prstClr val="white"/>
                </a:solidFill>
                <a:latin typeface="Calibri" panose="020F0502020204030204"/>
              </a:endParaRPr>
            </a:p>
          </p:txBody>
        </p:sp>
        <p:sp>
          <p:nvSpPr>
            <p:cNvPr id="74" name="TextBox 73">
              <a:extLst>
                <a:ext uri="{FF2B5EF4-FFF2-40B4-BE49-F238E27FC236}">
                  <a16:creationId xmlns:a16="http://schemas.microsoft.com/office/drawing/2014/main" id="{068AB944-7C70-4B41-A4E7-534C777B0BF5}"/>
                </a:ext>
              </a:extLst>
            </p:cNvPr>
            <p:cNvSpPr txBox="1"/>
            <p:nvPr/>
          </p:nvSpPr>
          <p:spPr>
            <a:xfrm>
              <a:off x="1319732" y="638346"/>
              <a:ext cx="715464" cy="183458"/>
            </a:xfrm>
            <a:prstGeom prst="rect">
              <a:avLst/>
            </a:prstGeom>
            <a:noFill/>
          </p:spPr>
          <p:txBody>
            <a:bodyPr wrap="none" rtlCol="0">
              <a:spAutoFit/>
            </a:bodyPr>
            <a:lstStyle/>
            <a:p>
              <a:pPr algn="r" defTabSz="443776"/>
              <a:r>
                <a:rPr lang="en-US" sz="557" b="1" dirty="0">
                  <a:solidFill>
                    <a:prstClr val="black"/>
                  </a:solidFill>
                  <a:latin typeface="Calibri" panose="020F0502020204030204"/>
                </a:rPr>
                <a:t>MSLN mRNA (ng)</a:t>
              </a:r>
            </a:p>
          </p:txBody>
        </p:sp>
      </p:grpSp>
    </p:spTree>
    <p:extLst>
      <p:ext uri="{BB962C8B-B14F-4D97-AF65-F5344CB8AC3E}">
        <p14:creationId xmlns:p14="http://schemas.microsoft.com/office/powerpoint/2010/main" val="76328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85600F-A462-854F-9006-5C7288C59F70}"/>
              </a:ext>
            </a:extLst>
          </p:cNvPr>
          <p:cNvSpPr>
            <a:spLocks noGrp="1"/>
          </p:cNvSpPr>
          <p:nvPr>
            <p:ph type="sldNum" sz="quarter" idx="12"/>
          </p:nvPr>
        </p:nvSpPr>
        <p:spPr/>
        <p:txBody>
          <a:bodyPr/>
          <a:lstStyle/>
          <a:p>
            <a:pPr defTabSz="212169">
              <a:defRPr/>
            </a:pPr>
            <a:fld id="{59B5A556-ED76-4228-B654-BF4678DF7529}" type="slidenum">
              <a:rPr lang="en-US">
                <a:solidFill>
                  <a:prstClr val="black">
                    <a:tint val="75000"/>
                  </a:prstClr>
                </a:solidFill>
                <a:latin typeface="Calibri" panose="020F0502020204030204"/>
              </a:rPr>
              <a:pPr defTabSz="212169">
                <a:defRPr/>
              </a:pPr>
              <a:t>2</a:t>
            </a:fld>
            <a:endParaRPr lang="en-US">
              <a:solidFill>
                <a:prstClr val="black">
                  <a:tint val="75000"/>
                </a:prstClr>
              </a:solidFill>
              <a:latin typeface="Calibri" panose="020F0502020204030204"/>
            </a:endParaRPr>
          </a:p>
        </p:txBody>
      </p:sp>
      <p:grpSp>
        <p:nvGrpSpPr>
          <p:cNvPr id="13" name="Group 12">
            <a:extLst>
              <a:ext uri="{FF2B5EF4-FFF2-40B4-BE49-F238E27FC236}">
                <a16:creationId xmlns:a16="http://schemas.microsoft.com/office/drawing/2014/main" id="{BDEAA569-71E0-CA47-B4F7-24195D997B63}"/>
              </a:ext>
            </a:extLst>
          </p:cNvPr>
          <p:cNvGrpSpPr/>
          <p:nvPr/>
        </p:nvGrpSpPr>
        <p:grpSpPr>
          <a:xfrm>
            <a:off x="117086" y="5731500"/>
            <a:ext cx="1025456" cy="597174"/>
            <a:chOff x="10894102" y="5922266"/>
            <a:chExt cx="2209736" cy="1286840"/>
          </a:xfrm>
        </p:grpSpPr>
        <p:sp>
          <p:nvSpPr>
            <p:cNvPr id="14" name="Rectangle 13">
              <a:extLst>
                <a:ext uri="{FF2B5EF4-FFF2-40B4-BE49-F238E27FC236}">
                  <a16:creationId xmlns:a16="http://schemas.microsoft.com/office/drawing/2014/main" id="{D7D5CE9B-1B38-2941-A8D6-AD001FF64A18}"/>
                </a:ext>
              </a:extLst>
            </p:cNvPr>
            <p:cNvSpPr/>
            <p:nvPr/>
          </p:nvSpPr>
          <p:spPr>
            <a:xfrm>
              <a:off x="11901055" y="6258555"/>
              <a:ext cx="455413"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4C12D384-586F-8F4A-9211-35A181250FF1}"/>
                </a:ext>
              </a:extLst>
            </p:cNvPr>
            <p:cNvSpPr/>
            <p:nvPr/>
          </p:nvSpPr>
          <p:spPr>
            <a:xfrm>
              <a:off x="12400499" y="6258178"/>
              <a:ext cx="455413"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a:solidFill>
                  <a:prstClr val="white"/>
                </a:solidFill>
                <a:latin typeface="Calibri" panose="020F0502020204030204"/>
              </a:endParaRPr>
            </a:p>
          </p:txBody>
        </p:sp>
        <p:sp>
          <p:nvSpPr>
            <p:cNvPr id="16" name="Rectangle 15">
              <a:extLst>
                <a:ext uri="{FF2B5EF4-FFF2-40B4-BE49-F238E27FC236}">
                  <a16:creationId xmlns:a16="http://schemas.microsoft.com/office/drawing/2014/main" id="{E6BE6600-8656-BF4C-A094-6F9D6340FDBD}"/>
                </a:ext>
              </a:extLst>
            </p:cNvPr>
            <p:cNvSpPr/>
            <p:nvPr/>
          </p:nvSpPr>
          <p:spPr>
            <a:xfrm>
              <a:off x="11901055" y="6753693"/>
              <a:ext cx="455413" cy="455413"/>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5156740C-6F17-E847-AA1A-477D2EB03BAD}"/>
                </a:ext>
              </a:extLst>
            </p:cNvPr>
            <p:cNvSpPr/>
            <p:nvPr/>
          </p:nvSpPr>
          <p:spPr>
            <a:xfrm>
              <a:off x="12400499" y="6753316"/>
              <a:ext cx="455413" cy="455413"/>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a:solidFill>
                  <a:prstClr val="white"/>
                </a:solidFill>
                <a:latin typeface="Calibri" panose="020F0502020204030204"/>
              </a:endParaRPr>
            </a:p>
          </p:txBody>
        </p:sp>
        <p:sp>
          <p:nvSpPr>
            <p:cNvPr id="18" name="TextBox 17">
              <a:extLst>
                <a:ext uri="{FF2B5EF4-FFF2-40B4-BE49-F238E27FC236}">
                  <a16:creationId xmlns:a16="http://schemas.microsoft.com/office/drawing/2014/main" id="{8737D630-C442-9F47-BD29-616792EF23FA}"/>
                </a:ext>
              </a:extLst>
            </p:cNvPr>
            <p:cNvSpPr txBox="1"/>
            <p:nvPr/>
          </p:nvSpPr>
          <p:spPr>
            <a:xfrm>
              <a:off x="10894102" y="6399010"/>
              <a:ext cx="874623"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T2 cell</a:t>
              </a:r>
            </a:p>
          </p:txBody>
        </p:sp>
        <p:sp>
          <p:nvSpPr>
            <p:cNvPr id="19" name="TextBox 18">
              <a:extLst>
                <a:ext uri="{FF2B5EF4-FFF2-40B4-BE49-F238E27FC236}">
                  <a16:creationId xmlns:a16="http://schemas.microsoft.com/office/drawing/2014/main" id="{2F7AE158-CBAA-7C4C-9C2A-119806A2FA9D}"/>
                </a:ext>
              </a:extLst>
            </p:cNvPr>
            <p:cNvSpPr txBox="1"/>
            <p:nvPr/>
          </p:nvSpPr>
          <p:spPr>
            <a:xfrm>
              <a:off x="11901054" y="5922266"/>
              <a:ext cx="753726"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A-Ag</a:t>
              </a:r>
            </a:p>
          </p:txBody>
        </p:sp>
        <p:sp>
          <p:nvSpPr>
            <p:cNvPr id="20" name="TextBox 19">
              <a:extLst>
                <a:ext uri="{FF2B5EF4-FFF2-40B4-BE49-F238E27FC236}">
                  <a16:creationId xmlns:a16="http://schemas.microsoft.com/office/drawing/2014/main" id="{3C641515-1F61-854A-AC2D-44197CE86A84}"/>
                </a:ext>
              </a:extLst>
            </p:cNvPr>
            <p:cNvSpPr txBox="1"/>
            <p:nvPr/>
          </p:nvSpPr>
          <p:spPr>
            <a:xfrm>
              <a:off x="12357021" y="5922266"/>
              <a:ext cx="746817"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B-Ag</a:t>
              </a:r>
            </a:p>
          </p:txBody>
        </p:sp>
        <p:cxnSp>
          <p:nvCxnSpPr>
            <p:cNvPr id="21" name="Straight Connector 20">
              <a:extLst>
                <a:ext uri="{FF2B5EF4-FFF2-40B4-BE49-F238E27FC236}">
                  <a16:creationId xmlns:a16="http://schemas.microsoft.com/office/drawing/2014/main" id="{1F961D74-66EE-C84C-BCD1-65E9DB4A2351}"/>
                </a:ext>
              </a:extLst>
            </p:cNvPr>
            <p:cNvCxnSpPr>
              <a:cxnSpLocks/>
            </p:cNvCxnSpPr>
            <p:nvPr/>
          </p:nvCxnSpPr>
          <p:spPr>
            <a:xfrm flipV="1">
              <a:off x="12466568" y="6322436"/>
              <a:ext cx="373697" cy="297475"/>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 name="Title 1">
            <a:extLst>
              <a:ext uri="{FF2B5EF4-FFF2-40B4-BE49-F238E27FC236}">
                <a16:creationId xmlns:a16="http://schemas.microsoft.com/office/drawing/2014/main" id="{2BA07693-19F3-0D48-99AF-7735094CFA1B}"/>
              </a:ext>
            </a:extLst>
          </p:cNvPr>
          <p:cNvSpPr txBox="1">
            <a:spLocks/>
          </p:cNvSpPr>
          <p:nvPr/>
        </p:nvSpPr>
        <p:spPr>
          <a:xfrm>
            <a:off x="199867" y="2113831"/>
            <a:ext cx="7372668" cy="406265"/>
          </a:xfrm>
          <a:prstGeom prst="rect">
            <a:avLst/>
          </a:prstGeom>
        </p:spPr>
        <p:txBody>
          <a:bodyPr>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defTabSz="565772">
              <a:defRPr/>
            </a:pPr>
            <a:r>
              <a:rPr lang="en-US" sz="970" b="1" dirty="0">
                <a:solidFill>
                  <a:prstClr val="black"/>
                </a:solidFill>
                <a:latin typeface="Calibri" panose="020F0502020204030204"/>
              </a:rPr>
              <a:t>Supplementary Figure 2:  Graphical depiction of A*02 surface expression</a:t>
            </a:r>
            <a:r>
              <a:rPr lang="en-US" sz="970" b="1" dirty="0">
                <a:solidFill>
                  <a:srgbClr val="FF0000"/>
                </a:solidFill>
                <a:latin typeface="Calibri" panose="020F0502020204030204"/>
              </a:rPr>
              <a:t> </a:t>
            </a:r>
            <a:r>
              <a:rPr lang="en-US" sz="970" b="1" dirty="0">
                <a:solidFill>
                  <a:prstClr val="black"/>
                </a:solidFill>
                <a:latin typeface="Calibri" panose="020F0502020204030204"/>
              </a:rPr>
              <a:t>in T2 A*11 cells </a:t>
            </a:r>
            <a:r>
              <a:rPr lang="en-US" sz="970" dirty="0">
                <a:solidFill>
                  <a:prstClr val="black"/>
                </a:solidFill>
                <a:latin typeface="Calibri" panose="020F0502020204030204"/>
              </a:rPr>
              <a:t>. (A) Effect of KRAS peptide titration on constant A*02 mRNA expression. Titrated KRAS peptide is shown on the left, and A*02 molecules/cell is shown on the right. (B) Stabilizing effect of NY-ESO-1 peptide on A*02 surface expression. NY-ESO-1 peptide concentration is shown on the left, and A*02 molecules/cell is shown on the right. Standard curve showing A*02 surface expression vs. NY-ESO-1 peptide concentration is shown on the far right. (C) Standard curve showing A*02 molecules/cell resulting from A*02 mRNA titration in T2 A*11 cells. (D) KRAS TCR activator and A*02 blocker expression in transduced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a:t>
            </a:r>
            <a:endParaRPr lang="en-US" sz="970" dirty="0">
              <a:solidFill>
                <a:srgbClr val="FF0000"/>
              </a:solidFill>
              <a:latin typeface="Calibri" panose="020F0502020204030204"/>
            </a:endParaRPr>
          </a:p>
        </p:txBody>
      </p:sp>
      <p:sp>
        <p:nvSpPr>
          <p:cNvPr id="23" name="TextBox 22">
            <a:extLst>
              <a:ext uri="{FF2B5EF4-FFF2-40B4-BE49-F238E27FC236}">
                <a16:creationId xmlns:a16="http://schemas.microsoft.com/office/drawing/2014/main" id="{5B72C44E-0796-324F-91B6-733A045A871C}"/>
              </a:ext>
            </a:extLst>
          </p:cNvPr>
          <p:cNvSpPr txBox="1"/>
          <p:nvPr/>
        </p:nvSpPr>
        <p:spPr>
          <a:xfrm>
            <a:off x="112157" y="3487126"/>
            <a:ext cx="323486" cy="292388"/>
          </a:xfrm>
          <a:prstGeom prst="rect">
            <a:avLst/>
          </a:prstGeom>
          <a:noFill/>
        </p:spPr>
        <p:txBody>
          <a:bodyPr wrap="none" rtlCol="0">
            <a:spAutoFit/>
          </a:bodyPr>
          <a:lstStyle/>
          <a:p>
            <a:pPr defTabSz="212169">
              <a:defRPr/>
            </a:pPr>
            <a:r>
              <a:rPr lang="en-US" sz="1300" dirty="0">
                <a:solidFill>
                  <a:prstClr val="black"/>
                </a:solidFill>
                <a:latin typeface="Calibri" panose="020F0502020204030204"/>
              </a:rPr>
              <a:t>A.</a:t>
            </a:r>
          </a:p>
        </p:txBody>
      </p:sp>
      <p:grpSp>
        <p:nvGrpSpPr>
          <p:cNvPr id="25" name="Group 24">
            <a:extLst>
              <a:ext uri="{FF2B5EF4-FFF2-40B4-BE49-F238E27FC236}">
                <a16:creationId xmlns:a16="http://schemas.microsoft.com/office/drawing/2014/main" id="{7E2F1544-6DCB-C44D-A1A7-24B1650A1E80}"/>
              </a:ext>
            </a:extLst>
          </p:cNvPr>
          <p:cNvGrpSpPr/>
          <p:nvPr/>
        </p:nvGrpSpPr>
        <p:grpSpPr>
          <a:xfrm>
            <a:off x="593772" y="5950857"/>
            <a:ext cx="192541" cy="90615"/>
            <a:chOff x="1900165" y="2313318"/>
            <a:chExt cx="414901" cy="195264"/>
          </a:xfrm>
        </p:grpSpPr>
        <p:cxnSp>
          <p:nvCxnSpPr>
            <p:cNvPr id="26" name="Straight Connector 25">
              <a:extLst>
                <a:ext uri="{FF2B5EF4-FFF2-40B4-BE49-F238E27FC236}">
                  <a16:creationId xmlns:a16="http://schemas.microsoft.com/office/drawing/2014/main" id="{5109B9B0-3F61-2243-A920-8925E7786C9E}"/>
                </a:ext>
              </a:extLst>
            </p:cNvPr>
            <p:cNvCxnSpPr>
              <a:cxnSpLocks/>
            </p:cNvCxnSpPr>
            <p:nvPr/>
          </p:nvCxnSpPr>
          <p:spPr>
            <a:xfrm>
              <a:off x="1900165" y="231331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8845D3-98BB-FF49-810C-0E1C36B83EE4}"/>
                </a:ext>
              </a:extLst>
            </p:cNvPr>
            <p:cNvCxnSpPr>
              <a:cxnSpLocks/>
            </p:cNvCxnSpPr>
            <p:nvPr/>
          </p:nvCxnSpPr>
          <p:spPr>
            <a:xfrm>
              <a:off x="1900165" y="237840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DB79E1-49EB-ED40-90B0-28F25329C5B3}"/>
                </a:ext>
              </a:extLst>
            </p:cNvPr>
            <p:cNvCxnSpPr>
              <a:cxnSpLocks/>
            </p:cNvCxnSpPr>
            <p:nvPr/>
          </p:nvCxnSpPr>
          <p:spPr>
            <a:xfrm>
              <a:off x="1900165" y="244349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229A0D-5F08-2B40-B99E-043F29ADC489}"/>
                </a:ext>
              </a:extLst>
            </p:cNvPr>
            <p:cNvCxnSpPr>
              <a:cxnSpLocks/>
            </p:cNvCxnSpPr>
            <p:nvPr/>
          </p:nvCxnSpPr>
          <p:spPr>
            <a:xfrm>
              <a:off x="1900165" y="2508582"/>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FCDF3814-1F4A-CE4C-B7F2-7F7104626BCC}"/>
              </a:ext>
            </a:extLst>
          </p:cNvPr>
          <p:cNvSpPr txBox="1"/>
          <p:nvPr/>
        </p:nvSpPr>
        <p:spPr>
          <a:xfrm>
            <a:off x="110707" y="5297665"/>
            <a:ext cx="314510" cy="292388"/>
          </a:xfrm>
          <a:prstGeom prst="rect">
            <a:avLst/>
          </a:prstGeom>
          <a:noFill/>
        </p:spPr>
        <p:txBody>
          <a:bodyPr wrap="none" rtlCol="0">
            <a:spAutoFit/>
          </a:bodyPr>
          <a:lstStyle/>
          <a:p>
            <a:pPr defTabSz="212169">
              <a:defRPr/>
            </a:pPr>
            <a:r>
              <a:rPr lang="en-US" sz="1300" dirty="0">
                <a:solidFill>
                  <a:prstClr val="black"/>
                </a:solidFill>
                <a:latin typeface="Calibri" panose="020F0502020204030204"/>
              </a:rPr>
              <a:t>C.</a:t>
            </a:r>
          </a:p>
        </p:txBody>
      </p:sp>
      <p:grpSp>
        <p:nvGrpSpPr>
          <p:cNvPr id="153" name="Group 152">
            <a:extLst>
              <a:ext uri="{FF2B5EF4-FFF2-40B4-BE49-F238E27FC236}">
                <a16:creationId xmlns:a16="http://schemas.microsoft.com/office/drawing/2014/main" id="{1F1A32CB-0748-45F7-A799-31663077C1D4}"/>
              </a:ext>
            </a:extLst>
          </p:cNvPr>
          <p:cNvGrpSpPr/>
          <p:nvPr/>
        </p:nvGrpSpPr>
        <p:grpSpPr>
          <a:xfrm>
            <a:off x="1235405" y="5306511"/>
            <a:ext cx="1911069" cy="1553747"/>
            <a:chOff x="4762409" y="5169572"/>
            <a:chExt cx="4118130" cy="3348142"/>
          </a:xfrm>
        </p:grpSpPr>
        <p:graphicFrame>
          <p:nvGraphicFramePr>
            <p:cNvPr id="3" name="Object 2">
              <a:extLst>
                <a:ext uri="{FF2B5EF4-FFF2-40B4-BE49-F238E27FC236}">
                  <a16:creationId xmlns:a16="http://schemas.microsoft.com/office/drawing/2014/main" id="{533136D1-412B-914C-B7E9-9CDE3E38CC30}"/>
                </a:ext>
              </a:extLst>
            </p:cNvPr>
            <p:cNvGraphicFramePr>
              <a:graphicFrameLocks noChangeAspect="1"/>
            </p:cNvGraphicFramePr>
            <p:nvPr/>
          </p:nvGraphicFramePr>
          <p:xfrm>
            <a:off x="4865577" y="5169572"/>
            <a:ext cx="4014962" cy="3303244"/>
          </p:xfrm>
          <a:graphic>
            <a:graphicData uri="http://schemas.openxmlformats.org/presentationml/2006/ole">
              <mc:AlternateContent xmlns:mc="http://schemas.openxmlformats.org/markup-compatibility/2006">
                <mc:Choice xmlns:v="urn:schemas-microsoft-com:vml" Requires="v">
                  <p:oleObj spid="_x0000_s17426" name="Prism 9" r:id="rId3" imgW="3869298" imgH="3183402" progId="Prism9.Document">
                    <p:embed/>
                  </p:oleObj>
                </mc:Choice>
                <mc:Fallback>
                  <p:oleObj name="Prism 9" r:id="rId3" imgW="3869298" imgH="3183402" progId="Prism9.Document">
                    <p:embed/>
                    <p:pic>
                      <p:nvPicPr>
                        <p:cNvPr id="3" name="Object 2">
                          <a:extLst>
                            <a:ext uri="{FF2B5EF4-FFF2-40B4-BE49-F238E27FC236}">
                              <a16:creationId xmlns:a16="http://schemas.microsoft.com/office/drawing/2014/main" id="{533136D1-412B-914C-B7E9-9CDE3E38CC30}"/>
                            </a:ext>
                          </a:extLst>
                        </p:cNvPr>
                        <p:cNvPicPr/>
                        <p:nvPr/>
                      </p:nvPicPr>
                      <p:blipFill>
                        <a:blip r:embed="rId4"/>
                        <a:stretch>
                          <a:fillRect/>
                        </a:stretch>
                      </p:blipFill>
                      <p:spPr>
                        <a:xfrm>
                          <a:off x="4865577" y="5169572"/>
                          <a:ext cx="4014962" cy="3303244"/>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3A6A772D-D59F-4E4F-B58C-BD3E521916E8}"/>
                </a:ext>
              </a:extLst>
            </p:cNvPr>
            <p:cNvSpPr txBox="1"/>
            <p:nvPr/>
          </p:nvSpPr>
          <p:spPr>
            <a:xfrm>
              <a:off x="6196890" y="8103477"/>
              <a:ext cx="1744223" cy="414237"/>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mRNA (ng)</a:t>
              </a:r>
            </a:p>
          </p:txBody>
        </p:sp>
        <p:sp>
          <p:nvSpPr>
            <p:cNvPr id="55" name="TextBox 54">
              <a:extLst>
                <a:ext uri="{FF2B5EF4-FFF2-40B4-BE49-F238E27FC236}">
                  <a16:creationId xmlns:a16="http://schemas.microsoft.com/office/drawing/2014/main" id="{D6311DA5-13FA-43BE-BCEF-BD949C7DCF34}"/>
                </a:ext>
              </a:extLst>
            </p:cNvPr>
            <p:cNvSpPr txBox="1"/>
            <p:nvPr/>
          </p:nvSpPr>
          <p:spPr>
            <a:xfrm rot="16200000">
              <a:off x="4205052" y="6551705"/>
              <a:ext cx="1744222" cy="629508"/>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molecules/cell</a:t>
              </a:r>
            </a:p>
          </p:txBody>
        </p:sp>
      </p:grpSp>
      <p:pic>
        <p:nvPicPr>
          <p:cNvPr id="93" name="Picture 92" descr="Chart&#10;&#10;Description automatically generated">
            <a:extLst>
              <a:ext uri="{FF2B5EF4-FFF2-40B4-BE49-F238E27FC236}">
                <a16:creationId xmlns:a16="http://schemas.microsoft.com/office/drawing/2014/main" id="{6291180C-76A6-42F7-8A61-E6D8136A36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678" y="3414566"/>
            <a:ext cx="1591270" cy="1569170"/>
          </a:xfrm>
          <a:prstGeom prst="rect">
            <a:avLst/>
          </a:prstGeom>
        </p:spPr>
      </p:pic>
      <p:grpSp>
        <p:nvGrpSpPr>
          <p:cNvPr id="4" name="Group 3">
            <a:extLst>
              <a:ext uri="{FF2B5EF4-FFF2-40B4-BE49-F238E27FC236}">
                <a16:creationId xmlns:a16="http://schemas.microsoft.com/office/drawing/2014/main" id="{939398E7-3B66-435E-B7DD-71D2AB42614A}"/>
              </a:ext>
            </a:extLst>
          </p:cNvPr>
          <p:cNvGrpSpPr/>
          <p:nvPr/>
        </p:nvGrpSpPr>
        <p:grpSpPr>
          <a:xfrm>
            <a:off x="595291" y="3526480"/>
            <a:ext cx="2960394" cy="1482767"/>
            <a:chOff x="392752" y="3338123"/>
            <a:chExt cx="3050102" cy="1527699"/>
          </a:xfrm>
        </p:grpSpPr>
        <p:sp>
          <p:nvSpPr>
            <p:cNvPr id="92" name="TextBox 91">
              <a:extLst>
                <a:ext uri="{FF2B5EF4-FFF2-40B4-BE49-F238E27FC236}">
                  <a16:creationId xmlns:a16="http://schemas.microsoft.com/office/drawing/2014/main" id="{F3110CF1-698B-46B5-AB07-C27C1A65E2F6}"/>
                </a:ext>
              </a:extLst>
            </p:cNvPr>
            <p:cNvSpPr txBox="1"/>
            <p:nvPr/>
          </p:nvSpPr>
          <p:spPr>
            <a:xfrm>
              <a:off x="2347527" y="3338123"/>
              <a:ext cx="1095327" cy="183458"/>
            </a:xfrm>
            <a:prstGeom prst="rect">
              <a:avLst/>
            </a:prstGeom>
            <a:solidFill>
              <a:schemeClr val="bg1"/>
            </a:solidFill>
          </p:spPr>
          <p:txBody>
            <a:bodyPr wrap="none" rtlCol="0">
              <a:spAutoFit/>
            </a:bodyPr>
            <a:lstStyle/>
            <a:p>
              <a:pPr defTabSz="443776"/>
              <a:r>
                <a:rPr lang="en-US" sz="557" b="1" dirty="0">
                  <a:solidFill>
                    <a:prstClr val="black"/>
                  </a:solidFill>
                  <a:latin typeface="Calibri" panose="020F0502020204030204"/>
                </a:rPr>
                <a:t>A*02 protein (molecules/cell)</a:t>
              </a:r>
            </a:p>
          </p:txBody>
        </p:sp>
        <p:sp>
          <p:nvSpPr>
            <p:cNvPr id="91" name="TextBox 90">
              <a:extLst>
                <a:ext uri="{FF2B5EF4-FFF2-40B4-BE49-F238E27FC236}">
                  <a16:creationId xmlns:a16="http://schemas.microsoft.com/office/drawing/2014/main" id="{0F32829C-8E1B-4375-A214-9E223DD0F5FF}"/>
                </a:ext>
              </a:extLst>
            </p:cNvPr>
            <p:cNvSpPr txBox="1"/>
            <p:nvPr/>
          </p:nvSpPr>
          <p:spPr>
            <a:xfrm>
              <a:off x="392752" y="3338123"/>
              <a:ext cx="768314" cy="183458"/>
            </a:xfrm>
            <a:prstGeom prst="rect">
              <a:avLst/>
            </a:prstGeom>
            <a:solidFill>
              <a:schemeClr val="bg1"/>
            </a:solidFill>
          </p:spPr>
          <p:txBody>
            <a:bodyPr wrap="none" rtlCol="0">
              <a:spAutoFit/>
            </a:bodyPr>
            <a:lstStyle/>
            <a:p>
              <a:pPr algn="r" defTabSz="443776"/>
              <a:r>
                <a:rPr lang="en-US" sz="557" b="1" dirty="0">
                  <a:solidFill>
                    <a:prstClr val="black"/>
                  </a:solidFill>
                  <a:latin typeface="Calibri" panose="020F0502020204030204"/>
                </a:rPr>
                <a:t>KRAS peptide (</a:t>
              </a:r>
              <a:r>
                <a:rPr lang="en-US" sz="557" b="1" dirty="0" err="1">
                  <a:solidFill>
                    <a:prstClr val="black"/>
                  </a:solidFill>
                  <a:latin typeface="Calibri" panose="020F0502020204030204"/>
                </a:rPr>
                <a:t>uM</a:t>
              </a:r>
              <a:r>
                <a:rPr lang="en-US" sz="557" b="1" dirty="0">
                  <a:solidFill>
                    <a:prstClr val="black"/>
                  </a:solidFill>
                  <a:latin typeface="Calibri" panose="020F0502020204030204"/>
                </a:rPr>
                <a:t>)</a:t>
              </a:r>
            </a:p>
          </p:txBody>
        </p:sp>
        <p:sp>
          <p:nvSpPr>
            <p:cNvPr id="94" name="TextBox 93">
              <a:extLst>
                <a:ext uri="{FF2B5EF4-FFF2-40B4-BE49-F238E27FC236}">
                  <a16:creationId xmlns:a16="http://schemas.microsoft.com/office/drawing/2014/main" id="{B8D65BF2-8261-42B6-B1FE-5EDAAECBF432}"/>
                </a:ext>
              </a:extLst>
            </p:cNvPr>
            <p:cNvSpPr txBox="1"/>
            <p:nvPr/>
          </p:nvSpPr>
          <p:spPr>
            <a:xfrm>
              <a:off x="886623" y="3486334"/>
              <a:ext cx="333950"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100</a:t>
              </a:r>
            </a:p>
          </p:txBody>
        </p:sp>
        <p:sp>
          <p:nvSpPr>
            <p:cNvPr id="95" name="TextBox 94">
              <a:extLst>
                <a:ext uri="{FF2B5EF4-FFF2-40B4-BE49-F238E27FC236}">
                  <a16:creationId xmlns:a16="http://schemas.microsoft.com/office/drawing/2014/main" id="{341473D4-308C-4ABA-A6C6-0275C336FD24}"/>
                </a:ext>
              </a:extLst>
            </p:cNvPr>
            <p:cNvSpPr txBox="1"/>
            <p:nvPr/>
          </p:nvSpPr>
          <p:spPr>
            <a:xfrm>
              <a:off x="981662" y="4268236"/>
              <a:ext cx="238159"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a:t>
              </a:r>
            </a:p>
          </p:txBody>
        </p:sp>
        <p:sp>
          <p:nvSpPr>
            <p:cNvPr id="96" name="TextBox 95">
              <a:extLst>
                <a:ext uri="{FF2B5EF4-FFF2-40B4-BE49-F238E27FC236}">
                  <a16:creationId xmlns:a16="http://schemas.microsoft.com/office/drawing/2014/main" id="{528E1543-6ED2-4EF5-8736-A261312247D8}"/>
                </a:ext>
              </a:extLst>
            </p:cNvPr>
            <p:cNvSpPr txBox="1"/>
            <p:nvPr/>
          </p:nvSpPr>
          <p:spPr>
            <a:xfrm>
              <a:off x="940519" y="3620589"/>
              <a:ext cx="28605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a:t>
              </a:r>
            </a:p>
          </p:txBody>
        </p:sp>
        <p:sp>
          <p:nvSpPr>
            <p:cNvPr id="97" name="TextBox 96">
              <a:extLst>
                <a:ext uri="{FF2B5EF4-FFF2-40B4-BE49-F238E27FC236}">
                  <a16:creationId xmlns:a16="http://schemas.microsoft.com/office/drawing/2014/main" id="{BB6FB724-832F-4D11-B8DF-BD470673B031}"/>
                </a:ext>
              </a:extLst>
            </p:cNvPr>
            <p:cNvSpPr txBox="1"/>
            <p:nvPr/>
          </p:nvSpPr>
          <p:spPr>
            <a:xfrm>
              <a:off x="910382" y="3763152"/>
              <a:ext cx="309175"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a:t>
              </a:r>
            </a:p>
          </p:txBody>
        </p:sp>
        <p:sp>
          <p:nvSpPr>
            <p:cNvPr id="98" name="TextBox 97">
              <a:extLst>
                <a:ext uri="{FF2B5EF4-FFF2-40B4-BE49-F238E27FC236}">
                  <a16:creationId xmlns:a16="http://schemas.microsoft.com/office/drawing/2014/main" id="{5D2F60D0-B133-429A-8970-2DD6A585A9A0}"/>
                </a:ext>
              </a:extLst>
            </p:cNvPr>
            <p:cNvSpPr txBox="1"/>
            <p:nvPr/>
          </p:nvSpPr>
          <p:spPr>
            <a:xfrm>
              <a:off x="862863" y="3886747"/>
              <a:ext cx="357072"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0.14</a:t>
              </a:r>
            </a:p>
          </p:txBody>
        </p:sp>
        <p:sp>
          <p:nvSpPr>
            <p:cNvPr id="99" name="TextBox 98">
              <a:extLst>
                <a:ext uri="{FF2B5EF4-FFF2-40B4-BE49-F238E27FC236}">
                  <a16:creationId xmlns:a16="http://schemas.microsoft.com/office/drawing/2014/main" id="{10FD0C63-998F-4967-BE71-62CCA7A72D35}"/>
                </a:ext>
              </a:extLst>
            </p:cNvPr>
            <p:cNvSpPr txBox="1"/>
            <p:nvPr/>
          </p:nvSpPr>
          <p:spPr>
            <a:xfrm>
              <a:off x="815344" y="4008936"/>
              <a:ext cx="404967"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0.015</a:t>
              </a:r>
            </a:p>
          </p:txBody>
        </p:sp>
        <p:sp>
          <p:nvSpPr>
            <p:cNvPr id="100" name="TextBox 99">
              <a:extLst>
                <a:ext uri="{FF2B5EF4-FFF2-40B4-BE49-F238E27FC236}">
                  <a16:creationId xmlns:a16="http://schemas.microsoft.com/office/drawing/2014/main" id="{7BB37F89-FF6C-4886-9929-CE281917C96C}"/>
                </a:ext>
              </a:extLst>
            </p:cNvPr>
            <p:cNvSpPr txBox="1"/>
            <p:nvPr/>
          </p:nvSpPr>
          <p:spPr>
            <a:xfrm>
              <a:off x="767825" y="4134242"/>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0.0051</a:t>
              </a:r>
            </a:p>
          </p:txBody>
        </p:sp>
        <p:sp>
          <p:nvSpPr>
            <p:cNvPr id="101" name="TextBox 100">
              <a:extLst>
                <a:ext uri="{FF2B5EF4-FFF2-40B4-BE49-F238E27FC236}">
                  <a16:creationId xmlns:a16="http://schemas.microsoft.com/office/drawing/2014/main" id="{099E688D-AD26-4982-807C-5A35861601EE}"/>
                </a:ext>
              </a:extLst>
            </p:cNvPr>
            <p:cNvSpPr txBox="1"/>
            <p:nvPr/>
          </p:nvSpPr>
          <p:spPr>
            <a:xfrm>
              <a:off x="981662" y="4390184"/>
              <a:ext cx="238159"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a:t>
              </a:r>
            </a:p>
          </p:txBody>
        </p:sp>
        <p:sp>
          <p:nvSpPr>
            <p:cNvPr id="102" name="TextBox 101">
              <a:extLst>
                <a:ext uri="{FF2B5EF4-FFF2-40B4-BE49-F238E27FC236}">
                  <a16:creationId xmlns:a16="http://schemas.microsoft.com/office/drawing/2014/main" id="{0C625990-7ADA-471A-A8D9-90C64D4F2189}"/>
                </a:ext>
              </a:extLst>
            </p:cNvPr>
            <p:cNvSpPr txBox="1"/>
            <p:nvPr/>
          </p:nvSpPr>
          <p:spPr>
            <a:xfrm>
              <a:off x="2273787" y="3485014"/>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14,000</a:t>
              </a:r>
            </a:p>
          </p:txBody>
        </p:sp>
        <p:sp>
          <p:nvSpPr>
            <p:cNvPr id="103" name="TextBox 102">
              <a:extLst>
                <a:ext uri="{FF2B5EF4-FFF2-40B4-BE49-F238E27FC236}">
                  <a16:creationId xmlns:a16="http://schemas.microsoft.com/office/drawing/2014/main" id="{840D4545-8572-454B-B7D9-D20AF874A6B0}"/>
                </a:ext>
              </a:extLst>
            </p:cNvPr>
            <p:cNvSpPr txBox="1"/>
            <p:nvPr/>
          </p:nvSpPr>
          <p:spPr>
            <a:xfrm>
              <a:off x="2273787" y="3621286"/>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104" name="TextBox 103">
              <a:extLst>
                <a:ext uri="{FF2B5EF4-FFF2-40B4-BE49-F238E27FC236}">
                  <a16:creationId xmlns:a16="http://schemas.microsoft.com/office/drawing/2014/main" id="{5976AC14-403B-4EF3-ABF4-4606E0FBD37E}"/>
                </a:ext>
              </a:extLst>
            </p:cNvPr>
            <p:cNvSpPr txBox="1"/>
            <p:nvPr/>
          </p:nvSpPr>
          <p:spPr>
            <a:xfrm>
              <a:off x="2273787" y="3759419"/>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11,000</a:t>
              </a:r>
            </a:p>
          </p:txBody>
        </p:sp>
        <p:sp>
          <p:nvSpPr>
            <p:cNvPr id="105" name="TextBox 104">
              <a:extLst>
                <a:ext uri="{FF2B5EF4-FFF2-40B4-BE49-F238E27FC236}">
                  <a16:creationId xmlns:a16="http://schemas.microsoft.com/office/drawing/2014/main" id="{2C0D038F-E63C-4F97-8EA8-6139D0D376AA}"/>
                </a:ext>
              </a:extLst>
            </p:cNvPr>
            <p:cNvSpPr txBox="1"/>
            <p:nvPr/>
          </p:nvSpPr>
          <p:spPr>
            <a:xfrm>
              <a:off x="2273787" y="3880895"/>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106" name="TextBox 105">
              <a:extLst>
                <a:ext uri="{FF2B5EF4-FFF2-40B4-BE49-F238E27FC236}">
                  <a16:creationId xmlns:a16="http://schemas.microsoft.com/office/drawing/2014/main" id="{F30CD2A1-51BC-4F77-B032-C8829E98F045}"/>
                </a:ext>
              </a:extLst>
            </p:cNvPr>
            <p:cNvSpPr txBox="1"/>
            <p:nvPr/>
          </p:nvSpPr>
          <p:spPr>
            <a:xfrm>
              <a:off x="2273787" y="4003162"/>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11,000</a:t>
              </a:r>
            </a:p>
          </p:txBody>
        </p:sp>
        <p:sp>
          <p:nvSpPr>
            <p:cNvPr id="107" name="TextBox 106">
              <a:extLst>
                <a:ext uri="{FF2B5EF4-FFF2-40B4-BE49-F238E27FC236}">
                  <a16:creationId xmlns:a16="http://schemas.microsoft.com/office/drawing/2014/main" id="{19211227-FDAF-42C7-BCC6-D74DBC955972}"/>
                </a:ext>
              </a:extLst>
            </p:cNvPr>
            <p:cNvSpPr txBox="1"/>
            <p:nvPr/>
          </p:nvSpPr>
          <p:spPr>
            <a:xfrm>
              <a:off x="2273787" y="4141551"/>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108" name="TextBox 107">
              <a:extLst>
                <a:ext uri="{FF2B5EF4-FFF2-40B4-BE49-F238E27FC236}">
                  <a16:creationId xmlns:a16="http://schemas.microsoft.com/office/drawing/2014/main" id="{9C2D68D8-DB6C-407E-8AC7-F8F5D87D7BE4}"/>
                </a:ext>
              </a:extLst>
            </p:cNvPr>
            <p:cNvSpPr txBox="1"/>
            <p:nvPr/>
          </p:nvSpPr>
          <p:spPr>
            <a:xfrm>
              <a:off x="2273787" y="4268236"/>
              <a:ext cx="452863"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109" name="TextBox 108">
              <a:extLst>
                <a:ext uri="{FF2B5EF4-FFF2-40B4-BE49-F238E27FC236}">
                  <a16:creationId xmlns:a16="http://schemas.microsoft.com/office/drawing/2014/main" id="{8C41F3E2-C70A-461B-A46B-DA3CCA39B3CC}"/>
                </a:ext>
              </a:extLst>
            </p:cNvPr>
            <p:cNvSpPr txBox="1"/>
            <p:nvPr/>
          </p:nvSpPr>
          <p:spPr>
            <a:xfrm>
              <a:off x="2285191" y="4394270"/>
              <a:ext cx="404967" cy="198057"/>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2,000</a:t>
              </a:r>
            </a:p>
          </p:txBody>
        </p:sp>
        <p:sp>
          <p:nvSpPr>
            <p:cNvPr id="110" name="TextBox 109">
              <a:extLst>
                <a:ext uri="{FF2B5EF4-FFF2-40B4-BE49-F238E27FC236}">
                  <a16:creationId xmlns:a16="http://schemas.microsoft.com/office/drawing/2014/main" id="{03EB3AD0-1F23-48A6-AF06-0563F33B6DD3}"/>
                </a:ext>
              </a:extLst>
            </p:cNvPr>
            <p:cNvSpPr txBox="1"/>
            <p:nvPr/>
          </p:nvSpPr>
          <p:spPr>
            <a:xfrm>
              <a:off x="1356526" y="4667765"/>
              <a:ext cx="849242"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grpSp>
      <p:pic>
        <p:nvPicPr>
          <p:cNvPr id="148" name="Picture 147">
            <a:extLst>
              <a:ext uri="{FF2B5EF4-FFF2-40B4-BE49-F238E27FC236}">
                <a16:creationId xmlns:a16="http://schemas.microsoft.com/office/drawing/2014/main" id="{847CDB65-A90D-4928-BE17-5C25A5D097DF}"/>
              </a:ext>
            </a:extLst>
          </p:cNvPr>
          <p:cNvPicPr>
            <a:picLocks noChangeAspect="1"/>
          </p:cNvPicPr>
          <p:nvPr/>
        </p:nvPicPr>
        <p:blipFill>
          <a:blip r:embed="rId6"/>
          <a:stretch>
            <a:fillRect/>
          </a:stretch>
        </p:blipFill>
        <p:spPr>
          <a:xfrm>
            <a:off x="3721938" y="3513629"/>
            <a:ext cx="2348078" cy="1585297"/>
          </a:xfrm>
          <a:prstGeom prst="rect">
            <a:avLst/>
          </a:prstGeom>
        </p:spPr>
      </p:pic>
      <p:pic>
        <p:nvPicPr>
          <p:cNvPr id="149" name="Picture 148">
            <a:extLst>
              <a:ext uri="{FF2B5EF4-FFF2-40B4-BE49-F238E27FC236}">
                <a16:creationId xmlns:a16="http://schemas.microsoft.com/office/drawing/2014/main" id="{2933E05E-5F6E-4F89-86B7-16A23A2EB214}"/>
              </a:ext>
            </a:extLst>
          </p:cNvPr>
          <p:cNvPicPr>
            <a:picLocks noChangeAspect="1"/>
          </p:cNvPicPr>
          <p:nvPr/>
        </p:nvPicPr>
        <p:blipFill>
          <a:blip r:embed="rId7"/>
          <a:stretch>
            <a:fillRect/>
          </a:stretch>
        </p:blipFill>
        <p:spPr>
          <a:xfrm>
            <a:off x="6042405" y="3454080"/>
            <a:ext cx="1449084" cy="1177199"/>
          </a:xfrm>
          <a:prstGeom prst="rect">
            <a:avLst/>
          </a:prstGeom>
        </p:spPr>
      </p:pic>
      <p:sp>
        <p:nvSpPr>
          <p:cNvPr id="150" name="TextBox 149">
            <a:extLst>
              <a:ext uri="{FF2B5EF4-FFF2-40B4-BE49-F238E27FC236}">
                <a16:creationId xmlns:a16="http://schemas.microsoft.com/office/drawing/2014/main" id="{4A519194-3522-4A0B-AC78-6F69993D94CC}"/>
              </a:ext>
            </a:extLst>
          </p:cNvPr>
          <p:cNvSpPr txBox="1"/>
          <p:nvPr/>
        </p:nvSpPr>
        <p:spPr>
          <a:xfrm>
            <a:off x="3446532" y="3487127"/>
            <a:ext cx="316841" cy="292388"/>
          </a:xfrm>
          <a:prstGeom prst="rect">
            <a:avLst/>
          </a:prstGeom>
          <a:noFill/>
        </p:spPr>
        <p:txBody>
          <a:bodyPr wrap="square" rtlCol="0">
            <a:spAutoFit/>
          </a:bodyPr>
          <a:lstStyle/>
          <a:p>
            <a:pPr defTabSz="212169">
              <a:defRPr/>
            </a:pPr>
            <a:r>
              <a:rPr lang="en-US" sz="1300" dirty="0">
                <a:solidFill>
                  <a:prstClr val="black"/>
                </a:solidFill>
                <a:latin typeface="Calibri" panose="020F0502020204030204"/>
              </a:rPr>
              <a:t>B.</a:t>
            </a:r>
          </a:p>
        </p:txBody>
      </p:sp>
      <p:sp>
        <p:nvSpPr>
          <p:cNvPr id="154" name="TextBox 153">
            <a:extLst>
              <a:ext uri="{FF2B5EF4-FFF2-40B4-BE49-F238E27FC236}">
                <a16:creationId xmlns:a16="http://schemas.microsoft.com/office/drawing/2014/main" id="{28D68122-C88E-4758-8E0B-C38487FF5632}"/>
              </a:ext>
            </a:extLst>
          </p:cNvPr>
          <p:cNvSpPr txBox="1"/>
          <p:nvPr/>
        </p:nvSpPr>
        <p:spPr>
          <a:xfrm>
            <a:off x="4766704" y="6394747"/>
            <a:ext cx="33374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UTD</a:t>
            </a:r>
          </a:p>
        </p:txBody>
      </p:sp>
      <p:sp>
        <p:nvSpPr>
          <p:cNvPr id="155" name="TextBox 154">
            <a:extLst>
              <a:ext uri="{FF2B5EF4-FFF2-40B4-BE49-F238E27FC236}">
                <a16:creationId xmlns:a16="http://schemas.microsoft.com/office/drawing/2014/main" id="{9FD8A542-9D36-457F-BDBC-5912CF07E492}"/>
              </a:ext>
            </a:extLst>
          </p:cNvPr>
          <p:cNvSpPr txBox="1"/>
          <p:nvPr/>
        </p:nvSpPr>
        <p:spPr>
          <a:xfrm>
            <a:off x="5711212" y="6394747"/>
            <a:ext cx="704039"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KRAS Activator</a:t>
            </a:r>
          </a:p>
        </p:txBody>
      </p:sp>
      <p:sp>
        <p:nvSpPr>
          <p:cNvPr id="156" name="TextBox 155">
            <a:extLst>
              <a:ext uri="{FF2B5EF4-FFF2-40B4-BE49-F238E27FC236}">
                <a16:creationId xmlns:a16="http://schemas.microsoft.com/office/drawing/2014/main" id="{B912384A-BF48-464F-A5E3-E8F1AFC1CCF4}"/>
              </a:ext>
            </a:extLst>
          </p:cNvPr>
          <p:cNvSpPr txBox="1"/>
          <p:nvPr/>
        </p:nvSpPr>
        <p:spPr>
          <a:xfrm>
            <a:off x="6570301" y="6394747"/>
            <a:ext cx="1087800" cy="292131"/>
          </a:xfrm>
          <a:prstGeom prst="rect">
            <a:avLst/>
          </a:prstGeom>
          <a:noFill/>
        </p:spPr>
        <p:txBody>
          <a:bodyPr wrap="square" rtlCol="0">
            <a:spAutoFit/>
          </a:bodyPr>
          <a:lstStyle/>
          <a:p>
            <a:pPr defTabSz="443776"/>
            <a:r>
              <a:rPr lang="en-US" sz="649" b="1" dirty="0">
                <a:solidFill>
                  <a:prstClr val="black"/>
                </a:solidFill>
                <a:latin typeface="Calibri" panose="020F0502020204030204"/>
              </a:rPr>
              <a:t>KRAS Activator/A*02 Blocker</a:t>
            </a:r>
          </a:p>
        </p:txBody>
      </p:sp>
      <p:pic>
        <p:nvPicPr>
          <p:cNvPr id="157" name="Picture 156">
            <a:extLst>
              <a:ext uri="{FF2B5EF4-FFF2-40B4-BE49-F238E27FC236}">
                <a16:creationId xmlns:a16="http://schemas.microsoft.com/office/drawing/2014/main" id="{2EF2FFC2-7486-4D36-91E4-D667D42C40AB}"/>
              </a:ext>
            </a:extLst>
          </p:cNvPr>
          <p:cNvPicPr>
            <a:picLocks noChangeAspect="1"/>
          </p:cNvPicPr>
          <p:nvPr/>
        </p:nvPicPr>
        <p:blipFill>
          <a:blip r:embed="rId8"/>
          <a:stretch>
            <a:fillRect/>
          </a:stretch>
        </p:blipFill>
        <p:spPr>
          <a:xfrm>
            <a:off x="4188835" y="5251688"/>
            <a:ext cx="3413625" cy="1143058"/>
          </a:xfrm>
          <a:prstGeom prst="rect">
            <a:avLst/>
          </a:prstGeom>
        </p:spPr>
      </p:pic>
      <p:sp>
        <p:nvSpPr>
          <p:cNvPr id="158" name="TextBox 157">
            <a:extLst>
              <a:ext uri="{FF2B5EF4-FFF2-40B4-BE49-F238E27FC236}">
                <a16:creationId xmlns:a16="http://schemas.microsoft.com/office/drawing/2014/main" id="{972E869E-E55D-4101-887C-FFE662116660}"/>
              </a:ext>
            </a:extLst>
          </p:cNvPr>
          <p:cNvSpPr txBox="1"/>
          <p:nvPr/>
        </p:nvSpPr>
        <p:spPr>
          <a:xfrm>
            <a:off x="3446531" y="5297665"/>
            <a:ext cx="325025" cy="292388"/>
          </a:xfrm>
          <a:prstGeom prst="rect">
            <a:avLst/>
          </a:prstGeom>
          <a:noFill/>
        </p:spPr>
        <p:txBody>
          <a:bodyPr wrap="none" rtlCol="0">
            <a:spAutoFit/>
          </a:bodyPr>
          <a:lstStyle/>
          <a:p>
            <a:pPr defTabSz="443776"/>
            <a:r>
              <a:rPr lang="en-US" sz="1300" dirty="0">
                <a:solidFill>
                  <a:prstClr val="black"/>
                </a:solidFill>
                <a:latin typeface="Calibri" panose="020F0502020204030204"/>
              </a:rPr>
              <a:t>D.</a:t>
            </a:r>
          </a:p>
        </p:txBody>
      </p:sp>
      <p:grpSp>
        <p:nvGrpSpPr>
          <p:cNvPr id="159" name="Group 158">
            <a:extLst>
              <a:ext uri="{FF2B5EF4-FFF2-40B4-BE49-F238E27FC236}">
                <a16:creationId xmlns:a16="http://schemas.microsoft.com/office/drawing/2014/main" id="{CE0F6964-E6C6-4C02-B181-8FB9F231F4AF}"/>
              </a:ext>
            </a:extLst>
          </p:cNvPr>
          <p:cNvGrpSpPr/>
          <p:nvPr/>
        </p:nvGrpSpPr>
        <p:grpSpPr>
          <a:xfrm>
            <a:off x="3890507" y="5657954"/>
            <a:ext cx="776136" cy="1154204"/>
            <a:chOff x="666323" y="1718437"/>
            <a:chExt cx="1672481" cy="2487174"/>
          </a:xfrm>
        </p:grpSpPr>
        <p:sp>
          <p:nvSpPr>
            <p:cNvPr id="160" name="TextBox 159">
              <a:extLst>
                <a:ext uri="{FF2B5EF4-FFF2-40B4-BE49-F238E27FC236}">
                  <a16:creationId xmlns:a16="http://schemas.microsoft.com/office/drawing/2014/main" id="{E1BAA5B5-1B99-4916-9FB0-E562E2384618}"/>
                </a:ext>
              </a:extLst>
            </p:cNvPr>
            <p:cNvSpPr txBox="1"/>
            <p:nvPr/>
          </p:nvSpPr>
          <p:spPr>
            <a:xfrm>
              <a:off x="966764" y="3791374"/>
              <a:ext cx="1372040" cy="414237"/>
            </a:xfrm>
            <a:prstGeom prst="rect">
              <a:avLst/>
            </a:prstGeom>
            <a:noFill/>
          </p:spPr>
          <p:txBody>
            <a:bodyPr wrap="none" rtlCol="0">
              <a:spAutoFit/>
            </a:bodyPr>
            <a:lstStyle>
              <a:defPPr marR="0" lvl="0" algn="l" rtl="0">
                <a:lnSpc>
                  <a:spcPct val="100000"/>
                </a:lnSpc>
                <a:spcBef>
                  <a:spcPts val="0"/>
                </a:spcBef>
                <a:spcAft>
                  <a:spcPts val="0"/>
                </a:spcAft>
              </a:defPPr>
              <a:lvl1pPr>
                <a:defRPr sz="1500" b="1">
                  <a:solidFill>
                    <a:srgbClr val="0070C0"/>
                  </a:solidFill>
                </a:defRPr>
              </a:lvl1pPr>
            </a:lstStyle>
            <a:p>
              <a:pPr defTabSz="443776"/>
              <a:r>
                <a:rPr lang="en-US" sz="649" dirty="0">
                  <a:solidFill>
                    <a:prstClr val="black"/>
                  </a:solidFill>
                  <a:latin typeface="Calibri" panose="020F0502020204030204"/>
                </a:rPr>
                <a:t>A*02 Blocker</a:t>
              </a:r>
            </a:p>
          </p:txBody>
        </p:sp>
        <p:sp>
          <p:nvSpPr>
            <p:cNvPr id="161" name="TextBox 160">
              <a:extLst>
                <a:ext uri="{FF2B5EF4-FFF2-40B4-BE49-F238E27FC236}">
                  <a16:creationId xmlns:a16="http://schemas.microsoft.com/office/drawing/2014/main" id="{0B0A63C6-9F03-4FC1-8F37-2DAE74ED91B8}"/>
                </a:ext>
              </a:extLst>
            </p:cNvPr>
            <p:cNvSpPr txBox="1"/>
            <p:nvPr/>
          </p:nvSpPr>
          <p:spPr>
            <a:xfrm rot="16200000">
              <a:off x="-156647" y="2541407"/>
              <a:ext cx="2060177" cy="414237"/>
            </a:xfrm>
            <a:prstGeom prst="rect">
              <a:avLst/>
            </a:prstGeom>
            <a:noFill/>
          </p:spPr>
          <p:txBody>
            <a:bodyPr wrap="square" rtlCol="0">
              <a:spAutoFit/>
            </a:bodyPr>
            <a:lstStyle>
              <a:defPPr marR="0" lvl="0" algn="l" rtl="0">
                <a:lnSpc>
                  <a:spcPct val="100000"/>
                </a:lnSpc>
                <a:spcBef>
                  <a:spcPts val="0"/>
                </a:spcBef>
                <a:spcAft>
                  <a:spcPts val="0"/>
                </a:spcAft>
              </a:defPPr>
              <a:lvl1pPr>
                <a:defRPr sz="1500" b="1">
                  <a:solidFill>
                    <a:srgbClr val="0070C0"/>
                  </a:solidFill>
                </a:defRPr>
              </a:lvl1pPr>
            </a:lstStyle>
            <a:p>
              <a:pPr defTabSz="443776"/>
              <a:r>
                <a:rPr lang="en-US" sz="649" dirty="0">
                  <a:solidFill>
                    <a:prstClr val="black"/>
                  </a:solidFill>
                  <a:latin typeface="Calibri" panose="020F0502020204030204"/>
                </a:rPr>
                <a:t>KRAS Activator</a:t>
              </a:r>
            </a:p>
          </p:txBody>
        </p:sp>
        <p:cxnSp>
          <p:nvCxnSpPr>
            <p:cNvPr id="162" name="Straight Arrow Connector 161">
              <a:extLst>
                <a:ext uri="{FF2B5EF4-FFF2-40B4-BE49-F238E27FC236}">
                  <a16:creationId xmlns:a16="http://schemas.microsoft.com/office/drawing/2014/main" id="{02B33B6B-7449-4982-98FA-BECF12A94215}"/>
                </a:ext>
              </a:extLst>
            </p:cNvPr>
            <p:cNvCxnSpPr>
              <a:cxnSpLocks/>
            </p:cNvCxnSpPr>
            <p:nvPr/>
          </p:nvCxnSpPr>
          <p:spPr>
            <a:xfrm flipH="1" flipV="1">
              <a:off x="1029406" y="2260142"/>
              <a:ext cx="2" cy="15438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59E2EA60-343F-4760-9B4B-1F04D4802474}"/>
                </a:ext>
              </a:extLst>
            </p:cNvPr>
            <p:cNvCxnSpPr>
              <a:cxnSpLocks/>
            </p:cNvCxnSpPr>
            <p:nvPr/>
          </p:nvCxnSpPr>
          <p:spPr>
            <a:xfrm flipV="1">
              <a:off x="1029406" y="3779603"/>
              <a:ext cx="1087030" cy="9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B4D6E175-8D1B-40DE-AF21-70899F32894D}"/>
              </a:ext>
            </a:extLst>
          </p:cNvPr>
          <p:cNvSpPr txBox="1"/>
          <p:nvPr/>
        </p:nvSpPr>
        <p:spPr>
          <a:xfrm>
            <a:off x="427111" y="6300014"/>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60" name="TextBox 59">
            <a:extLst>
              <a:ext uri="{FF2B5EF4-FFF2-40B4-BE49-F238E27FC236}">
                <a16:creationId xmlns:a16="http://schemas.microsoft.com/office/drawing/2014/main" id="{AD6EF0F0-49CF-459D-926E-5D53AB981EE9}"/>
              </a:ext>
            </a:extLst>
          </p:cNvPr>
          <p:cNvSpPr txBox="1"/>
          <p:nvPr/>
        </p:nvSpPr>
        <p:spPr>
          <a:xfrm>
            <a:off x="738246" y="6300014"/>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grpSp>
        <p:nvGrpSpPr>
          <p:cNvPr id="63" name="Group 62">
            <a:extLst>
              <a:ext uri="{FF2B5EF4-FFF2-40B4-BE49-F238E27FC236}">
                <a16:creationId xmlns:a16="http://schemas.microsoft.com/office/drawing/2014/main" id="{AFA9EB6F-84F6-495A-9320-A5F4E85C1E6B}"/>
              </a:ext>
            </a:extLst>
          </p:cNvPr>
          <p:cNvGrpSpPr/>
          <p:nvPr/>
        </p:nvGrpSpPr>
        <p:grpSpPr>
          <a:xfrm>
            <a:off x="109898" y="3990880"/>
            <a:ext cx="1025456" cy="597174"/>
            <a:chOff x="10894102" y="5922266"/>
            <a:chExt cx="2209736" cy="1286840"/>
          </a:xfrm>
        </p:grpSpPr>
        <p:sp>
          <p:nvSpPr>
            <p:cNvPr id="64" name="Rectangle 63">
              <a:extLst>
                <a:ext uri="{FF2B5EF4-FFF2-40B4-BE49-F238E27FC236}">
                  <a16:creationId xmlns:a16="http://schemas.microsoft.com/office/drawing/2014/main" id="{F693A75B-BB74-43B2-BD7B-9A1397EDEDE2}"/>
                </a:ext>
              </a:extLst>
            </p:cNvPr>
            <p:cNvSpPr/>
            <p:nvPr/>
          </p:nvSpPr>
          <p:spPr>
            <a:xfrm>
              <a:off x="11901055" y="6258555"/>
              <a:ext cx="455413"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dirty="0">
                <a:solidFill>
                  <a:prstClr val="white"/>
                </a:solidFill>
                <a:latin typeface="Calibri" panose="020F0502020204030204"/>
              </a:endParaRPr>
            </a:p>
          </p:txBody>
        </p:sp>
        <p:sp>
          <p:nvSpPr>
            <p:cNvPr id="65" name="Rectangle 64">
              <a:extLst>
                <a:ext uri="{FF2B5EF4-FFF2-40B4-BE49-F238E27FC236}">
                  <a16:creationId xmlns:a16="http://schemas.microsoft.com/office/drawing/2014/main" id="{A9E36B3D-D915-492E-93F0-581B61271685}"/>
                </a:ext>
              </a:extLst>
            </p:cNvPr>
            <p:cNvSpPr/>
            <p:nvPr/>
          </p:nvSpPr>
          <p:spPr>
            <a:xfrm>
              <a:off x="12400499" y="6258178"/>
              <a:ext cx="455413"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a:solidFill>
                  <a:prstClr val="white"/>
                </a:solidFill>
                <a:latin typeface="Calibri" panose="020F0502020204030204"/>
              </a:endParaRPr>
            </a:p>
          </p:txBody>
        </p:sp>
        <p:sp>
          <p:nvSpPr>
            <p:cNvPr id="66" name="Rectangle 65">
              <a:extLst>
                <a:ext uri="{FF2B5EF4-FFF2-40B4-BE49-F238E27FC236}">
                  <a16:creationId xmlns:a16="http://schemas.microsoft.com/office/drawing/2014/main" id="{082FE44E-2A25-4F48-9422-07C90B42E2A0}"/>
                </a:ext>
              </a:extLst>
            </p:cNvPr>
            <p:cNvSpPr/>
            <p:nvPr/>
          </p:nvSpPr>
          <p:spPr>
            <a:xfrm>
              <a:off x="11901055" y="6753693"/>
              <a:ext cx="455413" cy="455413"/>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dirty="0">
                <a:solidFill>
                  <a:prstClr val="white"/>
                </a:solidFill>
                <a:latin typeface="Calibri" panose="020F0502020204030204"/>
              </a:endParaRPr>
            </a:p>
          </p:txBody>
        </p:sp>
        <p:sp>
          <p:nvSpPr>
            <p:cNvPr id="67" name="Rectangle 66">
              <a:extLst>
                <a:ext uri="{FF2B5EF4-FFF2-40B4-BE49-F238E27FC236}">
                  <a16:creationId xmlns:a16="http://schemas.microsoft.com/office/drawing/2014/main" id="{DED28FB3-9951-4074-B39E-95E0700448D1}"/>
                </a:ext>
              </a:extLst>
            </p:cNvPr>
            <p:cNvSpPr/>
            <p:nvPr/>
          </p:nvSpPr>
          <p:spPr>
            <a:xfrm>
              <a:off x="12400499" y="6753316"/>
              <a:ext cx="455413" cy="455413"/>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2169">
                <a:defRPr/>
              </a:pPr>
              <a:endParaRPr lang="en-US" sz="836">
                <a:solidFill>
                  <a:prstClr val="white"/>
                </a:solidFill>
                <a:latin typeface="Calibri" panose="020F0502020204030204"/>
              </a:endParaRPr>
            </a:p>
          </p:txBody>
        </p:sp>
        <p:sp>
          <p:nvSpPr>
            <p:cNvPr id="68" name="TextBox 67">
              <a:extLst>
                <a:ext uri="{FF2B5EF4-FFF2-40B4-BE49-F238E27FC236}">
                  <a16:creationId xmlns:a16="http://schemas.microsoft.com/office/drawing/2014/main" id="{DFA82A10-4B78-46C8-86C4-37A95E991DE2}"/>
                </a:ext>
              </a:extLst>
            </p:cNvPr>
            <p:cNvSpPr txBox="1"/>
            <p:nvPr/>
          </p:nvSpPr>
          <p:spPr>
            <a:xfrm>
              <a:off x="10894102" y="6399010"/>
              <a:ext cx="874623"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T2 cell</a:t>
              </a:r>
            </a:p>
          </p:txBody>
        </p:sp>
        <p:sp>
          <p:nvSpPr>
            <p:cNvPr id="69" name="TextBox 68">
              <a:extLst>
                <a:ext uri="{FF2B5EF4-FFF2-40B4-BE49-F238E27FC236}">
                  <a16:creationId xmlns:a16="http://schemas.microsoft.com/office/drawing/2014/main" id="{9E4D13E5-48A2-4492-802C-1B3EBBE6EF46}"/>
                </a:ext>
              </a:extLst>
            </p:cNvPr>
            <p:cNvSpPr txBox="1"/>
            <p:nvPr/>
          </p:nvSpPr>
          <p:spPr>
            <a:xfrm>
              <a:off x="11901054" y="5922266"/>
              <a:ext cx="753726"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A-Ag</a:t>
              </a:r>
            </a:p>
          </p:txBody>
        </p:sp>
        <p:sp>
          <p:nvSpPr>
            <p:cNvPr id="70" name="TextBox 69">
              <a:extLst>
                <a:ext uri="{FF2B5EF4-FFF2-40B4-BE49-F238E27FC236}">
                  <a16:creationId xmlns:a16="http://schemas.microsoft.com/office/drawing/2014/main" id="{8E394A6F-F523-4D63-B11B-D09D2DF91A6D}"/>
                </a:ext>
              </a:extLst>
            </p:cNvPr>
            <p:cNvSpPr txBox="1"/>
            <p:nvPr/>
          </p:nvSpPr>
          <p:spPr>
            <a:xfrm>
              <a:off x="12357021" y="5922266"/>
              <a:ext cx="746817" cy="414237"/>
            </a:xfrm>
            <a:prstGeom prst="rect">
              <a:avLst/>
            </a:prstGeom>
            <a:noFill/>
          </p:spPr>
          <p:txBody>
            <a:bodyPr wrap="none" rtlCol="0">
              <a:spAutoFit/>
            </a:bodyPr>
            <a:lstStyle/>
            <a:p>
              <a:pPr defTabSz="212169">
                <a:defRPr/>
              </a:pPr>
              <a:r>
                <a:rPr lang="en-US" sz="649" b="1" dirty="0">
                  <a:solidFill>
                    <a:prstClr val="black"/>
                  </a:solidFill>
                  <a:latin typeface="Calibri" panose="020F0502020204030204"/>
                </a:rPr>
                <a:t>B-Ag</a:t>
              </a:r>
            </a:p>
          </p:txBody>
        </p:sp>
        <p:cxnSp>
          <p:nvCxnSpPr>
            <p:cNvPr id="71" name="Straight Connector 70">
              <a:extLst>
                <a:ext uri="{FF2B5EF4-FFF2-40B4-BE49-F238E27FC236}">
                  <a16:creationId xmlns:a16="http://schemas.microsoft.com/office/drawing/2014/main" id="{CBED7E17-F1DB-4BE2-A724-A8A39F3B2364}"/>
                </a:ext>
              </a:extLst>
            </p:cNvPr>
            <p:cNvCxnSpPr>
              <a:cxnSpLocks/>
            </p:cNvCxnSpPr>
            <p:nvPr/>
          </p:nvCxnSpPr>
          <p:spPr>
            <a:xfrm flipV="1">
              <a:off x="11961887" y="6322436"/>
              <a:ext cx="373697" cy="297474"/>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7018678-AF7F-4282-8040-77490B02AC40}"/>
              </a:ext>
            </a:extLst>
          </p:cNvPr>
          <p:cNvGrpSpPr/>
          <p:nvPr/>
        </p:nvGrpSpPr>
        <p:grpSpPr>
          <a:xfrm>
            <a:off x="817374" y="4217141"/>
            <a:ext cx="192541" cy="90615"/>
            <a:chOff x="1900165" y="2313318"/>
            <a:chExt cx="414901" cy="195264"/>
          </a:xfrm>
        </p:grpSpPr>
        <p:cxnSp>
          <p:nvCxnSpPr>
            <p:cNvPr id="73" name="Straight Connector 72">
              <a:extLst>
                <a:ext uri="{FF2B5EF4-FFF2-40B4-BE49-F238E27FC236}">
                  <a16:creationId xmlns:a16="http://schemas.microsoft.com/office/drawing/2014/main" id="{57837A73-7D20-4A9E-9405-3F341500FA32}"/>
                </a:ext>
              </a:extLst>
            </p:cNvPr>
            <p:cNvCxnSpPr>
              <a:cxnSpLocks/>
            </p:cNvCxnSpPr>
            <p:nvPr/>
          </p:nvCxnSpPr>
          <p:spPr>
            <a:xfrm>
              <a:off x="1900165" y="231331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2D02F9-3129-494E-8D43-166C024D34A5}"/>
                </a:ext>
              </a:extLst>
            </p:cNvPr>
            <p:cNvCxnSpPr>
              <a:cxnSpLocks/>
            </p:cNvCxnSpPr>
            <p:nvPr/>
          </p:nvCxnSpPr>
          <p:spPr>
            <a:xfrm>
              <a:off x="1900165" y="237840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A065582-DAC0-455B-8FAA-41DB70A3F31F}"/>
                </a:ext>
              </a:extLst>
            </p:cNvPr>
            <p:cNvCxnSpPr>
              <a:cxnSpLocks/>
            </p:cNvCxnSpPr>
            <p:nvPr/>
          </p:nvCxnSpPr>
          <p:spPr>
            <a:xfrm>
              <a:off x="1900165" y="244349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01B1A5-2B76-4A03-A81D-7DEF44833C73}"/>
                </a:ext>
              </a:extLst>
            </p:cNvPr>
            <p:cNvCxnSpPr>
              <a:cxnSpLocks/>
            </p:cNvCxnSpPr>
            <p:nvPr/>
          </p:nvCxnSpPr>
          <p:spPr>
            <a:xfrm>
              <a:off x="1900165" y="2508582"/>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955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line chart&#10;&#10;Description automatically generated">
            <a:extLst>
              <a:ext uri="{FF2B5EF4-FFF2-40B4-BE49-F238E27FC236}">
                <a16:creationId xmlns:a16="http://schemas.microsoft.com/office/drawing/2014/main" id="{677B8517-C608-4052-ACEE-37A328005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857" y="3932940"/>
            <a:ext cx="1801637" cy="1931213"/>
          </a:xfrm>
          <a:prstGeom prst="rect">
            <a:avLst/>
          </a:prstGeom>
        </p:spPr>
      </p:pic>
      <p:pic>
        <p:nvPicPr>
          <p:cNvPr id="16" name="Picture 15" descr="Chart, scatter chart&#10;&#10;Description automatically generated">
            <a:extLst>
              <a:ext uri="{FF2B5EF4-FFF2-40B4-BE49-F238E27FC236}">
                <a16:creationId xmlns:a16="http://schemas.microsoft.com/office/drawing/2014/main" id="{35ED8BEA-1BED-4ACB-A2F1-9E544B3020BA}"/>
              </a:ext>
            </a:extLst>
          </p:cNvPr>
          <p:cNvPicPr>
            <a:picLocks noChangeAspect="1"/>
          </p:cNvPicPr>
          <p:nvPr/>
        </p:nvPicPr>
        <p:blipFill rotWithShape="1">
          <a:blip r:embed="rId4">
            <a:extLst>
              <a:ext uri="{28A0092B-C50C-407E-A947-70E740481C1C}">
                <a14:useLocalDpi xmlns:a14="http://schemas.microsoft.com/office/drawing/2010/main" val="0"/>
              </a:ext>
            </a:extLst>
          </a:blip>
          <a:srcRect l="6484" r="23378"/>
          <a:stretch/>
        </p:blipFill>
        <p:spPr>
          <a:xfrm>
            <a:off x="5823792" y="3932940"/>
            <a:ext cx="1549796" cy="1931213"/>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995DFE45-70F1-4694-BA40-69FF05CD7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12" y="6225440"/>
            <a:ext cx="2866488" cy="1357884"/>
          </a:xfrm>
          <a:prstGeom prst="rect">
            <a:avLst/>
          </a:prstGeom>
        </p:spPr>
      </p:pic>
      <p:pic>
        <p:nvPicPr>
          <p:cNvPr id="8" name="Picture 7" descr="Chart, scatter chart&#10;&#10;Description automatically generated">
            <a:extLst>
              <a:ext uri="{FF2B5EF4-FFF2-40B4-BE49-F238E27FC236}">
                <a16:creationId xmlns:a16="http://schemas.microsoft.com/office/drawing/2014/main" id="{FCA3E882-DD09-4E85-BB97-5BA55D4E4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4081" y="1970148"/>
            <a:ext cx="2064339" cy="1931213"/>
          </a:xfrm>
          <a:prstGeom prst="rect">
            <a:avLst/>
          </a:prstGeom>
        </p:spPr>
      </p:pic>
      <p:pic>
        <p:nvPicPr>
          <p:cNvPr id="10" name="Picture 9" descr="Chart, scatter chart&#10;&#10;Description automatically generated">
            <a:extLst>
              <a:ext uri="{FF2B5EF4-FFF2-40B4-BE49-F238E27FC236}">
                <a16:creationId xmlns:a16="http://schemas.microsoft.com/office/drawing/2014/main" id="{29E1F56F-C311-43EB-A326-5D6F55D5CF23}"/>
              </a:ext>
            </a:extLst>
          </p:cNvPr>
          <p:cNvPicPr>
            <a:picLocks noChangeAspect="1"/>
          </p:cNvPicPr>
          <p:nvPr/>
        </p:nvPicPr>
        <p:blipFill rotWithShape="1">
          <a:blip r:embed="rId7">
            <a:extLst>
              <a:ext uri="{28A0092B-C50C-407E-A947-70E740481C1C}">
                <a14:useLocalDpi xmlns:a14="http://schemas.microsoft.com/office/drawing/2010/main" val="0"/>
              </a:ext>
            </a:extLst>
          </a:blip>
          <a:srcRect l="9892" t="12190" r="25464"/>
          <a:stretch/>
        </p:blipFill>
        <p:spPr>
          <a:xfrm>
            <a:off x="5907025" y="2205566"/>
            <a:ext cx="1481127" cy="1695795"/>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3109D6C5-B8A4-49AF-ABA1-DEB8B4053A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2885" y="2310412"/>
            <a:ext cx="2826410" cy="1497744"/>
          </a:xfrm>
          <a:prstGeom prst="rect">
            <a:avLst/>
          </a:prstGeom>
        </p:spPr>
      </p:pic>
      <p:pic>
        <p:nvPicPr>
          <p:cNvPr id="74" name="Picture 73" descr="Chart&#10;&#10;Description automatically generated">
            <a:extLst>
              <a:ext uri="{FF2B5EF4-FFF2-40B4-BE49-F238E27FC236}">
                <a16:creationId xmlns:a16="http://schemas.microsoft.com/office/drawing/2014/main" id="{2ED8256A-99D2-4C56-BB40-AA4B467538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3848" y="4147893"/>
            <a:ext cx="2866644" cy="1376439"/>
          </a:xfrm>
          <a:prstGeom prst="rect">
            <a:avLst/>
          </a:prstGeom>
        </p:spPr>
      </p:pic>
      <p:sp>
        <p:nvSpPr>
          <p:cNvPr id="48" name="TextBox 47">
            <a:extLst>
              <a:ext uri="{FF2B5EF4-FFF2-40B4-BE49-F238E27FC236}">
                <a16:creationId xmlns:a16="http://schemas.microsoft.com/office/drawing/2014/main" id="{095B91AA-E455-48E6-9895-EE5EEFA6E31F}"/>
              </a:ext>
            </a:extLst>
          </p:cNvPr>
          <p:cNvSpPr txBox="1"/>
          <p:nvPr/>
        </p:nvSpPr>
        <p:spPr>
          <a:xfrm>
            <a:off x="360313" y="4230845"/>
            <a:ext cx="317716" cy="292388"/>
          </a:xfrm>
          <a:prstGeom prst="rect">
            <a:avLst/>
          </a:prstGeom>
          <a:noFill/>
        </p:spPr>
        <p:txBody>
          <a:bodyPr wrap="none" rtlCol="0">
            <a:spAutoFit/>
          </a:bodyPr>
          <a:lstStyle/>
          <a:p>
            <a:r>
              <a:rPr lang="en-US" sz="1300" dirty="0"/>
              <a:t>B.</a:t>
            </a:r>
          </a:p>
        </p:txBody>
      </p:sp>
      <p:sp>
        <p:nvSpPr>
          <p:cNvPr id="76" name="Rectangle 75">
            <a:extLst>
              <a:ext uri="{FF2B5EF4-FFF2-40B4-BE49-F238E27FC236}">
                <a16:creationId xmlns:a16="http://schemas.microsoft.com/office/drawing/2014/main" id="{42D2E970-3EFF-47EC-96DD-1C1C9BF32DBB}"/>
              </a:ext>
            </a:extLst>
          </p:cNvPr>
          <p:cNvSpPr/>
          <p:nvPr/>
        </p:nvSpPr>
        <p:spPr>
          <a:xfrm>
            <a:off x="664852" y="4636464"/>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77" name="Rectangle 76">
            <a:extLst>
              <a:ext uri="{FF2B5EF4-FFF2-40B4-BE49-F238E27FC236}">
                <a16:creationId xmlns:a16="http://schemas.microsoft.com/office/drawing/2014/main" id="{410B5597-3625-4A43-8E59-44C7C508566D}"/>
              </a:ext>
            </a:extLst>
          </p:cNvPr>
          <p:cNvSpPr/>
          <p:nvPr/>
        </p:nvSpPr>
        <p:spPr>
          <a:xfrm>
            <a:off x="953647" y="4636289"/>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78" name="Rectangle 77">
            <a:extLst>
              <a:ext uri="{FF2B5EF4-FFF2-40B4-BE49-F238E27FC236}">
                <a16:creationId xmlns:a16="http://schemas.microsoft.com/office/drawing/2014/main" id="{92741929-632B-42C5-BA6B-145A12096ADF}"/>
              </a:ext>
            </a:extLst>
          </p:cNvPr>
          <p:cNvSpPr/>
          <p:nvPr/>
        </p:nvSpPr>
        <p:spPr>
          <a:xfrm>
            <a:off x="664852" y="4866239"/>
            <a:ext cx="268363" cy="211340"/>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79" name="Rectangle 78">
            <a:extLst>
              <a:ext uri="{FF2B5EF4-FFF2-40B4-BE49-F238E27FC236}">
                <a16:creationId xmlns:a16="http://schemas.microsoft.com/office/drawing/2014/main" id="{7AC7BDC9-7EEF-43A1-B9A5-F0727D449D19}"/>
              </a:ext>
            </a:extLst>
          </p:cNvPr>
          <p:cNvSpPr/>
          <p:nvPr/>
        </p:nvSpPr>
        <p:spPr>
          <a:xfrm>
            <a:off x="953647" y="4866064"/>
            <a:ext cx="268363" cy="211340"/>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80" name="TextBox 79">
            <a:extLst>
              <a:ext uri="{FF2B5EF4-FFF2-40B4-BE49-F238E27FC236}">
                <a16:creationId xmlns:a16="http://schemas.microsoft.com/office/drawing/2014/main" id="{51C52096-DCF9-4D81-B0F9-34723FF82D70}"/>
              </a:ext>
            </a:extLst>
          </p:cNvPr>
          <p:cNvSpPr txBox="1"/>
          <p:nvPr/>
        </p:nvSpPr>
        <p:spPr>
          <a:xfrm>
            <a:off x="29774" y="4906349"/>
            <a:ext cx="720069" cy="178062"/>
          </a:xfrm>
          <a:prstGeom prst="rect">
            <a:avLst/>
          </a:prstGeom>
          <a:noFill/>
        </p:spPr>
        <p:txBody>
          <a:bodyPr wrap="none" rtlCol="0">
            <a:spAutoFit/>
          </a:bodyPr>
          <a:lstStyle/>
          <a:p>
            <a:r>
              <a:rPr lang="en-US" sz="557" b="1" dirty="0"/>
              <a:t>Primary T effector</a:t>
            </a:r>
          </a:p>
        </p:txBody>
      </p:sp>
      <p:sp>
        <p:nvSpPr>
          <p:cNvPr id="81" name="TextBox 80">
            <a:extLst>
              <a:ext uri="{FF2B5EF4-FFF2-40B4-BE49-F238E27FC236}">
                <a16:creationId xmlns:a16="http://schemas.microsoft.com/office/drawing/2014/main" id="{D2436EE4-D14D-4012-BAAA-A4BEA41E3129}"/>
              </a:ext>
            </a:extLst>
          </p:cNvPr>
          <p:cNvSpPr txBox="1"/>
          <p:nvPr/>
        </p:nvSpPr>
        <p:spPr>
          <a:xfrm>
            <a:off x="206095" y="4693696"/>
            <a:ext cx="524503" cy="178062"/>
          </a:xfrm>
          <a:prstGeom prst="rect">
            <a:avLst/>
          </a:prstGeom>
          <a:noFill/>
        </p:spPr>
        <p:txBody>
          <a:bodyPr wrap="none" rtlCol="0">
            <a:spAutoFit/>
          </a:bodyPr>
          <a:lstStyle/>
          <a:p>
            <a:r>
              <a:rPr lang="en-US" sz="557" b="1" dirty="0"/>
              <a:t>HeLa target</a:t>
            </a:r>
          </a:p>
        </p:txBody>
      </p:sp>
      <p:sp>
        <p:nvSpPr>
          <p:cNvPr id="82" name="TextBox 81">
            <a:extLst>
              <a:ext uri="{FF2B5EF4-FFF2-40B4-BE49-F238E27FC236}">
                <a16:creationId xmlns:a16="http://schemas.microsoft.com/office/drawing/2014/main" id="{7FEE896B-64DE-4EEC-B38F-88063DA71A33}"/>
              </a:ext>
            </a:extLst>
          </p:cNvPr>
          <p:cNvSpPr txBox="1"/>
          <p:nvPr/>
        </p:nvSpPr>
        <p:spPr>
          <a:xfrm>
            <a:off x="569914" y="5057552"/>
            <a:ext cx="457176" cy="178062"/>
          </a:xfrm>
          <a:prstGeom prst="rect">
            <a:avLst/>
          </a:prstGeom>
          <a:noFill/>
        </p:spPr>
        <p:txBody>
          <a:bodyPr wrap="none" rtlCol="0">
            <a:spAutoFit/>
          </a:bodyPr>
          <a:lstStyle/>
          <a:p>
            <a:r>
              <a:rPr lang="en-US" sz="557" b="1" dirty="0"/>
              <a:t>Activator</a:t>
            </a:r>
          </a:p>
        </p:txBody>
      </p:sp>
      <p:sp>
        <p:nvSpPr>
          <p:cNvPr id="83" name="TextBox 82">
            <a:extLst>
              <a:ext uri="{FF2B5EF4-FFF2-40B4-BE49-F238E27FC236}">
                <a16:creationId xmlns:a16="http://schemas.microsoft.com/office/drawing/2014/main" id="{066C27FA-AB8D-418E-8A61-9F5E2A0301D2}"/>
              </a:ext>
            </a:extLst>
          </p:cNvPr>
          <p:cNvSpPr txBox="1"/>
          <p:nvPr/>
        </p:nvSpPr>
        <p:spPr>
          <a:xfrm>
            <a:off x="641783" y="4494324"/>
            <a:ext cx="327334" cy="178062"/>
          </a:xfrm>
          <a:prstGeom prst="rect">
            <a:avLst/>
          </a:prstGeom>
          <a:noFill/>
        </p:spPr>
        <p:txBody>
          <a:bodyPr wrap="none" rtlCol="0">
            <a:spAutoFit/>
          </a:bodyPr>
          <a:lstStyle/>
          <a:p>
            <a:r>
              <a:rPr lang="en-US" sz="557" b="1" dirty="0"/>
              <a:t>A-Ag</a:t>
            </a:r>
          </a:p>
        </p:txBody>
      </p:sp>
      <p:sp>
        <p:nvSpPr>
          <p:cNvPr id="84" name="TextBox 83">
            <a:extLst>
              <a:ext uri="{FF2B5EF4-FFF2-40B4-BE49-F238E27FC236}">
                <a16:creationId xmlns:a16="http://schemas.microsoft.com/office/drawing/2014/main" id="{16454FCB-2306-47DA-A47A-801FAFF8F758}"/>
              </a:ext>
            </a:extLst>
          </p:cNvPr>
          <p:cNvSpPr txBox="1"/>
          <p:nvPr/>
        </p:nvSpPr>
        <p:spPr>
          <a:xfrm>
            <a:off x="881051" y="5057552"/>
            <a:ext cx="405880" cy="178062"/>
          </a:xfrm>
          <a:prstGeom prst="rect">
            <a:avLst/>
          </a:prstGeom>
          <a:noFill/>
        </p:spPr>
        <p:txBody>
          <a:bodyPr wrap="none" rtlCol="0">
            <a:spAutoFit/>
          </a:bodyPr>
          <a:lstStyle/>
          <a:p>
            <a:r>
              <a:rPr lang="en-US" sz="557" b="1" dirty="0"/>
              <a:t>Blocker</a:t>
            </a:r>
          </a:p>
        </p:txBody>
      </p:sp>
      <p:sp>
        <p:nvSpPr>
          <p:cNvPr id="85" name="TextBox 84">
            <a:extLst>
              <a:ext uri="{FF2B5EF4-FFF2-40B4-BE49-F238E27FC236}">
                <a16:creationId xmlns:a16="http://schemas.microsoft.com/office/drawing/2014/main" id="{0A1F9B65-5F32-4304-B106-E373603BC253}"/>
              </a:ext>
            </a:extLst>
          </p:cNvPr>
          <p:cNvSpPr txBox="1"/>
          <p:nvPr/>
        </p:nvSpPr>
        <p:spPr>
          <a:xfrm>
            <a:off x="922457" y="4494324"/>
            <a:ext cx="324128" cy="178062"/>
          </a:xfrm>
          <a:prstGeom prst="rect">
            <a:avLst/>
          </a:prstGeom>
          <a:noFill/>
        </p:spPr>
        <p:txBody>
          <a:bodyPr wrap="none" rtlCol="0">
            <a:spAutoFit/>
          </a:bodyPr>
          <a:lstStyle/>
          <a:p>
            <a:r>
              <a:rPr lang="en-US" sz="557" b="1" dirty="0"/>
              <a:t>B-Ag</a:t>
            </a:r>
          </a:p>
        </p:txBody>
      </p:sp>
      <p:sp>
        <p:nvSpPr>
          <p:cNvPr id="86" name="Rectangle 85">
            <a:extLst>
              <a:ext uri="{FF2B5EF4-FFF2-40B4-BE49-F238E27FC236}">
                <a16:creationId xmlns:a16="http://schemas.microsoft.com/office/drawing/2014/main" id="{4EB3A54D-4ADF-45A8-BDBC-077B5CC7B4F0}"/>
              </a:ext>
            </a:extLst>
          </p:cNvPr>
          <p:cNvSpPr/>
          <p:nvPr/>
        </p:nvSpPr>
        <p:spPr>
          <a:xfrm>
            <a:off x="674576" y="2696154"/>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87" name="Rectangle 86">
            <a:extLst>
              <a:ext uri="{FF2B5EF4-FFF2-40B4-BE49-F238E27FC236}">
                <a16:creationId xmlns:a16="http://schemas.microsoft.com/office/drawing/2014/main" id="{6930BA35-9587-402D-BE3B-D29D5EE48D9C}"/>
              </a:ext>
            </a:extLst>
          </p:cNvPr>
          <p:cNvSpPr/>
          <p:nvPr/>
        </p:nvSpPr>
        <p:spPr>
          <a:xfrm>
            <a:off x="963372" y="2695981"/>
            <a:ext cx="268363"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88" name="Rectangle 87">
            <a:extLst>
              <a:ext uri="{FF2B5EF4-FFF2-40B4-BE49-F238E27FC236}">
                <a16:creationId xmlns:a16="http://schemas.microsoft.com/office/drawing/2014/main" id="{DF770A0A-BFA0-4DDD-A9F4-65D02519399F}"/>
              </a:ext>
            </a:extLst>
          </p:cNvPr>
          <p:cNvSpPr/>
          <p:nvPr/>
        </p:nvSpPr>
        <p:spPr>
          <a:xfrm>
            <a:off x="674576" y="2925930"/>
            <a:ext cx="268363" cy="211340"/>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89" name="Rectangle 88">
            <a:extLst>
              <a:ext uri="{FF2B5EF4-FFF2-40B4-BE49-F238E27FC236}">
                <a16:creationId xmlns:a16="http://schemas.microsoft.com/office/drawing/2014/main" id="{99892394-12F7-4498-B358-80628314976D}"/>
              </a:ext>
            </a:extLst>
          </p:cNvPr>
          <p:cNvSpPr/>
          <p:nvPr/>
        </p:nvSpPr>
        <p:spPr>
          <a:xfrm>
            <a:off x="963372" y="2925755"/>
            <a:ext cx="268363" cy="211340"/>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cxnSp>
        <p:nvCxnSpPr>
          <p:cNvPr id="90" name="Straight Connector 89">
            <a:extLst>
              <a:ext uri="{FF2B5EF4-FFF2-40B4-BE49-F238E27FC236}">
                <a16:creationId xmlns:a16="http://schemas.microsoft.com/office/drawing/2014/main" id="{81BBD29D-2382-4722-9F3A-B0F231DDC336}"/>
              </a:ext>
            </a:extLst>
          </p:cNvPr>
          <p:cNvCxnSpPr>
            <a:cxnSpLocks/>
          </p:cNvCxnSpPr>
          <p:nvPr/>
        </p:nvCxnSpPr>
        <p:spPr>
          <a:xfrm flipV="1">
            <a:off x="723515" y="2723745"/>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80CAEEA-048D-43F1-99FF-4E654054CAC3}"/>
              </a:ext>
            </a:extLst>
          </p:cNvPr>
          <p:cNvSpPr txBox="1"/>
          <p:nvPr/>
        </p:nvSpPr>
        <p:spPr>
          <a:xfrm>
            <a:off x="12869" y="2966040"/>
            <a:ext cx="720069" cy="178062"/>
          </a:xfrm>
          <a:prstGeom prst="rect">
            <a:avLst/>
          </a:prstGeom>
          <a:noFill/>
        </p:spPr>
        <p:txBody>
          <a:bodyPr wrap="none" rtlCol="0">
            <a:spAutoFit/>
          </a:bodyPr>
          <a:lstStyle/>
          <a:p>
            <a:r>
              <a:rPr lang="en-US" sz="557" b="1" dirty="0"/>
              <a:t>Primary T effector</a:t>
            </a:r>
          </a:p>
        </p:txBody>
      </p:sp>
      <p:sp>
        <p:nvSpPr>
          <p:cNvPr id="92" name="TextBox 91">
            <a:extLst>
              <a:ext uri="{FF2B5EF4-FFF2-40B4-BE49-F238E27FC236}">
                <a16:creationId xmlns:a16="http://schemas.microsoft.com/office/drawing/2014/main" id="{7582067D-090E-44F6-88B6-AB4F5F9E9C58}"/>
              </a:ext>
            </a:extLst>
          </p:cNvPr>
          <p:cNvSpPr txBox="1"/>
          <p:nvPr/>
        </p:nvSpPr>
        <p:spPr>
          <a:xfrm>
            <a:off x="206095" y="2753387"/>
            <a:ext cx="524503" cy="178062"/>
          </a:xfrm>
          <a:prstGeom prst="rect">
            <a:avLst/>
          </a:prstGeom>
          <a:noFill/>
        </p:spPr>
        <p:txBody>
          <a:bodyPr wrap="none" rtlCol="0">
            <a:spAutoFit/>
          </a:bodyPr>
          <a:lstStyle/>
          <a:p>
            <a:r>
              <a:rPr lang="en-US" sz="557" b="1" dirty="0"/>
              <a:t>HeLa target</a:t>
            </a:r>
          </a:p>
        </p:txBody>
      </p:sp>
      <p:sp>
        <p:nvSpPr>
          <p:cNvPr id="93" name="TextBox 92">
            <a:extLst>
              <a:ext uri="{FF2B5EF4-FFF2-40B4-BE49-F238E27FC236}">
                <a16:creationId xmlns:a16="http://schemas.microsoft.com/office/drawing/2014/main" id="{F06C48C7-9800-4C4D-8D9E-7477E9541F5D}"/>
              </a:ext>
            </a:extLst>
          </p:cNvPr>
          <p:cNvSpPr txBox="1"/>
          <p:nvPr/>
        </p:nvSpPr>
        <p:spPr>
          <a:xfrm>
            <a:off x="586796" y="3117243"/>
            <a:ext cx="457176" cy="178062"/>
          </a:xfrm>
          <a:prstGeom prst="rect">
            <a:avLst/>
          </a:prstGeom>
          <a:noFill/>
        </p:spPr>
        <p:txBody>
          <a:bodyPr wrap="none" rtlCol="0">
            <a:spAutoFit/>
          </a:bodyPr>
          <a:lstStyle/>
          <a:p>
            <a:r>
              <a:rPr lang="en-US" sz="557" b="1" dirty="0"/>
              <a:t>Activator</a:t>
            </a:r>
          </a:p>
        </p:txBody>
      </p:sp>
      <p:sp>
        <p:nvSpPr>
          <p:cNvPr id="94" name="TextBox 93">
            <a:extLst>
              <a:ext uri="{FF2B5EF4-FFF2-40B4-BE49-F238E27FC236}">
                <a16:creationId xmlns:a16="http://schemas.microsoft.com/office/drawing/2014/main" id="{7957F621-0B19-4F57-9051-985622D1671D}"/>
              </a:ext>
            </a:extLst>
          </p:cNvPr>
          <p:cNvSpPr txBox="1"/>
          <p:nvPr/>
        </p:nvSpPr>
        <p:spPr>
          <a:xfrm>
            <a:off x="637193" y="2561173"/>
            <a:ext cx="327334" cy="178062"/>
          </a:xfrm>
          <a:prstGeom prst="rect">
            <a:avLst/>
          </a:prstGeom>
          <a:noFill/>
        </p:spPr>
        <p:txBody>
          <a:bodyPr wrap="none" rtlCol="0">
            <a:spAutoFit/>
          </a:bodyPr>
          <a:lstStyle/>
          <a:p>
            <a:r>
              <a:rPr lang="en-US" sz="557" b="1" dirty="0"/>
              <a:t>A-Ag</a:t>
            </a:r>
          </a:p>
        </p:txBody>
      </p:sp>
      <p:sp>
        <p:nvSpPr>
          <p:cNvPr id="95" name="TextBox 94">
            <a:extLst>
              <a:ext uri="{FF2B5EF4-FFF2-40B4-BE49-F238E27FC236}">
                <a16:creationId xmlns:a16="http://schemas.microsoft.com/office/drawing/2014/main" id="{C668F2AF-312F-4E02-AD6A-8C43C47743D5}"/>
              </a:ext>
            </a:extLst>
          </p:cNvPr>
          <p:cNvSpPr txBox="1"/>
          <p:nvPr/>
        </p:nvSpPr>
        <p:spPr>
          <a:xfrm>
            <a:off x="897931" y="3117243"/>
            <a:ext cx="405880" cy="178062"/>
          </a:xfrm>
          <a:prstGeom prst="rect">
            <a:avLst/>
          </a:prstGeom>
          <a:noFill/>
        </p:spPr>
        <p:txBody>
          <a:bodyPr wrap="none" rtlCol="0">
            <a:spAutoFit/>
          </a:bodyPr>
          <a:lstStyle/>
          <a:p>
            <a:r>
              <a:rPr lang="en-US" sz="557" b="1" dirty="0"/>
              <a:t>Blocker</a:t>
            </a:r>
          </a:p>
        </p:txBody>
      </p:sp>
      <p:sp>
        <p:nvSpPr>
          <p:cNvPr id="96" name="TextBox 95">
            <a:extLst>
              <a:ext uri="{FF2B5EF4-FFF2-40B4-BE49-F238E27FC236}">
                <a16:creationId xmlns:a16="http://schemas.microsoft.com/office/drawing/2014/main" id="{9696C0B7-C06D-459D-871E-52667B8D2ADA}"/>
              </a:ext>
            </a:extLst>
          </p:cNvPr>
          <p:cNvSpPr txBox="1"/>
          <p:nvPr/>
        </p:nvSpPr>
        <p:spPr>
          <a:xfrm>
            <a:off x="917866" y="2561173"/>
            <a:ext cx="324128" cy="178062"/>
          </a:xfrm>
          <a:prstGeom prst="rect">
            <a:avLst/>
          </a:prstGeom>
          <a:noFill/>
        </p:spPr>
        <p:txBody>
          <a:bodyPr wrap="none" rtlCol="0">
            <a:spAutoFit/>
          </a:bodyPr>
          <a:lstStyle/>
          <a:p>
            <a:r>
              <a:rPr lang="en-US" sz="557" b="1" dirty="0"/>
              <a:t>B-Ag</a:t>
            </a:r>
          </a:p>
        </p:txBody>
      </p:sp>
      <p:cxnSp>
        <p:nvCxnSpPr>
          <p:cNvPr id="97" name="Straight Connector 96">
            <a:extLst>
              <a:ext uri="{FF2B5EF4-FFF2-40B4-BE49-F238E27FC236}">
                <a16:creationId xmlns:a16="http://schemas.microsoft.com/office/drawing/2014/main" id="{F237AAE2-9004-4C5B-A0D3-9D53BAC0C252}"/>
              </a:ext>
            </a:extLst>
          </p:cNvPr>
          <p:cNvCxnSpPr>
            <a:cxnSpLocks/>
          </p:cNvCxnSpPr>
          <p:nvPr/>
        </p:nvCxnSpPr>
        <p:spPr>
          <a:xfrm>
            <a:off x="717254" y="3027581"/>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358A8EF-D6C4-4F84-AE19-0E8B80645A8C}"/>
              </a:ext>
            </a:extLst>
          </p:cNvPr>
          <p:cNvCxnSpPr>
            <a:cxnSpLocks/>
          </p:cNvCxnSpPr>
          <p:nvPr/>
        </p:nvCxnSpPr>
        <p:spPr>
          <a:xfrm>
            <a:off x="1000013" y="3027578"/>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CD7E010D-AEE7-4746-ACD0-49706A2C21E6}"/>
              </a:ext>
            </a:extLst>
          </p:cNvPr>
          <p:cNvGrpSpPr/>
          <p:nvPr/>
        </p:nvGrpSpPr>
        <p:grpSpPr>
          <a:xfrm>
            <a:off x="1000013" y="2761292"/>
            <a:ext cx="192541" cy="90615"/>
            <a:chOff x="1993298" y="2194785"/>
            <a:chExt cx="414901" cy="195264"/>
          </a:xfrm>
        </p:grpSpPr>
        <p:cxnSp>
          <p:nvCxnSpPr>
            <p:cNvPr id="100" name="Straight Connector 99">
              <a:extLst>
                <a:ext uri="{FF2B5EF4-FFF2-40B4-BE49-F238E27FC236}">
                  <a16:creationId xmlns:a16="http://schemas.microsoft.com/office/drawing/2014/main" id="{121EF492-5892-4A5F-88DA-D3F178A72DBB}"/>
                </a:ext>
              </a:extLst>
            </p:cNvPr>
            <p:cNvCxnSpPr>
              <a:cxnSpLocks/>
            </p:cNvCxnSpPr>
            <p:nvPr/>
          </p:nvCxnSpPr>
          <p:spPr>
            <a:xfrm>
              <a:off x="1993298" y="2194785"/>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CD0BE57-6A52-4785-A5B5-7D9FAEF0D8BC}"/>
                </a:ext>
              </a:extLst>
            </p:cNvPr>
            <p:cNvCxnSpPr>
              <a:cxnSpLocks/>
            </p:cNvCxnSpPr>
            <p:nvPr/>
          </p:nvCxnSpPr>
          <p:spPr>
            <a:xfrm>
              <a:off x="1993298" y="2259873"/>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3FD3A27-1B51-4601-8587-5BE9806A82E9}"/>
                </a:ext>
              </a:extLst>
            </p:cNvPr>
            <p:cNvCxnSpPr>
              <a:cxnSpLocks/>
            </p:cNvCxnSpPr>
            <p:nvPr/>
          </p:nvCxnSpPr>
          <p:spPr>
            <a:xfrm>
              <a:off x="1993298" y="2324961"/>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23ABF34-CDD5-4B27-85BC-0B059E823292}"/>
                </a:ext>
              </a:extLst>
            </p:cNvPr>
            <p:cNvCxnSpPr>
              <a:cxnSpLocks/>
            </p:cNvCxnSpPr>
            <p:nvPr/>
          </p:nvCxnSpPr>
          <p:spPr>
            <a:xfrm>
              <a:off x="1993298" y="2390049"/>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9D6EB5F7-002F-48A8-A0E7-4CAE7997E469}"/>
              </a:ext>
            </a:extLst>
          </p:cNvPr>
          <p:cNvCxnSpPr>
            <a:cxnSpLocks/>
          </p:cNvCxnSpPr>
          <p:nvPr/>
        </p:nvCxnSpPr>
        <p:spPr>
          <a:xfrm flipV="1">
            <a:off x="1006408" y="4668921"/>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2450D54-2B31-4065-A36A-8603B2974864}"/>
              </a:ext>
            </a:extLst>
          </p:cNvPr>
          <p:cNvCxnSpPr>
            <a:cxnSpLocks/>
          </p:cNvCxnSpPr>
          <p:nvPr/>
        </p:nvCxnSpPr>
        <p:spPr>
          <a:xfrm>
            <a:off x="705468" y="4972758"/>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7EBA7E7-58AC-4835-BAE6-880221C4F301}"/>
              </a:ext>
            </a:extLst>
          </p:cNvPr>
          <p:cNvCxnSpPr>
            <a:cxnSpLocks/>
          </p:cNvCxnSpPr>
          <p:nvPr/>
        </p:nvCxnSpPr>
        <p:spPr>
          <a:xfrm>
            <a:off x="990190" y="4972756"/>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94C9E354-E84E-436F-87B1-17EB090C9940}"/>
              </a:ext>
            </a:extLst>
          </p:cNvPr>
          <p:cNvGrpSpPr/>
          <p:nvPr/>
        </p:nvGrpSpPr>
        <p:grpSpPr>
          <a:xfrm>
            <a:off x="706188" y="4697186"/>
            <a:ext cx="192541" cy="90615"/>
            <a:chOff x="1428676" y="6879020"/>
            <a:chExt cx="414901" cy="195264"/>
          </a:xfrm>
        </p:grpSpPr>
        <p:cxnSp>
          <p:nvCxnSpPr>
            <p:cNvPr id="108" name="Straight Connector 107">
              <a:extLst>
                <a:ext uri="{FF2B5EF4-FFF2-40B4-BE49-F238E27FC236}">
                  <a16:creationId xmlns:a16="http://schemas.microsoft.com/office/drawing/2014/main" id="{FCEBBA6A-BD04-4DB9-98E4-25B5D06DCFF7}"/>
                </a:ext>
              </a:extLst>
            </p:cNvPr>
            <p:cNvCxnSpPr>
              <a:cxnSpLocks/>
            </p:cNvCxnSpPr>
            <p:nvPr/>
          </p:nvCxnSpPr>
          <p:spPr>
            <a:xfrm>
              <a:off x="1428676" y="6879020"/>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35FC3F6-5391-4E2E-BB73-5E3DFE8E04A5}"/>
                </a:ext>
              </a:extLst>
            </p:cNvPr>
            <p:cNvCxnSpPr>
              <a:cxnSpLocks/>
            </p:cNvCxnSpPr>
            <p:nvPr/>
          </p:nvCxnSpPr>
          <p:spPr>
            <a:xfrm>
              <a:off x="1428676" y="694410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9F258BC-B4FC-4EFF-B0ED-531A2D5BDAED}"/>
                </a:ext>
              </a:extLst>
            </p:cNvPr>
            <p:cNvCxnSpPr>
              <a:cxnSpLocks/>
            </p:cNvCxnSpPr>
            <p:nvPr/>
          </p:nvCxnSpPr>
          <p:spPr>
            <a:xfrm>
              <a:off x="1428676" y="700919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DE3B4AB-F428-44D0-9F23-28520BCCEE1E}"/>
                </a:ext>
              </a:extLst>
            </p:cNvPr>
            <p:cNvCxnSpPr>
              <a:cxnSpLocks/>
            </p:cNvCxnSpPr>
            <p:nvPr/>
          </p:nvCxnSpPr>
          <p:spPr>
            <a:xfrm>
              <a:off x="1428676" y="707428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Box 111">
            <a:extLst>
              <a:ext uri="{FF2B5EF4-FFF2-40B4-BE49-F238E27FC236}">
                <a16:creationId xmlns:a16="http://schemas.microsoft.com/office/drawing/2014/main" id="{9710AC3A-96FD-4C90-854A-03A0621AAE07}"/>
              </a:ext>
            </a:extLst>
          </p:cNvPr>
          <p:cNvSpPr txBox="1"/>
          <p:nvPr/>
        </p:nvSpPr>
        <p:spPr>
          <a:xfrm>
            <a:off x="331979" y="2170304"/>
            <a:ext cx="323486" cy="292388"/>
          </a:xfrm>
          <a:prstGeom prst="rect">
            <a:avLst/>
          </a:prstGeom>
          <a:noFill/>
        </p:spPr>
        <p:txBody>
          <a:bodyPr wrap="none" rtlCol="0">
            <a:spAutoFit/>
          </a:bodyPr>
          <a:lstStyle/>
          <a:p>
            <a:r>
              <a:rPr lang="en-US" sz="1300" dirty="0"/>
              <a:t>A.</a:t>
            </a:r>
          </a:p>
        </p:txBody>
      </p:sp>
      <p:sp>
        <p:nvSpPr>
          <p:cNvPr id="119" name="TextBox 118">
            <a:extLst>
              <a:ext uri="{FF2B5EF4-FFF2-40B4-BE49-F238E27FC236}">
                <a16:creationId xmlns:a16="http://schemas.microsoft.com/office/drawing/2014/main" id="{2827B174-A0A3-4150-9A1D-AF3A160B4D0D}"/>
              </a:ext>
            </a:extLst>
          </p:cNvPr>
          <p:cNvSpPr txBox="1"/>
          <p:nvPr/>
        </p:nvSpPr>
        <p:spPr>
          <a:xfrm>
            <a:off x="4408253" y="3965183"/>
            <a:ext cx="1707770" cy="220958"/>
          </a:xfrm>
          <a:prstGeom prst="rect">
            <a:avLst/>
          </a:prstGeom>
          <a:solidFill>
            <a:schemeClr val="bg1"/>
          </a:solidFill>
        </p:spPr>
        <p:txBody>
          <a:bodyPr wrap="square" rtlCol="0">
            <a:spAutoFit/>
          </a:bodyPr>
          <a:lstStyle/>
          <a:p>
            <a:pPr algn="ctr"/>
            <a:r>
              <a:rPr lang="en-US" sz="836" b="1" u="sng" dirty="0"/>
              <a:t>IC50</a:t>
            </a:r>
          </a:p>
        </p:txBody>
      </p:sp>
      <p:sp>
        <p:nvSpPr>
          <p:cNvPr id="120" name="TextBox 119">
            <a:extLst>
              <a:ext uri="{FF2B5EF4-FFF2-40B4-BE49-F238E27FC236}">
                <a16:creationId xmlns:a16="http://schemas.microsoft.com/office/drawing/2014/main" id="{384DFA95-6529-41E0-9536-68EBB920A21F}"/>
              </a:ext>
            </a:extLst>
          </p:cNvPr>
          <p:cNvSpPr txBox="1"/>
          <p:nvPr/>
        </p:nvSpPr>
        <p:spPr>
          <a:xfrm>
            <a:off x="5965032" y="3962026"/>
            <a:ext cx="1693067" cy="220958"/>
          </a:xfrm>
          <a:prstGeom prst="rect">
            <a:avLst/>
          </a:prstGeom>
          <a:solidFill>
            <a:schemeClr val="bg1"/>
          </a:solidFill>
        </p:spPr>
        <p:txBody>
          <a:bodyPr wrap="square" rtlCol="0">
            <a:spAutoFit/>
          </a:bodyPr>
          <a:lstStyle/>
          <a:p>
            <a:r>
              <a:rPr lang="en-US" sz="836" b="1" u="sng" dirty="0"/>
              <a:t>Span of blocking: Imin - Imax</a:t>
            </a:r>
          </a:p>
        </p:txBody>
      </p:sp>
      <p:sp>
        <p:nvSpPr>
          <p:cNvPr id="121" name="TextBox 120">
            <a:extLst>
              <a:ext uri="{FF2B5EF4-FFF2-40B4-BE49-F238E27FC236}">
                <a16:creationId xmlns:a16="http://schemas.microsoft.com/office/drawing/2014/main" id="{4B8D72FE-15D5-402D-81B6-E03D2FB7D182}"/>
              </a:ext>
            </a:extLst>
          </p:cNvPr>
          <p:cNvSpPr txBox="1"/>
          <p:nvPr/>
        </p:nvSpPr>
        <p:spPr>
          <a:xfrm>
            <a:off x="1641211" y="2283039"/>
            <a:ext cx="1407215" cy="220958"/>
          </a:xfrm>
          <a:prstGeom prst="rect">
            <a:avLst/>
          </a:prstGeom>
          <a:solidFill>
            <a:schemeClr val="bg1"/>
          </a:solidFill>
        </p:spPr>
        <p:txBody>
          <a:bodyPr wrap="square" rtlCol="0">
            <a:spAutoFit/>
          </a:bodyPr>
          <a:lstStyle/>
          <a:p>
            <a:pPr algn="ctr"/>
            <a:r>
              <a:rPr lang="en-US" sz="836" b="1" u="sng" dirty="0"/>
              <a:t>Activation dose-response</a:t>
            </a:r>
          </a:p>
        </p:txBody>
      </p:sp>
      <p:sp>
        <p:nvSpPr>
          <p:cNvPr id="124" name="TextBox 123">
            <a:extLst>
              <a:ext uri="{FF2B5EF4-FFF2-40B4-BE49-F238E27FC236}">
                <a16:creationId xmlns:a16="http://schemas.microsoft.com/office/drawing/2014/main" id="{B00E20FC-9304-4B78-9C52-F8F9BCB86DBA}"/>
              </a:ext>
            </a:extLst>
          </p:cNvPr>
          <p:cNvSpPr txBox="1"/>
          <p:nvPr/>
        </p:nvSpPr>
        <p:spPr>
          <a:xfrm rot="16200000">
            <a:off x="3961504" y="4755542"/>
            <a:ext cx="928542" cy="192232"/>
          </a:xfrm>
          <a:prstGeom prst="rect">
            <a:avLst/>
          </a:prstGeom>
          <a:solidFill>
            <a:schemeClr val="bg1"/>
          </a:solidFill>
        </p:spPr>
        <p:txBody>
          <a:bodyPr wrap="square" rtlCol="0">
            <a:spAutoFit/>
          </a:bodyPr>
          <a:lstStyle/>
          <a:p>
            <a:pPr algn="ctr"/>
            <a:r>
              <a:rPr lang="en-US" sz="649" b="1" dirty="0"/>
              <a:t>         Fold-change</a:t>
            </a:r>
          </a:p>
        </p:txBody>
      </p:sp>
      <p:sp>
        <p:nvSpPr>
          <p:cNvPr id="126" name="TextBox 125">
            <a:extLst>
              <a:ext uri="{FF2B5EF4-FFF2-40B4-BE49-F238E27FC236}">
                <a16:creationId xmlns:a16="http://schemas.microsoft.com/office/drawing/2014/main" id="{904A9C15-89D8-4063-82C9-7CEFA04B8DD4}"/>
              </a:ext>
            </a:extLst>
          </p:cNvPr>
          <p:cNvSpPr txBox="1"/>
          <p:nvPr/>
        </p:nvSpPr>
        <p:spPr>
          <a:xfrm rot="16200000">
            <a:off x="5451137" y="4671902"/>
            <a:ext cx="978753" cy="192232"/>
          </a:xfrm>
          <a:prstGeom prst="rect">
            <a:avLst/>
          </a:prstGeom>
          <a:solidFill>
            <a:schemeClr val="bg1"/>
          </a:solidFill>
        </p:spPr>
        <p:txBody>
          <a:bodyPr wrap="square" rtlCol="0">
            <a:spAutoFit/>
          </a:bodyPr>
          <a:lstStyle/>
          <a:p>
            <a:r>
              <a:rPr lang="en-US" sz="649" b="1" dirty="0"/>
              <a:t>         Fold-change</a:t>
            </a:r>
          </a:p>
        </p:txBody>
      </p:sp>
      <p:sp>
        <p:nvSpPr>
          <p:cNvPr id="127" name="TextBox 126">
            <a:extLst>
              <a:ext uri="{FF2B5EF4-FFF2-40B4-BE49-F238E27FC236}">
                <a16:creationId xmlns:a16="http://schemas.microsoft.com/office/drawing/2014/main" id="{42695769-C88E-45B1-80CD-A54A432BB0AA}"/>
              </a:ext>
            </a:extLst>
          </p:cNvPr>
          <p:cNvSpPr txBox="1"/>
          <p:nvPr/>
        </p:nvSpPr>
        <p:spPr>
          <a:xfrm>
            <a:off x="1903779" y="5380783"/>
            <a:ext cx="752129" cy="192232"/>
          </a:xfrm>
          <a:prstGeom prst="rect">
            <a:avLst/>
          </a:prstGeom>
          <a:solidFill>
            <a:schemeClr val="bg1"/>
          </a:solidFill>
        </p:spPr>
        <p:txBody>
          <a:bodyPr wrap="none" rtlCol="0">
            <a:spAutoFit/>
          </a:bodyPr>
          <a:lstStyle/>
          <a:p>
            <a:r>
              <a:rPr lang="en-US" sz="649" b="1" dirty="0"/>
              <a:t>A*02 mRNA (ng)</a:t>
            </a:r>
          </a:p>
        </p:txBody>
      </p:sp>
      <p:sp>
        <p:nvSpPr>
          <p:cNvPr id="128" name="TextBox 127">
            <a:extLst>
              <a:ext uri="{FF2B5EF4-FFF2-40B4-BE49-F238E27FC236}">
                <a16:creationId xmlns:a16="http://schemas.microsoft.com/office/drawing/2014/main" id="{F51D253D-0E0C-4B9C-8B82-9A60E130BB1E}"/>
              </a:ext>
            </a:extLst>
          </p:cNvPr>
          <p:cNvSpPr txBox="1"/>
          <p:nvPr/>
        </p:nvSpPr>
        <p:spPr>
          <a:xfrm>
            <a:off x="4728206" y="5674588"/>
            <a:ext cx="1116011" cy="192232"/>
          </a:xfrm>
          <a:prstGeom prst="rect">
            <a:avLst/>
          </a:prstGeom>
          <a:solidFill>
            <a:schemeClr val="bg1"/>
          </a:solidFill>
        </p:spPr>
        <p:txBody>
          <a:bodyPr wrap="none" rtlCol="0">
            <a:spAutoFit/>
          </a:bodyPr>
          <a:lstStyle/>
          <a:p>
            <a:r>
              <a:rPr lang="en-US" sz="649" b="1" dirty="0"/>
              <a:t>MSLN (molecules/cell)        </a:t>
            </a:r>
          </a:p>
        </p:txBody>
      </p:sp>
      <p:sp>
        <p:nvSpPr>
          <p:cNvPr id="129" name="TextBox 128">
            <a:extLst>
              <a:ext uri="{FF2B5EF4-FFF2-40B4-BE49-F238E27FC236}">
                <a16:creationId xmlns:a16="http://schemas.microsoft.com/office/drawing/2014/main" id="{6195E78C-4228-45E3-9711-A7D033576DCF}"/>
              </a:ext>
            </a:extLst>
          </p:cNvPr>
          <p:cNvSpPr txBox="1"/>
          <p:nvPr/>
        </p:nvSpPr>
        <p:spPr>
          <a:xfrm>
            <a:off x="6103733" y="5674588"/>
            <a:ext cx="1308354" cy="192232"/>
          </a:xfrm>
          <a:prstGeom prst="rect">
            <a:avLst/>
          </a:prstGeom>
          <a:solidFill>
            <a:schemeClr val="bg1"/>
          </a:solidFill>
        </p:spPr>
        <p:txBody>
          <a:bodyPr wrap="square" rtlCol="0">
            <a:spAutoFit/>
          </a:bodyPr>
          <a:lstStyle/>
          <a:p>
            <a:r>
              <a:rPr lang="en-US" sz="649" b="1" dirty="0"/>
              <a:t>      MSLN (molecules/cell)</a:t>
            </a:r>
          </a:p>
        </p:txBody>
      </p:sp>
      <p:sp>
        <p:nvSpPr>
          <p:cNvPr id="130" name="TextBox 129">
            <a:extLst>
              <a:ext uri="{FF2B5EF4-FFF2-40B4-BE49-F238E27FC236}">
                <a16:creationId xmlns:a16="http://schemas.microsoft.com/office/drawing/2014/main" id="{78FAE28F-3D7C-4610-969B-3EF45CFBABA3}"/>
              </a:ext>
            </a:extLst>
          </p:cNvPr>
          <p:cNvSpPr txBox="1"/>
          <p:nvPr/>
        </p:nvSpPr>
        <p:spPr>
          <a:xfrm>
            <a:off x="1641915" y="4169194"/>
            <a:ext cx="1445380" cy="220958"/>
          </a:xfrm>
          <a:prstGeom prst="rect">
            <a:avLst/>
          </a:prstGeom>
          <a:solidFill>
            <a:schemeClr val="bg1"/>
          </a:solidFill>
        </p:spPr>
        <p:txBody>
          <a:bodyPr wrap="square" rtlCol="0">
            <a:spAutoFit/>
          </a:bodyPr>
          <a:lstStyle/>
          <a:p>
            <a:pPr algn="ctr"/>
            <a:r>
              <a:rPr lang="en-US" sz="836" b="1" u="sng" dirty="0"/>
              <a:t>Inhibition dose-response</a:t>
            </a:r>
          </a:p>
        </p:txBody>
      </p:sp>
      <p:sp>
        <p:nvSpPr>
          <p:cNvPr id="134" name="TextBox 133">
            <a:extLst>
              <a:ext uri="{FF2B5EF4-FFF2-40B4-BE49-F238E27FC236}">
                <a16:creationId xmlns:a16="http://schemas.microsoft.com/office/drawing/2014/main" id="{B4C0DF78-5345-4956-ADA1-2EA6BD81AEB3}"/>
              </a:ext>
            </a:extLst>
          </p:cNvPr>
          <p:cNvSpPr txBox="1"/>
          <p:nvPr/>
        </p:nvSpPr>
        <p:spPr>
          <a:xfrm>
            <a:off x="6015959" y="3705582"/>
            <a:ext cx="1262718" cy="192232"/>
          </a:xfrm>
          <a:prstGeom prst="rect">
            <a:avLst/>
          </a:prstGeom>
          <a:solidFill>
            <a:schemeClr val="bg1"/>
          </a:solidFill>
        </p:spPr>
        <p:txBody>
          <a:bodyPr wrap="square" rtlCol="0">
            <a:spAutoFit/>
          </a:bodyPr>
          <a:lstStyle/>
          <a:p>
            <a:r>
              <a:rPr lang="en-US" sz="649" b="1" dirty="0"/>
              <a:t>             A*02 (molecules/cell)</a:t>
            </a:r>
          </a:p>
        </p:txBody>
      </p:sp>
      <p:sp>
        <p:nvSpPr>
          <p:cNvPr id="136" name="TextBox 135">
            <a:extLst>
              <a:ext uri="{FF2B5EF4-FFF2-40B4-BE49-F238E27FC236}">
                <a16:creationId xmlns:a16="http://schemas.microsoft.com/office/drawing/2014/main" id="{896E195F-477A-4A31-881A-1F5AE76B4D3A}"/>
              </a:ext>
            </a:extLst>
          </p:cNvPr>
          <p:cNvSpPr txBox="1"/>
          <p:nvPr/>
        </p:nvSpPr>
        <p:spPr>
          <a:xfrm rot="16200000">
            <a:off x="5616344" y="2783951"/>
            <a:ext cx="790588" cy="192232"/>
          </a:xfrm>
          <a:prstGeom prst="rect">
            <a:avLst/>
          </a:prstGeom>
          <a:solidFill>
            <a:schemeClr val="bg1"/>
          </a:solidFill>
        </p:spPr>
        <p:txBody>
          <a:bodyPr wrap="square" rtlCol="0">
            <a:spAutoFit/>
          </a:bodyPr>
          <a:lstStyle/>
          <a:p>
            <a:r>
              <a:rPr lang="en-US" sz="649" b="1" dirty="0"/>
              <a:t>     Fold-change</a:t>
            </a:r>
          </a:p>
        </p:txBody>
      </p:sp>
      <p:sp>
        <p:nvSpPr>
          <p:cNvPr id="132" name="TextBox 131">
            <a:extLst>
              <a:ext uri="{FF2B5EF4-FFF2-40B4-BE49-F238E27FC236}">
                <a16:creationId xmlns:a16="http://schemas.microsoft.com/office/drawing/2014/main" id="{E6532585-3373-4D43-8676-0427423B6DE4}"/>
              </a:ext>
            </a:extLst>
          </p:cNvPr>
          <p:cNvSpPr txBox="1"/>
          <p:nvPr/>
        </p:nvSpPr>
        <p:spPr>
          <a:xfrm>
            <a:off x="6026534" y="2014878"/>
            <a:ext cx="1631566" cy="220958"/>
          </a:xfrm>
          <a:prstGeom prst="rect">
            <a:avLst/>
          </a:prstGeom>
          <a:solidFill>
            <a:schemeClr val="bg1"/>
          </a:solidFill>
        </p:spPr>
        <p:txBody>
          <a:bodyPr wrap="square" rtlCol="0">
            <a:spAutoFit/>
          </a:bodyPr>
          <a:lstStyle/>
          <a:p>
            <a:r>
              <a:rPr lang="en-US" sz="836" b="1" u="sng" dirty="0"/>
              <a:t>Span of activation: Emax - Emin</a:t>
            </a:r>
            <a:r>
              <a:rPr lang="en-US" sz="836" b="1" dirty="0"/>
              <a:t>          </a:t>
            </a:r>
          </a:p>
        </p:txBody>
      </p:sp>
      <p:sp>
        <p:nvSpPr>
          <p:cNvPr id="131" name="TextBox 130">
            <a:extLst>
              <a:ext uri="{FF2B5EF4-FFF2-40B4-BE49-F238E27FC236}">
                <a16:creationId xmlns:a16="http://schemas.microsoft.com/office/drawing/2014/main" id="{71D4F419-F1FC-4917-BA64-B7C75326CC2A}"/>
              </a:ext>
            </a:extLst>
          </p:cNvPr>
          <p:cNvSpPr txBox="1"/>
          <p:nvPr/>
        </p:nvSpPr>
        <p:spPr>
          <a:xfrm>
            <a:off x="4206254" y="2014878"/>
            <a:ext cx="1830596" cy="220958"/>
          </a:xfrm>
          <a:prstGeom prst="rect">
            <a:avLst/>
          </a:prstGeom>
          <a:solidFill>
            <a:schemeClr val="bg1"/>
          </a:solidFill>
        </p:spPr>
        <p:txBody>
          <a:bodyPr wrap="square" rtlCol="0">
            <a:spAutoFit/>
          </a:bodyPr>
          <a:lstStyle/>
          <a:p>
            <a:pPr algn="ctr"/>
            <a:r>
              <a:rPr lang="en-US" sz="836" b="1" u="sng" dirty="0"/>
              <a:t>EC50</a:t>
            </a:r>
          </a:p>
        </p:txBody>
      </p:sp>
      <p:sp>
        <p:nvSpPr>
          <p:cNvPr id="133" name="TextBox 132">
            <a:extLst>
              <a:ext uri="{FF2B5EF4-FFF2-40B4-BE49-F238E27FC236}">
                <a16:creationId xmlns:a16="http://schemas.microsoft.com/office/drawing/2014/main" id="{86919495-7EEC-44DF-91D7-9D698AD78C90}"/>
              </a:ext>
            </a:extLst>
          </p:cNvPr>
          <p:cNvSpPr txBox="1"/>
          <p:nvPr/>
        </p:nvSpPr>
        <p:spPr>
          <a:xfrm>
            <a:off x="4872347" y="3706831"/>
            <a:ext cx="934871" cy="192232"/>
          </a:xfrm>
          <a:prstGeom prst="rect">
            <a:avLst/>
          </a:prstGeom>
          <a:solidFill>
            <a:schemeClr val="bg1"/>
          </a:solidFill>
        </p:spPr>
        <p:txBody>
          <a:bodyPr wrap="none" rtlCol="0">
            <a:spAutoFit/>
          </a:bodyPr>
          <a:lstStyle/>
          <a:p>
            <a:pPr algn="ctr"/>
            <a:r>
              <a:rPr lang="en-US" sz="649" b="1" dirty="0"/>
              <a:t>A*02 (molecules/cell)</a:t>
            </a:r>
          </a:p>
        </p:txBody>
      </p:sp>
      <p:sp>
        <p:nvSpPr>
          <p:cNvPr id="135" name="TextBox 134">
            <a:extLst>
              <a:ext uri="{FF2B5EF4-FFF2-40B4-BE49-F238E27FC236}">
                <a16:creationId xmlns:a16="http://schemas.microsoft.com/office/drawing/2014/main" id="{75955032-1E80-41B4-AAD6-E3BD27A3F9FB}"/>
              </a:ext>
            </a:extLst>
          </p:cNvPr>
          <p:cNvSpPr txBox="1"/>
          <p:nvPr/>
        </p:nvSpPr>
        <p:spPr>
          <a:xfrm rot="16200000">
            <a:off x="3995952" y="2785148"/>
            <a:ext cx="903163" cy="192232"/>
          </a:xfrm>
          <a:prstGeom prst="rect">
            <a:avLst/>
          </a:prstGeom>
          <a:solidFill>
            <a:schemeClr val="bg1"/>
          </a:solidFill>
        </p:spPr>
        <p:txBody>
          <a:bodyPr wrap="square" rtlCol="0">
            <a:spAutoFit/>
          </a:bodyPr>
          <a:lstStyle/>
          <a:p>
            <a:r>
              <a:rPr lang="en-US" sz="649" b="1" dirty="0"/>
              <a:t>         Fold-change</a:t>
            </a:r>
          </a:p>
        </p:txBody>
      </p:sp>
      <p:sp>
        <p:nvSpPr>
          <p:cNvPr id="249" name="TextBox 248">
            <a:extLst>
              <a:ext uri="{FF2B5EF4-FFF2-40B4-BE49-F238E27FC236}">
                <a16:creationId xmlns:a16="http://schemas.microsoft.com/office/drawing/2014/main" id="{6D5E4061-375A-4DB8-9CE5-EAF3C9A385EF}"/>
              </a:ext>
            </a:extLst>
          </p:cNvPr>
          <p:cNvSpPr txBox="1"/>
          <p:nvPr/>
        </p:nvSpPr>
        <p:spPr>
          <a:xfrm>
            <a:off x="360312" y="5864153"/>
            <a:ext cx="314510" cy="292388"/>
          </a:xfrm>
          <a:prstGeom prst="rect">
            <a:avLst/>
          </a:prstGeom>
          <a:noFill/>
        </p:spPr>
        <p:txBody>
          <a:bodyPr wrap="none" rtlCol="0">
            <a:spAutoFit/>
          </a:bodyPr>
          <a:lstStyle/>
          <a:p>
            <a:r>
              <a:rPr lang="en-US" sz="1300" dirty="0"/>
              <a:t>C.</a:t>
            </a:r>
          </a:p>
        </p:txBody>
      </p:sp>
      <p:sp>
        <p:nvSpPr>
          <p:cNvPr id="242" name="TextBox 241">
            <a:extLst>
              <a:ext uri="{FF2B5EF4-FFF2-40B4-BE49-F238E27FC236}">
                <a16:creationId xmlns:a16="http://schemas.microsoft.com/office/drawing/2014/main" id="{ACB274FD-C098-4B87-8FF7-D237CCD6591C}"/>
              </a:ext>
            </a:extLst>
          </p:cNvPr>
          <p:cNvSpPr txBox="1"/>
          <p:nvPr/>
        </p:nvSpPr>
        <p:spPr>
          <a:xfrm>
            <a:off x="1893892" y="3621069"/>
            <a:ext cx="779381" cy="192232"/>
          </a:xfrm>
          <a:prstGeom prst="rect">
            <a:avLst/>
          </a:prstGeom>
          <a:solidFill>
            <a:schemeClr val="bg1"/>
          </a:solidFill>
        </p:spPr>
        <p:txBody>
          <a:bodyPr wrap="none" rtlCol="0">
            <a:spAutoFit/>
          </a:bodyPr>
          <a:lstStyle/>
          <a:p>
            <a:r>
              <a:rPr lang="en-US" sz="649" b="1" dirty="0"/>
              <a:t>MSLN mRNA (ng)</a:t>
            </a:r>
          </a:p>
        </p:txBody>
      </p:sp>
      <p:pic>
        <p:nvPicPr>
          <p:cNvPr id="154" name="Picture 153" descr="A picture containing light&#10;&#10;Description automatically generated">
            <a:extLst>
              <a:ext uri="{FF2B5EF4-FFF2-40B4-BE49-F238E27FC236}">
                <a16:creationId xmlns:a16="http://schemas.microsoft.com/office/drawing/2014/main" id="{800D784D-C8C3-4B2F-91C5-83914A0A55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651" y="6226323"/>
            <a:ext cx="2866644" cy="1219849"/>
          </a:xfrm>
          <a:prstGeom prst="rect">
            <a:avLst/>
          </a:prstGeom>
        </p:spPr>
      </p:pic>
      <p:sp>
        <p:nvSpPr>
          <p:cNvPr id="155" name="Rectangle 154">
            <a:extLst>
              <a:ext uri="{FF2B5EF4-FFF2-40B4-BE49-F238E27FC236}">
                <a16:creationId xmlns:a16="http://schemas.microsoft.com/office/drawing/2014/main" id="{023C27FA-A257-4D96-877A-4287B639E191}"/>
              </a:ext>
            </a:extLst>
          </p:cNvPr>
          <p:cNvSpPr/>
          <p:nvPr/>
        </p:nvSpPr>
        <p:spPr>
          <a:xfrm>
            <a:off x="1323849" y="6226322"/>
            <a:ext cx="3925968" cy="149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40" name="Title 1">
            <a:extLst>
              <a:ext uri="{FF2B5EF4-FFF2-40B4-BE49-F238E27FC236}">
                <a16:creationId xmlns:a16="http://schemas.microsoft.com/office/drawing/2014/main" id="{E4D1A558-376F-4EAD-B441-005D9A1C58E6}"/>
              </a:ext>
            </a:extLst>
          </p:cNvPr>
          <p:cNvSpPr txBox="1">
            <a:spLocks/>
          </p:cNvSpPr>
          <p:nvPr/>
        </p:nvSpPr>
        <p:spPr>
          <a:xfrm>
            <a:off x="199867" y="192840"/>
            <a:ext cx="7372668" cy="406265"/>
          </a:xfrm>
          <a:prstGeom prst="rect">
            <a:avLst/>
          </a:prstGeom>
        </p:spPr>
        <p:txBody>
          <a:bodyPr>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defTabSz="565772">
              <a:defRPr/>
            </a:pPr>
            <a:r>
              <a:rPr lang="en-US" sz="970" b="1" dirty="0">
                <a:solidFill>
                  <a:prstClr val="black"/>
                </a:solidFill>
                <a:latin typeface="Calibri" panose="020F0502020204030204"/>
              </a:rPr>
              <a:t>Supplementary Figure 3:  Two-dimensional target Ag (MSLN and A*02) mRNA titration in HeLa [A*02(-)MSLN(-)] GFP target cells with primary T effector cells (Donor 2). </a:t>
            </a:r>
            <a:r>
              <a:rPr lang="en-US" sz="970" dirty="0">
                <a:solidFill>
                  <a:prstClr val="black"/>
                </a:solidFill>
                <a:latin typeface="Calibri" panose="020F0502020204030204"/>
              </a:rPr>
              <a:t>See Figure 4 for target cell staining/expression data; see Supplementary Figure 4 for primary T effector cell receptor expression data. Dose-response of MSLN and A*02 target Ag variation with constant activator/blocker ratio on primary T effector cells. (A) IFN</a:t>
            </a:r>
            <a:r>
              <a:rPr lang="el-GR" sz="970" dirty="0">
                <a:solidFill>
                  <a:prstClr val="black"/>
                </a:solidFill>
                <a:latin typeface="Calibri" panose="020F0502020204030204"/>
              </a:rPr>
              <a:t>γ</a:t>
            </a:r>
            <a:r>
              <a:rPr lang="en-US" sz="970" dirty="0">
                <a:solidFill>
                  <a:prstClr val="black"/>
                </a:solidFill>
                <a:latin typeface="Calibri" panose="020F0502020204030204"/>
              </a:rPr>
              <a:t> release of primary T effector cells co-cultured for 12 hours with HeLa target cells. Target cells have titrated MSLN A-Ag with varying A*02 B-Ag levels held constant (EC50 and Emax vs B-Ag levels). Fold-change is calculated by normalizing to the lowest B-Ag value. Red point is treated as an outlier due to inaccurate curve-fitting. (B) IFN</a:t>
            </a:r>
            <a:r>
              <a:rPr lang="el-GR" sz="970" dirty="0">
                <a:solidFill>
                  <a:prstClr val="black"/>
                </a:solidFill>
                <a:latin typeface="Calibri" panose="020F0502020204030204"/>
              </a:rPr>
              <a:t>γ</a:t>
            </a:r>
            <a:r>
              <a:rPr lang="en-US" sz="970" dirty="0">
                <a:solidFill>
                  <a:prstClr val="black"/>
                </a:solidFill>
                <a:latin typeface="Calibri" panose="020F0502020204030204"/>
              </a:rPr>
              <a:t> release of primary T effector cells co-cultured for 12 hours with HeLa target cells. Target cells have titrated A*02 B-Ag with varying MSLN A-Ag levels held constant (IC50 and Imax vs. A-Ag levels). Purple and green points are treated as outliers due to inaccurate curve-fitting. (C) Acute killing data after 12 hours of co-culture. Fold-change is calculated by normalizing to the lowest A-Ag value. Dashed lines are meant to convey trends and are not fit mathematically. * p&lt;0.05, ** p &lt; 0.01, *** p &lt; 0.001, **** p &lt; 0.0001, n = 2</a:t>
            </a:r>
            <a:endParaRPr lang="en-US" sz="970" dirty="0">
              <a:solidFill>
                <a:srgbClr val="FF0000"/>
              </a:solidFill>
              <a:latin typeface="Calibri" panose="020F0502020204030204"/>
            </a:endParaRPr>
          </a:p>
        </p:txBody>
      </p:sp>
      <p:sp>
        <p:nvSpPr>
          <p:cNvPr id="68" name="TextBox 67">
            <a:extLst>
              <a:ext uri="{FF2B5EF4-FFF2-40B4-BE49-F238E27FC236}">
                <a16:creationId xmlns:a16="http://schemas.microsoft.com/office/drawing/2014/main" id="{ACBB0E68-4ADA-4977-AD9C-AC458A020363}"/>
              </a:ext>
            </a:extLst>
          </p:cNvPr>
          <p:cNvSpPr txBox="1"/>
          <p:nvPr/>
        </p:nvSpPr>
        <p:spPr>
          <a:xfrm>
            <a:off x="1023087" y="6114961"/>
            <a:ext cx="1407215" cy="220958"/>
          </a:xfrm>
          <a:prstGeom prst="rect">
            <a:avLst/>
          </a:prstGeom>
          <a:solidFill>
            <a:schemeClr val="bg1"/>
          </a:solidFill>
        </p:spPr>
        <p:txBody>
          <a:bodyPr wrap="square" rtlCol="0">
            <a:spAutoFit/>
          </a:bodyPr>
          <a:lstStyle/>
          <a:p>
            <a:pPr algn="ctr"/>
            <a:r>
              <a:rPr lang="en-US" sz="836" b="1" u="sng" dirty="0"/>
              <a:t>Activation dose-response</a:t>
            </a:r>
          </a:p>
        </p:txBody>
      </p:sp>
      <p:sp>
        <p:nvSpPr>
          <p:cNvPr id="69" name="TextBox 68">
            <a:extLst>
              <a:ext uri="{FF2B5EF4-FFF2-40B4-BE49-F238E27FC236}">
                <a16:creationId xmlns:a16="http://schemas.microsoft.com/office/drawing/2014/main" id="{7FC5D32B-0175-40AA-A7F4-07418B2F1514}"/>
              </a:ext>
            </a:extLst>
          </p:cNvPr>
          <p:cNvSpPr txBox="1"/>
          <p:nvPr/>
        </p:nvSpPr>
        <p:spPr>
          <a:xfrm>
            <a:off x="4105199" y="6113177"/>
            <a:ext cx="1445380" cy="220958"/>
          </a:xfrm>
          <a:prstGeom prst="rect">
            <a:avLst/>
          </a:prstGeom>
          <a:solidFill>
            <a:schemeClr val="bg1"/>
          </a:solidFill>
        </p:spPr>
        <p:txBody>
          <a:bodyPr wrap="square" rtlCol="0">
            <a:spAutoFit/>
          </a:bodyPr>
          <a:lstStyle/>
          <a:p>
            <a:pPr algn="ctr"/>
            <a:r>
              <a:rPr lang="en-US" sz="836" b="1" u="sng" dirty="0"/>
              <a:t>Inhibition dose-response</a:t>
            </a:r>
          </a:p>
        </p:txBody>
      </p:sp>
    </p:spTree>
    <p:extLst>
      <p:ext uri="{BB962C8B-B14F-4D97-AF65-F5344CB8AC3E}">
        <p14:creationId xmlns:p14="http://schemas.microsoft.com/office/powerpoint/2010/main" val="218696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B1C89-B0FE-42C6-8040-BE506015447B}"/>
              </a:ext>
            </a:extLst>
          </p:cNvPr>
          <p:cNvSpPr>
            <a:spLocks noGrp="1"/>
          </p:cNvSpPr>
          <p:nvPr>
            <p:ph type="sldNum" sz="quarter" idx="12"/>
          </p:nvPr>
        </p:nvSpPr>
        <p:spPr/>
        <p:txBody>
          <a:bodyPr/>
          <a:lstStyle/>
          <a:p>
            <a:fld id="{59B5A556-ED76-4228-B654-BF4678DF7529}" type="slidenum">
              <a:rPr lang="en-US" smtClean="0"/>
              <a:t>4</a:t>
            </a:fld>
            <a:endParaRPr lang="en-US"/>
          </a:p>
        </p:txBody>
      </p:sp>
      <p:pic>
        <p:nvPicPr>
          <p:cNvPr id="4" name="Picture 3" descr="Calendar&#10;&#10;Description automatically generated">
            <a:extLst>
              <a:ext uri="{FF2B5EF4-FFF2-40B4-BE49-F238E27FC236}">
                <a16:creationId xmlns:a16="http://schemas.microsoft.com/office/drawing/2014/main" id="{D697378C-989B-45E0-A1B6-F727EFF95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67" y="1210611"/>
            <a:ext cx="5917269" cy="3814143"/>
          </a:xfrm>
          <a:prstGeom prst="rect">
            <a:avLst/>
          </a:prstGeom>
        </p:spPr>
      </p:pic>
      <p:grpSp>
        <p:nvGrpSpPr>
          <p:cNvPr id="5" name="Group 4">
            <a:extLst>
              <a:ext uri="{FF2B5EF4-FFF2-40B4-BE49-F238E27FC236}">
                <a16:creationId xmlns:a16="http://schemas.microsoft.com/office/drawing/2014/main" id="{1A4BF87B-9947-4E92-91B8-17ECE833716A}"/>
              </a:ext>
            </a:extLst>
          </p:cNvPr>
          <p:cNvGrpSpPr/>
          <p:nvPr/>
        </p:nvGrpSpPr>
        <p:grpSpPr>
          <a:xfrm>
            <a:off x="384394" y="4306527"/>
            <a:ext cx="776136" cy="1154204"/>
            <a:chOff x="666323" y="1718437"/>
            <a:chExt cx="1672481" cy="2487174"/>
          </a:xfrm>
        </p:grpSpPr>
        <p:sp>
          <p:nvSpPr>
            <p:cNvPr id="6" name="TextBox 5">
              <a:extLst>
                <a:ext uri="{FF2B5EF4-FFF2-40B4-BE49-F238E27FC236}">
                  <a16:creationId xmlns:a16="http://schemas.microsoft.com/office/drawing/2014/main" id="{0AEC47B6-57E3-4DFE-9C3A-ED271F571837}"/>
                </a:ext>
              </a:extLst>
            </p:cNvPr>
            <p:cNvSpPr txBox="1"/>
            <p:nvPr/>
          </p:nvSpPr>
          <p:spPr>
            <a:xfrm>
              <a:off x="966764" y="3791374"/>
              <a:ext cx="1372040" cy="414237"/>
            </a:xfrm>
            <a:prstGeom prst="rect">
              <a:avLst/>
            </a:prstGeom>
            <a:noFill/>
          </p:spPr>
          <p:txBody>
            <a:bodyPr wrap="none" rtlCol="0">
              <a:spAutoFit/>
            </a:bodyPr>
            <a:lstStyle>
              <a:defPPr marR="0" lvl="0" algn="l" rtl="0">
                <a:lnSpc>
                  <a:spcPct val="100000"/>
                </a:lnSpc>
                <a:spcBef>
                  <a:spcPts val="0"/>
                </a:spcBef>
                <a:spcAft>
                  <a:spcPts val="0"/>
                </a:spcAft>
              </a:defPPr>
              <a:lvl1pPr>
                <a:defRPr sz="1500" b="1">
                  <a:solidFill>
                    <a:srgbClr val="0070C0"/>
                  </a:solidFill>
                </a:defRPr>
              </a:lvl1pPr>
            </a:lstStyle>
            <a:p>
              <a:r>
                <a:rPr lang="en-US" sz="649" dirty="0">
                  <a:solidFill>
                    <a:schemeClr val="tx1"/>
                  </a:solidFill>
                </a:rPr>
                <a:t>A*02 Blocker</a:t>
              </a:r>
            </a:p>
          </p:txBody>
        </p:sp>
        <p:sp>
          <p:nvSpPr>
            <p:cNvPr id="7" name="TextBox 6">
              <a:extLst>
                <a:ext uri="{FF2B5EF4-FFF2-40B4-BE49-F238E27FC236}">
                  <a16:creationId xmlns:a16="http://schemas.microsoft.com/office/drawing/2014/main" id="{1DD52D80-EC5F-47B5-B686-45D91E8E4A85}"/>
                </a:ext>
              </a:extLst>
            </p:cNvPr>
            <p:cNvSpPr txBox="1"/>
            <p:nvPr/>
          </p:nvSpPr>
          <p:spPr>
            <a:xfrm rot="16200000">
              <a:off x="-156647" y="2541407"/>
              <a:ext cx="2060177" cy="414237"/>
            </a:xfrm>
            <a:prstGeom prst="rect">
              <a:avLst/>
            </a:prstGeom>
            <a:noFill/>
          </p:spPr>
          <p:txBody>
            <a:bodyPr wrap="square" rtlCol="0">
              <a:spAutoFit/>
            </a:bodyPr>
            <a:lstStyle>
              <a:defPPr marR="0" lvl="0" algn="l" rtl="0">
                <a:lnSpc>
                  <a:spcPct val="100000"/>
                </a:lnSpc>
                <a:spcBef>
                  <a:spcPts val="0"/>
                </a:spcBef>
                <a:spcAft>
                  <a:spcPts val="0"/>
                </a:spcAft>
              </a:defPPr>
              <a:lvl1pPr>
                <a:defRPr sz="1500" b="1">
                  <a:solidFill>
                    <a:srgbClr val="0070C0"/>
                  </a:solidFill>
                </a:defRPr>
              </a:lvl1pPr>
            </a:lstStyle>
            <a:p>
              <a:r>
                <a:rPr lang="en-US" sz="649" dirty="0">
                  <a:solidFill>
                    <a:schemeClr val="tx1"/>
                  </a:solidFill>
                </a:rPr>
                <a:t>MSLN Activator</a:t>
              </a:r>
            </a:p>
          </p:txBody>
        </p:sp>
        <p:cxnSp>
          <p:nvCxnSpPr>
            <p:cNvPr id="8" name="Straight Arrow Connector 7">
              <a:extLst>
                <a:ext uri="{FF2B5EF4-FFF2-40B4-BE49-F238E27FC236}">
                  <a16:creationId xmlns:a16="http://schemas.microsoft.com/office/drawing/2014/main" id="{DFCAB783-A2FD-49D6-88E9-E0B9A1BEB317}"/>
                </a:ext>
              </a:extLst>
            </p:cNvPr>
            <p:cNvCxnSpPr>
              <a:cxnSpLocks/>
            </p:cNvCxnSpPr>
            <p:nvPr/>
          </p:nvCxnSpPr>
          <p:spPr>
            <a:xfrm flipH="1" flipV="1">
              <a:off x="1029406" y="2260142"/>
              <a:ext cx="2" cy="15438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08C6E41-305B-4227-8421-1D050095ADCA}"/>
                </a:ext>
              </a:extLst>
            </p:cNvPr>
            <p:cNvCxnSpPr>
              <a:cxnSpLocks/>
            </p:cNvCxnSpPr>
            <p:nvPr/>
          </p:nvCxnSpPr>
          <p:spPr>
            <a:xfrm flipV="1">
              <a:off x="1029406" y="3779603"/>
              <a:ext cx="1087030" cy="96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F280ECB-4654-4474-951E-C06C3D5AF895}"/>
              </a:ext>
            </a:extLst>
          </p:cNvPr>
          <p:cNvSpPr txBox="1"/>
          <p:nvPr/>
        </p:nvSpPr>
        <p:spPr>
          <a:xfrm>
            <a:off x="1716974" y="1111620"/>
            <a:ext cx="333746" cy="192232"/>
          </a:xfrm>
          <a:prstGeom prst="rect">
            <a:avLst/>
          </a:prstGeom>
          <a:noFill/>
        </p:spPr>
        <p:txBody>
          <a:bodyPr wrap="none" rtlCol="0">
            <a:spAutoFit/>
          </a:bodyPr>
          <a:lstStyle/>
          <a:p>
            <a:r>
              <a:rPr lang="en-US" sz="649" b="1" dirty="0"/>
              <a:t>UTD</a:t>
            </a:r>
          </a:p>
        </p:txBody>
      </p:sp>
      <p:sp>
        <p:nvSpPr>
          <p:cNvPr id="11" name="TextBox 10">
            <a:extLst>
              <a:ext uri="{FF2B5EF4-FFF2-40B4-BE49-F238E27FC236}">
                <a16:creationId xmlns:a16="http://schemas.microsoft.com/office/drawing/2014/main" id="{6C4B7056-1B83-4443-B2AB-A165773C67C8}"/>
              </a:ext>
            </a:extLst>
          </p:cNvPr>
          <p:cNvSpPr txBox="1"/>
          <p:nvPr/>
        </p:nvSpPr>
        <p:spPr>
          <a:xfrm>
            <a:off x="3488568" y="1111620"/>
            <a:ext cx="724878" cy="192232"/>
          </a:xfrm>
          <a:prstGeom prst="rect">
            <a:avLst/>
          </a:prstGeom>
          <a:noFill/>
        </p:spPr>
        <p:txBody>
          <a:bodyPr wrap="none" rtlCol="0">
            <a:spAutoFit/>
          </a:bodyPr>
          <a:lstStyle/>
          <a:p>
            <a:r>
              <a:rPr lang="en-US" sz="649" b="1" dirty="0"/>
              <a:t>MSLN Activator</a:t>
            </a:r>
          </a:p>
        </p:txBody>
      </p:sp>
      <p:sp>
        <p:nvSpPr>
          <p:cNvPr id="12" name="TextBox 11">
            <a:extLst>
              <a:ext uri="{FF2B5EF4-FFF2-40B4-BE49-F238E27FC236}">
                <a16:creationId xmlns:a16="http://schemas.microsoft.com/office/drawing/2014/main" id="{8698E06A-08E9-424A-9D1D-A76A35F3365F}"/>
              </a:ext>
            </a:extLst>
          </p:cNvPr>
          <p:cNvSpPr txBox="1"/>
          <p:nvPr/>
        </p:nvSpPr>
        <p:spPr>
          <a:xfrm>
            <a:off x="5110103" y="1111620"/>
            <a:ext cx="1377668" cy="192232"/>
          </a:xfrm>
          <a:prstGeom prst="rect">
            <a:avLst/>
          </a:prstGeom>
          <a:noFill/>
        </p:spPr>
        <p:txBody>
          <a:bodyPr wrap="square" rtlCol="0">
            <a:spAutoFit/>
          </a:bodyPr>
          <a:lstStyle/>
          <a:p>
            <a:r>
              <a:rPr lang="en-US" sz="649" b="1" dirty="0"/>
              <a:t>MSLN Activator/A*02 Blocker</a:t>
            </a:r>
          </a:p>
        </p:txBody>
      </p:sp>
      <p:sp>
        <p:nvSpPr>
          <p:cNvPr id="13" name="TextBox 12">
            <a:extLst>
              <a:ext uri="{FF2B5EF4-FFF2-40B4-BE49-F238E27FC236}">
                <a16:creationId xmlns:a16="http://schemas.microsoft.com/office/drawing/2014/main" id="{941A1B69-7CAC-4763-B02A-73251587D7B7}"/>
              </a:ext>
            </a:extLst>
          </p:cNvPr>
          <p:cNvSpPr txBox="1"/>
          <p:nvPr/>
        </p:nvSpPr>
        <p:spPr>
          <a:xfrm>
            <a:off x="480511" y="2025370"/>
            <a:ext cx="461986" cy="192232"/>
          </a:xfrm>
          <a:prstGeom prst="rect">
            <a:avLst/>
          </a:prstGeom>
          <a:noFill/>
        </p:spPr>
        <p:txBody>
          <a:bodyPr wrap="none" rtlCol="0">
            <a:spAutoFit/>
          </a:bodyPr>
          <a:lstStyle/>
          <a:p>
            <a:r>
              <a:rPr lang="en-US" sz="649" b="1" dirty="0"/>
              <a:t>Donor 1</a:t>
            </a:r>
          </a:p>
        </p:txBody>
      </p:sp>
      <p:sp>
        <p:nvSpPr>
          <p:cNvPr id="14" name="TextBox 13">
            <a:extLst>
              <a:ext uri="{FF2B5EF4-FFF2-40B4-BE49-F238E27FC236}">
                <a16:creationId xmlns:a16="http://schemas.microsoft.com/office/drawing/2014/main" id="{53873612-A71A-4581-BB88-9EC55736522A}"/>
              </a:ext>
            </a:extLst>
          </p:cNvPr>
          <p:cNvSpPr txBox="1"/>
          <p:nvPr/>
        </p:nvSpPr>
        <p:spPr>
          <a:xfrm>
            <a:off x="480511" y="3797995"/>
            <a:ext cx="461986" cy="192232"/>
          </a:xfrm>
          <a:prstGeom prst="rect">
            <a:avLst/>
          </a:prstGeom>
          <a:noFill/>
        </p:spPr>
        <p:txBody>
          <a:bodyPr wrap="none" rtlCol="0">
            <a:spAutoFit/>
          </a:bodyPr>
          <a:lstStyle/>
          <a:p>
            <a:r>
              <a:rPr lang="en-US" sz="649" b="1" dirty="0"/>
              <a:t>Donor 2</a:t>
            </a:r>
          </a:p>
        </p:txBody>
      </p:sp>
      <p:sp>
        <p:nvSpPr>
          <p:cNvPr id="15" name="Title 1">
            <a:extLst>
              <a:ext uri="{FF2B5EF4-FFF2-40B4-BE49-F238E27FC236}">
                <a16:creationId xmlns:a16="http://schemas.microsoft.com/office/drawing/2014/main" id="{FB4AD8BE-70C4-49E6-B552-A60C8255457D}"/>
              </a:ext>
            </a:extLst>
          </p:cNvPr>
          <p:cNvSpPr txBox="1">
            <a:spLocks/>
          </p:cNvSpPr>
          <p:nvPr/>
        </p:nvSpPr>
        <p:spPr>
          <a:xfrm>
            <a:off x="199867" y="192840"/>
            <a:ext cx="7372668" cy="406265"/>
          </a:xfrm>
          <a:prstGeom prst="rect">
            <a:avLst/>
          </a:prstGeom>
        </p:spPr>
        <p:txBody>
          <a:bodyPr>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defTabSz="565772">
              <a:defRPr/>
            </a:pPr>
            <a:r>
              <a:rPr lang="en-US" sz="970" b="1" dirty="0">
                <a:solidFill>
                  <a:prstClr val="black"/>
                </a:solidFill>
                <a:latin typeface="Calibri" panose="020F0502020204030204"/>
              </a:rPr>
              <a:t>Supplementary Figure 4:  MSLN CAR and A*02 blocker expression in transduced primary T cells (Donors 1 &amp; 2). </a:t>
            </a:r>
            <a:endParaRPr lang="en-US" sz="970" dirty="0">
              <a:solidFill>
                <a:srgbClr val="FF0000"/>
              </a:solidFill>
              <a:latin typeface="Calibri" panose="020F0502020204030204"/>
            </a:endParaRPr>
          </a:p>
        </p:txBody>
      </p:sp>
    </p:spTree>
    <p:extLst>
      <p:ext uri="{BB962C8B-B14F-4D97-AF65-F5344CB8AC3E}">
        <p14:creationId xmlns:p14="http://schemas.microsoft.com/office/powerpoint/2010/main" val="37821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EEEF73-4E4B-40B9-BCD8-55C047B20E6B}"/>
              </a:ext>
            </a:extLst>
          </p:cNvPr>
          <p:cNvSpPr txBox="1"/>
          <p:nvPr/>
        </p:nvSpPr>
        <p:spPr>
          <a:xfrm>
            <a:off x="179769" y="183321"/>
            <a:ext cx="7401813" cy="1435778"/>
          </a:xfrm>
          <a:prstGeom prst="rect">
            <a:avLst/>
          </a:prstGeom>
          <a:noFill/>
        </p:spPr>
        <p:txBody>
          <a:bodyPr wrap="square" rtlCol="0">
            <a:spAutoFit/>
          </a:bodyPr>
          <a:lstStyle/>
          <a:p>
            <a:pPr defTabSz="443776"/>
            <a:r>
              <a:rPr lang="en-US" sz="970" b="1" dirty="0">
                <a:solidFill>
                  <a:prstClr val="black"/>
                </a:solidFill>
                <a:latin typeface="Calibri" panose="020F0502020204030204"/>
              </a:rPr>
              <a:t>Supplementary Figure 5: Target A- and B-Ag staining for receptor mRNA experiments (MSLN). </a:t>
            </a:r>
            <a:r>
              <a:rPr lang="en-US" sz="970" dirty="0">
                <a:solidFill>
                  <a:prstClr val="black"/>
                </a:solidFill>
                <a:latin typeface="Calibri" panose="020F0502020204030204"/>
              </a:rPr>
              <a:t>(A) Titrated MSLN mRNA and constant A*02 mRNA surface expression in HeLa [A*02(-)MSLN(-)] target cells. Standard curve showing MSLN molecules/cell resulting from MSLN mRNA titration with constant A*02 mRNA (far right). (B) Titrated A*02 mRNA and constant endogenous MSLN surface expression in HeLa WT target cells. Standard curve showing A*02 molecules/cell resulting from A*02 mRNA titration (far right). (C) Activator only data, raw data (not normalized). Activation dose-response curves showing activation of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with differing amounts of MSLN activator and no blocker (left). The decrease in activation at the highest amounts of MSLN is due to cell death induced by high mRNA concentrations. Graphical representation of EC50 and Emax values for activator-only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on the left (right). (D) Graphical depiction of non-normalized EC50 shift, Emax shift, and </a:t>
            </a:r>
            <a:r>
              <a:rPr lang="en-US" sz="970" dirty="0" err="1">
                <a:solidFill>
                  <a:prstClr val="black"/>
                </a:solidFill>
                <a:latin typeface="Calibri" panose="020F0502020204030204"/>
              </a:rPr>
              <a:t>Imin</a:t>
            </a:r>
            <a:r>
              <a:rPr lang="en-US" sz="970" dirty="0">
                <a:solidFill>
                  <a:prstClr val="black"/>
                </a:solidFill>
                <a:latin typeface="Calibri" panose="020F0502020204030204"/>
              </a:rPr>
              <a:t>-Imax values for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with different MSLN </a:t>
            </a:r>
            <a:r>
              <a:rPr lang="en-US" sz="970" dirty="0" err="1">
                <a:solidFill>
                  <a:prstClr val="black"/>
                </a:solidFill>
                <a:latin typeface="Calibri" panose="020F0502020204030204"/>
              </a:rPr>
              <a:t>activator:A</a:t>
            </a:r>
            <a:r>
              <a:rPr lang="en-US" sz="970" dirty="0">
                <a:solidFill>
                  <a:prstClr val="black"/>
                </a:solidFill>
                <a:latin typeface="Calibri" panose="020F0502020204030204"/>
              </a:rPr>
              <a:t>*02 blocker ratios. Dashed lines are meant to convey trends and are not fit mathematically.</a:t>
            </a:r>
          </a:p>
        </p:txBody>
      </p:sp>
      <p:sp>
        <p:nvSpPr>
          <p:cNvPr id="32" name="Rectangle 31">
            <a:extLst>
              <a:ext uri="{FF2B5EF4-FFF2-40B4-BE49-F238E27FC236}">
                <a16:creationId xmlns:a16="http://schemas.microsoft.com/office/drawing/2014/main" id="{C25A1364-4B8E-4803-A63B-DA7887F060C0}"/>
              </a:ext>
            </a:extLst>
          </p:cNvPr>
          <p:cNvSpPr/>
          <p:nvPr/>
        </p:nvSpPr>
        <p:spPr>
          <a:xfrm>
            <a:off x="700920" y="1957796"/>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33" name="Straight Connector 32">
            <a:extLst>
              <a:ext uri="{FF2B5EF4-FFF2-40B4-BE49-F238E27FC236}">
                <a16:creationId xmlns:a16="http://schemas.microsoft.com/office/drawing/2014/main" id="{058E6534-EA58-4E2F-BFE7-F0811F0904A8}"/>
              </a:ext>
            </a:extLst>
          </p:cNvPr>
          <p:cNvCxnSpPr>
            <a:cxnSpLocks/>
          </p:cNvCxnSpPr>
          <p:nvPr/>
        </p:nvCxnSpPr>
        <p:spPr>
          <a:xfrm flipV="1">
            <a:off x="725982" y="1987440"/>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127D80A-81E5-4EAF-9688-D561A6880D36}"/>
              </a:ext>
            </a:extLst>
          </p:cNvPr>
          <p:cNvSpPr/>
          <p:nvPr/>
        </p:nvSpPr>
        <p:spPr>
          <a:xfrm>
            <a:off x="932693" y="1957621"/>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35" name="Rectangle 34">
            <a:extLst>
              <a:ext uri="{FF2B5EF4-FFF2-40B4-BE49-F238E27FC236}">
                <a16:creationId xmlns:a16="http://schemas.microsoft.com/office/drawing/2014/main" id="{140C082C-FC92-4A14-B39A-EF19C2DE27D7}"/>
              </a:ext>
            </a:extLst>
          </p:cNvPr>
          <p:cNvSpPr/>
          <p:nvPr/>
        </p:nvSpPr>
        <p:spPr>
          <a:xfrm>
            <a:off x="700920" y="2187570"/>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513F4AD1-D1C0-4570-AF7F-F93B26859B53}"/>
              </a:ext>
            </a:extLst>
          </p:cNvPr>
          <p:cNvSpPr/>
          <p:nvPr/>
        </p:nvSpPr>
        <p:spPr>
          <a:xfrm>
            <a:off x="932693" y="2187396"/>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38" name="TextBox 37">
            <a:extLst>
              <a:ext uri="{FF2B5EF4-FFF2-40B4-BE49-F238E27FC236}">
                <a16:creationId xmlns:a16="http://schemas.microsoft.com/office/drawing/2014/main" id="{3F310962-6198-438A-80BC-8EA8D4DD2A39}"/>
              </a:ext>
            </a:extLst>
          </p:cNvPr>
          <p:cNvSpPr txBox="1"/>
          <p:nvPr/>
        </p:nvSpPr>
        <p:spPr>
          <a:xfrm>
            <a:off x="121960" y="2022974"/>
            <a:ext cx="68320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Hela MSLN KO</a:t>
            </a:r>
          </a:p>
        </p:txBody>
      </p:sp>
      <p:sp>
        <p:nvSpPr>
          <p:cNvPr id="42" name="TextBox 41">
            <a:extLst>
              <a:ext uri="{FF2B5EF4-FFF2-40B4-BE49-F238E27FC236}">
                <a16:creationId xmlns:a16="http://schemas.microsoft.com/office/drawing/2014/main" id="{B64C72B7-E0C8-421D-97B6-AF4EEF714BFB}"/>
              </a:ext>
            </a:extLst>
          </p:cNvPr>
          <p:cNvSpPr txBox="1"/>
          <p:nvPr/>
        </p:nvSpPr>
        <p:spPr>
          <a:xfrm>
            <a:off x="700919" y="1801735"/>
            <a:ext cx="34977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47" name="TextBox 46">
            <a:extLst>
              <a:ext uri="{FF2B5EF4-FFF2-40B4-BE49-F238E27FC236}">
                <a16:creationId xmlns:a16="http://schemas.microsoft.com/office/drawing/2014/main" id="{93B59C67-A2B7-47B9-A9F2-EC7DD0CE9EE3}"/>
              </a:ext>
            </a:extLst>
          </p:cNvPr>
          <p:cNvSpPr txBox="1"/>
          <p:nvPr/>
        </p:nvSpPr>
        <p:spPr>
          <a:xfrm>
            <a:off x="912516" y="1801735"/>
            <a:ext cx="34657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53" name="Straight Connector 52">
            <a:extLst>
              <a:ext uri="{FF2B5EF4-FFF2-40B4-BE49-F238E27FC236}">
                <a16:creationId xmlns:a16="http://schemas.microsoft.com/office/drawing/2014/main" id="{CA23D5B0-9546-422B-9A77-9D6E014CE8A7}"/>
              </a:ext>
            </a:extLst>
          </p:cNvPr>
          <p:cNvCxnSpPr>
            <a:cxnSpLocks/>
          </p:cNvCxnSpPr>
          <p:nvPr/>
        </p:nvCxnSpPr>
        <p:spPr>
          <a:xfrm>
            <a:off x="928679" y="2106395"/>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C29529C-15D0-4E8B-B330-54416F5C67CA}"/>
              </a:ext>
            </a:extLst>
          </p:cNvPr>
          <p:cNvGrpSpPr/>
          <p:nvPr/>
        </p:nvGrpSpPr>
        <p:grpSpPr>
          <a:xfrm>
            <a:off x="848985" y="1456798"/>
            <a:ext cx="3026833" cy="1880109"/>
            <a:chOff x="1484347" y="731869"/>
            <a:chExt cx="6522467" cy="4051414"/>
          </a:xfrm>
        </p:grpSpPr>
        <p:pic>
          <p:nvPicPr>
            <p:cNvPr id="5" name="Picture 4" descr="Chart, surface chart&#10;&#10;Description automatically generated">
              <a:extLst>
                <a:ext uri="{FF2B5EF4-FFF2-40B4-BE49-F238E27FC236}">
                  <a16:creationId xmlns:a16="http://schemas.microsoft.com/office/drawing/2014/main" id="{B0580363-D448-4232-8FD5-44C2964A041B}"/>
                </a:ext>
              </a:extLst>
            </p:cNvPr>
            <p:cNvPicPr>
              <a:picLocks noChangeAspect="1"/>
            </p:cNvPicPr>
            <p:nvPr/>
          </p:nvPicPr>
          <p:blipFill rotWithShape="1">
            <a:blip r:embed="rId3">
              <a:extLst>
                <a:ext uri="{28A0092B-C50C-407E-A947-70E740481C1C}">
                  <a14:useLocalDpi xmlns:a14="http://schemas.microsoft.com/office/drawing/2010/main" val="0"/>
                </a:ext>
              </a:extLst>
            </a:blip>
            <a:srcRect b="9609"/>
            <a:stretch/>
          </p:blipFill>
          <p:spPr>
            <a:xfrm>
              <a:off x="1965240" y="731869"/>
              <a:ext cx="3970288" cy="4051414"/>
            </a:xfrm>
            <a:prstGeom prst="rect">
              <a:avLst/>
            </a:prstGeom>
          </p:spPr>
        </p:pic>
        <p:sp>
          <p:nvSpPr>
            <p:cNvPr id="10" name="TextBox 9">
              <a:extLst>
                <a:ext uri="{FF2B5EF4-FFF2-40B4-BE49-F238E27FC236}">
                  <a16:creationId xmlns:a16="http://schemas.microsoft.com/office/drawing/2014/main" id="{1C95DAD3-AE47-4B81-B7CF-013343617EC5}"/>
                </a:ext>
              </a:extLst>
            </p:cNvPr>
            <p:cNvSpPr txBox="1"/>
            <p:nvPr/>
          </p:nvSpPr>
          <p:spPr>
            <a:xfrm>
              <a:off x="1484347" y="1008379"/>
              <a:ext cx="1496395" cy="383703"/>
            </a:xfrm>
            <a:prstGeom prst="rect">
              <a:avLst/>
            </a:prstGeom>
            <a:noFill/>
          </p:spPr>
          <p:txBody>
            <a:bodyPr wrap="none" rtlCol="0">
              <a:spAutoFit/>
            </a:bodyPr>
            <a:lstStyle/>
            <a:p>
              <a:pPr defTabSz="443776"/>
              <a:r>
                <a:rPr lang="en-US" sz="557" b="1" dirty="0">
                  <a:solidFill>
                    <a:prstClr val="black"/>
                  </a:solidFill>
                  <a:latin typeface="Calibri" panose="020F0502020204030204"/>
                  <a:cs typeface="Arial" panose="020B0604020202020204" pitchFamily="34" charset="0"/>
                </a:rPr>
                <a:t>MSLN mRNA (ng)</a:t>
              </a:r>
            </a:p>
          </p:txBody>
        </p:sp>
        <p:sp>
          <p:nvSpPr>
            <p:cNvPr id="37" name="TextBox 36">
              <a:extLst>
                <a:ext uri="{FF2B5EF4-FFF2-40B4-BE49-F238E27FC236}">
                  <a16:creationId xmlns:a16="http://schemas.microsoft.com/office/drawing/2014/main" id="{56234874-09DD-4A8E-8E8C-4452D123E546}"/>
                </a:ext>
              </a:extLst>
            </p:cNvPr>
            <p:cNvSpPr txBox="1"/>
            <p:nvPr/>
          </p:nvSpPr>
          <p:spPr>
            <a:xfrm>
              <a:off x="5671028" y="1008379"/>
              <a:ext cx="2335786" cy="383703"/>
            </a:xfrm>
            <a:prstGeom prst="rect">
              <a:avLst/>
            </a:prstGeom>
            <a:noFill/>
          </p:spPr>
          <p:txBody>
            <a:bodyPr wrap="none" rtlCol="0">
              <a:spAutoFit/>
            </a:bodyPr>
            <a:lstStyle/>
            <a:p>
              <a:pPr defTabSz="443776"/>
              <a:r>
                <a:rPr lang="en-US" sz="557" b="1" dirty="0">
                  <a:solidFill>
                    <a:prstClr val="black"/>
                  </a:solidFill>
                  <a:latin typeface="Calibri" panose="020F0502020204030204"/>
                  <a:cs typeface="Arial" panose="020B0604020202020204" pitchFamily="34" charset="0"/>
                </a:rPr>
                <a:t>MSLN protein (molecules/cell)</a:t>
              </a:r>
            </a:p>
          </p:txBody>
        </p:sp>
        <p:sp>
          <p:nvSpPr>
            <p:cNvPr id="11" name="TextBox 10">
              <a:extLst>
                <a:ext uri="{FF2B5EF4-FFF2-40B4-BE49-F238E27FC236}">
                  <a16:creationId xmlns:a16="http://schemas.microsoft.com/office/drawing/2014/main" id="{9E2AC95F-284E-4139-88ED-6BFC29EBE3BA}"/>
                </a:ext>
              </a:extLst>
            </p:cNvPr>
            <p:cNvSpPr txBox="1"/>
            <p:nvPr/>
          </p:nvSpPr>
          <p:spPr>
            <a:xfrm>
              <a:off x="2202347" y="1235670"/>
              <a:ext cx="743361"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1000</a:t>
              </a:r>
            </a:p>
          </p:txBody>
        </p:sp>
        <p:sp>
          <p:nvSpPr>
            <p:cNvPr id="40" name="TextBox 39">
              <a:extLst>
                <a:ext uri="{FF2B5EF4-FFF2-40B4-BE49-F238E27FC236}">
                  <a16:creationId xmlns:a16="http://schemas.microsoft.com/office/drawing/2014/main" id="{2956D9A3-524B-4D9E-B0A2-611CACCDD967}"/>
                </a:ext>
              </a:extLst>
            </p:cNvPr>
            <p:cNvSpPr txBox="1"/>
            <p:nvPr/>
          </p:nvSpPr>
          <p:spPr>
            <a:xfrm>
              <a:off x="2288704" y="1438199"/>
              <a:ext cx="657004"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500</a:t>
              </a:r>
            </a:p>
          </p:txBody>
        </p:sp>
        <p:sp>
          <p:nvSpPr>
            <p:cNvPr id="44" name="TextBox 43">
              <a:extLst>
                <a:ext uri="{FF2B5EF4-FFF2-40B4-BE49-F238E27FC236}">
                  <a16:creationId xmlns:a16="http://schemas.microsoft.com/office/drawing/2014/main" id="{D4A5CB17-8845-4EC4-B6C9-2C155ED1CEEB}"/>
                </a:ext>
              </a:extLst>
            </p:cNvPr>
            <p:cNvSpPr txBox="1"/>
            <p:nvPr/>
          </p:nvSpPr>
          <p:spPr>
            <a:xfrm>
              <a:off x="2076651" y="1623555"/>
              <a:ext cx="869057" cy="383703"/>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250</a:t>
              </a:r>
            </a:p>
          </p:txBody>
        </p:sp>
        <p:sp>
          <p:nvSpPr>
            <p:cNvPr id="45" name="TextBox 44">
              <a:extLst>
                <a:ext uri="{FF2B5EF4-FFF2-40B4-BE49-F238E27FC236}">
                  <a16:creationId xmlns:a16="http://schemas.microsoft.com/office/drawing/2014/main" id="{1E1A87AA-BB0C-4321-B0E7-0F52AED79DEC}"/>
                </a:ext>
              </a:extLst>
            </p:cNvPr>
            <p:cNvSpPr txBox="1"/>
            <p:nvPr/>
          </p:nvSpPr>
          <p:spPr>
            <a:xfrm>
              <a:off x="2184793" y="1783908"/>
              <a:ext cx="760915" cy="383703"/>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125</a:t>
              </a:r>
            </a:p>
          </p:txBody>
        </p:sp>
        <p:sp>
          <p:nvSpPr>
            <p:cNvPr id="46" name="TextBox 45">
              <a:extLst>
                <a:ext uri="{FF2B5EF4-FFF2-40B4-BE49-F238E27FC236}">
                  <a16:creationId xmlns:a16="http://schemas.microsoft.com/office/drawing/2014/main" id="{D0AB1F25-AA7E-472B-A388-788262E5F5A1}"/>
                </a:ext>
              </a:extLst>
            </p:cNvPr>
            <p:cNvSpPr txBox="1"/>
            <p:nvPr/>
          </p:nvSpPr>
          <p:spPr>
            <a:xfrm>
              <a:off x="2247255" y="1966824"/>
              <a:ext cx="698457"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62.5</a:t>
              </a:r>
            </a:p>
          </p:txBody>
        </p:sp>
        <p:sp>
          <p:nvSpPr>
            <p:cNvPr id="48" name="TextBox 47">
              <a:extLst>
                <a:ext uri="{FF2B5EF4-FFF2-40B4-BE49-F238E27FC236}">
                  <a16:creationId xmlns:a16="http://schemas.microsoft.com/office/drawing/2014/main" id="{4071C500-0828-4CEA-83CC-F09E2EE38086}"/>
                </a:ext>
              </a:extLst>
            </p:cNvPr>
            <p:cNvSpPr txBox="1"/>
            <p:nvPr/>
          </p:nvSpPr>
          <p:spPr>
            <a:xfrm>
              <a:off x="2160896" y="2135447"/>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31.25</a:t>
              </a:r>
            </a:p>
          </p:txBody>
        </p:sp>
        <p:sp>
          <p:nvSpPr>
            <p:cNvPr id="49" name="TextBox 48">
              <a:extLst>
                <a:ext uri="{FF2B5EF4-FFF2-40B4-BE49-F238E27FC236}">
                  <a16:creationId xmlns:a16="http://schemas.microsoft.com/office/drawing/2014/main" id="{CA67133A-3E92-46CF-BC81-AB37D38388DA}"/>
                </a:ext>
              </a:extLst>
            </p:cNvPr>
            <p:cNvSpPr txBox="1"/>
            <p:nvPr/>
          </p:nvSpPr>
          <p:spPr>
            <a:xfrm>
              <a:off x="2074539" y="2303750"/>
              <a:ext cx="871169"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15.625</a:t>
              </a:r>
            </a:p>
          </p:txBody>
        </p:sp>
        <p:sp>
          <p:nvSpPr>
            <p:cNvPr id="50" name="TextBox 49">
              <a:extLst>
                <a:ext uri="{FF2B5EF4-FFF2-40B4-BE49-F238E27FC236}">
                  <a16:creationId xmlns:a16="http://schemas.microsoft.com/office/drawing/2014/main" id="{99190ADA-8A74-42C7-A40D-CCB87DAF68C6}"/>
                </a:ext>
              </a:extLst>
            </p:cNvPr>
            <p:cNvSpPr txBox="1"/>
            <p:nvPr/>
          </p:nvSpPr>
          <p:spPr>
            <a:xfrm>
              <a:off x="2160896" y="2486355"/>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7.813</a:t>
              </a:r>
            </a:p>
          </p:txBody>
        </p:sp>
        <p:sp>
          <p:nvSpPr>
            <p:cNvPr id="51" name="TextBox 50">
              <a:extLst>
                <a:ext uri="{FF2B5EF4-FFF2-40B4-BE49-F238E27FC236}">
                  <a16:creationId xmlns:a16="http://schemas.microsoft.com/office/drawing/2014/main" id="{CD00A3DC-AEC4-415A-A5B3-AB5D0673949D}"/>
                </a:ext>
              </a:extLst>
            </p:cNvPr>
            <p:cNvSpPr txBox="1"/>
            <p:nvPr/>
          </p:nvSpPr>
          <p:spPr>
            <a:xfrm>
              <a:off x="2160896" y="2678292"/>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3.906</a:t>
              </a:r>
            </a:p>
          </p:txBody>
        </p:sp>
        <p:sp>
          <p:nvSpPr>
            <p:cNvPr id="52" name="TextBox 51">
              <a:extLst>
                <a:ext uri="{FF2B5EF4-FFF2-40B4-BE49-F238E27FC236}">
                  <a16:creationId xmlns:a16="http://schemas.microsoft.com/office/drawing/2014/main" id="{71BF7104-99EA-4C98-A65C-8A1E6CDABB28}"/>
                </a:ext>
              </a:extLst>
            </p:cNvPr>
            <p:cNvSpPr txBox="1"/>
            <p:nvPr/>
          </p:nvSpPr>
          <p:spPr>
            <a:xfrm>
              <a:off x="2160896" y="2863229"/>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1.953</a:t>
              </a:r>
            </a:p>
          </p:txBody>
        </p:sp>
        <p:sp>
          <p:nvSpPr>
            <p:cNvPr id="63" name="TextBox 62">
              <a:extLst>
                <a:ext uri="{FF2B5EF4-FFF2-40B4-BE49-F238E27FC236}">
                  <a16:creationId xmlns:a16="http://schemas.microsoft.com/office/drawing/2014/main" id="{52BC8FED-E6DE-45A4-90D4-44B02EF50A55}"/>
                </a:ext>
              </a:extLst>
            </p:cNvPr>
            <p:cNvSpPr txBox="1"/>
            <p:nvPr/>
          </p:nvSpPr>
          <p:spPr>
            <a:xfrm>
              <a:off x="2160896" y="3048163"/>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0.977</a:t>
              </a:r>
            </a:p>
          </p:txBody>
        </p:sp>
        <p:sp>
          <p:nvSpPr>
            <p:cNvPr id="64" name="TextBox 63">
              <a:extLst>
                <a:ext uri="{FF2B5EF4-FFF2-40B4-BE49-F238E27FC236}">
                  <a16:creationId xmlns:a16="http://schemas.microsoft.com/office/drawing/2014/main" id="{98C41F3C-53E0-4A85-916E-2F7CF70829FF}"/>
                </a:ext>
              </a:extLst>
            </p:cNvPr>
            <p:cNvSpPr txBox="1"/>
            <p:nvPr/>
          </p:nvSpPr>
          <p:spPr>
            <a:xfrm>
              <a:off x="2160896" y="3214162"/>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0.488</a:t>
              </a:r>
            </a:p>
          </p:txBody>
        </p:sp>
        <p:sp>
          <p:nvSpPr>
            <p:cNvPr id="65" name="TextBox 64">
              <a:extLst>
                <a:ext uri="{FF2B5EF4-FFF2-40B4-BE49-F238E27FC236}">
                  <a16:creationId xmlns:a16="http://schemas.microsoft.com/office/drawing/2014/main" id="{6B091B4A-2304-476C-AA4B-6620E3693B56}"/>
                </a:ext>
              </a:extLst>
            </p:cNvPr>
            <p:cNvSpPr txBox="1"/>
            <p:nvPr/>
          </p:nvSpPr>
          <p:spPr>
            <a:xfrm>
              <a:off x="2160896" y="3375882"/>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0.244</a:t>
              </a:r>
            </a:p>
          </p:txBody>
        </p:sp>
        <p:sp>
          <p:nvSpPr>
            <p:cNvPr id="66" name="TextBox 65">
              <a:extLst>
                <a:ext uri="{FF2B5EF4-FFF2-40B4-BE49-F238E27FC236}">
                  <a16:creationId xmlns:a16="http://schemas.microsoft.com/office/drawing/2014/main" id="{70180A5B-4C04-4EAA-A45B-2618466767E3}"/>
                </a:ext>
              </a:extLst>
            </p:cNvPr>
            <p:cNvSpPr txBox="1"/>
            <p:nvPr/>
          </p:nvSpPr>
          <p:spPr>
            <a:xfrm>
              <a:off x="2160896" y="3552500"/>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0.122</a:t>
              </a:r>
            </a:p>
          </p:txBody>
        </p:sp>
        <p:sp>
          <p:nvSpPr>
            <p:cNvPr id="67" name="TextBox 66">
              <a:extLst>
                <a:ext uri="{FF2B5EF4-FFF2-40B4-BE49-F238E27FC236}">
                  <a16:creationId xmlns:a16="http://schemas.microsoft.com/office/drawing/2014/main" id="{61DFDD8B-0926-4B44-8DDA-3D8FB8383C0A}"/>
                </a:ext>
              </a:extLst>
            </p:cNvPr>
            <p:cNvSpPr txBox="1"/>
            <p:nvPr/>
          </p:nvSpPr>
          <p:spPr>
            <a:xfrm>
              <a:off x="2160896" y="3745375"/>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0.061</a:t>
              </a:r>
            </a:p>
          </p:txBody>
        </p:sp>
        <p:sp>
          <p:nvSpPr>
            <p:cNvPr id="68" name="TextBox 67">
              <a:extLst>
                <a:ext uri="{FF2B5EF4-FFF2-40B4-BE49-F238E27FC236}">
                  <a16:creationId xmlns:a16="http://schemas.microsoft.com/office/drawing/2014/main" id="{37BA66AD-4F48-4FD4-B392-310E47486853}"/>
                </a:ext>
              </a:extLst>
            </p:cNvPr>
            <p:cNvSpPr txBox="1"/>
            <p:nvPr/>
          </p:nvSpPr>
          <p:spPr>
            <a:xfrm>
              <a:off x="2160896" y="3907099"/>
              <a:ext cx="784812"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0.031</a:t>
              </a:r>
            </a:p>
          </p:txBody>
        </p:sp>
        <p:sp>
          <p:nvSpPr>
            <p:cNvPr id="69" name="TextBox 68">
              <a:extLst>
                <a:ext uri="{FF2B5EF4-FFF2-40B4-BE49-F238E27FC236}">
                  <a16:creationId xmlns:a16="http://schemas.microsoft.com/office/drawing/2014/main" id="{712CB3D5-F22B-4EC0-B534-B67DF743D68A}"/>
                </a:ext>
              </a:extLst>
            </p:cNvPr>
            <p:cNvSpPr txBox="1"/>
            <p:nvPr/>
          </p:nvSpPr>
          <p:spPr>
            <a:xfrm>
              <a:off x="2461418" y="4083718"/>
              <a:ext cx="484290" cy="383703"/>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a:t>
              </a:r>
            </a:p>
          </p:txBody>
        </p:sp>
        <p:sp>
          <p:nvSpPr>
            <p:cNvPr id="70" name="TextBox 69">
              <a:extLst>
                <a:ext uri="{FF2B5EF4-FFF2-40B4-BE49-F238E27FC236}">
                  <a16:creationId xmlns:a16="http://schemas.microsoft.com/office/drawing/2014/main" id="{E87389B3-33FA-4631-90AC-8FE7CAFF91FD}"/>
                </a:ext>
              </a:extLst>
            </p:cNvPr>
            <p:cNvSpPr txBox="1"/>
            <p:nvPr/>
          </p:nvSpPr>
          <p:spPr>
            <a:xfrm>
              <a:off x="5671028" y="1235670"/>
              <a:ext cx="1175147"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&gt;1,000,000</a:t>
              </a:r>
            </a:p>
          </p:txBody>
        </p:sp>
        <p:sp>
          <p:nvSpPr>
            <p:cNvPr id="71" name="TextBox 70">
              <a:extLst>
                <a:ext uri="{FF2B5EF4-FFF2-40B4-BE49-F238E27FC236}">
                  <a16:creationId xmlns:a16="http://schemas.microsoft.com/office/drawing/2014/main" id="{A9C27060-50F8-4508-9030-805A5B2059A2}"/>
                </a:ext>
              </a:extLst>
            </p:cNvPr>
            <p:cNvSpPr txBox="1"/>
            <p:nvPr/>
          </p:nvSpPr>
          <p:spPr>
            <a:xfrm>
              <a:off x="5671028" y="1438199"/>
              <a:ext cx="957526"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700,000</a:t>
              </a:r>
            </a:p>
          </p:txBody>
        </p:sp>
        <p:sp>
          <p:nvSpPr>
            <p:cNvPr id="72" name="TextBox 71">
              <a:extLst>
                <a:ext uri="{FF2B5EF4-FFF2-40B4-BE49-F238E27FC236}">
                  <a16:creationId xmlns:a16="http://schemas.microsoft.com/office/drawing/2014/main" id="{0205CDAB-1667-4227-AE6B-A940188CF195}"/>
                </a:ext>
              </a:extLst>
            </p:cNvPr>
            <p:cNvSpPr txBox="1"/>
            <p:nvPr/>
          </p:nvSpPr>
          <p:spPr>
            <a:xfrm>
              <a:off x="5671026" y="1623555"/>
              <a:ext cx="1174109" cy="383703"/>
            </a:xfrm>
            <a:prstGeom prst="rect">
              <a:avLst/>
            </a:prstGeom>
            <a:noFill/>
          </p:spPr>
          <p:txBody>
            <a:bodyPr wrap="square" rtlCol="0">
              <a:spAutoFit/>
            </a:bodyPr>
            <a:lstStyle/>
            <a:p>
              <a:pPr defTabSz="443776"/>
              <a:r>
                <a:rPr lang="en-US" sz="557" dirty="0">
                  <a:solidFill>
                    <a:prstClr val="black"/>
                  </a:solidFill>
                  <a:latin typeface="Arial" panose="020B0604020202020204" pitchFamily="34" charset="0"/>
                  <a:cs typeface="Arial" panose="020B0604020202020204" pitchFamily="34" charset="0"/>
                </a:rPr>
                <a:t>450,000</a:t>
              </a:r>
            </a:p>
          </p:txBody>
        </p:sp>
        <p:sp>
          <p:nvSpPr>
            <p:cNvPr id="73" name="TextBox 72">
              <a:extLst>
                <a:ext uri="{FF2B5EF4-FFF2-40B4-BE49-F238E27FC236}">
                  <a16:creationId xmlns:a16="http://schemas.microsoft.com/office/drawing/2014/main" id="{46AB58C1-AFF4-4E61-A2AE-5EC68A705728}"/>
                </a:ext>
              </a:extLst>
            </p:cNvPr>
            <p:cNvSpPr txBox="1"/>
            <p:nvPr/>
          </p:nvSpPr>
          <p:spPr>
            <a:xfrm>
              <a:off x="5671028" y="1783908"/>
              <a:ext cx="952835" cy="383703"/>
            </a:xfrm>
            <a:prstGeom prst="rect">
              <a:avLst/>
            </a:prstGeom>
            <a:noFill/>
          </p:spPr>
          <p:txBody>
            <a:bodyPr wrap="square" rtlCol="0">
              <a:spAutoFit/>
            </a:bodyPr>
            <a:lstStyle/>
            <a:p>
              <a:pPr defTabSz="443776"/>
              <a:r>
                <a:rPr lang="en-US" sz="557" dirty="0">
                  <a:solidFill>
                    <a:prstClr val="black"/>
                  </a:solidFill>
                  <a:latin typeface="Arial" panose="020B0604020202020204" pitchFamily="34" charset="0"/>
                  <a:cs typeface="Arial" panose="020B0604020202020204" pitchFamily="34" charset="0"/>
                </a:rPr>
                <a:t>226,000</a:t>
              </a:r>
            </a:p>
          </p:txBody>
        </p:sp>
        <p:sp>
          <p:nvSpPr>
            <p:cNvPr id="74" name="TextBox 73">
              <a:extLst>
                <a:ext uri="{FF2B5EF4-FFF2-40B4-BE49-F238E27FC236}">
                  <a16:creationId xmlns:a16="http://schemas.microsoft.com/office/drawing/2014/main" id="{791CD9AA-F2D6-4CE9-AF3F-385D2EFBFAB0}"/>
                </a:ext>
              </a:extLst>
            </p:cNvPr>
            <p:cNvSpPr txBox="1"/>
            <p:nvPr/>
          </p:nvSpPr>
          <p:spPr>
            <a:xfrm>
              <a:off x="5671028" y="1966824"/>
              <a:ext cx="957526"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110,000</a:t>
              </a:r>
            </a:p>
          </p:txBody>
        </p:sp>
        <p:sp>
          <p:nvSpPr>
            <p:cNvPr id="75" name="TextBox 74">
              <a:extLst>
                <a:ext uri="{FF2B5EF4-FFF2-40B4-BE49-F238E27FC236}">
                  <a16:creationId xmlns:a16="http://schemas.microsoft.com/office/drawing/2014/main" id="{C2CDC191-CD54-4BB8-8CE8-FFF4F5241056}"/>
                </a:ext>
              </a:extLst>
            </p:cNvPr>
            <p:cNvSpPr txBox="1"/>
            <p:nvPr/>
          </p:nvSpPr>
          <p:spPr>
            <a:xfrm>
              <a:off x="5671028" y="2135447"/>
              <a:ext cx="871171"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54,000</a:t>
              </a:r>
            </a:p>
          </p:txBody>
        </p:sp>
        <p:sp>
          <p:nvSpPr>
            <p:cNvPr id="76" name="TextBox 75">
              <a:extLst>
                <a:ext uri="{FF2B5EF4-FFF2-40B4-BE49-F238E27FC236}">
                  <a16:creationId xmlns:a16="http://schemas.microsoft.com/office/drawing/2014/main" id="{4FFF22A9-BEDC-4E39-89C3-EA9BC07C4F40}"/>
                </a:ext>
              </a:extLst>
            </p:cNvPr>
            <p:cNvSpPr txBox="1"/>
            <p:nvPr/>
          </p:nvSpPr>
          <p:spPr>
            <a:xfrm>
              <a:off x="5671028" y="2303750"/>
              <a:ext cx="871171"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25,000</a:t>
              </a:r>
            </a:p>
          </p:txBody>
        </p:sp>
        <p:sp>
          <p:nvSpPr>
            <p:cNvPr id="77" name="TextBox 76">
              <a:extLst>
                <a:ext uri="{FF2B5EF4-FFF2-40B4-BE49-F238E27FC236}">
                  <a16:creationId xmlns:a16="http://schemas.microsoft.com/office/drawing/2014/main" id="{796113D3-6F08-4E04-84AF-95F4078CE66D}"/>
                </a:ext>
              </a:extLst>
            </p:cNvPr>
            <p:cNvSpPr txBox="1"/>
            <p:nvPr/>
          </p:nvSpPr>
          <p:spPr>
            <a:xfrm>
              <a:off x="5671028" y="2486355"/>
              <a:ext cx="871171"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13,000</a:t>
              </a:r>
            </a:p>
          </p:txBody>
        </p:sp>
        <p:sp>
          <p:nvSpPr>
            <p:cNvPr id="78" name="TextBox 77">
              <a:extLst>
                <a:ext uri="{FF2B5EF4-FFF2-40B4-BE49-F238E27FC236}">
                  <a16:creationId xmlns:a16="http://schemas.microsoft.com/office/drawing/2014/main" id="{8791EE5E-3256-4758-962B-60AF972FAFD4}"/>
                </a:ext>
              </a:extLst>
            </p:cNvPr>
            <p:cNvSpPr txBox="1"/>
            <p:nvPr/>
          </p:nvSpPr>
          <p:spPr>
            <a:xfrm>
              <a:off x="5671028" y="2678292"/>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9,100</a:t>
              </a:r>
            </a:p>
          </p:txBody>
        </p:sp>
        <p:sp>
          <p:nvSpPr>
            <p:cNvPr id="79" name="TextBox 78">
              <a:extLst>
                <a:ext uri="{FF2B5EF4-FFF2-40B4-BE49-F238E27FC236}">
                  <a16:creationId xmlns:a16="http://schemas.microsoft.com/office/drawing/2014/main" id="{81F012D2-3018-4DB1-872C-5F019ED41345}"/>
                </a:ext>
              </a:extLst>
            </p:cNvPr>
            <p:cNvSpPr txBox="1"/>
            <p:nvPr/>
          </p:nvSpPr>
          <p:spPr>
            <a:xfrm>
              <a:off x="5671028" y="2863229"/>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6,200</a:t>
              </a:r>
            </a:p>
          </p:txBody>
        </p:sp>
        <p:sp>
          <p:nvSpPr>
            <p:cNvPr id="80" name="TextBox 79">
              <a:extLst>
                <a:ext uri="{FF2B5EF4-FFF2-40B4-BE49-F238E27FC236}">
                  <a16:creationId xmlns:a16="http://schemas.microsoft.com/office/drawing/2014/main" id="{B81BA34A-F2C0-4F00-A944-CD790415F5B0}"/>
                </a:ext>
              </a:extLst>
            </p:cNvPr>
            <p:cNvSpPr txBox="1"/>
            <p:nvPr/>
          </p:nvSpPr>
          <p:spPr>
            <a:xfrm>
              <a:off x="5671028" y="3048163"/>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4,700</a:t>
              </a:r>
            </a:p>
          </p:txBody>
        </p:sp>
        <p:sp>
          <p:nvSpPr>
            <p:cNvPr id="81" name="TextBox 80">
              <a:extLst>
                <a:ext uri="{FF2B5EF4-FFF2-40B4-BE49-F238E27FC236}">
                  <a16:creationId xmlns:a16="http://schemas.microsoft.com/office/drawing/2014/main" id="{CA2B31EB-C811-4A04-9105-F452B50011C2}"/>
                </a:ext>
              </a:extLst>
            </p:cNvPr>
            <p:cNvSpPr txBox="1"/>
            <p:nvPr/>
          </p:nvSpPr>
          <p:spPr>
            <a:xfrm>
              <a:off x="5671028" y="3214162"/>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4,100</a:t>
              </a:r>
            </a:p>
          </p:txBody>
        </p:sp>
        <p:sp>
          <p:nvSpPr>
            <p:cNvPr id="82" name="TextBox 81">
              <a:extLst>
                <a:ext uri="{FF2B5EF4-FFF2-40B4-BE49-F238E27FC236}">
                  <a16:creationId xmlns:a16="http://schemas.microsoft.com/office/drawing/2014/main" id="{0AE66BAF-4E8C-49C5-8753-7B56EB33AEF0}"/>
                </a:ext>
              </a:extLst>
            </p:cNvPr>
            <p:cNvSpPr txBox="1"/>
            <p:nvPr/>
          </p:nvSpPr>
          <p:spPr>
            <a:xfrm>
              <a:off x="5671028" y="3375882"/>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3,600</a:t>
              </a:r>
            </a:p>
          </p:txBody>
        </p:sp>
        <p:sp>
          <p:nvSpPr>
            <p:cNvPr id="83" name="TextBox 82">
              <a:extLst>
                <a:ext uri="{FF2B5EF4-FFF2-40B4-BE49-F238E27FC236}">
                  <a16:creationId xmlns:a16="http://schemas.microsoft.com/office/drawing/2014/main" id="{09000E22-3864-4FEA-A208-A1BC8CEF60A1}"/>
                </a:ext>
              </a:extLst>
            </p:cNvPr>
            <p:cNvSpPr txBox="1"/>
            <p:nvPr/>
          </p:nvSpPr>
          <p:spPr>
            <a:xfrm>
              <a:off x="5671028" y="3552500"/>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3,500</a:t>
              </a:r>
            </a:p>
          </p:txBody>
        </p:sp>
        <p:sp>
          <p:nvSpPr>
            <p:cNvPr id="84" name="TextBox 83">
              <a:extLst>
                <a:ext uri="{FF2B5EF4-FFF2-40B4-BE49-F238E27FC236}">
                  <a16:creationId xmlns:a16="http://schemas.microsoft.com/office/drawing/2014/main" id="{C6DE54BF-9C8D-4617-A77B-02FDBD2C2994}"/>
                </a:ext>
              </a:extLst>
            </p:cNvPr>
            <p:cNvSpPr txBox="1"/>
            <p:nvPr/>
          </p:nvSpPr>
          <p:spPr>
            <a:xfrm>
              <a:off x="5671028" y="3745375"/>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3,400</a:t>
              </a:r>
            </a:p>
          </p:txBody>
        </p:sp>
        <p:sp>
          <p:nvSpPr>
            <p:cNvPr id="85" name="TextBox 84">
              <a:extLst>
                <a:ext uri="{FF2B5EF4-FFF2-40B4-BE49-F238E27FC236}">
                  <a16:creationId xmlns:a16="http://schemas.microsoft.com/office/drawing/2014/main" id="{1D9C0967-F4C2-4E32-A62A-7510A8E2D8FA}"/>
                </a:ext>
              </a:extLst>
            </p:cNvPr>
            <p:cNvSpPr txBox="1"/>
            <p:nvPr/>
          </p:nvSpPr>
          <p:spPr>
            <a:xfrm>
              <a:off x="5671028" y="3907099"/>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3,600</a:t>
              </a:r>
            </a:p>
          </p:txBody>
        </p:sp>
        <p:sp>
          <p:nvSpPr>
            <p:cNvPr id="86" name="TextBox 85">
              <a:extLst>
                <a:ext uri="{FF2B5EF4-FFF2-40B4-BE49-F238E27FC236}">
                  <a16:creationId xmlns:a16="http://schemas.microsoft.com/office/drawing/2014/main" id="{74AC3FA7-F436-4068-82FF-8B49DB6E284D}"/>
                </a:ext>
              </a:extLst>
            </p:cNvPr>
            <p:cNvSpPr txBox="1"/>
            <p:nvPr/>
          </p:nvSpPr>
          <p:spPr>
            <a:xfrm>
              <a:off x="5671028" y="4083718"/>
              <a:ext cx="78481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3,000</a:t>
              </a:r>
            </a:p>
          </p:txBody>
        </p:sp>
      </p:grpSp>
      <p:sp>
        <p:nvSpPr>
          <p:cNvPr id="176" name="TextBox 175">
            <a:extLst>
              <a:ext uri="{FF2B5EF4-FFF2-40B4-BE49-F238E27FC236}">
                <a16:creationId xmlns:a16="http://schemas.microsoft.com/office/drawing/2014/main" id="{AC1E52B1-34C6-48CA-8651-CF590621CD80}"/>
              </a:ext>
            </a:extLst>
          </p:cNvPr>
          <p:cNvSpPr txBox="1"/>
          <p:nvPr/>
        </p:nvSpPr>
        <p:spPr>
          <a:xfrm>
            <a:off x="92587" y="1596545"/>
            <a:ext cx="32348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A.</a:t>
            </a:r>
          </a:p>
        </p:txBody>
      </p:sp>
      <p:sp>
        <p:nvSpPr>
          <p:cNvPr id="177" name="TextBox 176">
            <a:extLst>
              <a:ext uri="{FF2B5EF4-FFF2-40B4-BE49-F238E27FC236}">
                <a16:creationId xmlns:a16="http://schemas.microsoft.com/office/drawing/2014/main" id="{AB80D2C2-6CEA-4910-B080-6D84CD309190}"/>
              </a:ext>
            </a:extLst>
          </p:cNvPr>
          <p:cNvSpPr txBox="1"/>
          <p:nvPr/>
        </p:nvSpPr>
        <p:spPr>
          <a:xfrm>
            <a:off x="114300" y="3491682"/>
            <a:ext cx="31771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B.</a:t>
            </a:r>
          </a:p>
        </p:txBody>
      </p:sp>
      <p:sp>
        <p:nvSpPr>
          <p:cNvPr id="178" name="TextBox 177">
            <a:extLst>
              <a:ext uri="{FF2B5EF4-FFF2-40B4-BE49-F238E27FC236}">
                <a16:creationId xmlns:a16="http://schemas.microsoft.com/office/drawing/2014/main" id="{5A47A232-3FD6-4DF0-90DF-FDB58F26C93E}"/>
              </a:ext>
            </a:extLst>
          </p:cNvPr>
          <p:cNvSpPr txBox="1"/>
          <p:nvPr/>
        </p:nvSpPr>
        <p:spPr>
          <a:xfrm>
            <a:off x="1757790" y="3303868"/>
            <a:ext cx="849913" cy="192232"/>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MSLN protein (MFI)</a:t>
            </a:r>
          </a:p>
        </p:txBody>
      </p:sp>
      <p:grpSp>
        <p:nvGrpSpPr>
          <p:cNvPr id="12" name="Group 11">
            <a:extLst>
              <a:ext uri="{FF2B5EF4-FFF2-40B4-BE49-F238E27FC236}">
                <a16:creationId xmlns:a16="http://schemas.microsoft.com/office/drawing/2014/main" id="{55970964-49AB-42E6-A175-54E2A4FC457E}"/>
              </a:ext>
            </a:extLst>
          </p:cNvPr>
          <p:cNvGrpSpPr/>
          <p:nvPr/>
        </p:nvGrpSpPr>
        <p:grpSpPr>
          <a:xfrm>
            <a:off x="864784" y="3530789"/>
            <a:ext cx="2141377" cy="866281"/>
            <a:chOff x="915981" y="2800514"/>
            <a:chExt cx="2206268" cy="892532"/>
          </a:xfrm>
        </p:grpSpPr>
        <p:grpSp>
          <p:nvGrpSpPr>
            <p:cNvPr id="20" name="Group 19">
              <a:extLst>
                <a:ext uri="{FF2B5EF4-FFF2-40B4-BE49-F238E27FC236}">
                  <a16:creationId xmlns:a16="http://schemas.microsoft.com/office/drawing/2014/main" id="{851DD094-2E61-4CA1-86BA-1918DD5B3323}"/>
                </a:ext>
              </a:extLst>
            </p:cNvPr>
            <p:cNvGrpSpPr/>
            <p:nvPr/>
          </p:nvGrpSpPr>
          <p:grpSpPr>
            <a:xfrm>
              <a:off x="915981" y="2800514"/>
              <a:ext cx="2206268" cy="765096"/>
              <a:chOff x="2390634" y="5360032"/>
              <a:chExt cx="4614418" cy="1600200"/>
            </a:xfrm>
          </p:grpSpPr>
          <p:pic>
            <p:nvPicPr>
              <p:cNvPr id="16" name="Picture 15" descr="Logo, company name&#10;&#10;Description automatically generated">
                <a:extLst>
                  <a:ext uri="{FF2B5EF4-FFF2-40B4-BE49-F238E27FC236}">
                    <a16:creationId xmlns:a16="http://schemas.microsoft.com/office/drawing/2014/main" id="{83809777-611E-4689-8F7B-A4BD90A63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67" y="5360032"/>
                <a:ext cx="1622738" cy="1600200"/>
              </a:xfrm>
              <a:prstGeom prst="rect">
                <a:avLst/>
              </a:prstGeom>
            </p:spPr>
          </p:pic>
          <p:sp>
            <p:nvSpPr>
              <p:cNvPr id="92" name="TextBox 91">
                <a:extLst>
                  <a:ext uri="{FF2B5EF4-FFF2-40B4-BE49-F238E27FC236}">
                    <a16:creationId xmlns:a16="http://schemas.microsoft.com/office/drawing/2014/main" id="{D7EBCAD4-C883-4279-A221-0C7A6EFAE1D0}"/>
                  </a:ext>
                </a:extLst>
              </p:cNvPr>
              <p:cNvSpPr txBox="1"/>
              <p:nvPr/>
            </p:nvSpPr>
            <p:spPr>
              <a:xfrm>
                <a:off x="2390634" y="5538861"/>
                <a:ext cx="1054247" cy="383703"/>
              </a:xfrm>
              <a:prstGeom prst="rect">
                <a:avLst/>
              </a:prstGeom>
              <a:noFill/>
            </p:spPr>
            <p:txBody>
              <a:bodyPr wrap="none" rtlCol="0">
                <a:spAutoFit/>
              </a:bodyPr>
              <a:lstStyle/>
              <a:p>
                <a:pPr defTabSz="443776"/>
                <a:r>
                  <a:rPr lang="en-US" sz="557" b="1" dirty="0">
                    <a:solidFill>
                      <a:prstClr val="black"/>
                    </a:solidFill>
                    <a:latin typeface="Arial" panose="020B0604020202020204" pitchFamily="34" charset="0"/>
                    <a:cs typeface="Arial" panose="020B0604020202020204" pitchFamily="34" charset="0"/>
                  </a:rPr>
                  <a:t>HeLa WT</a:t>
                </a:r>
              </a:p>
            </p:txBody>
          </p:sp>
          <p:sp>
            <p:nvSpPr>
              <p:cNvPr id="93" name="TextBox 92">
                <a:extLst>
                  <a:ext uri="{FF2B5EF4-FFF2-40B4-BE49-F238E27FC236}">
                    <a16:creationId xmlns:a16="http://schemas.microsoft.com/office/drawing/2014/main" id="{5C09C333-0C85-4EA2-9875-45B1A96E5C82}"/>
                  </a:ext>
                </a:extLst>
              </p:cNvPr>
              <p:cNvSpPr txBox="1"/>
              <p:nvPr/>
            </p:nvSpPr>
            <p:spPr>
              <a:xfrm>
                <a:off x="4417102" y="5554284"/>
                <a:ext cx="2587950" cy="383703"/>
              </a:xfrm>
              <a:prstGeom prst="rect">
                <a:avLst/>
              </a:prstGeom>
              <a:noFill/>
            </p:spPr>
            <p:txBody>
              <a:bodyPr wrap="none" rtlCol="0">
                <a:spAutoFit/>
              </a:bodyPr>
              <a:lstStyle/>
              <a:p>
                <a:pPr defTabSz="443776"/>
                <a:r>
                  <a:rPr lang="en-US" sz="557" b="1" dirty="0">
                    <a:solidFill>
                      <a:prstClr val="black"/>
                    </a:solidFill>
                    <a:latin typeface="Arial" panose="020B0604020202020204" pitchFamily="34" charset="0"/>
                    <a:cs typeface="Arial" panose="020B0604020202020204" pitchFamily="34" charset="0"/>
                  </a:rPr>
                  <a:t>MSLN protein (molecules/cell)</a:t>
                </a:r>
              </a:p>
            </p:txBody>
          </p:sp>
          <p:sp>
            <p:nvSpPr>
              <p:cNvPr id="95" name="TextBox 94">
                <a:extLst>
                  <a:ext uri="{FF2B5EF4-FFF2-40B4-BE49-F238E27FC236}">
                    <a16:creationId xmlns:a16="http://schemas.microsoft.com/office/drawing/2014/main" id="{F3FAEE64-8E83-4823-B406-016EFE800CB3}"/>
                  </a:ext>
                </a:extLst>
              </p:cNvPr>
              <p:cNvSpPr txBox="1"/>
              <p:nvPr/>
            </p:nvSpPr>
            <p:spPr>
              <a:xfrm>
                <a:off x="2668564" y="6346358"/>
                <a:ext cx="767544"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blank</a:t>
                </a:r>
              </a:p>
            </p:txBody>
          </p:sp>
          <p:sp>
            <p:nvSpPr>
              <p:cNvPr id="96" name="TextBox 95">
                <a:extLst>
                  <a:ext uri="{FF2B5EF4-FFF2-40B4-BE49-F238E27FC236}">
                    <a16:creationId xmlns:a16="http://schemas.microsoft.com/office/drawing/2014/main" id="{9B5E28F8-81CD-4252-8740-69E3D8786D8A}"/>
                  </a:ext>
                </a:extLst>
              </p:cNvPr>
              <p:cNvSpPr txBox="1"/>
              <p:nvPr/>
            </p:nvSpPr>
            <p:spPr>
              <a:xfrm>
                <a:off x="4447947" y="5975934"/>
                <a:ext cx="871172"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50,000</a:t>
                </a:r>
              </a:p>
            </p:txBody>
          </p:sp>
          <p:sp>
            <p:nvSpPr>
              <p:cNvPr id="97" name="TextBox 96">
                <a:extLst>
                  <a:ext uri="{FF2B5EF4-FFF2-40B4-BE49-F238E27FC236}">
                    <a16:creationId xmlns:a16="http://schemas.microsoft.com/office/drawing/2014/main" id="{9A56D3FB-9A7A-4756-9776-F7F1D05A2E5D}"/>
                  </a:ext>
                </a:extLst>
              </p:cNvPr>
              <p:cNvSpPr txBox="1"/>
              <p:nvPr/>
            </p:nvSpPr>
            <p:spPr>
              <a:xfrm>
                <a:off x="4447947" y="6339564"/>
                <a:ext cx="784813"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1,900</a:t>
                </a:r>
              </a:p>
            </p:txBody>
          </p:sp>
        </p:grpSp>
        <p:sp>
          <p:nvSpPr>
            <p:cNvPr id="179" name="TextBox 178">
              <a:extLst>
                <a:ext uri="{FF2B5EF4-FFF2-40B4-BE49-F238E27FC236}">
                  <a16:creationId xmlns:a16="http://schemas.microsoft.com/office/drawing/2014/main" id="{777478EA-EF3F-482E-8349-360406BEA1AD}"/>
                </a:ext>
              </a:extLst>
            </p:cNvPr>
            <p:cNvSpPr txBox="1"/>
            <p:nvPr/>
          </p:nvSpPr>
          <p:spPr>
            <a:xfrm>
              <a:off x="1232446" y="3494989"/>
              <a:ext cx="875668"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MSLN protein (MFI)</a:t>
              </a:r>
            </a:p>
          </p:txBody>
        </p:sp>
      </p:grpSp>
      <p:grpSp>
        <p:nvGrpSpPr>
          <p:cNvPr id="9" name="Group 8">
            <a:extLst>
              <a:ext uri="{FF2B5EF4-FFF2-40B4-BE49-F238E27FC236}">
                <a16:creationId xmlns:a16="http://schemas.microsoft.com/office/drawing/2014/main" id="{88D5536F-8D6B-4EE0-BC50-0A5EC2A3A075}"/>
              </a:ext>
            </a:extLst>
          </p:cNvPr>
          <p:cNvGrpSpPr/>
          <p:nvPr/>
        </p:nvGrpSpPr>
        <p:grpSpPr>
          <a:xfrm>
            <a:off x="3740856" y="1536437"/>
            <a:ext cx="2311143" cy="861957"/>
            <a:chOff x="3736451" y="847121"/>
            <a:chExt cx="2381177" cy="888077"/>
          </a:xfrm>
        </p:grpSpPr>
        <p:grpSp>
          <p:nvGrpSpPr>
            <p:cNvPr id="14" name="Group 13">
              <a:extLst>
                <a:ext uri="{FF2B5EF4-FFF2-40B4-BE49-F238E27FC236}">
                  <a16:creationId xmlns:a16="http://schemas.microsoft.com/office/drawing/2014/main" id="{40062DCB-461E-4BB7-9FFA-A02D1A8A863E}"/>
                </a:ext>
              </a:extLst>
            </p:cNvPr>
            <p:cNvGrpSpPr/>
            <p:nvPr/>
          </p:nvGrpSpPr>
          <p:grpSpPr>
            <a:xfrm>
              <a:off x="3736451" y="847121"/>
              <a:ext cx="2381177" cy="765729"/>
              <a:chOff x="10649209" y="1076262"/>
              <a:chExt cx="4980242" cy="1601524"/>
            </a:xfrm>
          </p:grpSpPr>
          <p:pic>
            <p:nvPicPr>
              <p:cNvPr id="8" name="Picture 7" descr="A picture containing logo&#10;&#10;Description automatically generated">
                <a:extLst>
                  <a:ext uri="{FF2B5EF4-FFF2-40B4-BE49-F238E27FC236}">
                    <a16:creationId xmlns:a16="http://schemas.microsoft.com/office/drawing/2014/main" id="{67C342EF-9FD0-4287-A4ED-A9DE78CA3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3357" y="1076262"/>
                <a:ext cx="1624081" cy="1601524"/>
              </a:xfrm>
              <a:prstGeom prst="rect">
                <a:avLst/>
              </a:prstGeom>
            </p:spPr>
          </p:pic>
          <p:sp>
            <p:nvSpPr>
              <p:cNvPr id="87" name="TextBox 86">
                <a:extLst>
                  <a:ext uri="{FF2B5EF4-FFF2-40B4-BE49-F238E27FC236}">
                    <a16:creationId xmlns:a16="http://schemas.microsoft.com/office/drawing/2014/main" id="{3153E6E1-F8C1-4E8B-9283-0234DDA75335}"/>
                  </a:ext>
                </a:extLst>
              </p:cNvPr>
              <p:cNvSpPr txBox="1"/>
              <p:nvPr/>
            </p:nvSpPr>
            <p:spPr>
              <a:xfrm>
                <a:off x="10649209" y="1205792"/>
                <a:ext cx="1582753" cy="383703"/>
              </a:xfrm>
              <a:prstGeom prst="rect">
                <a:avLst/>
              </a:prstGeom>
              <a:noFill/>
            </p:spPr>
            <p:txBody>
              <a:bodyPr wrap="none" rtlCol="0">
                <a:spAutoFit/>
              </a:bodyPr>
              <a:lstStyle/>
              <a:p>
                <a:pPr defTabSz="443776"/>
                <a:r>
                  <a:rPr lang="en-US" sz="557" b="1" dirty="0">
                    <a:solidFill>
                      <a:prstClr val="black"/>
                    </a:solidFill>
                    <a:latin typeface="Arial" panose="020B0604020202020204" pitchFamily="34" charset="0"/>
                    <a:cs typeface="Arial" panose="020B0604020202020204" pitchFamily="34" charset="0"/>
                  </a:rPr>
                  <a:t>A*02 mRNA (ng)</a:t>
                </a:r>
              </a:p>
            </p:txBody>
          </p:sp>
          <p:sp>
            <p:nvSpPr>
              <p:cNvPr id="88" name="TextBox 87">
                <a:extLst>
                  <a:ext uri="{FF2B5EF4-FFF2-40B4-BE49-F238E27FC236}">
                    <a16:creationId xmlns:a16="http://schemas.microsoft.com/office/drawing/2014/main" id="{5DF65AAF-1CC7-4D36-9A1A-9C8CED11C988}"/>
                  </a:ext>
                </a:extLst>
              </p:cNvPr>
              <p:cNvSpPr txBox="1"/>
              <p:nvPr/>
            </p:nvSpPr>
            <p:spPr>
              <a:xfrm>
                <a:off x="13134767" y="1205792"/>
                <a:ext cx="2494684" cy="383703"/>
              </a:xfrm>
              <a:prstGeom prst="rect">
                <a:avLst/>
              </a:prstGeom>
              <a:noFill/>
            </p:spPr>
            <p:txBody>
              <a:bodyPr wrap="none" rtlCol="0">
                <a:spAutoFit/>
              </a:bodyPr>
              <a:lstStyle/>
              <a:p>
                <a:pPr defTabSz="443776"/>
                <a:r>
                  <a:rPr lang="en-US" sz="557" b="1" dirty="0">
                    <a:solidFill>
                      <a:prstClr val="black"/>
                    </a:solidFill>
                    <a:latin typeface="Arial" panose="020B0604020202020204" pitchFamily="34" charset="0"/>
                    <a:cs typeface="Arial" panose="020B0604020202020204" pitchFamily="34" charset="0"/>
                  </a:rPr>
                  <a:t>A*02 protein (molecules/cell)</a:t>
                </a:r>
              </a:p>
            </p:txBody>
          </p:sp>
          <p:sp>
            <p:nvSpPr>
              <p:cNvPr id="13" name="TextBox 12">
                <a:extLst>
                  <a:ext uri="{FF2B5EF4-FFF2-40B4-BE49-F238E27FC236}">
                    <a16:creationId xmlns:a16="http://schemas.microsoft.com/office/drawing/2014/main" id="{F6CC1794-E3E8-4664-BD26-8729C8B3D88E}"/>
                  </a:ext>
                </a:extLst>
              </p:cNvPr>
              <p:cNvSpPr txBox="1"/>
              <p:nvPr/>
            </p:nvSpPr>
            <p:spPr>
              <a:xfrm>
                <a:off x="11744769" y="1646627"/>
                <a:ext cx="484293"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a:t>
                </a:r>
              </a:p>
            </p:txBody>
          </p:sp>
          <p:sp>
            <p:nvSpPr>
              <p:cNvPr id="89" name="TextBox 88">
                <a:extLst>
                  <a:ext uri="{FF2B5EF4-FFF2-40B4-BE49-F238E27FC236}">
                    <a16:creationId xmlns:a16="http://schemas.microsoft.com/office/drawing/2014/main" id="{13979EB1-C276-4F28-A433-E9F7995155DF}"/>
                  </a:ext>
                </a:extLst>
              </p:cNvPr>
              <p:cNvSpPr txBox="1"/>
              <p:nvPr/>
            </p:nvSpPr>
            <p:spPr>
              <a:xfrm>
                <a:off x="11744760" y="2010255"/>
                <a:ext cx="484293"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0</a:t>
                </a:r>
              </a:p>
            </p:txBody>
          </p:sp>
          <p:sp>
            <p:nvSpPr>
              <p:cNvPr id="90" name="TextBox 89">
                <a:extLst>
                  <a:ext uri="{FF2B5EF4-FFF2-40B4-BE49-F238E27FC236}">
                    <a16:creationId xmlns:a16="http://schemas.microsoft.com/office/drawing/2014/main" id="{F1643779-A832-47CC-A13E-0FD1C6D37200}"/>
                  </a:ext>
                </a:extLst>
              </p:cNvPr>
              <p:cNvSpPr txBox="1"/>
              <p:nvPr/>
            </p:nvSpPr>
            <p:spPr>
              <a:xfrm>
                <a:off x="13134767" y="1642863"/>
                <a:ext cx="784813"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2,970</a:t>
                </a:r>
              </a:p>
            </p:txBody>
          </p:sp>
          <p:sp>
            <p:nvSpPr>
              <p:cNvPr id="91" name="TextBox 90">
                <a:extLst>
                  <a:ext uri="{FF2B5EF4-FFF2-40B4-BE49-F238E27FC236}">
                    <a16:creationId xmlns:a16="http://schemas.microsoft.com/office/drawing/2014/main" id="{B60CE68A-8CF9-43B8-BA55-E8DD1BD08079}"/>
                  </a:ext>
                </a:extLst>
              </p:cNvPr>
              <p:cNvSpPr txBox="1"/>
              <p:nvPr/>
            </p:nvSpPr>
            <p:spPr>
              <a:xfrm>
                <a:off x="13134767" y="2006490"/>
                <a:ext cx="784813" cy="383703"/>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2,920</a:t>
                </a:r>
              </a:p>
            </p:txBody>
          </p:sp>
        </p:grpSp>
        <p:sp>
          <p:nvSpPr>
            <p:cNvPr id="180" name="TextBox 179">
              <a:extLst>
                <a:ext uri="{FF2B5EF4-FFF2-40B4-BE49-F238E27FC236}">
                  <a16:creationId xmlns:a16="http://schemas.microsoft.com/office/drawing/2014/main" id="{1E5FB334-59E0-4FA5-9FA8-BF554E83DA4C}"/>
                </a:ext>
              </a:extLst>
            </p:cNvPr>
            <p:cNvSpPr txBox="1"/>
            <p:nvPr/>
          </p:nvSpPr>
          <p:spPr>
            <a:xfrm>
              <a:off x="4331470" y="1537141"/>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grpSp>
      <p:grpSp>
        <p:nvGrpSpPr>
          <p:cNvPr id="17" name="Group 16">
            <a:extLst>
              <a:ext uri="{FF2B5EF4-FFF2-40B4-BE49-F238E27FC236}">
                <a16:creationId xmlns:a16="http://schemas.microsoft.com/office/drawing/2014/main" id="{3FA81735-2FC0-4A6D-B70E-94673677E2FB}"/>
              </a:ext>
            </a:extLst>
          </p:cNvPr>
          <p:cNvGrpSpPr/>
          <p:nvPr/>
        </p:nvGrpSpPr>
        <p:grpSpPr>
          <a:xfrm>
            <a:off x="2969569" y="3482516"/>
            <a:ext cx="3156902" cy="2019140"/>
            <a:chOff x="3069195" y="2753378"/>
            <a:chExt cx="3252565" cy="2080326"/>
          </a:xfrm>
        </p:grpSpPr>
        <p:pic>
          <p:nvPicPr>
            <p:cNvPr id="19" name="Picture 18" descr="Chart, surface chart&#10;&#10;Description automatically generated">
              <a:extLst>
                <a:ext uri="{FF2B5EF4-FFF2-40B4-BE49-F238E27FC236}">
                  <a16:creationId xmlns:a16="http://schemas.microsoft.com/office/drawing/2014/main" id="{650BD4A2-C0C3-4218-AB5D-B9D4DEB2635A}"/>
                </a:ext>
              </a:extLst>
            </p:cNvPr>
            <p:cNvPicPr>
              <a:picLocks/>
            </p:cNvPicPr>
            <p:nvPr/>
          </p:nvPicPr>
          <p:blipFill rotWithShape="1">
            <a:blip r:embed="rId6">
              <a:extLst>
                <a:ext uri="{28A0092B-C50C-407E-A947-70E740481C1C}">
                  <a14:useLocalDpi xmlns:a14="http://schemas.microsoft.com/office/drawing/2010/main" val="0"/>
                </a:ext>
              </a:extLst>
            </a:blip>
            <a:srcRect b="10663"/>
            <a:stretch/>
          </p:blipFill>
          <p:spPr>
            <a:xfrm>
              <a:off x="3357161" y="2753378"/>
              <a:ext cx="1897437" cy="1913841"/>
            </a:xfrm>
            <a:prstGeom prst="rect">
              <a:avLst/>
            </a:prstGeom>
          </p:spPr>
        </p:pic>
        <p:sp>
          <p:nvSpPr>
            <p:cNvPr id="140" name="TextBox 139">
              <a:extLst>
                <a:ext uri="{FF2B5EF4-FFF2-40B4-BE49-F238E27FC236}">
                  <a16:creationId xmlns:a16="http://schemas.microsoft.com/office/drawing/2014/main" id="{DEE2D61F-8DF4-4B18-8DE0-2A8170D45CEF}"/>
                </a:ext>
              </a:extLst>
            </p:cNvPr>
            <p:cNvSpPr txBox="1"/>
            <p:nvPr/>
          </p:nvSpPr>
          <p:spPr>
            <a:xfrm>
              <a:off x="3069195" y="2886530"/>
              <a:ext cx="756753" cy="183458"/>
            </a:xfrm>
            <a:prstGeom prst="rect">
              <a:avLst/>
            </a:prstGeom>
            <a:noFill/>
          </p:spPr>
          <p:txBody>
            <a:bodyPr wrap="none" rtlCol="0">
              <a:spAutoFit/>
            </a:bodyPr>
            <a:lstStyle/>
            <a:p>
              <a:pPr algn="r" defTabSz="443776"/>
              <a:r>
                <a:rPr lang="en-US" sz="557" b="1" dirty="0">
                  <a:solidFill>
                    <a:prstClr val="black"/>
                  </a:solidFill>
                  <a:latin typeface="Arial" panose="020B0604020202020204" pitchFamily="34" charset="0"/>
                  <a:cs typeface="Arial" panose="020B0604020202020204" pitchFamily="34" charset="0"/>
                </a:rPr>
                <a:t>A*02 mRNA (ng)</a:t>
              </a:r>
            </a:p>
          </p:txBody>
        </p:sp>
        <p:sp>
          <p:nvSpPr>
            <p:cNvPr id="141" name="TextBox 140">
              <a:extLst>
                <a:ext uri="{FF2B5EF4-FFF2-40B4-BE49-F238E27FC236}">
                  <a16:creationId xmlns:a16="http://schemas.microsoft.com/office/drawing/2014/main" id="{2A786177-0A19-4CDD-806D-872BC0C9CA9B}"/>
                </a:ext>
              </a:extLst>
            </p:cNvPr>
            <p:cNvSpPr txBox="1"/>
            <p:nvPr/>
          </p:nvSpPr>
          <p:spPr>
            <a:xfrm>
              <a:off x="5128990" y="2886530"/>
              <a:ext cx="1192770" cy="183458"/>
            </a:xfrm>
            <a:prstGeom prst="rect">
              <a:avLst/>
            </a:prstGeom>
            <a:noFill/>
          </p:spPr>
          <p:txBody>
            <a:bodyPr wrap="none" rtlCol="0">
              <a:spAutoFit/>
            </a:bodyPr>
            <a:lstStyle/>
            <a:p>
              <a:pPr defTabSz="443776"/>
              <a:r>
                <a:rPr lang="en-US" sz="557" b="1" dirty="0">
                  <a:solidFill>
                    <a:prstClr val="black"/>
                  </a:solidFill>
                  <a:latin typeface="Arial" panose="020B0604020202020204" pitchFamily="34" charset="0"/>
                  <a:cs typeface="Arial" panose="020B0604020202020204" pitchFamily="34" charset="0"/>
                </a:rPr>
                <a:t>A*02 protein (molecules/cell)</a:t>
              </a:r>
            </a:p>
          </p:txBody>
        </p:sp>
        <p:sp>
          <p:nvSpPr>
            <p:cNvPr id="142" name="TextBox 141">
              <a:extLst>
                <a:ext uri="{FF2B5EF4-FFF2-40B4-BE49-F238E27FC236}">
                  <a16:creationId xmlns:a16="http://schemas.microsoft.com/office/drawing/2014/main" id="{CF29F751-D5AD-4F94-815B-E23AC39B8400}"/>
                </a:ext>
              </a:extLst>
            </p:cNvPr>
            <p:cNvSpPr txBox="1"/>
            <p:nvPr/>
          </p:nvSpPr>
          <p:spPr>
            <a:xfrm>
              <a:off x="3470528" y="2995204"/>
              <a:ext cx="355419"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1000</a:t>
              </a:r>
            </a:p>
          </p:txBody>
        </p:sp>
        <p:sp>
          <p:nvSpPr>
            <p:cNvPr id="143" name="TextBox 142">
              <a:extLst>
                <a:ext uri="{FF2B5EF4-FFF2-40B4-BE49-F238E27FC236}">
                  <a16:creationId xmlns:a16="http://schemas.microsoft.com/office/drawing/2014/main" id="{29CF0150-5CB1-4BDE-A34E-1C55D3CA331E}"/>
                </a:ext>
              </a:extLst>
            </p:cNvPr>
            <p:cNvSpPr txBox="1"/>
            <p:nvPr/>
          </p:nvSpPr>
          <p:spPr>
            <a:xfrm>
              <a:off x="3511816" y="3092037"/>
              <a:ext cx="314130"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500</a:t>
              </a:r>
            </a:p>
          </p:txBody>
        </p:sp>
        <p:sp>
          <p:nvSpPr>
            <p:cNvPr id="144" name="TextBox 143">
              <a:extLst>
                <a:ext uri="{FF2B5EF4-FFF2-40B4-BE49-F238E27FC236}">
                  <a16:creationId xmlns:a16="http://schemas.microsoft.com/office/drawing/2014/main" id="{F13E577F-E8CC-4A97-BD97-77F9564977EF}"/>
                </a:ext>
              </a:extLst>
            </p:cNvPr>
            <p:cNvSpPr txBox="1"/>
            <p:nvPr/>
          </p:nvSpPr>
          <p:spPr>
            <a:xfrm>
              <a:off x="3453727" y="3180661"/>
              <a:ext cx="372219" cy="183458"/>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250</a:t>
              </a:r>
            </a:p>
          </p:txBody>
        </p:sp>
        <p:sp>
          <p:nvSpPr>
            <p:cNvPr id="145" name="TextBox 144">
              <a:extLst>
                <a:ext uri="{FF2B5EF4-FFF2-40B4-BE49-F238E27FC236}">
                  <a16:creationId xmlns:a16="http://schemas.microsoft.com/office/drawing/2014/main" id="{FDCD1A5E-C464-48E9-8787-35FF8D054977}"/>
                </a:ext>
              </a:extLst>
            </p:cNvPr>
            <p:cNvSpPr txBox="1"/>
            <p:nvPr/>
          </p:nvSpPr>
          <p:spPr>
            <a:xfrm>
              <a:off x="3511816" y="3257328"/>
              <a:ext cx="314130"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125</a:t>
              </a:r>
            </a:p>
          </p:txBody>
        </p:sp>
        <p:sp>
          <p:nvSpPr>
            <p:cNvPr id="146" name="TextBox 145">
              <a:extLst>
                <a:ext uri="{FF2B5EF4-FFF2-40B4-BE49-F238E27FC236}">
                  <a16:creationId xmlns:a16="http://schemas.microsoft.com/office/drawing/2014/main" id="{95E7BD34-4E19-4C59-A0B6-B8E5229193CE}"/>
                </a:ext>
              </a:extLst>
            </p:cNvPr>
            <p:cNvSpPr txBox="1"/>
            <p:nvPr/>
          </p:nvSpPr>
          <p:spPr>
            <a:xfrm>
              <a:off x="3491997" y="3344786"/>
              <a:ext cx="333950"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62.5</a:t>
              </a:r>
            </a:p>
          </p:txBody>
        </p:sp>
        <p:sp>
          <p:nvSpPr>
            <p:cNvPr id="147" name="TextBox 146">
              <a:extLst>
                <a:ext uri="{FF2B5EF4-FFF2-40B4-BE49-F238E27FC236}">
                  <a16:creationId xmlns:a16="http://schemas.microsoft.com/office/drawing/2014/main" id="{3260C283-F1D8-417C-A9C5-4835B54E3BE5}"/>
                </a:ext>
              </a:extLst>
            </p:cNvPr>
            <p:cNvSpPr txBox="1"/>
            <p:nvPr/>
          </p:nvSpPr>
          <p:spPr>
            <a:xfrm>
              <a:off x="3450708" y="3425408"/>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31.25</a:t>
              </a:r>
            </a:p>
          </p:txBody>
        </p:sp>
        <p:sp>
          <p:nvSpPr>
            <p:cNvPr id="148" name="TextBox 147">
              <a:extLst>
                <a:ext uri="{FF2B5EF4-FFF2-40B4-BE49-F238E27FC236}">
                  <a16:creationId xmlns:a16="http://schemas.microsoft.com/office/drawing/2014/main" id="{26A9FAAC-3C71-49AF-8033-944C924CD668}"/>
                </a:ext>
              </a:extLst>
            </p:cNvPr>
            <p:cNvSpPr txBox="1"/>
            <p:nvPr/>
          </p:nvSpPr>
          <p:spPr>
            <a:xfrm>
              <a:off x="3409421" y="3505879"/>
              <a:ext cx="41652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15.625</a:t>
              </a:r>
            </a:p>
          </p:txBody>
        </p:sp>
        <p:sp>
          <p:nvSpPr>
            <p:cNvPr id="149" name="TextBox 148">
              <a:extLst>
                <a:ext uri="{FF2B5EF4-FFF2-40B4-BE49-F238E27FC236}">
                  <a16:creationId xmlns:a16="http://schemas.microsoft.com/office/drawing/2014/main" id="{C6E60D07-6AC2-4A67-A4EB-3DFD307561ED}"/>
                </a:ext>
              </a:extLst>
            </p:cNvPr>
            <p:cNvSpPr txBox="1"/>
            <p:nvPr/>
          </p:nvSpPr>
          <p:spPr>
            <a:xfrm>
              <a:off x="3450708" y="3593187"/>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7.813</a:t>
              </a:r>
            </a:p>
          </p:txBody>
        </p:sp>
        <p:sp>
          <p:nvSpPr>
            <p:cNvPr id="150" name="TextBox 149">
              <a:extLst>
                <a:ext uri="{FF2B5EF4-FFF2-40B4-BE49-F238E27FC236}">
                  <a16:creationId xmlns:a16="http://schemas.microsoft.com/office/drawing/2014/main" id="{C77BD44B-BF1C-4D12-9803-3699D4F0AD5C}"/>
                </a:ext>
              </a:extLst>
            </p:cNvPr>
            <p:cNvSpPr txBox="1"/>
            <p:nvPr/>
          </p:nvSpPr>
          <p:spPr>
            <a:xfrm>
              <a:off x="3450708" y="3684957"/>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3.906</a:t>
              </a:r>
            </a:p>
          </p:txBody>
        </p:sp>
        <p:sp>
          <p:nvSpPr>
            <p:cNvPr id="151" name="TextBox 150">
              <a:extLst>
                <a:ext uri="{FF2B5EF4-FFF2-40B4-BE49-F238E27FC236}">
                  <a16:creationId xmlns:a16="http://schemas.microsoft.com/office/drawing/2014/main" id="{5D3FEF6A-8E87-4DA1-9D0D-FA38E00CE79D}"/>
                </a:ext>
              </a:extLst>
            </p:cNvPr>
            <p:cNvSpPr txBox="1"/>
            <p:nvPr/>
          </p:nvSpPr>
          <p:spPr>
            <a:xfrm>
              <a:off x="3450708" y="3773379"/>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1.953</a:t>
              </a:r>
            </a:p>
          </p:txBody>
        </p:sp>
        <p:sp>
          <p:nvSpPr>
            <p:cNvPr id="152" name="TextBox 151">
              <a:extLst>
                <a:ext uri="{FF2B5EF4-FFF2-40B4-BE49-F238E27FC236}">
                  <a16:creationId xmlns:a16="http://schemas.microsoft.com/office/drawing/2014/main" id="{6BC1543C-1801-4D95-95C6-E96A82B701B4}"/>
                </a:ext>
              </a:extLst>
            </p:cNvPr>
            <p:cNvSpPr txBox="1"/>
            <p:nvPr/>
          </p:nvSpPr>
          <p:spPr>
            <a:xfrm>
              <a:off x="3450708" y="3861801"/>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0.977</a:t>
              </a:r>
            </a:p>
          </p:txBody>
        </p:sp>
        <p:sp>
          <p:nvSpPr>
            <p:cNvPr id="153" name="TextBox 152">
              <a:extLst>
                <a:ext uri="{FF2B5EF4-FFF2-40B4-BE49-F238E27FC236}">
                  <a16:creationId xmlns:a16="http://schemas.microsoft.com/office/drawing/2014/main" id="{7D481A65-3BC8-44F8-8B74-57E163AA3E6E}"/>
                </a:ext>
              </a:extLst>
            </p:cNvPr>
            <p:cNvSpPr txBox="1"/>
            <p:nvPr/>
          </p:nvSpPr>
          <p:spPr>
            <a:xfrm>
              <a:off x="3450708" y="3941170"/>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0.488</a:t>
              </a:r>
            </a:p>
          </p:txBody>
        </p:sp>
        <p:sp>
          <p:nvSpPr>
            <p:cNvPr id="154" name="TextBox 153">
              <a:extLst>
                <a:ext uri="{FF2B5EF4-FFF2-40B4-BE49-F238E27FC236}">
                  <a16:creationId xmlns:a16="http://schemas.microsoft.com/office/drawing/2014/main" id="{9EB5369C-10A9-4614-8275-66CB558BC017}"/>
                </a:ext>
              </a:extLst>
            </p:cNvPr>
            <p:cNvSpPr txBox="1"/>
            <p:nvPr/>
          </p:nvSpPr>
          <p:spPr>
            <a:xfrm>
              <a:off x="3450708" y="4018494"/>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0.244</a:t>
              </a:r>
            </a:p>
          </p:txBody>
        </p:sp>
        <p:sp>
          <p:nvSpPr>
            <p:cNvPr id="155" name="TextBox 154">
              <a:extLst>
                <a:ext uri="{FF2B5EF4-FFF2-40B4-BE49-F238E27FC236}">
                  <a16:creationId xmlns:a16="http://schemas.microsoft.com/office/drawing/2014/main" id="{2A652E2B-8EFB-436B-B938-EA125CA45CD9}"/>
                </a:ext>
              </a:extLst>
            </p:cNvPr>
            <p:cNvSpPr txBox="1"/>
            <p:nvPr/>
          </p:nvSpPr>
          <p:spPr>
            <a:xfrm>
              <a:off x="3450708" y="4102939"/>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0.122</a:t>
              </a:r>
            </a:p>
          </p:txBody>
        </p:sp>
        <p:sp>
          <p:nvSpPr>
            <p:cNvPr id="156" name="TextBox 155">
              <a:extLst>
                <a:ext uri="{FF2B5EF4-FFF2-40B4-BE49-F238E27FC236}">
                  <a16:creationId xmlns:a16="http://schemas.microsoft.com/office/drawing/2014/main" id="{6FD6B015-6996-4919-82D8-1E89D2D87891}"/>
                </a:ext>
              </a:extLst>
            </p:cNvPr>
            <p:cNvSpPr txBox="1"/>
            <p:nvPr/>
          </p:nvSpPr>
          <p:spPr>
            <a:xfrm>
              <a:off x="3450708" y="4195156"/>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0.061</a:t>
              </a:r>
            </a:p>
          </p:txBody>
        </p:sp>
        <p:sp>
          <p:nvSpPr>
            <p:cNvPr id="157" name="TextBox 156">
              <a:extLst>
                <a:ext uri="{FF2B5EF4-FFF2-40B4-BE49-F238E27FC236}">
                  <a16:creationId xmlns:a16="http://schemas.microsoft.com/office/drawing/2014/main" id="{32072893-EC01-42BA-AC8C-B019CF4B342A}"/>
                </a:ext>
              </a:extLst>
            </p:cNvPr>
            <p:cNvSpPr txBox="1"/>
            <p:nvPr/>
          </p:nvSpPr>
          <p:spPr>
            <a:xfrm>
              <a:off x="3450708" y="4272480"/>
              <a:ext cx="375238"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0.031</a:t>
              </a:r>
            </a:p>
          </p:txBody>
        </p:sp>
        <p:sp>
          <p:nvSpPr>
            <p:cNvPr id="158" name="TextBox 157">
              <a:extLst>
                <a:ext uri="{FF2B5EF4-FFF2-40B4-BE49-F238E27FC236}">
                  <a16:creationId xmlns:a16="http://schemas.microsoft.com/office/drawing/2014/main" id="{7A509041-A9C2-4ACF-A04A-1836EC4AD962}"/>
                </a:ext>
              </a:extLst>
            </p:cNvPr>
            <p:cNvSpPr txBox="1"/>
            <p:nvPr/>
          </p:nvSpPr>
          <p:spPr>
            <a:xfrm>
              <a:off x="3594396" y="4356927"/>
              <a:ext cx="231551" cy="183458"/>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a:t>
              </a:r>
            </a:p>
          </p:txBody>
        </p:sp>
        <p:sp>
          <p:nvSpPr>
            <p:cNvPr id="159" name="TextBox 158">
              <a:extLst>
                <a:ext uri="{FF2B5EF4-FFF2-40B4-BE49-F238E27FC236}">
                  <a16:creationId xmlns:a16="http://schemas.microsoft.com/office/drawing/2014/main" id="{8CDFD8CA-8D4A-4BD5-8525-7CF00669AED4}"/>
                </a:ext>
              </a:extLst>
            </p:cNvPr>
            <p:cNvSpPr txBox="1"/>
            <p:nvPr/>
          </p:nvSpPr>
          <p:spPr>
            <a:xfrm>
              <a:off x="5128990" y="2995204"/>
              <a:ext cx="457817"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770,000</a:t>
              </a:r>
            </a:p>
          </p:txBody>
        </p:sp>
        <p:sp>
          <p:nvSpPr>
            <p:cNvPr id="160" name="TextBox 159">
              <a:extLst>
                <a:ext uri="{FF2B5EF4-FFF2-40B4-BE49-F238E27FC236}">
                  <a16:creationId xmlns:a16="http://schemas.microsoft.com/office/drawing/2014/main" id="{D7581643-8C6F-41DF-9484-69EAD4FA9236}"/>
                </a:ext>
              </a:extLst>
            </p:cNvPr>
            <p:cNvSpPr txBox="1"/>
            <p:nvPr/>
          </p:nvSpPr>
          <p:spPr>
            <a:xfrm>
              <a:off x="5128990" y="3092037"/>
              <a:ext cx="457817"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560,000</a:t>
              </a:r>
            </a:p>
          </p:txBody>
        </p:sp>
        <p:sp>
          <p:nvSpPr>
            <p:cNvPr id="161" name="TextBox 160">
              <a:extLst>
                <a:ext uri="{FF2B5EF4-FFF2-40B4-BE49-F238E27FC236}">
                  <a16:creationId xmlns:a16="http://schemas.microsoft.com/office/drawing/2014/main" id="{06DCA8AB-1F48-4518-8AD1-B63AF13D2011}"/>
                </a:ext>
              </a:extLst>
            </p:cNvPr>
            <p:cNvSpPr txBox="1"/>
            <p:nvPr/>
          </p:nvSpPr>
          <p:spPr>
            <a:xfrm>
              <a:off x="5128990" y="3180661"/>
              <a:ext cx="543544" cy="183458"/>
            </a:xfrm>
            <a:prstGeom prst="rect">
              <a:avLst/>
            </a:prstGeom>
            <a:noFill/>
          </p:spPr>
          <p:txBody>
            <a:bodyPr wrap="square" rtlCol="0">
              <a:spAutoFit/>
            </a:bodyPr>
            <a:lstStyle/>
            <a:p>
              <a:pPr defTabSz="443776"/>
              <a:r>
                <a:rPr lang="en-US" sz="557" dirty="0">
                  <a:solidFill>
                    <a:prstClr val="black"/>
                  </a:solidFill>
                  <a:latin typeface="Arial" panose="020B0604020202020204" pitchFamily="34" charset="0"/>
                  <a:cs typeface="Arial" panose="020B0604020202020204" pitchFamily="34" charset="0"/>
                </a:rPr>
                <a:t>310,000</a:t>
              </a:r>
            </a:p>
          </p:txBody>
        </p:sp>
        <p:sp>
          <p:nvSpPr>
            <p:cNvPr id="162" name="TextBox 161">
              <a:extLst>
                <a:ext uri="{FF2B5EF4-FFF2-40B4-BE49-F238E27FC236}">
                  <a16:creationId xmlns:a16="http://schemas.microsoft.com/office/drawing/2014/main" id="{65DA6442-6E37-468F-A1C1-10490FB9D7BF}"/>
                </a:ext>
              </a:extLst>
            </p:cNvPr>
            <p:cNvSpPr txBox="1"/>
            <p:nvPr/>
          </p:nvSpPr>
          <p:spPr>
            <a:xfrm>
              <a:off x="5128990" y="3257328"/>
              <a:ext cx="457817"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160,000</a:t>
              </a:r>
            </a:p>
          </p:txBody>
        </p:sp>
        <p:sp>
          <p:nvSpPr>
            <p:cNvPr id="163" name="TextBox 162">
              <a:extLst>
                <a:ext uri="{FF2B5EF4-FFF2-40B4-BE49-F238E27FC236}">
                  <a16:creationId xmlns:a16="http://schemas.microsoft.com/office/drawing/2014/main" id="{E02CA273-AD27-4EF4-8B2A-EF0F11A5DDE5}"/>
                </a:ext>
              </a:extLst>
            </p:cNvPr>
            <p:cNvSpPr txBox="1"/>
            <p:nvPr/>
          </p:nvSpPr>
          <p:spPr>
            <a:xfrm>
              <a:off x="5128990" y="3344786"/>
              <a:ext cx="416529"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93,000</a:t>
              </a:r>
            </a:p>
          </p:txBody>
        </p:sp>
        <p:sp>
          <p:nvSpPr>
            <p:cNvPr id="164" name="TextBox 163">
              <a:extLst>
                <a:ext uri="{FF2B5EF4-FFF2-40B4-BE49-F238E27FC236}">
                  <a16:creationId xmlns:a16="http://schemas.microsoft.com/office/drawing/2014/main" id="{81AE688C-00B9-4C22-9D08-F9A79CDD3B50}"/>
                </a:ext>
              </a:extLst>
            </p:cNvPr>
            <p:cNvSpPr txBox="1"/>
            <p:nvPr/>
          </p:nvSpPr>
          <p:spPr>
            <a:xfrm>
              <a:off x="5128990" y="3425408"/>
              <a:ext cx="416529"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35,000</a:t>
              </a:r>
            </a:p>
          </p:txBody>
        </p:sp>
        <p:sp>
          <p:nvSpPr>
            <p:cNvPr id="165" name="TextBox 164">
              <a:extLst>
                <a:ext uri="{FF2B5EF4-FFF2-40B4-BE49-F238E27FC236}">
                  <a16:creationId xmlns:a16="http://schemas.microsoft.com/office/drawing/2014/main" id="{476E4E32-03B8-4E8B-A583-18B2B9FA1E9F}"/>
                </a:ext>
              </a:extLst>
            </p:cNvPr>
            <p:cNvSpPr txBox="1"/>
            <p:nvPr/>
          </p:nvSpPr>
          <p:spPr>
            <a:xfrm>
              <a:off x="5128990" y="3505879"/>
              <a:ext cx="416529"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16,000</a:t>
              </a:r>
            </a:p>
          </p:txBody>
        </p:sp>
        <p:sp>
          <p:nvSpPr>
            <p:cNvPr id="166" name="TextBox 165">
              <a:extLst>
                <a:ext uri="{FF2B5EF4-FFF2-40B4-BE49-F238E27FC236}">
                  <a16:creationId xmlns:a16="http://schemas.microsoft.com/office/drawing/2014/main" id="{805622CA-6F8A-4211-8C4F-A8AB0111750D}"/>
                </a:ext>
              </a:extLst>
            </p:cNvPr>
            <p:cNvSpPr txBox="1"/>
            <p:nvPr/>
          </p:nvSpPr>
          <p:spPr>
            <a:xfrm>
              <a:off x="5128990" y="3593187"/>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9,300</a:t>
              </a:r>
            </a:p>
          </p:txBody>
        </p:sp>
        <p:sp>
          <p:nvSpPr>
            <p:cNvPr id="167" name="TextBox 166">
              <a:extLst>
                <a:ext uri="{FF2B5EF4-FFF2-40B4-BE49-F238E27FC236}">
                  <a16:creationId xmlns:a16="http://schemas.microsoft.com/office/drawing/2014/main" id="{57D95F85-4FD2-41ED-BD56-F578FF5345B1}"/>
                </a:ext>
              </a:extLst>
            </p:cNvPr>
            <p:cNvSpPr txBox="1"/>
            <p:nvPr/>
          </p:nvSpPr>
          <p:spPr>
            <a:xfrm>
              <a:off x="5128990" y="3684957"/>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4,400</a:t>
              </a:r>
            </a:p>
          </p:txBody>
        </p:sp>
        <p:sp>
          <p:nvSpPr>
            <p:cNvPr id="168" name="TextBox 167">
              <a:extLst>
                <a:ext uri="{FF2B5EF4-FFF2-40B4-BE49-F238E27FC236}">
                  <a16:creationId xmlns:a16="http://schemas.microsoft.com/office/drawing/2014/main" id="{CC30939B-ED0C-43F8-946F-59BD755393AF}"/>
                </a:ext>
              </a:extLst>
            </p:cNvPr>
            <p:cNvSpPr txBox="1"/>
            <p:nvPr/>
          </p:nvSpPr>
          <p:spPr>
            <a:xfrm>
              <a:off x="5128990" y="3773379"/>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2,800</a:t>
              </a:r>
            </a:p>
          </p:txBody>
        </p:sp>
        <p:sp>
          <p:nvSpPr>
            <p:cNvPr id="169" name="TextBox 168">
              <a:extLst>
                <a:ext uri="{FF2B5EF4-FFF2-40B4-BE49-F238E27FC236}">
                  <a16:creationId xmlns:a16="http://schemas.microsoft.com/office/drawing/2014/main" id="{F294107E-F2BC-4BDC-81AE-CCEE6C307446}"/>
                </a:ext>
              </a:extLst>
            </p:cNvPr>
            <p:cNvSpPr txBox="1"/>
            <p:nvPr/>
          </p:nvSpPr>
          <p:spPr>
            <a:xfrm>
              <a:off x="5128990" y="3861801"/>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2,200</a:t>
              </a:r>
            </a:p>
          </p:txBody>
        </p:sp>
        <p:sp>
          <p:nvSpPr>
            <p:cNvPr id="170" name="TextBox 169">
              <a:extLst>
                <a:ext uri="{FF2B5EF4-FFF2-40B4-BE49-F238E27FC236}">
                  <a16:creationId xmlns:a16="http://schemas.microsoft.com/office/drawing/2014/main" id="{C9E61EBB-8AA2-4D77-9D38-0DC38025EFD7}"/>
                </a:ext>
              </a:extLst>
            </p:cNvPr>
            <p:cNvSpPr txBox="1"/>
            <p:nvPr/>
          </p:nvSpPr>
          <p:spPr>
            <a:xfrm>
              <a:off x="5128990" y="3941170"/>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2,100</a:t>
              </a:r>
            </a:p>
          </p:txBody>
        </p:sp>
        <p:sp>
          <p:nvSpPr>
            <p:cNvPr id="171" name="TextBox 170">
              <a:extLst>
                <a:ext uri="{FF2B5EF4-FFF2-40B4-BE49-F238E27FC236}">
                  <a16:creationId xmlns:a16="http://schemas.microsoft.com/office/drawing/2014/main" id="{57E16DAA-4D37-4119-BC66-7B7342C5FEE3}"/>
                </a:ext>
              </a:extLst>
            </p:cNvPr>
            <p:cNvSpPr txBox="1"/>
            <p:nvPr/>
          </p:nvSpPr>
          <p:spPr>
            <a:xfrm>
              <a:off x="5128990" y="4018494"/>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2,100</a:t>
              </a:r>
            </a:p>
          </p:txBody>
        </p:sp>
        <p:sp>
          <p:nvSpPr>
            <p:cNvPr id="172" name="TextBox 171">
              <a:extLst>
                <a:ext uri="{FF2B5EF4-FFF2-40B4-BE49-F238E27FC236}">
                  <a16:creationId xmlns:a16="http://schemas.microsoft.com/office/drawing/2014/main" id="{0C35B080-278C-4C7B-A3BF-550A1190B105}"/>
                </a:ext>
              </a:extLst>
            </p:cNvPr>
            <p:cNvSpPr txBox="1"/>
            <p:nvPr/>
          </p:nvSpPr>
          <p:spPr>
            <a:xfrm>
              <a:off x="5128990" y="4102939"/>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2,000</a:t>
              </a:r>
            </a:p>
          </p:txBody>
        </p:sp>
        <p:sp>
          <p:nvSpPr>
            <p:cNvPr id="173" name="TextBox 172">
              <a:extLst>
                <a:ext uri="{FF2B5EF4-FFF2-40B4-BE49-F238E27FC236}">
                  <a16:creationId xmlns:a16="http://schemas.microsoft.com/office/drawing/2014/main" id="{A969103B-7706-48DB-8596-B0556331D612}"/>
                </a:ext>
              </a:extLst>
            </p:cNvPr>
            <p:cNvSpPr txBox="1"/>
            <p:nvPr/>
          </p:nvSpPr>
          <p:spPr>
            <a:xfrm>
              <a:off x="5128990" y="4195156"/>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2,000</a:t>
              </a:r>
            </a:p>
          </p:txBody>
        </p:sp>
        <p:sp>
          <p:nvSpPr>
            <p:cNvPr id="174" name="TextBox 173">
              <a:extLst>
                <a:ext uri="{FF2B5EF4-FFF2-40B4-BE49-F238E27FC236}">
                  <a16:creationId xmlns:a16="http://schemas.microsoft.com/office/drawing/2014/main" id="{1C0BB7E4-3ECE-469B-A6CB-6CC7E4AC9AE3}"/>
                </a:ext>
              </a:extLst>
            </p:cNvPr>
            <p:cNvSpPr txBox="1"/>
            <p:nvPr/>
          </p:nvSpPr>
          <p:spPr>
            <a:xfrm>
              <a:off x="5128990" y="4272480"/>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2,000</a:t>
              </a:r>
            </a:p>
          </p:txBody>
        </p:sp>
        <p:sp>
          <p:nvSpPr>
            <p:cNvPr id="175" name="TextBox 174">
              <a:extLst>
                <a:ext uri="{FF2B5EF4-FFF2-40B4-BE49-F238E27FC236}">
                  <a16:creationId xmlns:a16="http://schemas.microsoft.com/office/drawing/2014/main" id="{C5D98454-C291-4465-9314-00A5BE68BA23}"/>
                </a:ext>
              </a:extLst>
            </p:cNvPr>
            <p:cNvSpPr txBox="1"/>
            <p:nvPr/>
          </p:nvSpPr>
          <p:spPr>
            <a:xfrm>
              <a:off x="5128990" y="4356927"/>
              <a:ext cx="375238" cy="183458"/>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1,900</a:t>
              </a:r>
            </a:p>
          </p:txBody>
        </p:sp>
        <p:sp>
          <p:nvSpPr>
            <p:cNvPr id="181" name="TextBox 180">
              <a:extLst>
                <a:ext uri="{FF2B5EF4-FFF2-40B4-BE49-F238E27FC236}">
                  <a16:creationId xmlns:a16="http://schemas.microsoft.com/office/drawing/2014/main" id="{EE14164E-66BB-46E7-983A-158C970E9270}"/>
                </a:ext>
              </a:extLst>
            </p:cNvPr>
            <p:cNvSpPr txBox="1"/>
            <p:nvPr/>
          </p:nvSpPr>
          <p:spPr>
            <a:xfrm>
              <a:off x="4135742" y="4635647"/>
              <a:ext cx="849243" cy="19805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grpSp>
      <p:grpSp>
        <p:nvGrpSpPr>
          <p:cNvPr id="7" name="Group 6">
            <a:extLst>
              <a:ext uri="{FF2B5EF4-FFF2-40B4-BE49-F238E27FC236}">
                <a16:creationId xmlns:a16="http://schemas.microsoft.com/office/drawing/2014/main" id="{CA09F898-97A5-4F4C-AF10-9ADFCB51466E}"/>
              </a:ext>
            </a:extLst>
          </p:cNvPr>
          <p:cNvGrpSpPr/>
          <p:nvPr/>
        </p:nvGrpSpPr>
        <p:grpSpPr>
          <a:xfrm>
            <a:off x="5703338" y="1536435"/>
            <a:ext cx="1878249" cy="1447128"/>
            <a:chOff x="5758399" y="847121"/>
            <a:chExt cx="1935164" cy="1490980"/>
          </a:xfrm>
        </p:grpSpPr>
        <p:grpSp>
          <p:nvGrpSpPr>
            <p:cNvPr id="4" name="Group 3">
              <a:extLst>
                <a:ext uri="{FF2B5EF4-FFF2-40B4-BE49-F238E27FC236}">
                  <a16:creationId xmlns:a16="http://schemas.microsoft.com/office/drawing/2014/main" id="{08939E97-221A-458E-B943-048BCFE5E497}"/>
                </a:ext>
              </a:extLst>
            </p:cNvPr>
            <p:cNvGrpSpPr/>
            <p:nvPr/>
          </p:nvGrpSpPr>
          <p:grpSpPr>
            <a:xfrm>
              <a:off x="5795269" y="847121"/>
              <a:ext cx="1898294" cy="1490980"/>
              <a:chOff x="5795269" y="847121"/>
              <a:chExt cx="1898294" cy="1490980"/>
            </a:xfrm>
          </p:grpSpPr>
          <p:pic>
            <p:nvPicPr>
              <p:cNvPr id="43" name="Picture 42" descr="Shape&#10;&#10;Description automatically generated with medium confidence">
                <a:extLst>
                  <a:ext uri="{FF2B5EF4-FFF2-40B4-BE49-F238E27FC236}">
                    <a16:creationId xmlns:a16="http://schemas.microsoft.com/office/drawing/2014/main" id="{0427C707-FC77-44F0-BDBF-B86508C238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5269" y="847121"/>
                <a:ext cx="1898294" cy="1469647"/>
              </a:xfrm>
              <a:prstGeom prst="rect">
                <a:avLst/>
              </a:prstGeom>
            </p:spPr>
          </p:pic>
          <p:sp>
            <p:nvSpPr>
              <p:cNvPr id="182" name="TextBox 181">
                <a:extLst>
                  <a:ext uri="{FF2B5EF4-FFF2-40B4-BE49-F238E27FC236}">
                    <a16:creationId xmlns:a16="http://schemas.microsoft.com/office/drawing/2014/main" id="{50EFC2C2-3EB7-409F-A297-52499E2DC552}"/>
                  </a:ext>
                </a:extLst>
              </p:cNvPr>
              <p:cNvSpPr txBox="1"/>
              <p:nvPr/>
            </p:nvSpPr>
            <p:spPr>
              <a:xfrm>
                <a:off x="6098616" y="886978"/>
                <a:ext cx="1482959" cy="227654"/>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MSLN mRNA vs. protein</a:t>
                </a:r>
              </a:p>
            </p:txBody>
          </p:sp>
          <p:sp>
            <p:nvSpPr>
              <p:cNvPr id="185" name="TextBox 184">
                <a:extLst>
                  <a:ext uri="{FF2B5EF4-FFF2-40B4-BE49-F238E27FC236}">
                    <a16:creationId xmlns:a16="http://schemas.microsoft.com/office/drawing/2014/main" id="{CA0BC0B6-93A5-4929-9E92-614BFABB0D0E}"/>
                  </a:ext>
                </a:extLst>
              </p:cNvPr>
              <p:cNvSpPr txBox="1"/>
              <p:nvPr/>
            </p:nvSpPr>
            <p:spPr>
              <a:xfrm>
                <a:off x="6400105" y="2140044"/>
                <a:ext cx="833957" cy="198057"/>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MSLN mRNA (ng)</a:t>
                </a:r>
              </a:p>
            </p:txBody>
          </p:sp>
        </p:grpSp>
        <p:sp>
          <p:nvSpPr>
            <p:cNvPr id="186" name="TextBox 185">
              <a:extLst>
                <a:ext uri="{FF2B5EF4-FFF2-40B4-BE49-F238E27FC236}">
                  <a16:creationId xmlns:a16="http://schemas.microsoft.com/office/drawing/2014/main" id="{7C272AF1-0A3A-4759-BB25-9DE47AFBC7F2}"/>
                </a:ext>
              </a:extLst>
            </p:cNvPr>
            <p:cNvSpPr txBox="1"/>
            <p:nvPr/>
          </p:nvSpPr>
          <p:spPr>
            <a:xfrm rot="16200000">
              <a:off x="5491912" y="1410495"/>
              <a:ext cx="833957" cy="300983"/>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MSLN molecules/cell</a:t>
              </a:r>
            </a:p>
          </p:txBody>
        </p:sp>
      </p:grpSp>
      <p:grpSp>
        <p:nvGrpSpPr>
          <p:cNvPr id="15" name="Group 14">
            <a:extLst>
              <a:ext uri="{FF2B5EF4-FFF2-40B4-BE49-F238E27FC236}">
                <a16:creationId xmlns:a16="http://schemas.microsoft.com/office/drawing/2014/main" id="{70B4E987-6DDF-4227-AC03-4A54CBFAAD22}"/>
              </a:ext>
            </a:extLst>
          </p:cNvPr>
          <p:cNvGrpSpPr/>
          <p:nvPr/>
        </p:nvGrpSpPr>
        <p:grpSpPr>
          <a:xfrm>
            <a:off x="5857026" y="3585849"/>
            <a:ext cx="1876857" cy="1459589"/>
            <a:chOff x="5917798" y="2863396"/>
            <a:chExt cx="1933731" cy="1503819"/>
          </a:xfrm>
        </p:grpSpPr>
        <p:pic>
          <p:nvPicPr>
            <p:cNvPr id="41" name="Picture 40" descr="Shape&#10;&#10;Description automatically generated with medium confidence">
              <a:extLst>
                <a:ext uri="{FF2B5EF4-FFF2-40B4-BE49-F238E27FC236}">
                  <a16:creationId xmlns:a16="http://schemas.microsoft.com/office/drawing/2014/main" id="{CAC4CD81-5AC1-43E4-84AD-A45A7A0C0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4091" y="2863396"/>
              <a:ext cx="1897438" cy="1468984"/>
            </a:xfrm>
            <a:prstGeom prst="rect">
              <a:avLst/>
            </a:prstGeom>
          </p:spPr>
        </p:pic>
        <p:sp>
          <p:nvSpPr>
            <p:cNvPr id="183" name="TextBox 182">
              <a:extLst>
                <a:ext uri="{FF2B5EF4-FFF2-40B4-BE49-F238E27FC236}">
                  <a16:creationId xmlns:a16="http://schemas.microsoft.com/office/drawing/2014/main" id="{8AE49265-1396-45E9-91CC-73ADCF662AF8}"/>
                </a:ext>
              </a:extLst>
            </p:cNvPr>
            <p:cNvSpPr txBox="1"/>
            <p:nvPr/>
          </p:nvSpPr>
          <p:spPr>
            <a:xfrm>
              <a:off x="6222846" y="2874846"/>
              <a:ext cx="1482959" cy="227654"/>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A*02 mRNA vs. protein</a:t>
              </a:r>
            </a:p>
          </p:txBody>
        </p:sp>
        <p:sp>
          <p:nvSpPr>
            <p:cNvPr id="184" name="TextBox 183">
              <a:extLst>
                <a:ext uri="{FF2B5EF4-FFF2-40B4-BE49-F238E27FC236}">
                  <a16:creationId xmlns:a16="http://schemas.microsoft.com/office/drawing/2014/main" id="{CF139412-DA0E-4EBB-99BB-418D127EA7A0}"/>
                </a:ext>
              </a:extLst>
            </p:cNvPr>
            <p:cNvSpPr txBox="1"/>
            <p:nvPr/>
          </p:nvSpPr>
          <p:spPr>
            <a:xfrm>
              <a:off x="6544058" y="4169158"/>
              <a:ext cx="833958" cy="198057"/>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mRNA (ng)</a:t>
              </a:r>
            </a:p>
          </p:txBody>
        </p:sp>
        <p:sp>
          <p:nvSpPr>
            <p:cNvPr id="187" name="TextBox 186">
              <a:extLst>
                <a:ext uri="{FF2B5EF4-FFF2-40B4-BE49-F238E27FC236}">
                  <a16:creationId xmlns:a16="http://schemas.microsoft.com/office/drawing/2014/main" id="{1AAE0677-0FCC-499B-BD85-3F9647C03000}"/>
                </a:ext>
              </a:extLst>
            </p:cNvPr>
            <p:cNvSpPr txBox="1"/>
            <p:nvPr/>
          </p:nvSpPr>
          <p:spPr>
            <a:xfrm rot="16200000">
              <a:off x="5651311" y="3477532"/>
              <a:ext cx="833957" cy="300983"/>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molecules/cell</a:t>
              </a:r>
            </a:p>
          </p:txBody>
        </p:sp>
      </p:grpSp>
      <p:sp>
        <p:nvSpPr>
          <p:cNvPr id="126" name="TextBox 125">
            <a:extLst>
              <a:ext uri="{FF2B5EF4-FFF2-40B4-BE49-F238E27FC236}">
                <a16:creationId xmlns:a16="http://schemas.microsoft.com/office/drawing/2014/main" id="{4FA8B747-A0F9-4836-B546-FD5D34D94AB7}"/>
              </a:ext>
            </a:extLst>
          </p:cNvPr>
          <p:cNvSpPr txBox="1"/>
          <p:nvPr/>
        </p:nvSpPr>
        <p:spPr>
          <a:xfrm>
            <a:off x="547656" y="2381067"/>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27" name="TextBox 126">
            <a:extLst>
              <a:ext uri="{FF2B5EF4-FFF2-40B4-BE49-F238E27FC236}">
                <a16:creationId xmlns:a16="http://schemas.microsoft.com/office/drawing/2014/main" id="{9E296069-766E-467D-83D1-618E2B622429}"/>
              </a:ext>
            </a:extLst>
          </p:cNvPr>
          <p:cNvSpPr txBox="1"/>
          <p:nvPr/>
        </p:nvSpPr>
        <p:spPr>
          <a:xfrm>
            <a:off x="858792" y="2381067"/>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grpSp>
        <p:nvGrpSpPr>
          <p:cNvPr id="18" name="Group 17">
            <a:extLst>
              <a:ext uri="{FF2B5EF4-FFF2-40B4-BE49-F238E27FC236}">
                <a16:creationId xmlns:a16="http://schemas.microsoft.com/office/drawing/2014/main" id="{E777ECED-808C-4E8A-9565-586D7BDE55F0}"/>
              </a:ext>
            </a:extLst>
          </p:cNvPr>
          <p:cNvGrpSpPr/>
          <p:nvPr/>
        </p:nvGrpSpPr>
        <p:grpSpPr>
          <a:xfrm>
            <a:off x="85463" y="4380628"/>
            <a:ext cx="1071651" cy="739191"/>
            <a:chOff x="122946" y="3663904"/>
            <a:chExt cx="1104124" cy="761590"/>
          </a:xfrm>
        </p:grpSpPr>
        <p:sp>
          <p:nvSpPr>
            <p:cNvPr id="56" name="Rectangle 55">
              <a:extLst>
                <a:ext uri="{FF2B5EF4-FFF2-40B4-BE49-F238E27FC236}">
                  <a16:creationId xmlns:a16="http://schemas.microsoft.com/office/drawing/2014/main" id="{5044548E-8AA6-4197-9B92-9794C513DD44}"/>
                </a:ext>
              </a:extLst>
            </p:cNvPr>
            <p:cNvSpPr/>
            <p:nvPr/>
          </p:nvSpPr>
          <p:spPr>
            <a:xfrm>
              <a:off x="843192" y="3824512"/>
              <a:ext cx="217744" cy="21774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54" name="Rectangle 53">
              <a:extLst>
                <a:ext uri="{FF2B5EF4-FFF2-40B4-BE49-F238E27FC236}">
                  <a16:creationId xmlns:a16="http://schemas.microsoft.com/office/drawing/2014/main" id="{79F02371-913E-47AA-85FE-137D813B8FC9}"/>
                </a:ext>
              </a:extLst>
            </p:cNvPr>
            <p:cNvSpPr/>
            <p:nvPr/>
          </p:nvSpPr>
          <p:spPr>
            <a:xfrm>
              <a:off x="604396" y="3824692"/>
              <a:ext cx="217744" cy="21774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55" name="Straight Connector 54">
              <a:extLst>
                <a:ext uri="{FF2B5EF4-FFF2-40B4-BE49-F238E27FC236}">
                  <a16:creationId xmlns:a16="http://schemas.microsoft.com/office/drawing/2014/main" id="{C24A8418-7176-4F11-8BC8-F52E33A7F668}"/>
                </a:ext>
              </a:extLst>
            </p:cNvPr>
            <p:cNvCxnSpPr>
              <a:cxnSpLocks/>
            </p:cNvCxnSpPr>
            <p:nvPr/>
          </p:nvCxnSpPr>
          <p:spPr>
            <a:xfrm flipV="1">
              <a:off x="869591" y="3847394"/>
              <a:ext cx="178674" cy="14223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E0EAC74-D397-41A3-8CCE-24FE51622393}"/>
                </a:ext>
              </a:extLst>
            </p:cNvPr>
            <p:cNvSpPr/>
            <p:nvPr/>
          </p:nvSpPr>
          <p:spPr>
            <a:xfrm>
              <a:off x="604396" y="4061430"/>
              <a:ext cx="217744" cy="217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58" name="Rectangle 57">
              <a:extLst>
                <a:ext uri="{FF2B5EF4-FFF2-40B4-BE49-F238E27FC236}">
                  <a16:creationId xmlns:a16="http://schemas.microsoft.com/office/drawing/2014/main" id="{4E0A0E21-A633-4897-8E01-C74CDE60735F}"/>
                </a:ext>
              </a:extLst>
            </p:cNvPr>
            <p:cNvSpPr/>
            <p:nvPr/>
          </p:nvSpPr>
          <p:spPr>
            <a:xfrm>
              <a:off x="843192" y="4061250"/>
              <a:ext cx="217744" cy="217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59" name="TextBox 58">
              <a:extLst>
                <a:ext uri="{FF2B5EF4-FFF2-40B4-BE49-F238E27FC236}">
                  <a16:creationId xmlns:a16="http://schemas.microsoft.com/office/drawing/2014/main" id="{0993701D-64D7-403D-9E50-6C6AC26B81A3}"/>
                </a:ext>
              </a:extLst>
            </p:cNvPr>
            <p:cNvSpPr txBox="1"/>
            <p:nvPr/>
          </p:nvSpPr>
          <p:spPr>
            <a:xfrm>
              <a:off x="122946" y="3891847"/>
              <a:ext cx="492501"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Hela WT</a:t>
              </a:r>
            </a:p>
          </p:txBody>
        </p:sp>
        <p:sp>
          <p:nvSpPr>
            <p:cNvPr id="60" name="TextBox 59">
              <a:extLst>
                <a:ext uri="{FF2B5EF4-FFF2-40B4-BE49-F238E27FC236}">
                  <a16:creationId xmlns:a16="http://schemas.microsoft.com/office/drawing/2014/main" id="{A4521AEE-991E-4B8B-AFBC-FA24940D4180}"/>
                </a:ext>
              </a:extLst>
            </p:cNvPr>
            <p:cNvSpPr txBox="1"/>
            <p:nvPr/>
          </p:nvSpPr>
          <p:spPr>
            <a:xfrm>
              <a:off x="604395" y="3663904"/>
              <a:ext cx="360375"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61" name="TextBox 60">
              <a:extLst>
                <a:ext uri="{FF2B5EF4-FFF2-40B4-BE49-F238E27FC236}">
                  <a16:creationId xmlns:a16="http://schemas.microsoft.com/office/drawing/2014/main" id="{3024A3BC-819F-496C-94A7-6EC8BEB80889}"/>
                </a:ext>
              </a:extLst>
            </p:cNvPr>
            <p:cNvSpPr txBox="1"/>
            <p:nvPr/>
          </p:nvSpPr>
          <p:spPr>
            <a:xfrm>
              <a:off x="822404" y="3663904"/>
              <a:ext cx="357072"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62" name="Straight Connector 61">
              <a:extLst>
                <a:ext uri="{FF2B5EF4-FFF2-40B4-BE49-F238E27FC236}">
                  <a16:creationId xmlns:a16="http://schemas.microsoft.com/office/drawing/2014/main" id="{0EC904F6-7E10-4770-80CA-DA7B2C254074}"/>
                </a:ext>
              </a:extLst>
            </p:cNvPr>
            <p:cNvCxnSpPr>
              <a:cxnSpLocks/>
            </p:cNvCxnSpPr>
            <p:nvPr/>
          </p:nvCxnSpPr>
          <p:spPr>
            <a:xfrm>
              <a:off x="610516" y="3939490"/>
              <a:ext cx="198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300B2BD-B43A-4396-BC92-1A308DE09CF3}"/>
                </a:ext>
              </a:extLst>
            </p:cNvPr>
            <p:cNvSpPr txBox="1"/>
            <p:nvPr/>
          </p:nvSpPr>
          <p:spPr>
            <a:xfrm>
              <a:off x="488327" y="4242035"/>
              <a:ext cx="471029" cy="183458"/>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29" name="TextBox 128">
              <a:extLst>
                <a:ext uri="{FF2B5EF4-FFF2-40B4-BE49-F238E27FC236}">
                  <a16:creationId xmlns:a16="http://schemas.microsoft.com/office/drawing/2014/main" id="{904107DD-FE1A-4589-8CA8-C4CD59843938}"/>
                </a:ext>
              </a:extLst>
            </p:cNvPr>
            <p:cNvSpPr txBox="1"/>
            <p:nvPr/>
          </p:nvSpPr>
          <p:spPr>
            <a:xfrm>
              <a:off x="808891" y="4242036"/>
              <a:ext cx="418179" cy="183458"/>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grpSp>
      <p:pic>
        <p:nvPicPr>
          <p:cNvPr id="130" name="Picture 129" descr="A picture containing chart&#10;&#10;Description automatically generated">
            <a:extLst>
              <a:ext uri="{FF2B5EF4-FFF2-40B4-BE49-F238E27FC236}">
                <a16:creationId xmlns:a16="http://schemas.microsoft.com/office/drawing/2014/main" id="{65A127FE-1FF1-45E0-A5C9-5890AB70D09B}"/>
              </a:ext>
            </a:extLst>
          </p:cNvPr>
          <p:cNvPicPr>
            <a:picLocks noChangeAspect="1"/>
          </p:cNvPicPr>
          <p:nvPr/>
        </p:nvPicPr>
        <p:blipFill rotWithShape="1">
          <a:blip r:embed="rId9">
            <a:extLst>
              <a:ext uri="{28A0092B-C50C-407E-A947-70E740481C1C}">
                <a14:useLocalDpi xmlns:a14="http://schemas.microsoft.com/office/drawing/2010/main" val="0"/>
              </a:ext>
            </a:extLst>
          </a:blip>
          <a:srcRect b="37796"/>
          <a:stretch/>
        </p:blipFill>
        <p:spPr>
          <a:xfrm>
            <a:off x="114300" y="5410857"/>
            <a:ext cx="4039714" cy="1673491"/>
          </a:xfrm>
          <a:prstGeom prst="rect">
            <a:avLst/>
          </a:prstGeom>
        </p:spPr>
      </p:pic>
      <p:pic>
        <p:nvPicPr>
          <p:cNvPr id="131" name="Picture 130" descr="Chart&#10;&#10;Description automatically generated">
            <a:extLst>
              <a:ext uri="{FF2B5EF4-FFF2-40B4-BE49-F238E27FC236}">
                <a16:creationId xmlns:a16="http://schemas.microsoft.com/office/drawing/2014/main" id="{396FD08F-D8A8-4F5E-BD95-DA8FA38CBA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6451" y="5693672"/>
            <a:ext cx="1140229" cy="1279095"/>
          </a:xfrm>
          <a:prstGeom prst="rect">
            <a:avLst/>
          </a:prstGeom>
        </p:spPr>
      </p:pic>
      <p:sp>
        <p:nvSpPr>
          <p:cNvPr id="133" name="TextBox 132">
            <a:extLst>
              <a:ext uri="{FF2B5EF4-FFF2-40B4-BE49-F238E27FC236}">
                <a16:creationId xmlns:a16="http://schemas.microsoft.com/office/drawing/2014/main" id="{4116522D-1BA5-496D-9895-ED5FFF939261}"/>
              </a:ext>
            </a:extLst>
          </p:cNvPr>
          <p:cNvSpPr txBox="1"/>
          <p:nvPr/>
        </p:nvSpPr>
        <p:spPr>
          <a:xfrm>
            <a:off x="114300" y="5449928"/>
            <a:ext cx="314510" cy="292388"/>
          </a:xfrm>
          <a:prstGeom prst="rect">
            <a:avLst/>
          </a:prstGeom>
          <a:noFill/>
        </p:spPr>
        <p:txBody>
          <a:bodyPr wrap="none" rtlCol="0">
            <a:spAutoFit/>
          </a:bodyPr>
          <a:lstStyle/>
          <a:p>
            <a:pPr defTabSz="443776"/>
            <a:r>
              <a:rPr lang="en-US" sz="1300" dirty="0">
                <a:solidFill>
                  <a:prstClr val="black"/>
                </a:solidFill>
                <a:latin typeface="Calibri" panose="020F0502020204030204"/>
              </a:rPr>
              <a:t>C.</a:t>
            </a:r>
          </a:p>
        </p:txBody>
      </p:sp>
      <p:sp>
        <p:nvSpPr>
          <p:cNvPr id="134" name="TextBox 133">
            <a:extLst>
              <a:ext uri="{FF2B5EF4-FFF2-40B4-BE49-F238E27FC236}">
                <a16:creationId xmlns:a16="http://schemas.microsoft.com/office/drawing/2014/main" id="{DFFD8052-62F7-41D2-8223-256AF9D473AF}"/>
              </a:ext>
            </a:extLst>
          </p:cNvPr>
          <p:cNvSpPr txBox="1"/>
          <p:nvPr/>
        </p:nvSpPr>
        <p:spPr>
          <a:xfrm>
            <a:off x="104218" y="7411039"/>
            <a:ext cx="325025" cy="292388"/>
          </a:xfrm>
          <a:prstGeom prst="rect">
            <a:avLst/>
          </a:prstGeom>
          <a:noFill/>
        </p:spPr>
        <p:txBody>
          <a:bodyPr wrap="none" rtlCol="0">
            <a:spAutoFit/>
          </a:bodyPr>
          <a:lstStyle/>
          <a:p>
            <a:pPr defTabSz="443776"/>
            <a:r>
              <a:rPr lang="en-US" sz="1300" dirty="0">
                <a:solidFill>
                  <a:prstClr val="black"/>
                </a:solidFill>
                <a:latin typeface="Calibri" panose="020F0502020204030204"/>
              </a:rPr>
              <a:t>D.</a:t>
            </a:r>
          </a:p>
        </p:txBody>
      </p:sp>
      <p:pic>
        <p:nvPicPr>
          <p:cNvPr id="135" name="Picture 134" descr="Chart, line chart&#10;&#10;Description automatically generated">
            <a:extLst>
              <a:ext uri="{FF2B5EF4-FFF2-40B4-BE49-F238E27FC236}">
                <a16:creationId xmlns:a16="http://schemas.microsoft.com/office/drawing/2014/main" id="{61A7E4C7-5F37-4415-AFAA-C0B8BCDFC4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8474" y="5594746"/>
            <a:ext cx="1218512" cy="1361866"/>
          </a:xfrm>
          <a:prstGeom prst="rect">
            <a:avLst/>
          </a:prstGeom>
        </p:spPr>
      </p:pic>
      <p:pic>
        <p:nvPicPr>
          <p:cNvPr id="136" name="Picture 135" descr="Chart, box and whisker chart&#10;&#10;Description automatically generated">
            <a:extLst>
              <a:ext uri="{FF2B5EF4-FFF2-40B4-BE49-F238E27FC236}">
                <a16:creationId xmlns:a16="http://schemas.microsoft.com/office/drawing/2014/main" id="{A9454A06-A3C8-4F39-A1D7-B4FB7E585C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0544" y="7423600"/>
            <a:ext cx="941606" cy="1230162"/>
          </a:xfrm>
          <a:prstGeom prst="rect">
            <a:avLst/>
          </a:prstGeom>
        </p:spPr>
      </p:pic>
      <p:pic>
        <p:nvPicPr>
          <p:cNvPr id="137" name="Picture 136" descr="Chart&#10;&#10;Description automatically generated">
            <a:extLst>
              <a:ext uri="{FF2B5EF4-FFF2-40B4-BE49-F238E27FC236}">
                <a16:creationId xmlns:a16="http://schemas.microsoft.com/office/drawing/2014/main" id="{2B420664-C619-43C5-89EC-6FF6C7DC0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7748" y="7423600"/>
            <a:ext cx="941606" cy="1230162"/>
          </a:xfrm>
          <a:prstGeom prst="rect">
            <a:avLst/>
          </a:prstGeom>
        </p:spPr>
      </p:pic>
      <p:pic>
        <p:nvPicPr>
          <p:cNvPr id="138" name="Picture 137" descr="Chart&#10;&#10;Description automatically generated">
            <a:extLst>
              <a:ext uri="{FF2B5EF4-FFF2-40B4-BE49-F238E27FC236}">
                <a16:creationId xmlns:a16="http://schemas.microsoft.com/office/drawing/2014/main" id="{DF0140D6-84DE-4F6E-BC1A-54D95B40CF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9643" y="7423600"/>
            <a:ext cx="941751" cy="1230162"/>
          </a:xfrm>
          <a:prstGeom prst="rect">
            <a:avLst/>
          </a:prstGeom>
        </p:spPr>
      </p:pic>
    </p:spTree>
    <p:extLst>
      <p:ext uri="{BB962C8B-B14F-4D97-AF65-F5344CB8AC3E}">
        <p14:creationId xmlns:p14="http://schemas.microsoft.com/office/powerpoint/2010/main" val="385224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F1E25A-4B03-4FC1-8E4B-9A1268F70ADE}"/>
              </a:ext>
            </a:extLst>
          </p:cNvPr>
          <p:cNvGrpSpPr/>
          <p:nvPr/>
        </p:nvGrpSpPr>
        <p:grpSpPr>
          <a:xfrm>
            <a:off x="3669111" y="3578278"/>
            <a:ext cx="1988308" cy="1441856"/>
            <a:chOff x="3027074" y="3719109"/>
            <a:chExt cx="2048559" cy="1485549"/>
          </a:xfrm>
        </p:grpSpPr>
        <p:pic>
          <p:nvPicPr>
            <p:cNvPr id="10" name="Picture 9" descr="Shape&#10;&#10;Description automatically generated with medium confidence">
              <a:extLst>
                <a:ext uri="{FF2B5EF4-FFF2-40B4-BE49-F238E27FC236}">
                  <a16:creationId xmlns:a16="http://schemas.microsoft.com/office/drawing/2014/main" id="{CBF82497-9085-4042-BB54-FA4D86761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96" y="3719109"/>
              <a:ext cx="1897437" cy="1468984"/>
            </a:xfrm>
            <a:prstGeom prst="rect">
              <a:avLst/>
            </a:prstGeom>
          </p:spPr>
        </p:pic>
        <p:sp>
          <p:nvSpPr>
            <p:cNvPr id="98" name="TextBox 97">
              <a:extLst>
                <a:ext uri="{FF2B5EF4-FFF2-40B4-BE49-F238E27FC236}">
                  <a16:creationId xmlns:a16="http://schemas.microsoft.com/office/drawing/2014/main" id="{E478F5E4-F16A-4D06-BF34-94378C2FF5AE}"/>
                </a:ext>
              </a:extLst>
            </p:cNvPr>
            <p:cNvSpPr txBox="1"/>
            <p:nvPr/>
          </p:nvSpPr>
          <p:spPr>
            <a:xfrm>
              <a:off x="3819671" y="5006601"/>
              <a:ext cx="833957" cy="198057"/>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mRNA (ng)</a:t>
              </a:r>
            </a:p>
          </p:txBody>
        </p:sp>
        <p:sp>
          <p:nvSpPr>
            <p:cNvPr id="99" name="TextBox 98">
              <a:extLst>
                <a:ext uri="{FF2B5EF4-FFF2-40B4-BE49-F238E27FC236}">
                  <a16:creationId xmlns:a16="http://schemas.microsoft.com/office/drawing/2014/main" id="{20F53E95-A3E4-4A03-B477-B6B2E3232529}"/>
                </a:ext>
              </a:extLst>
            </p:cNvPr>
            <p:cNvSpPr txBox="1"/>
            <p:nvPr/>
          </p:nvSpPr>
          <p:spPr>
            <a:xfrm rot="16200000">
              <a:off x="2760587" y="4274939"/>
              <a:ext cx="833957" cy="300983"/>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A*02 molecules/cell</a:t>
              </a:r>
            </a:p>
          </p:txBody>
        </p:sp>
        <p:sp>
          <p:nvSpPr>
            <p:cNvPr id="101" name="TextBox 100">
              <a:extLst>
                <a:ext uri="{FF2B5EF4-FFF2-40B4-BE49-F238E27FC236}">
                  <a16:creationId xmlns:a16="http://schemas.microsoft.com/office/drawing/2014/main" id="{9ABE1D4B-0466-499E-9E9F-2388084E822F}"/>
                </a:ext>
              </a:extLst>
            </p:cNvPr>
            <p:cNvSpPr txBox="1"/>
            <p:nvPr/>
          </p:nvSpPr>
          <p:spPr>
            <a:xfrm>
              <a:off x="3450014" y="3757562"/>
              <a:ext cx="1482958" cy="227654"/>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A*02 mRNA vs. protein</a:t>
              </a:r>
            </a:p>
          </p:txBody>
        </p:sp>
      </p:grpSp>
      <p:pic>
        <p:nvPicPr>
          <p:cNvPr id="94" name="Picture 93" descr="Chart, surface chart&#10;&#10;Description automatically generated">
            <a:extLst>
              <a:ext uri="{FF2B5EF4-FFF2-40B4-BE49-F238E27FC236}">
                <a16:creationId xmlns:a16="http://schemas.microsoft.com/office/drawing/2014/main" id="{D413CE93-0CB3-475C-82AC-C7705BCD3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63" y="3562820"/>
            <a:ext cx="1464084" cy="1840068"/>
          </a:xfrm>
          <a:prstGeom prst="rect">
            <a:avLst/>
          </a:prstGeom>
        </p:spPr>
      </p:pic>
      <p:grpSp>
        <p:nvGrpSpPr>
          <p:cNvPr id="2" name="Group 1">
            <a:extLst>
              <a:ext uri="{FF2B5EF4-FFF2-40B4-BE49-F238E27FC236}">
                <a16:creationId xmlns:a16="http://schemas.microsoft.com/office/drawing/2014/main" id="{AF296AA3-18D7-4DE7-9D03-B58F4F3D094F}"/>
              </a:ext>
            </a:extLst>
          </p:cNvPr>
          <p:cNvGrpSpPr/>
          <p:nvPr/>
        </p:nvGrpSpPr>
        <p:grpSpPr>
          <a:xfrm>
            <a:off x="810132" y="1625292"/>
            <a:ext cx="2790285" cy="1823265"/>
            <a:chOff x="2081872" y="1209785"/>
            <a:chExt cx="6012735" cy="3928918"/>
          </a:xfrm>
        </p:grpSpPr>
        <p:pic>
          <p:nvPicPr>
            <p:cNvPr id="30" name="Picture 29">
              <a:extLst>
                <a:ext uri="{FF2B5EF4-FFF2-40B4-BE49-F238E27FC236}">
                  <a16:creationId xmlns:a16="http://schemas.microsoft.com/office/drawing/2014/main" id="{DC5F730B-FE26-4C49-84A5-A20745C4729D}"/>
                </a:ext>
              </a:extLst>
            </p:cNvPr>
            <p:cNvPicPr>
              <a:picLocks noChangeAspect="1"/>
            </p:cNvPicPr>
            <p:nvPr/>
          </p:nvPicPr>
          <p:blipFill rotWithShape="1">
            <a:blip r:embed="rId5"/>
            <a:srcRect t="7960"/>
            <a:stretch/>
          </p:blipFill>
          <p:spPr>
            <a:xfrm>
              <a:off x="2679754" y="1506207"/>
              <a:ext cx="4257518" cy="3386085"/>
            </a:xfrm>
            <a:prstGeom prst="rect">
              <a:avLst/>
            </a:prstGeom>
          </p:spPr>
        </p:pic>
        <p:sp>
          <p:nvSpPr>
            <p:cNvPr id="31" name="TextBox 30">
              <a:extLst>
                <a:ext uri="{FF2B5EF4-FFF2-40B4-BE49-F238E27FC236}">
                  <a16:creationId xmlns:a16="http://schemas.microsoft.com/office/drawing/2014/main" id="{9B1C4129-A9A4-4E90-9C89-10CA11424B8D}"/>
                </a:ext>
              </a:extLst>
            </p:cNvPr>
            <p:cNvSpPr txBox="1"/>
            <p:nvPr/>
          </p:nvSpPr>
          <p:spPr>
            <a:xfrm>
              <a:off x="5876266" y="1209785"/>
              <a:ext cx="2218341" cy="383702"/>
            </a:xfrm>
            <a:prstGeom prst="rect">
              <a:avLst/>
            </a:prstGeom>
            <a:solidFill>
              <a:schemeClr val="bg1"/>
            </a:solidFill>
          </p:spPr>
          <p:txBody>
            <a:bodyPr wrap="none" rtlCol="0">
              <a:spAutoFit/>
            </a:bodyPr>
            <a:lstStyle/>
            <a:p>
              <a:pPr defTabSz="443776"/>
              <a:r>
                <a:rPr lang="en-US" sz="557" b="1" dirty="0">
                  <a:solidFill>
                    <a:prstClr val="black"/>
                  </a:solidFill>
                  <a:latin typeface="Calibri" panose="020F0502020204030204"/>
                </a:rPr>
                <a:t>A*11 </a:t>
              </a:r>
              <a:r>
                <a:rPr lang="en-US" sz="557" b="1" dirty="0" err="1">
                  <a:solidFill>
                    <a:prstClr val="black"/>
                  </a:solidFill>
                  <a:latin typeface="Calibri" panose="020F0502020204030204"/>
                </a:rPr>
                <a:t>pMHC</a:t>
              </a:r>
              <a:r>
                <a:rPr lang="en-US" sz="557" b="1" dirty="0">
                  <a:solidFill>
                    <a:prstClr val="black"/>
                  </a:solidFill>
                  <a:latin typeface="Calibri" panose="020F0502020204030204"/>
                </a:rPr>
                <a:t> (molecules/cell)</a:t>
              </a:r>
            </a:p>
          </p:txBody>
        </p:sp>
        <p:sp>
          <p:nvSpPr>
            <p:cNvPr id="33" name="TextBox 32">
              <a:extLst>
                <a:ext uri="{FF2B5EF4-FFF2-40B4-BE49-F238E27FC236}">
                  <a16:creationId xmlns:a16="http://schemas.microsoft.com/office/drawing/2014/main" id="{2CBE690D-3E9A-445B-AC55-D3AF338F7462}"/>
                </a:ext>
              </a:extLst>
            </p:cNvPr>
            <p:cNvSpPr txBox="1"/>
            <p:nvPr/>
          </p:nvSpPr>
          <p:spPr>
            <a:xfrm>
              <a:off x="2081872" y="1209785"/>
              <a:ext cx="1606932" cy="383702"/>
            </a:xfrm>
            <a:prstGeom prst="rect">
              <a:avLst/>
            </a:prstGeom>
            <a:solidFill>
              <a:schemeClr val="bg1"/>
            </a:solidFill>
          </p:spPr>
          <p:txBody>
            <a:bodyPr wrap="none" rtlCol="0">
              <a:spAutoFit/>
            </a:bodyPr>
            <a:lstStyle/>
            <a:p>
              <a:pPr algn="r" defTabSz="443776"/>
              <a:r>
                <a:rPr lang="en-US" sz="557" b="1" dirty="0">
                  <a:solidFill>
                    <a:prstClr val="black"/>
                  </a:solidFill>
                  <a:latin typeface="Calibri" panose="020F0502020204030204"/>
                </a:rPr>
                <a:t>KRAS peptide (</a:t>
              </a:r>
              <a:r>
                <a:rPr lang="en-US" sz="557" b="1" dirty="0" err="1">
                  <a:solidFill>
                    <a:prstClr val="black"/>
                  </a:solidFill>
                  <a:latin typeface="Calibri" panose="020F0502020204030204"/>
                </a:rPr>
                <a:t>uM</a:t>
              </a:r>
              <a:r>
                <a:rPr lang="en-US" sz="557" b="1" dirty="0">
                  <a:solidFill>
                    <a:prstClr val="black"/>
                  </a:solidFill>
                  <a:latin typeface="Calibri" panose="020F0502020204030204"/>
                </a:rPr>
                <a:t>)</a:t>
              </a:r>
            </a:p>
          </p:txBody>
        </p:sp>
        <p:sp>
          <p:nvSpPr>
            <p:cNvPr id="34" name="TextBox 33">
              <a:extLst>
                <a:ext uri="{FF2B5EF4-FFF2-40B4-BE49-F238E27FC236}">
                  <a16:creationId xmlns:a16="http://schemas.microsoft.com/office/drawing/2014/main" id="{71A2FABB-63DC-43E9-B4B0-798CD668E7B6}"/>
                </a:ext>
              </a:extLst>
            </p:cNvPr>
            <p:cNvSpPr txBox="1"/>
            <p:nvPr/>
          </p:nvSpPr>
          <p:spPr>
            <a:xfrm>
              <a:off x="4004447" y="4724466"/>
              <a:ext cx="1776194" cy="414237"/>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A*11 protein (MFI)</a:t>
              </a:r>
            </a:p>
          </p:txBody>
        </p:sp>
      </p:grpSp>
      <p:sp>
        <p:nvSpPr>
          <p:cNvPr id="11" name="Rectangle 10">
            <a:extLst>
              <a:ext uri="{FF2B5EF4-FFF2-40B4-BE49-F238E27FC236}">
                <a16:creationId xmlns:a16="http://schemas.microsoft.com/office/drawing/2014/main" id="{9D68491E-BABE-47B0-AC1F-7C853BD81A22}"/>
              </a:ext>
            </a:extLst>
          </p:cNvPr>
          <p:cNvSpPr/>
          <p:nvPr/>
        </p:nvSpPr>
        <p:spPr>
          <a:xfrm>
            <a:off x="652352" y="2017977"/>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12" name="Straight Connector 11">
            <a:extLst>
              <a:ext uri="{FF2B5EF4-FFF2-40B4-BE49-F238E27FC236}">
                <a16:creationId xmlns:a16="http://schemas.microsoft.com/office/drawing/2014/main" id="{1049CB38-445B-4DA2-A3FE-D7EB21A45E63}"/>
              </a:ext>
            </a:extLst>
          </p:cNvPr>
          <p:cNvCxnSpPr>
            <a:cxnSpLocks/>
          </p:cNvCxnSpPr>
          <p:nvPr/>
        </p:nvCxnSpPr>
        <p:spPr>
          <a:xfrm flipV="1">
            <a:off x="677413" y="2047622"/>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B69B1B4-AB09-4E21-A37B-44223E58204D}"/>
              </a:ext>
            </a:extLst>
          </p:cNvPr>
          <p:cNvSpPr/>
          <p:nvPr/>
        </p:nvSpPr>
        <p:spPr>
          <a:xfrm>
            <a:off x="884124" y="2017802"/>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4" name="Rectangle 13">
            <a:extLst>
              <a:ext uri="{FF2B5EF4-FFF2-40B4-BE49-F238E27FC236}">
                <a16:creationId xmlns:a16="http://schemas.microsoft.com/office/drawing/2014/main" id="{CC1C1E25-8C8E-4C83-A271-543C2DAB974F}"/>
              </a:ext>
            </a:extLst>
          </p:cNvPr>
          <p:cNvSpPr/>
          <p:nvPr/>
        </p:nvSpPr>
        <p:spPr>
          <a:xfrm>
            <a:off x="652352" y="2247751"/>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86799B35-E6D0-43E3-9FF9-31958E7EECBD}"/>
              </a:ext>
            </a:extLst>
          </p:cNvPr>
          <p:cNvSpPr/>
          <p:nvPr/>
        </p:nvSpPr>
        <p:spPr>
          <a:xfrm>
            <a:off x="884124" y="2247578"/>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6" name="TextBox 15">
            <a:extLst>
              <a:ext uri="{FF2B5EF4-FFF2-40B4-BE49-F238E27FC236}">
                <a16:creationId xmlns:a16="http://schemas.microsoft.com/office/drawing/2014/main" id="{B938152B-5847-4BC5-BE7E-B6B06CB872FA}"/>
              </a:ext>
            </a:extLst>
          </p:cNvPr>
          <p:cNvSpPr txBox="1"/>
          <p:nvPr/>
        </p:nvSpPr>
        <p:spPr>
          <a:xfrm>
            <a:off x="114277" y="2028706"/>
            <a:ext cx="599844"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T2 A*11 cell</a:t>
            </a:r>
          </a:p>
        </p:txBody>
      </p:sp>
      <p:sp>
        <p:nvSpPr>
          <p:cNvPr id="17" name="TextBox 16">
            <a:extLst>
              <a:ext uri="{FF2B5EF4-FFF2-40B4-BE49-F238E27FC236}">
                <a16:creationId xmlns:a16="http://schemas.microsoft.com/office/drawing/2014/main" id="{7B8CD688-E800-4623-AAA4-EF4B80158ED2}"/>
              </a:ext>
            </a:extLst>
          </p:cNvPr>
          <p:cNvSpPr txBox="1"/>
          <p:nvPr/>
        </p:nvSpPr>
        <p:spPr>
          <a:xfrm>
            <a:off x="652350" y="1861916"/>
            <a:ext cx="34977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18" name="TextBox 17">
            <a:extLst>
              <a:ext uri="{FF2B5EF4-FFF2-40B4-BE49-F238E27FC236}">
                <a16:creationId xmlns:a16="http://schemas.microsoft.com/office/drawing/2014/main" id="{55D55353-A850-4437-8DD6-930B518ECC1D}"/>
              </a:ext>
            </a:extLst>
          </p:cNvPr>
          <p:cNvSpPr txBox="1"/>
          <p:nvPr/>
        </p:nvSpPr>
        <p:spPr>
          <a:xfrm>
            <a:off x="863948" y="1861916"/>
            <a:ext cx="34657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19" name="Straight Connector 18">
            <a:extLst>
              <a:ext uri="{FF2B5EF4-FFF2-40B4-BE49-F238E27FC236}">
                <a16:creationId xmlns:a16="http://schemas.microsoft.com/office/drawing/2014/main" id="{F6738380-FB9E-4838-802E-82D1B1EAF2BD}"/>
              </a:ext>
            </a:extLst>
          </p:cNvPr>
          <p:cNvCxnSpPr>
            <a:cxnSpLocks/>
          </p:cNvCxnSpPr>
          <p:nvPr/>
        </p:nvCxnSpPr>
        <p:spPr>
          <a:xfrm>
            <a:off x="880110" y="2166578"/>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FDA5373-8B49-4AAE-8E24-1612D2B9E7EB}"/>
              </a:ext>
            </a:extLst>
          </p:cNvPr>
          <p:cNvSpPr/>
          <p:nvPr/>
        </p:nvSpPr>
        <p:spPr>
          <a:xfrm>
            <a:off x="884124" y="4428047"/>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21" name="Rectangle 20">
            <a:extLst>
              <a:ext uri="{FF2B5EF4-FFF2-40B4-BE49-F238E27FC236}">
                <a16:creationId xmlns:a16="http://schemas.microsoft.com/office/drawing/2014/main" id="{FDA89477-02F6-4C2F-AD6B-DDE9CA10EE8B}"/>
              </a:ext>
            </a:extLst>
          </p:cNvPr>
          <p:cNvSpPr/>
          <p:nvPr/>
        </p:nvSpPr>
        <p:spPr>
          <a:xfrm>
            <a:off x="652352" y="4428222"/>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22" name="Straight Connector 21">
            <a:extLst>
              <a:ext uri="{FF2B5EF4-FFF2-40B4-BE49-F238E27FC236}">
                <a16:creationId xmlns:a16="http://schemas.microsoft.com/office/drawing/2014/main" id="{C073FD71-D082-45BB-8D62-31E35DE65748}"/>
              </a:ext>
            </a:extLst>
          </p:cNvPr>
          <p:cNvCxnSpPr>
            <a:cxnSpLocks/>
          </p:cNvCxnSpPr>
          <p:nvPr/>
        </p:nvCxnSpPr>
        <p:spPr>
          <a:xfrm flipV="1">
            <a:off x="909746" y="4450256"/>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01ABDBB-70A6-4DA4-BF1A-ECBF98D30AE6}"/>
              </a:ext>
            </a:extLst>
          </p:cNvPr>
          <p:cNvSpPr/>
          <p:nvPr/>
        </p:nvSpPr>
        <p:spPr>
          <a:xfrm>
            <a:off x="652352" y="4657997"/>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1AC05103-68BC-4C67-9C10-1DC7CA830646}"/>
              </a:ext>
            </a:extLst>
          </p:cNvPr>
          <p:cNvSpPr/>
          <p:nvPr/>
        </p:nvSpPr>
        <p:spPr>
          <a:xfrm>
            <a:off x="884124" y="4657823"/>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25" name="TextBox 24">
            <a:extLst>
              <a:ext uri="{FF2B5EF4-FFF2-40B4-BE49-F238E27FC236}">
                <a16:creationId xmlns:a16="http://schemas.microsoft.com/office/drawing/2014/main" id="{8009CF9C-71DF-4A94-BD7B-C9E4B88DF434}"/>
              </a:ext>
            </a:extLst>
          </p:cNvPr>
          <p:cNvSpPr txBox="1"/>
          <p:nvPr/>
        </p:nvSpPr>
        <p:spPr>
          <a:xfrm>
            <a:off x="652350" y="4272163"/>
            <a:ext cx="34977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26" name="TextBox 25">
            <a:extLst>
              <a:ext uri="{FF2B5EF4-FFF2-40B4-BE49-F238E27FC236}">
                <a16:creationId xmlns:a16="http://schemas.microsoft.com/office/drawing/2014/main" id="{D6733E1B-3941-47F7-B366-8DCD43F6A455}"/>
              </a:ext>
            </a:extLst>
          </p:cNvPr>
          <p:cNvSpPr txBox="1"/>
          <p:nvPr/>
        </p:nvSpPr>
        <p:spPr>
          <a:xfrm>
            <a:off x="863948" y="4272163"/>
            <a:ext cx="34657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27" name="Straight Connector 26">
            <a:extLst>
              <a:ext uri="{FF2B5EF4-FFF2-40B4-BE49-F238E27FC236}">
                <a16:creationId xmlns:a16="http://schemas.microsoft.com/office/drawing/2014/main" id="{A2D0C458-753F-4DB8-94EF-252BC74E91C6}"/>
              </a:ext>
            </a:extLst>
          </p:cNvPr>
          <p:cNvCxnSpPr>
            <a:cxnSpLocks/>
          </p:cNvCxnSpPr>
          <p:nvPr/>
        </p:nvCxnSpPr>
        <p:spPr>
          <a:xfrm>
            <a:off x="658292" y="4539643"/>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2964148-D9A3-4FCB-99DC-C6645B3C4247}"/>
              </a:ext>
            </a:extLst>
          </p:cNvPr>
          <p:cNvSpPr txBox="1"/>
          <p:nvPr/>
        </p:nvSpPr>
        <p:spPr>
          <a:xfrm>
            <a:off x="119723" y="4428062"/>
            <a:ext cx="599844"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T2 A*11 cell</a:t>
            </a:r>
          </a:p>
        </p:txBody>
      </p:sp>
      <p:sp>
        <p:nvSpPr>
          <p:cNvPr id="36" name="TextBox 35">
            <a:extLst>
              <a:ext uri="{FF2B5EF4-FFF2-40B4-BE49-F238E27FC236}">
                <a16:creationId xmlns:a16="http://schemas.microsoft.com/office/drawing/2014/main" id="{F19D8F24-494F-4DCD-BB0F-BA2439C18731}"/>
              </a:ext>
            </a:extLst>
          </p:cNvPr>
          <p:cNvSpPr txBox="1"/>
          <p:nvPr/>
        </p:nvSpPr>
        <p:spPr>
          <a:xfrm>
            <a:off x="5047559" y="1696969"/>
            <a:ext cx="745717" cy="178062"/>
          </a:xfrm>
          <a:prstGeom prst="rect">
            <a:avLst/>
          </a:prstGeom>
          <a:solidFill>
            <a:schemeClr val="bg1"/>
          </a:solidFill>
        </p:spPr>
        <p:txBody>
          <a:bodyPr wrap="none" rtlCol="0">
            <a:spAutoFit/>
          </a:bodyPr>
          <a:lstStyle/>
          <a:p>
            <a:pPr defTabSz="443776"/>
            <a:r>
              <a:rPr lang="en-US" sz="557" b="1" dirty="0">
                <a:solidFill>
                  <a:prstClr val="black"/>
                </a:solidFill>
                <a:latin typeface="Calibri" panose="020F0502020204030204"/>
              </a:rPr>
              <a:t>KRAS peptide (</a:t>
            </a:r>
            <a:r>
              <a:rPr lang="en-US" sz="557" b="1" dirty="0" err="1">
                <a:solidFill>
                  <a:prstClr val="black"/>
                </a:solidFill>
                <a:latin typeface="Calibri" panose="020F0502020204030204"/>
              </a:rPr>
              <a:t>uM</a:t>
            </a:r>
            <a:r>
              <a:rPr lang="en-US" sz="557" b="1" dirty="0">
                <a:solidFill>
                  <a:prstClr val="black"/>
                </a:solidFill>
                <a:latin typeface="Calibri" panose="020F0502020204030204"/>
              </a:rPr>
              <a:t>)</a:t>
            </a:r>
          </a:p>
        </p:txBody>
      </p:sp>
      <p:sp>
        <p:nvSpPr>
          <p:cNvPr id="37" name="TextBox 36">
            <a:extLst>
              <a:ext uri="{FF2B5EF4-FFF2-40B4-BE49-F238E27FC236}">
                <a16:creationId xmlns:a16="http://schemas.microsoft.com/office/drawing/2014/main" id="{02E792F1-B657-4AB3-A2AE-58430C9FF973}"/>
              </a:ext>
            </a:extLst>
          </p:cNvPr>
          <p:cNvSpPr txBox="1"/>
          <p:nvPr/>
        </p:nvSpPr>
        <p:spPr>
          <a:xfrm>
            <a:off x="6756763" y="1694766"/>
            <a:ext cx="1063112" cy="178062"/>
          </a:xfrm>
          <a:prstGeom prst="rect">
            <a:avLst/>
          </a:prstGeom>
          <a:solidFill>
            <a:schemeClr val="bg1"/>
          </a:solidFill>
        </p:spPr>
        <p:txBody>
          <a:bodyPr wrap="none" rtlCol="0">
            <a:spAutoFit/>
          </a:bodyPr>
          <a:lstStyle/>
          <a:p>
            <a:pPr defTabSz="443776"/>
            <a:r>
              <a:rPr lang="en-US" sz="557" b="1" dirty="0">
                <a:solidFill>
                  <a:prstClr val="black"/>
                </a:solidFill>
                <a:latin typeface="Calibri" panose="020F0502020204030204"/>
              </a:rPr>
              <a:t>A*02 protein (molecules/cell)</a:t>
            </a:r>
          </a:p>
        </p:txBody>
      </p:sp>
      <p:pic>
        <p:nvPicPr>
          <p:cNvPr id="38" name="Picture 37" descr="Chart&#10;&#10;Description automatically generated">
            <a:extLst>
              <a:ext uri="{FF2B5EF4-FFF2-40B4-BE49-F238E27FC236}">
                <a16:creationId xmlns:a16="http://schemas.microsoft.com/office/drawing/2014/main" id="{A149303F-3872-459C-8EE7-D7B53513A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3063" y="1707002"/>
            <a:ext cx="1591270" cy="1569170"/>
          </a:xfrm>
          <a:prstGeom prst="rect">
            <a:avLst/>
          </a:prstGeom>
        </p:spPr>
      </p:pic>
      <p:sp>
        <p:nvSpPr>
          <p:cNvPr id="39" name="TextBox 38">
            <a:extLst>
              <a:ext uri="{FF2B5EF4-FFF2-40B4-BE49-F238E27FC236}">
                <a16:creationId xmlns:a16="http://schemas.microsoft.com/office/drawing/2014/main" id="{CE291B89-6EB0-481F-BBCC-8BE79C400694}"/>
              </a:ext>
            </a:extLst>
          </p:cNvPr>
          <p:cNvSpPr txBox="1"/>
          <p:nvPr/>
        </p:nvSpPr>
        <p:spPr>
          <a:xfrm>
            <a:off x="5445273" y="1941639"/>
            <a:ext cx="324128"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100</a:t>
            </a:r>
          </a:p>
        </p:txBody>
      </p:sp>
      <p:sp>
        <p:nvSpPr>
          <p:cNvPr id="40" name="TextBox 39">
            <a:extLst>
              <a:ext uri="{FF2B5EF4-FFF2-40B4-BE49-F238E27FC236}">
                <a16:creationId xmlns:a16="http://schemas.microsoft.com/office/drawing/2014/main" id="{E7D820CA-7D80-481E-B63E-9327FFFA4BE4}"/>
              </a:ext>
            </a:extLst>
          </p:cNvPr>
          <p:cNvSpPr txBox="1"/>
          <p:nvPr/>
        </p:nvSpPr>
        <p:spPr>
          <a:xfrm>
            <a:off x="5537516" y="2700545"/>
            <a:ext cx="23115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FD75B36E-AE86-4CA6-B0B5-B0CD8A49688F}"/>
              </a:ext>
            </a:extLst>
          </p:cNvPr>
          <p:cNvSpPr txBox="1"/>
          <p:nvPr/>
        </p:nvSpPr>
        <p:spPr>
          <a:xfrm>
            <a:off x="5497584" y="2071946"/>
            <a:ext cx="277640"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a:t>
            </a:r>
          </a:p>
        </p:txBody>
      </p:sp>
      <p:sp>
        <p:nvSpPr>
          <p:cNvPr id="42" name="TextBox 41">
            <a:extLst>
              <a:ext uri="{FF2B5EF4-FFF2-40B4-BE49-F238E27FC236}">
                <a16:creationId xmlns:a16="http://schemas.microsoft.com/office/drawing/2014/main" id="{8146BC94-D77C-46F3-AE0F-DA6F5E5EF998}"/>
              </a:ext>
            </a:extLst>
          </p:cNvPr>
          <p:cNvSpPr txBox="1"/>
          <p:nvPr/>
        </p:nvSpPr>
        <p:spPr>
          <a:xfrm>
            <a:off x="5468334" y="2210315"/>
            <a:ext cx="300082"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a:t>
            </a:r>
          </a:p>
        </p:txBody>
      </p:sp>
      <p:sp>
        <p:nvSpPr>
          <p:cNvPr id="43" name="TextBox 42">
            <a:extLst>
              <a:ext uri="{FF2B5EF4-FFF2-40B4-BE49-F238E27FC236}">
                <a16:creationId xmlns:a16="http://schemas.microsoft.com/office/drawing/2014/main" id="{C2FBBADA-3C7C-4B8E-81C7-57B67DE455B2}"/>
              </a:ext>
            </a:extLst>
          </p:cNvPr>
          <p:cNvSpPr txBox="1"/>
          <p:nvPr/>
        </p:nvSpPr>
        <p:spPr>
          <a:xfrm>
            <a:off x="5422212" y="2330276"/>
            <a:ext cx="346570"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0.14</a:t>
            </a:r>
          </a:p>
        </p:txBody>
      </p:sp>
      <p:sp>
        <p:nvSpPr>
          <p:cNvPr id="44" name="TextBox 43">
            <a:extLst>
              <a:ext uri="{FF2B5EF4-FFF2-40B4-BE49-F238E27FC236}">
                <a16:creationId xmlns:a16="http://schemas.microsoft.com/office/drawing/2014/main" id="{A7CABC40-705E-47E3-BE58-8AA2F68D92D4}"/>
              </a:ext>
            </a:extLst>
          </p:cNvPr>
          <p:cNvSpPr txBox="1"/>
          <p:nvPr/>
        </p:nvSpPr>
        <p:spPr>
          <a:xfrm>
            <a:off x="5376091" y="2448871"/>
            <a:ext cx="393056"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0.015</a:t>
            </a:r>
          </a:p>
        </p:txBody>
      </p:sp>
      <p:sp>
        <p:nvSpPr>
          <p:cNvPr id="45" name="TextBox 44">
            <a:extLst>
              <a:ext uri="{FF2B5EF4-FFF2-40B4-BE49-F238E27FC236}">
                <a16:creationId xmlns:a16="http://schemas.microsoft.com/office/drawing/2014/main" id="{7B6B1471-C46C-4349-9B77-C3A007B670CA}"/>
              </a:ext>
            </a:extLst>
          </p:cNvPr>
          <p:cNvSpPr txBox="1"/>
          <p:nvPr/>
        </p:nvSpPr>
        <p:spPr>
          <a:xfrm>
            <a:off x="5329970" y="2570491"/>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0.0051</a:t>
            </a:r>
          </a:p>
        </p:txBody>
      </p:sp>
      <p:sp>
        <p:nvSpPr>
          <p:cNvPr id="46" name="TextBox 45">
            <a:extLst>
              <a:ext uri="{FF2B5EF4-FFF2-40B4-BE49-F238E27FC236}">
                <a16:creationId xmlns:a16="http://schemas.microsoft.com/office/drawing/2014/main" id="{1B6CB0CD-190E-4F3B-864C-218B8228EECF}"/>
              </a:ext>
            </a:extLst>
          </p:cNvPr>
          <p:cNvSpPr txBox="1"/>
          <p:nvPr/>
        </p:nvSpPr>
        <p:spPr>
          <a:xfrm>
            <a:off x="5537516" y="2818906"/>
            <a:ext cx="23115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0</a:t>
            </a:r>
          </a:p>
        </p:txBody>
      </p:sp>
      <p:sp>
        <p:nvSpPr>
          <p:cNvPr id="47" name="TextBox 46">
            <a:extLst>
              <a:ext uri="{FF2B5EF4-FFF2-40B4-BE49-F238E27FC236}">
                <a16:creationId xmlns:a16="http://schemas.microsoft.com/office/drawing/2014/main" id="{D9FBDA24-C734-4564-AD97-C3CFCCF34C85}"/>
              </a:ext>
            </a:extLst>
          </p:cNvPr>
          <p:cNvSpPr txBox="1"/>
          <p:nvPr/>
        </p:nvSpPr>
        <p:spPr>
          <a:xfrm>
            <a:off x="6791638" y="1940358"/>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14,000</a:t>
            </a:r>
          </a:p>
        </p:txBody>
      </p:sp>
      <p:sp>
        <p:nvSpPr>
          <p:cNvPr id="48" name="TextBox 47">
            <a:extLst>
              <a:ext uri="{FF2B5EF4-FFF2-40B4-BE49-F238E27FC236}">
                <a16:creationId xmlns:a16="http://schemas.microsoft.com/office/drawing/2014/main" id="{FC0D3EE8-CD74-4D3C-B2B4-992D9D6A1D96}"/>
              </a:ext>
            </a:extLst>
          </p:cNvPr>
          <p:cNvSpPr txBox="1"/>
          <p:nvPr/>
        </p:nvSpPr>
        <p:spPr>
          <a:xfrm>
            <a:off x="6791638" y="2072622"/>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49" name="TextBox 48">
            <a:extLst>
              <a:ext uri="{FF2B5EF4-FFF2-40B4-BE49-F238E27FC236}">
                <a16:creationId xmlns:a16="http://schemas.microsoft.com/office/drawing/2014/main" id="{8BC16461-372D-4FF6-8230-4D8EF8E64C94}"/>
              </a:ext>
            </a:extLst>
          </p:cNvPr>
          <p:cNvSpPr txBox="1"/>
          <p:nvPr/>
        </p:nvSpPr>
        <p:spPr>
          <a:xfrm>
            <a:off x="6791638" y="2206694"/>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11,000</a:t>
            </a:r>
          </a:p>
        </p:txBody>
      </p:sp>
      <p:sp>
        <p:nvSpPr>
          <p:cNvPr id="50" name="TextBox 49">
            <a:extLst>
              <a:ext uri="{FF2B5EF4-FFF2-40B4-BE49-F238E27FC236}">
                <a16:creationId xmlns:a16="http://schemas.microsoft.com/office/drawing/2014/main" id="{64FD63EB-643D-43E6-BB6E-EE27B5BDDC69}"/>
              </a:ext>
            </a:extLst>
          </p:cNvPr>
          <p:cNvSpPr txBox="1"/>
          <p:nvPr/>
        </p:nvSpPr>
        <p:spPr>
          <a:xfrm>
            <a:off x="6791638" y="2324595"/>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51" name="TextBox 50">
            <a:extLst>
              <a:ext uri="{FF2B5EF4-FFF2-40B4-BE49-F238E27FC236}">
                <a16:creationId xmlns:a16="http://schemas.microsoft.com/office/drawing/2014/main" id="{C75251EA-2408-45CA-840B-2E04E9340100}"/>
              </a:ext>
            </a:extLst>
          </p:cNvPr>
          <p:cNvSpPr txBox="1"/>
          <p:nvPr/>
        </p:nvSpPr>
        <p:spPr>
          <a:xfrm>
            <a:off x="6791638" y="2443267"/>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11,000</a:t>
            </a:r>
          </a:p>
        </p:txBody>
      </p:sp>
      <p:sp>
        <p:nvSpPr>
          <p:cNvPr id="52" name="TextBox 51">
            <a:extLst>
              <a:ext uri="{FF2B5EF4-FFF2-40B4-BE49-F238E27FC236}">
                <a16:creationId xmlns:a16="http://schemas.microsoft.com/office/drawing/2014/main" id="{42706475-51D7-44A2-9C9A-9847A512E493}"/>
              </a:ext>
            </a:extLst>
          </p:cNvPr>
          <p:cNvSpPr txBox="1"/>
          <p:nvPr/>
        </p:nvSpPr>
        <p:spPr>
          <a:xfrm>
            <a:off x="6791638" y="2577585"/>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53" name="TextBox 52">
            <a:extLst>
              <a:ext uri="{FF2B5EF4-FFF2-40B4-BE49-F238E27FC236}">
                <a16:creationId xmlns:a16="http://schemas.microsoft.com/office/drawing/2014/main" id="{DC276598-E7E8-49E6-B5C2-D57CFD5BAE2D}"/>
              </a:ext>
            </a:extLst>
          </p:cNvPr>
          <p:cNvSpPr txBox="1"/>
          <p:nvPr/>
        </p:nvSpPr>
        <p:spPr>
          <a:xfrm>
            <a:off x="6791638" y="2700545"/>
            <a:ext cx="439544"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12,000</a:t>
            </a:r>
          </a:p>
        </p:txBody>
      </p:sp>
      <p:sp>
        <p:nvSpPr>
          <p:cNvPr id="54" name="TextBox 53">
            <a:extLst>
              <a:ext uri="{FF2B5EF4-FFF2-40B4-BE49-F238E27FC236}">
                <a16:creationId xmlns:a16="http://schemas.microsoft.com/office/drawing/2014/main" id="{E8A93B46-3F3E-4C98-A59A-AA30623C04EF}"/>
              </a:ext>
            </a:extLst>
          </p:cNvPr>
          <p:cNvSpPr txBox="1"/>
          <p:nvPr/>
        </p:nvSpPr>
        <p:spPr>
          <a:xfrm>
            <a:off x="6802707" y="2822871"/>
            <a:ext cx="393056" cy="192232"/>
          </a:xfrm>
          <a:prstGeom prst="rect">
            <a:avLst/>
          </a:prstGeom>
          <a:noFill/>
        </p:spPr>
        <p:txBody>
          <a:bodyPr wrap="none" rtlCol="0">
            <a:spAutoFit/>
          </a:bodyPr>
          <a:lstStyle/>
          <a:p>
            <a:pPr defTabSz="443776"/>
            <a:r>
              <a:rPr lang="en-US" sz="649" dirty="0">
                <a:solidFill>
                  <a:prstClr val="black"/>
                </a:solidFill>
                <a:latin typeface="Arial" panose="020B0604020202020204" pitchFamily="34" charset="0"/>
                <a:cs typeface="Arial" panose="020B0604020202020204" pitchFamily="34" charset="0"/>
              </a:rPr>
              <a:t>2,000</a:t>
            </a:r>
          </a:p>
        </p:txBody>
      </p:sp>
      <p:sp>
        <p:nvSpPr>
          <p:cNvPr id="55" name="TextBox 54">
            <a:extLst>
              <a:ext uri="{FF2B5EF4-FFF2-40B4-BE49-F238E27FC236}">
                <a16:creationId xmlns:a16="http://schemas.microsoft.com/office/drawing/2014/main" id="{47532EB5-9E08-4025-837C-A34EDCC06EAF}"/>
              </a:ext>
            </a:extLst>
          </p:cNvPr>
          <p:cNvSpPr txBox="1"/>
          <p:nvPr/>
        </p:nvSpPr>
        <p:spPr>
          <a:xfrm>
            <a:off x="5901357" y="3071817"/>
            <a:ext cx="824265" cy="192232"/>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56" name="TextBox 55">
            <a:extLst>
              <a:ext uri="{FF2B5EF4-FFF2-40B4-BE49-F238E27FC236}">
                <a16:creationId xmlns:a16="http://schemas.microsoft.com/office/drawing/2014/main" id="{54AFFD7C-E09A-4EA9-B1A8-B25B29AC5CD9}"/>
              </a:ext>
            </a:extLst>
          </p:cNvPr>
          <p:cNvSpPr txBox="1"/>
          <p:nvPr/>
        </p:nvSpPr>
        <p:spPr>
          <a:xfrm>
            <a:off x="183539" y="168069"/>
            <a:ext cx="7398866" cy="1286506"/>
          </a:xfrm>
          <a:prstGeom prst="rect">
            <a:avLst/>
          </a:prstGeom>
          <a:noFill/>
        </p:spPr>
        <p:txBody>
          <a:bodyPr wrap="square" rtlCol="0">
            <a:spAutoFit/>
          </a:bodyPr>
          <a:lstStyle/>
          <a:p>
            <a:pPr defTabSz="443776"/>
            <a:r>
              <a:rPr lang="en-US" sz="970" b="1" dirty="0">
                <a:solidFill>
                  <a:prstClr val="black"/>
                </a:solidFill>
                <a:latin typeface="Calibri" panose="020F0502020204030204"/>
              </a:rPr>
              <a:t>Supplementary Figure 6. T2 A*11 A- and B-Ag staining for receptor mRNA experiments (KRAS). </a:t>
            </a:r>
            <a:r>
              <a:rPr lang="en-US" sz="970" dirty="0">
                <a:solidFill>
                  <a:prstClr val="black"/>
                </a:solidFill>
                <a:latin typeface="Calibri" panose="020F0502020204030204"/>
              </a:rPr>
              <a:t>(A) Stabilization of A*11 protein with KRAS peptide titration – evidence of successful peptide loading (left). Standard curve depicting the effect of increasing KRAS peptide concentration on A*11 surface expression (middle). Effect of KRAS peptide titration on constant A*02 mRNA (200 ng) surface expression (right). (B) Titrated A*02 mRNA surface expression with constant KRAS peptide (20 </a:t>
            </a:r>
            <a:r>
              <a:rPr lang="en-US" sz="970" dirty="0" err="1">
                <a:solidFill>
                  <a:prstClr val="black"/>
                </a:solidFill>
                <a:latin typeface="Calibri" panose="020F0502020204030204"/>
              </a:rPr>
              <a:t>nM</a:t>
            </a:r>
            <a:r>
              <a:rPr lang="en-US" sz="970" dirty="0">
                <a:solidFill>
                  <a:prstClr val="black"/>
                </a:solidFill>
                <a:latin typeface="Calibri" panose="020F0502020204030204"/>
              </a:rPr>
              <a:t>). Standard curve depicting A*02 molecules/cell resulting from A*02 mRNA titration in T2 A*11 target cells (right). (C) Activator-only and raw data (not normalized) for KRAS TCR </a:t>
            </a:r>
            <a:r>
              <a:rPr lang="en-US" sz="970" dirty="0" err="1">
                <a:solidFill>
                  <a:prstClr val="black"/>
                </a:solidFill>
                <a:latin typeface="Calibri" panose="020F0502020204030204"/>
              </a:rPr>
              <a:t>Tmod</a:t>
            </a:r>
            <a:r>
              <a:rPr lang="en-US" sz="970" dirty="0">
                <a:solidFill>
                  <a:prstClr val="black"/>
                </a:solidFill>
                <a:latin typeface="Calibri" panose="020F0502020204030204"/>
              </a:rPr>
              <a:t>. Activation dose-response curves showing activation of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with differing amounts of KRAS activator and no blocker (left). Graphical representation of EC50 and Emax values for activator-only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on the left (right). (D) Graphical depiction of non-normalized EC50 shift, Emax shift, and </a:t>
            </a:r>
            <a:r>
              <a:rPr lang="en-US" sz="970" dirty="0" err="1">
                <a:solidFill>
                  <a:prstClr val="black"/>
                </a:solidFill>
                <a:latin typeface="Calibri" panose="020F0502020204030204"/>
              </a:rPr>
              <a:t>Imin</a:t>
            </a:r>
            <a:r>
              <a:rPr lang="en-US" sz="970" dirty="0">
                <a:solidFill>
                  <a:prstClr val="black"/>
                </a:solidFill>
                <a:latin typeface="Calibri" panose="020F0502020204030204"/>
              </a:rPr>
              <a:t>-Imax values for </a:t>
            </a:r>
            <a:r>
              <a:rPr lang="en-US" sz="970" dirty="0" err="1">
                <a:solidFill>
                  <a:prstClr val="black"/>
                </a:solidFill>
                <a:latin typeface="Calibri" panose="020F0502020204030204"/>
              </a:rPr>
              <a:t>Jurkat</a:t>
            </a:r>
            <a:r>
              <a:rPr lang="en-US" sz="970" dirty="0">
                <a:solidFill>
                  <a:prstClr val="black"/>
                </a:solidFill>
                <a:latin typeface="Calibri" panose="020F0502020204030204"/>
              </a:rPr>
              <a:t> cells with different KRAS </a:t>
            </a:r>
            <a:r>
              <a:rPr lang="en-US" sz="970" dirty="0" err="1">
                <a:solidFill>
                  <a:prstClr val="black"/>
                </a:solidFill>
                <a:latin typeface="Calibri" panose="020F0502020204030204"/>
              </a:rPr>
              <a:t>activator:A</a:t>
            </a:r>
            <a:r>
              <a:rPr lang="en-US" sz="970" dirty="0">
                <a:solidFill>
                  <a:prstClr val="black"/>
                </a:solidFill>
                <a:latin typeface="Calibri" panose="020F0502020204030204"/>
              </a:rPr>
              <a:t>*02 blocker ratios. Dashed lines are meant to convey trends and are not fit mathematically. </a:t>
            </a:r>
          </a:p>
        </p:txBody>
      </p:sp>
      <p:sp>
        <p:nvSpPr>
          <p:cNvPr id="57" name="TextBox 56">
            <a:extLst>
              <a:ext uri="{FF2B5EF4-FFF2-40B4-BE49-F238E27FC236}">
                <a16:creationId xmlns:a16="http://schemas.microsoft.com/office/drawing/2014/main" id="{B977A7AE-8CA4-4279-BF71-C669A1F7C953}"/>
              </a:ext>
            </a:extLst>
          </p:cNvPr>
          <p:cNvSpPr txBox="1"/>
          <p:nvPr/>
        </p:nvSpPr>
        <p:spPr>
          <a:xfrm>
            <a:off x="114300" y="1631107"/>
            <a:ext cx="32348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A.</a:t>
            </a:r>
          </a:p>
        </p:txBody>
      </p:sp>
      <p:sp>
        <p:nvSpPr>
          <p:cNvPr id="58" name="TextBox 57">
            <a:extLst>
              <a:ext uri="{FF2B5EF4-FFF2-40B4-BE49-F238E27FC236}">
                <a16:creationId xmlns:a16="http://schemas.microsoft.com/office/drawing/2014/main" id="{2081F7FC-7CEC-438D-BE0E-03F163646B51}"/>
              </a:ext>
            </a:extLst>
          </p:cNvPr>
          <p:cNvSpPr txBox="1"/>
          <p:nvPr/>
        </p:nvSpPr>
        <p:spPr>
          <a:xfrm>
            <a:off x="179239" y="3543858"/>
            <a:ext cx="31771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B.</a:t>
            </a:r>
          </a:p>
        </p:txBody>
      </p:sp>
      <p:sp>
        <p:nvSpPr>
          <p:cNvPr id="59" name="TextBox 58">
            <a:extLst>
              <a:ext uri="{FF2B5EF4-FFF2-40B4-BE49-F238E27FC236}">
                <a16:creationId xmlns:a16="http://schemas.microsoft.com/office/drawing/2014/main" id="{1F93ABC8-559F-4159-8B39-B2AD9E81F8BE}"/>
              </a:ext>
            </a:extLst>
          </p:cNvPr>
          <p:cNvSpPr txBox="1"/>
          <p:nvPr/>
        </p:nvSpPr>
        <p:spPr>
          <a:xfrm>
            <a:off x="920274" y="3621023"/>
            <a:ext cx="673582" cy="178062"/>
          </a:xfrm>
          <a:prstGeom prst="rect">
            <a:avLst/>
          </a:prstGeom>
          <a:solidFill>
            <a:schemeClr val="bg1"/>
          </a:solidFill>
        </p:spPr>
        <p:txBody>
          <a:bodyPr wrap="none" rtlCol="0">
            <a:spAutoFit/>
          </a:bodyPr>
          <a:lstStyle/>
          <a:p>
            <a:pPr algn="r" defTabSz="443776"/>
            <a:r>
              <a:rPr lang="en-US" sz="557" b="1" dirty="0">
                <a:solidFill>
                  <a:prstClr val="black"/>
                </a:solidFill>
                <a:latin typeface="Calibri" panose="020F0502020204030204"/>
              </a:rPr>
              <a:t>A*02 mRNA (ng)</a:t>
            </a:r>
          </a:p>
        </p:txBody>
      </p:sp>
      <p:sp>
        <p:nvSpPr>
          <p:cNvPr id="60" name="TextBox 59">
            <a:extLst>
              <a:ext uri="{FF2B5EF4-FFF2-40B4-BE49-F238E27FC236}">
                <a16:creationId xmlns:a16="http://schemas.microsoft.com/office/drawing/2014/main" id="{708CEF54-7837-4F00-B76C-8423A3C14A2F}"/>
              </a:ext>
            </a:extLst>
          </p:cNvPr>
          <p:cNvSpPr txBox="1"/>
          <p:nvPr/>
        </p:nvSpPr>
        <p:spPr>
          <a:xfrm>
            <a:off x="2631688" y="3604688"/>
            <a:ext cx="1063112" cy="178062"/>
          </a:xfrm>
          <a:prstGeom prst="rect">
            <a:avLst/>
          </a:prstGeom>
          <a:solidFill>
            <a:schemeClr val="bg1"/>
          </a:solidFill>
        </p:spPr>
        <p:txBody>
          <a:bodyPr wrap="none" rtlCol="0">
            <a:spAutoFit/>
          </a:bodyPr>
          <a:lstStyle/>
          <a:p>
            <a:pPr defTabSz="443776"/>
            <a:r>
              <a:rPr lang="en-US" sz="557" b="1" dirty="0">
                <a:solidFill>
                  <a:prstClr val="black"/>
                </a:solidFill>
                <a:latin typeface="Calibri" panose="020F0502020204030204"/>
              </a:rPr>
              <a:t>A*02 protein (molecules/cell)</a:t>
            </a:r>
          </a:p>
        </p:txBody>
      </p:sp>
      <p:sp>
        <p:nvSpPr>
          <p:cNvPr id="61" name="TextBox 60">
            <a:extLst>
              <a:ext uri="{FF2B5EF4-FFF2-40B4-BE49-F238E27FC236}">
                <a16:creationId xmlns:a16="http://schemas.microsoft.com/office/drawing/2014/main" id="{62BE5515-7BFC-4F44-9F17-9D3155627F2A}"/>
              </a:ext>
            </a:extLst>
          </p:cNvPr>
          <p:cNvSpPr txBox="1"/>
          <p:nvPr/>
        </p:nvSpPr>
        <p:spPr>
          <a:xfrm>
            <a:off x="1276116" y="3746682"/>
            <a:ext cx="344966"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2500</a:t>
            </a:r>
          </a:p>
        </p:txBody>
      </p:sp>
      <p:sp>
        <p:nvSpPr>
          <p:cNvPr id="62" name="TextBox 61">
            <a:extLst>
              <a:ext uri="{FF2B5EF4-FFF2-40B4-BE49-F238E27FC236}">
                <a16:creationId xmlns:a16="http://schemas.microsoft.com/office/drawing/2014/main" id="{AAFF9AF7-450E-4BF3-A7D1-BCE7B4270FF8}"/>
              </a:ext>
            </a:extLst>
          </p:cNvPr>
          <p:cNvSpPr txBox="1"/>
          <p:nvPr/>
        </p:nvSpPr>
        <p:spPr>
          <a:xfrm>
            <a:off x="1276116" y="3834334"/>
            <a:ext cx="344966"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1250</a:t>
            </a:r>
          </a:p>
        </p:txBody>
      </p:sp>
      <p:sp>
        <p:nvSpPr>
          <p:cNvPr id="63" name="TextBox 62">
            <a:extLst>
              <a:ext uri="{FF2B5EF4-FFF2-40B4-BE49-F238E27FC236}">
                <a16:creationId xmlns:a16="http://schemas.microsoft.com/office/drawing/2014/main" id="{E3DAA364-AED1-4960-BAB8-DD5E1FFE5441}"/>
              </a:ext>
            </a:extLst>
          </p:cNvPr>
          <p:cNvSpPr txBox="1"/>
          <p:nvPr/>
        </p:nvSpPr>
        <p:spPr>
          <a:xfrm>
            <a:off x="1185605" y="3910851"/>
            <a:ext cx="435477" cy="178062"/>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625</a:t>
            </a:r>
          </a:p>
        </p:txBody>
      </p:sp>
      <p:sp>
        <p:nvSpPr>
          <p:cNvPr id="64" name="TextBox 63">
            <a:extLst>
              <a:ext uri="{FF2B5EF4-FFF2-40B4-BE49-F238E27FC236}">
                <a16:creationId xmlns:a16="http://schemas.microsoft.com/office/drawing/2014/main" id="{D1266D2D-40AF-4880-85D7-BCC324E0ADCF}"/>
              </a:ext>
            </a:extLst>
          </p:cNvPr>
          <p:cNvSpPr txBox="1"/>
          <p:nvPr/>
        </p:nvSpPr>
        <p:spPr>
          <a:xfrm>
            <a:off x="1145153" y="3985264"/>
            <a:ext cx="475928" cy="178062"/>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312.5</a:t>
            </a:r>
          </a:p>
        </p:txBody>
      </p:sp>
      <p:sp>
        <p:nvSpPr>
          <p:cNvPr id="65" name="TextBox 64">
            <a:extLst>
              <a:ext uri="{FF2B5EF4-FFF2-40B4-BE49-F238E27FC236}">
                <a16:creationId xmlns:a16="http://schemas.microsoft.com/office/drawing/2014/main" id="{0A59A37B-CD78-4BE3-A445-8DC9D41B010D}"/>
              </a:ext>
            </a:extLst>
          </p:cNvPr>
          <p:cNvSpPr txBox="1"/>
          <p:nvPr/>
        </p:nvSpPr>
        <p:spPr>
          <a:xfrm>
            <a:off x="1213561" y="4060822"/>
            <a:ext cx="407523" cy="178062"/>
          </a:xfrm>
          <a:prstGeom prst="rect">
            <a:avLst/>
          </a:prstGeom>
          <a:noFill/>
        </p:spPr>
        <p:txBody>
          <a:bodyPr wrap="squar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156.25</a:t>
            </a:r>
          </a:p>
        </p:txBody>
      </p:sp>
      <p:sp>
        <p:nvSpPr>
          <p:cNvPr id="66" name="TextBox 65">
            <a:extLst>
              <a:ext uri="{FF2B5EF4-FFF2-40B4-BE49-F238E27FC236}">
                <a16:creationId xmlns:a16="http://schemas.microsoft.com/office/drawing/2014/main" id="{0E19E570-D344-43BF-B5EB-C877E18CDF28}"/>
              </a:ext>
            </a:extLst>
          </p:cNvPr>
          <p:cNvSpPr txBox="1"/>
          <p:nvPr/>
        </p:nvSpPr>
        <p:spPr>
          <a:xfrm>
            <a:off x="1216804" y="4135733"/>
            <a:ext cx="404277"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78.125</a:t>
            </a:r>
          </a:p>
        </p:txBody>
      </p:sp>
      <p:sp>
        <p:nvSpPr>
          <p:cNvPr id="67" name="TextBox 66">
            <a:extLst>
              <a:ext uri="{FF2B5EF4-FFF2-40B4-BE49-F238E27FC236}">
                <a16:creationId xmlns:a16="http://schemas.microsoft.com/office/drawing/2014/main" id="{915EA38B-33A8-4AB3-ADDE-8A4CD312B7A6}"/>
              </a:ext>
            </a:extLst>
          </p:cNvPr>
          <p:cNvSpPr txBox="1"/>
          <p:nvPr/>
        </p:nvSpPr>
        <p:spPr>
          <a:xfrm>
            <a:off x="1216804" y="4213836"/>
            <a:ext cx="404277"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39.063</a:t>
            </a:r>
          </a:p>
        </p:txBody>
      </p:sp>
      <p:sp>
        <p:nvSpPr>
          <p:cNvPr id="68" name="TextBox 67">
            <a:extLst>
              <a:ext uri="{FF2B5EF4-FFF2-40B4-BE49-F238E27FC236}">
                <a16:creationId xmlns:a16="http://schemas.microsoft.com/office/drawing/2014/main" id="{AB96D6FF-3CE2-4E65-947A-757A27D71DAA}"/>
              </a:ext>
            </a:extLst>
          </p:cNvPr>
          <p:cNvSpPr txBox="1"/>
          <p:nvPr/>
        </p:nvSpPr>
        <p:spPr>
          <a:xfrm>
            <a:off x="1216804" y="4282742"/>
            <a:ext cx="404277"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19.531</a:t>
            </a:r>
          </a:p>
        </p:txBody>
      </p:sp>
      <p:sp>
        <p:nvSpPr>
          <p:cNvPr id="69" name="TextBox 68">
            <a:extLst>
              <a:ext uri="{FF2B5EF4-FFF2-40B4-BE49-F238E27FC236}">
                <a16:creationId xmlns:a16="http://schemas.microsoft.com/office/drawing/2014/main" id="{45F5F034-A153-4293-8B00-B36444F2EA4F}"/>
              </a:ext>
            </a:extLst>
          </p:cNvPr>
          <p:cNvSpPr txBox="1"/>
          <p:nvPr/>
        </p:nvSpPr>
        <p:spPr>
          <a:xfrm>
            <a:off x="1256880" y="4355980"/>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9.766</a:t>
            </a:r>
          </a:p>
        </p:txBody>
      </p:sp>
      <p:sp>
        <p:nvSpPr>
          <p:cNvPr id="70" name="TextBox 69">
            <a:extLst>
              <a:ext uri="{FF2B5EF4-FFF2-40B4-BE49-F238E27FC236}">
                <a16:creationId xmlns:a16="http://schemas.microsoft.com/office/drawing/2014/main" id="{7CE0C137-4B39-440C-A8A8-58E2333CD6D1}"/>
              </a:ext>
            </a:extLst>
          </p:cNvPr>
          <p:cNvSpPr txBox="1"/>
          <p:nvPr/>
        </p:nvSpPr>
        <p:spPr>
          <a:xfrm>
            <a:off x="1256880" y="4432301"/>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4.883</a:t>
            </a:r>
          </a:p>
        </p:txBody>
      </p:sp>
      <p:sp>
        <p:nvSpPr>
          <p:cNvPr id="71" name="TextBox 70">
            <a:extLst>
              <a:ext uri="{FF2B5EF4-FFF2-40B4-BE49-F238E27FC236}">
                <a16:creationId xmlns:a16="http://schemas.microsoft.com/office/drawing/2014/main" id="{C2769D75-2782-4BCC-9D54-AFEA8B2896C9}"/>
              </a:ext>
            </a:extLst>
          </p:cNvPr>
          <p:cNvSpPr txBox="1"/>
          <p:nvPr/>
        </p:nvSpPr>
        <p:spPr>
          <a:xfrm>
            <a:off x="1256880" y="4505456"/>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2.441</a:t>
            </a:r>
          </a:p>
        </p:txBody>
      </p:sp>
      <p:sp>
        <p:nvSpPr>
          <p:cNvPr id="72" name="TextBox 71">
            <a:extLst>
              <a:ext uri="{FF2B5EF4-FFF2-40B4-BE49-F238E27FC236}">
                <a16:creationId xmlns:a16="http://schemas.microsoft.com/office/drawing/2014/main" id="{B461F06B-0944-40ED-9F38-AFC7BD18B529}"/>
              </a:ext>
            </a:extLst>
          </p:cNvPr>
          <p:cNvSpPr txBox="1"/>
          <p:nvPr/>
        </p:nvSpPr>
        <p:spPr>
          <a:xfrm>
            <a:off x="1256880" y="4569825"/>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1.221</a:t>
            </a:r>
          </a:p>
        </p:txBody>
      </p:sp>
      <p:sp>
        <p:nvSpPr>
          <p:cNvPr id="73" name="TextBox 72">
            <a:extLst>
              <a:ext uri="{FF2B5EF4-FFF2-40B4-BE49-F238E27FC236}">
                <a16:creationId xmlns:a16="http://schemas.microsoft.com/office/drawing/2014/main" id="{C50DA988-D44F-4CDA-95DD-395FC6E5DF5C}"/>
              </a:ext>
            </a:extLst>
          </p:cNvPr>
          <p:cNvSpPr txBox="1"/>
          <p:nvPr/>
        </p:nvSpPr>
        <p:spPr>
          <a:xfrm>
            <a:off x="1256880" y="4651206"/>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0.610</a:t>
            </a:r>
          </a:p>
        </p:txBody>
      </p:sp>
      <p:sp>
        <p:nvSpPr>
          <p:cNvPr id="74" name="TextBox 73">
            <a:extLst>
              <a:ext uri="{FF2B5EF4-FFF2-40B4-BE49-F238E27FC236}">
                <a16:creationId xmlns:a16="http://schemas.microsoft.com/office/drawing/2014/main" id="{256DC70B-06C2-4C06-BCCC-0CE0FB93DAFD}"/>
              </a:ext>
            </a:extLst>
          </p:cNvPr>
          <p:cNvSpPr txBox="1"/>
          <p:nvPr/>
        </p:nvSpPr>
        <p:spPr>
          <a:xfrm>
            <a:off x="1256880" y="4723667"/>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0.305</a:t>
            </a:r>
          </a:p>
        </p:txBody>
      </p:sp>
      <p:sp>
        <p:nvSpPr>
          <p:cNvPr id="75" name="TextBox 74">
            <a:extLst>
              <a:ext uri="{FF2B5EF4-FFF2-40B4-BE49-F238E27FC236}">
                <a16:creationId xmlns:a16="http://schemas.microsoft.com/office/drawing/2014/main" id="{6AC36F16-DF95-4162-B889-EA7F2C7873E3}"/>
              </a:ext>
            </a:extLst>
          </p:cNvPr>
          <p:cNvSpPr txBox="1"/>
          <p:nvPr/>
        </p:nvSpPr>
        <p:spPr>
          <a:xfrm>
            <a:off x="1256880" y="4797341"/>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0.153</a:t>
            </a:r>
          </a:p>
        </p:txBody>
      </p:sp>
      <p:sp>
        <p:nvSpPr>
          <p:cNvPr id="76" name="TextBox 75">
            <a:extLst>
              <a:ext uri="{FF2B5EF4-FFF2-40B4-BE49-F238E27FC236}">
                <a16:creationId xmlns:a16="http://schemas.microsoft.com/office/drawing/2014/main" id="{575FF968-2671-471E-8701-97F66E5FB986}"/>
              </a:ext>
            </a:extLst>
          </p:cNvPr>
          <p:cNvSpPr txBox="1"/>
          <p:nvPr/>
        </p:nvSpPr>
        <p:spPr>
          <a:xfrm>
            <a:off x="1256880" y="4878722"/>
            <a:ext cx="364202"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0.076</a:t>
            </a:r>
          </a:p>
        </p:txBody>
      </p:sp>
      <p:sp>
        <p:nvSpPr>
          <p:cNvPr id="77" name="TextBox 76">
            <a:extLst>
              <a:ext uri="{FF2B5EF4-FFF2-40B4-BE49-F238E27FC236}">
                <a16:creationId xmlns:a16="http://schemas.microsoft.com/office/drawing/2014/main" id="{2AC3EB2E-E46B-4A91-BE0B-A4230CBE4ACB}"/>
              </a:ext>
            </a:extLst>
          </p:cNvPr>
          <p:cNvSpPr txBox="1"/>
          <p:nvPr/>
        </p:nvSpPr>
        <p:spPr>
          <a:xfrm>
            <a:off x="2588128" y="3746682"/>
            <a:ext cx="44435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180,000</a:t>
            </a:r>
          </a:p>
        </p:txBody>
      </p:sp>
      <p:sp>
        <p:nvSpPr>
          <p:cNvPr id="78" name="TextBox 77">
            <a:extLst>
              <a:ext uri="{FF2B5EF4-FFF2-40B4-BE49-F238E27FC236}">
                <a16:creationId xmlns:a16="http://schemas.microsoft.com/office/drawing/2014/main" id="{718B03F2-A6AE-4238-8497-7E4D47634E52}"/>
              </a:ext>
            </a:extLst>
          </p:cNvPr>
          <p:cNvSpPr txBox="1"/>
          <p:nvPr/>
        </p:nvSpPr>
        <p:spPr>
          <a:xfrm>
            <a:off x="2588128" y="3834334"/>
            <a:ext cx="44435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126,000</a:t>
            </a:r>
          </a:p>
        </p:txBody>
      </p:sp>
      <p:sp>
        <p:nvSpPr>
          <p:cNvPr id="79" name="TextBox 78">
            <a:extLst>
              <a:ext uri="{FF2B5EF4-FFF2-40B4-BE49-F238E27FC236}">
                <a16:creationId xmlns:a16="http://schemas.microsoft.com/office/drawing/2014/main" id="{03F64BD5-ECA7-447E-90D2-70CC092D15A1}"/>
              </a:ext>
            </a:extLst>
          </p:cNvPr>
          <p:cNvSpPr txBox="1"/>
          <p:nvPr/>
        </p:nvSpPr>
        <p:spPr>
          <a:xfrm>
            <a:off x="2588128" y="3910851"/>
            <a:ext cx="474990" cy="178062"/>
          </a:xfrm>
          <a:prstGeom prst="rect">
            <a:avLst/>
          </a:prstGeom>
          <a:noFill/>
        </p:spPr>
        <p:txBody>
          <a:bodyPr wrap="square" rtlCol="0">
            <a:spAutoFit/>
          </a:bodyPr>
          <a:lstStyle/>
          <a:p>
            <a:pPr defTabSz="443776"/>
            <a:r>
              <a:rPr lang="en-US" sz="557" dirty="0">
                <a:solidFill>
                  <a:prstClr val="black"/>
                </a:solidFill>
                <a:latin typeface="Arial" panose="020B0604020202020204" pitchFamily="34" charset="0"/>
                <a:cs typeface="Arial" panose="020B0604020202020204" pitchFamily="34" charset="0"/>
              </a:rPr>
              <a:t>86,000</a:t>
            </a:r>
          </a:p>
        </p:txBody>
      </p:sp>
      <p:sp>
        <p:nvSpPr>
          <p:cNvPr id="80" name="TextBox 79">
            <a:extLst>
              <a:ext uri="{FF2B5EF4-FFF2-40B4-BE49-F238E27FC236}">
                <a16:creationId xmlns:a16="http://schemas.microsoft.com/office/drawing/2014/main" id="{84BE49B4-E02E-4DA5-A590-62FDE55EE75E}"/>
              </a:ext>
            </a:extLst>
          </p:cNvPr>
          <p:cNvSpPr txBox="1"/>
          <p:nvPr/>
        </p:nvSpPr>
        <p:spPr>
          <a:xfrm>
            <a:off x="2588127" y="3985264"/>
            <a:ext cx="404278"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51,000</a:t>
            </a:r>
          </a:p>
        </p:txBody>
      </p:sp>
      <p:sp>
        <p:nvSpPr>
          <p:cNvPr id="81" name="TextBox 80">
            <a:extLst>
              <a:ext uri="{FF2B5EF4-FFF2-40B4-BE49-F238E27FC236}">
                <a16:creationId xmlns:a16="http://schemas.microsoft.com/office/drawing/2014/main" id="{0FE8B51D-94B0-4E4D-A6EE-21F7D9EECEA4}"/>
              </a:ext>
            </a:extLst>
          </p:cNvPr>
          <p:cNvSpPr txBox="1"/>
          <p:nvPr/>
        </p:nvSpPr>
        <p:spPr>
          <a:xfrm>
            <a:off x="2588127" y="4060822"/>
            <a:ext cx="404278"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25,000</a:t>
            </a:r>
          </a:p>
        </p:txBody>
      </p:sp>
      <p:sp>
        <p:nvSpPr>
          <p:cNvPr id="82" name="TextBox 81">
            <a:extLst>
              <a:ext uri="{FF2B5EF4-FFF2-40B4-BE49-F238E27FC236}">
                <a16:creationId xmlns:a16="http://schemas.microsoft.com/office/drawing/2014/main" id="{13FC02B8-9F6F-4338-9AFB-57B31415BDF9}"/>
              </a:ext>
            </a:extLst>
          </p:cNvPr>
          <p:cNvSpPr txBox="1"/>
          <p:nvPr/>
        </p:nvSpPr>
        <p:spPr>
          <a:xfrm>
            <a:off x="2588127" y="4135733"/>
            <a:ext cx="404278"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12,000</a:t>
            </a:r>
          </a:p>
        </p:txBody>
      </p:sp>
      <p:sp>
        <p:nvSpPr>
          <p:cNvPr id="83" name="TextBox 82">
            <a:extLst>
              <a:ext uri="{FF2B5EF4-FFF2-40B4-BE49-F238E27FC236}">
                <a16:creationId xmlns:a16="http://schemas.microsoft.com/office/drawing/2014/main" id="{9EC1B994-8A10-428B-8BCC-34DB9A1D9B7D}"/>
              </a:ext>
            </a:extLst>
          </p:cNvPr>
          <p:cNvSpPr txBox="1"/>
          <p:nvPr/>
        </p:nvSpPr>
        <p:spPr>
          <a:xfrm>
            <a:off x="2588128" y="4213836"/>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6,200</a:t>
            </a:r>
          </a:p>
        </p:txBody>
      </p:sp>
      <p:sp>
        <p:nvSpPr>
          <p:cNvPr id="84" name="TextBox 83">
            <a:extLst>
              <a:ext uri="{FF2B5EF4-FFF2-40B4-BE49-F238E27FC236}">
                <a16:creationId xmlns:a16="http://schemas.microsoft.com/office/drawing/2014/main" id="{278913B1-7D8F-4D1B-99B2-2921A03C5894}"/>
              </a:ext>
            </a:extLst>
          </p:cNvPr>
          <p:cNvSpPr txBox="1"/>
          <p:nvPr/>
        </p:nvSpPr>
        <p:spPr>
          <a:xfrm>
            <a:off x="2588128" y="4282742"/>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4,100</a:t>
            </a:r>
          </a:p>
        </p:txBody>
      </p:sp>
      <p:sp>
        <p:nvSpPr>
          <p:cNvPr id="85" name="TextBox 84">
            <a:extLst>
              <a:ext uri="{FF2B5EF4-FFF2-40B4-BE49-F238E27FC236}">
                <a16:creationId xmlns:a16="http://schemas.microsoft.com/office/drawing/2014/main" id="{C0AC1AFC-2078-44B9-A0EE-F923063B1073}"/>
              </a:ext>
            </a:extLst>
          </p:cNvPr>
          <p:cNvSpPr txBox="1"/>
          <p:nvPr/>
        </p:nvSpPr>
        <p:spPr>
          <a:xfrm>
            <a:off x="2588128" y="4355980"/>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2,600</a:t>
            </a:r>
          </a:p>
        </p:txBody>
      </p:sp>
      <p:sp>
        <p:nvSpPr>
          <p:cNvPr id="86" name="TextBox 85">
            <a:extLst>
              <a:ext uri="{FF2B5EF4-FFF2-40B4-BE49-F238E27FC236}">
                <a16:creationId xmlns:a16="http://schemas.microsoft.com/office/drawing/2014/main" id="{FA272FB0-CFAA-4ABD-93A1-2AB09108CBD7}"/>
              </a:ext>
            </a:extLst>
          </p:cNvPr>
          <p:cNvSpPr txBox="1"/>
          <p:nvPr/>
        </p:nvSpPr>
        <p:spPr>
          <a:xfrm>
            <a:off x="2588128" y="4432301"/>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2,400</a:t>
            </a:r>
          </a:p>
        </p:txBody>
      </p:sp>
      <p:sp>
        <p:nvSpPr>
          <p:cNvPr id="87" name="TextBox 86">
            <a:extLst>
              <a:ext uri="{FF2B5EF4-FFF2-40B4-BE49-F238E27FC236}">
                <a16:creationId xmlns:a16="http://schemas.microsoft.com/office/drawing/2014/main" id="{29BDBDCB-E6FC-4854-B838-D9C771C6DECF}"/>
              </a:ext>
            </a:extLst>
          </p:cNvPr>
          <p:cNvSpPr txBox="1"/>
          <p:nvPr/>
        </p:nvSpPr>
        <p:spPr>
          <a:xfrm>
            <a:off x="2588128" y="4505456"/>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2,200</a:t>
            </a:r>
          </a:p>
        </p:txBody>
      </p:sp>
      <p:sp>
        <p:nvSpPr>
          <p:cNvPr id="88" name="TextBox 87">
            <a:extLst>
              <a:ext uri="{FF2B5EF4-FFF2-40B4-BE49-F238E27FC236}">
                <a16:creationId xmlns:a16="http://schemas.microsoft.com/office/drawing/2014/main" id="{BF47B889-7E3D-4CEC-9E67-F1F467E0D1CC}"/>
              </a:ext>
            </a:extLst>
          </p:cNvPr>
          <p:cNvSpPr txBox="1"/>
          <p:nvPr/>
        </p:nvSpPr>
        <p:spPr>
          <a:xfrm>
            <a:off x="2588128" y="4569825"/>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2,400</a:t>
            </a:r>
          </a:p>
        </p:txBody>
      </p:sp>
      <p:sp>
        <p:nvSpPr>
          <p:cNvPr id="89" name="TextBox 88">
            <a:extLst>
              <a:ext uri="{FF2B5EF4-FFF2-40B4-BE49-F238E27FC236}">
                <a16:creationId xmlns:a16="http://schemas.microsoft.com/office/drawing/2014/main" id="{BE05A2F8-7F02-4A65-9E88-BC9EBD0ECA84}"/>
              </a:ext>
            </a:extLst>
          </p:cNvPr>
          <p:cNvSpPr txBox="1"/>
          <p:nvPr/>
        </p:nvSpPr>
        <p:spPr>
          <a:xfrm>
            <a:off x="2588128" y="4651206"/>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2,200</a:t>
            </a:r>
          </a:p>
        </p:txBody>
      </p:sp>
      <p:sp>
        <p:nvSpPr>
          <p:cNvPr id="90" name="TextBox 89">
            <a:extLst>
              <a:ext uri="{FF2B5EF4-FFF2-40B4-BE49-F238E27FC236}">
                <a16:creationId xmlns:a16="http://schemas.microsoft.com/office/drawing/2014/main" id="{F9B5CFB5-DE04-4813-906C-76F1810546E4}"/>
              </a:ext>
            </a:extLst>
          </p:cNvPr>
          <p:cNvSpPr txBox="1"/>
          <p:nvPr/>
        </p:nvSpPr>
        <p:spPr>
          <a:xfrm>
            <a:off x="2588128" y="4723667"/>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2,100</a:t>
            </a:r>
          </a:p>
        </p:txBody>
      </p:sp>
      <p:sp>
        <p:nvSpPr>
          <p:cNvPr id="91" name="TextBox 90">
            <a:extLst>
              <a:ext uri="{FF2B5EF4-FFF2-40B4-BE49-F238E27FC236}">
                <a16:creationId xmlns:a16="http://schemas.microsoft.com/office/drawing/2014/main" id="{B34C7423-C936-48CE-B2D6-095854CFD0AB}"/>
              </a:ext>
            </a:extLst>
          </p:cNvPr>
          <p:cNvSpPr txBox="1"/>
          <p:nvPr/>
        </p:nvSpPr>
        <p:spPr>
          <a:xfrm>
            <a:off x="2588128" y="4797341"/>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2,100</a:t>
            </a:r>
          </a:p>
        </p:txBody>
      </p:sp>
      <p:sp>
        <p:nvSpPr>
          <p:cNvPr id="92" name="TextBox 91">
            <a:extLst>
              <a:ext uri="{FF2B5EF4-FFF2-40B4-BE49-F238E27FC236}">
                <a16:creationId xmlns:a16="http://schemas.microsoft.com/office/drawing/2014/main" id="{83D53807-6F0E-46AC-8927-EE2CE2C43A69}"/>
              </a:ext>
            </a:extLst>
          </p:cNvPr>
          <p:cNvSpPr txBox="1"/>
          <p:nvPr/>
        </p:nvSpPr>
        <p:spPr>
          <a:xfrm>
            <a:off x="2588128" y="4878722"/>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2,200</a:t>
            </a:r>
          </a:p>
        </p:txBody>
      </p:sp>
      <p:sp>
        <p:nvSpPr>
          <p:cNvPr id="93" name="TextBox 92">
            <a:extLst>
              <a:ext uri="{FF2B5EF4-FFF2-40B4-BE49-F238E27FC236}">
                <a16:creationId xmlns:a16="http://schemas.microsoft.com/office/drawing/2014/main" id="{3275F5EC-D722-4D81-B572-D0E16105FC2A}"/>
              </a:ext>
            </a:extLst>
          </p:cNvPr>
          <p:cNvSpPr txBox="1"/>
          <p:nvPr/>
        </p:nvSpPr>
        <p:spPr>
          <a:xfrm>
            <a:off x="2588128" y="4959780"/>
            <a:ext cx="364202" cy="178062"/>
          </a:xfrm>
          <a:prstGeom prst="rect">
            <a:avLst/>
          </a:prstGeom>
          <a:noFill/>
        </p:spPr>
        <p:txBody>
          <a:bodyPr wrap="none" rtlCol="0">
            <a:spAutoFit/>
          </a:bodyPr>
          <a:lstStyle/>
          <a:p>
            <a:pPr defTabSz="443776"/>
            <a:r>
              <a:rPr lang="en-US" sz="557" dirty="0">
                <a:solidFill>
                  <a:prstClr val="black"/>
                </a:solidFill>
                <a:latin typeface="Arial" panose="020B0604020202020204" pitchFamily="34" charset="0"/>
                <a:cs typeface="Arial" panose="020B0604020202020204" pitchFamily="34" charset="0"/>
              </a:rPr>
              <a:t>1,900</a:t>
            </a:r>
          </a:p>
        </p:txBody>
      </p:sp>
      <p:sp>
        <p:nvSpPr>
          <p:cNvPr id="95" name="TextBox 94">
            <a:extLst>
              <a:ext uri="{FF2B5EF4-FFF2-40B4-BE49-F238E27FC236}">
                <a16:creationId xmlns:a16="http://schemas.microsoft.com/office/drawing/2014/main" id="{A799DB10-860E-471B-90F6-F52167968AE7}"/>
              </a:ext>
            </a:extLst>
          </p:cNvPr>
          <p:cNvSpPr txBox="1"/>
          <p:nvPr/>
        </p:nvSpPr>
        <p:spPr>
          <a:xfrm>
            <a:off x="1396340" y="4959780"/>
            <a:ext cx="224741" cy="178062"/>
          </a:xfrm>
          <a:prstGeom prst="rect">
            <a:avLst/>
          </a:prstGeom>
          <a:noFill/>
        </p:spPr>
        <p:txBody>
          <a:bodyPr wrap="none" rtlCol="0">
            <a:spAutoFit/>
          </a:bodyPr>
          <a:lstStyle/>
          <a:p>
            <a:pPr algn="r" defTabSz="443776"/>
            <a:r>
              <a:rPr lang="en-US" sz="557" dirty="0">
                <a:solidFill>
                  <a:prstClr val="black"/>
                </a:solidFill>
                <a:latin typeface="Arial" panose="020B0604020202020204" pitchFamily="34" charset="0"/>
                <a:cs typeface="Arial" panose="020B0604020202020204" pitchFamily="34" charset="0"/>
              </a:rPr>
              <a:t>0</a:t>
            </a:r>
          </a:p>
        </p:txBody>
      </p:sp>
      <p:grpSp>
        <p:nvGrpSpPr>
          <p:cNvPr id="3" name="Group 2">
            <a:extLst>
              <a:ext uri="{FF2B5EF4-FFF2-40B4-BE49-F238E27FC236}">
                <a16:creationId xmlns:a16="http://schemas.microsoft.com/office/drawing/2014/main" id="{D4D1F192-99A5-4F8B-B640-4EA425455D6D}"/>
              </a:ext>
            </a:extLst>
          </p:cNvPr>
          <p:cNvGrpSpPr/>
          <p:nvPr/>
        </p:nvGrpSpPr>
        <p:grpSpPr>
          <a:xfrm>
            <a:off x="3380021" y="1645210"/>
            <a:ext cx="1870180" cy="1459164"/>
            <a:chOff x="3148781" y="1542664"/>
            <a:chExt cx="1926852" cy="1503381"/>
          </a:xfrm>
        </p:grpSpPr>
        <p:pic>
          <p:nvPicPr>
            <p:cNvPr id="29" name="Picture 28" descr="Shape&#10;&#10;Description automatically generated with medium confidence">
              <a:extLst>
                <a:ext uri="{FF2B5EF4-FFF2-40B4-BE49-F238E27FC236}">
                  <a16:creationId xmlns:a16="http://schemas.microsoft.com/office/drawing/2014/main" id="{AA40D1B1-5823-44ED-9DA2-5A405A9B81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8196" y="1542664"/>
              <a:ext cx="1897437" cy="1468984"/>
            </a:xfrm>
            <a:prstGeom prst="rect">
              <a:avLst/>
            </a:prstGeom>
          </p:spPr>
        </p:pic>
        <p:sp>
          <p:nvSpPr>
            <p:cNvPr id="96" name="TextBox 95">
              <a:extLst>
                <a:ext uri="{FF2B5EF4-FFF2-40B4-BE49-F238E27FC236}">
                  <a16:creationId xmlns:a16="http://schemas.microsoft.com/office/drawing/2014/main" id="{0DFA835F-7049-4AA4-B326-19C4F6E48339}"/>
                </a:ext>
              </a:extLst>
            </p:cNvPr>
            <p:cNvSpPr txBox="1"/>
            <p:nvPr/>
          </p:nvSpPr>
          <p:spPr>
            <a:xfrm rot="16200000">
              <a:off x="2882294" y="2092144"/>
              <a:ext cx="833957" cy="300983"/>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A*11 molecules/cell</a:t>
              </a:r>
            </a:p>
          </p:txBody>
        </p:sp>
        <p:sp>
          <p:nvSpPr>
            <p:cNvPr id="97" name="TextBox 96">
              <a:extLst>
                <a:ext uri="{FF2B5EF4-FFF2-40B4-BE49-F238E27FC236}">
                  <a16:creationId xmlns:a16="http://schemas.microsoft.com/office/drawing/2014/main" id="{0F6440A6-ABDE-4F2A-B4C1-B23CB280AA9F}"/>
                </a:ext>
              </a:extLst>
            </p:cNvPr>
            <p:cNvSpPr txBox="1"/>
            <p:nvPr/>
          </p:nvSpPr>
          <p:spPr>
            <a:xfrm>
              <a:off x="3724050" y="2847988"/>
              <a:ext cx="914326" cy="198057"/>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KRAS peptide (</a:t>
              </a:r>
              <a:r>
                <a:rPr lang="en-US" sz="649" b="1" dirty="0" err="1">
                  <a:solidFill>
                    <a:prstClr val="black"/>
                  </a:solidFill>
                  <a:latin typeface="Calibri" panose="020F0502020204030204"/>
                </a:rPr>
                <a:t>uM</a:t>
              </a:r>
              <a:r>
                <a:rPr lang="en-US" sz="649" b="1" dirty="0">
                  <a:solidFill>
                    <a:prstClr val="black"/>
                  </a:solidFill>
                  <a:latin typeface="Calibri" panose="020F0502020204030204"/>
                </a:rPr>
                <a:t>)</a:t>
              </a:r>
            </a:p>
          </p:txBody>
        </p:sp>
        <p:sp>
          <p:nvSpPr>
            <p:cNvPr id="100" name="TextBox 99">
              <a:extLst>
                <a:ext uri="{FF2B5EF4-FFF2-40B4-BE49-F238E27FC236}">
                  <a16:creationId xmlns:a16="http://schemas.microsoft.com/office/drawing/2014/main" id="{B7CACA76-9698-4D65-8D52-6EB7DB77B185}"/>
                </a:ext>
              </a:extLst>
            </p:cNvPr>
            <p:cNvSpPr txBox="1"/>
            <p:nvPr/>
          </p:nvSpPr>
          <p:spPr>
            <a:xfrm>
              <a:off x="3450014" y="1557278"/>
              <a:ext cx="1482958" cy="360176"/>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KRAS peptide vs. A*11 protein</a:t>
              </a:r>
            </a:p>
          </p:txBody>
        </p:sp>
      </p:grpSp>
      <p:sp>
        <p:nvSpPr>
          <p:cNvPr id="102" name="TextBox 101">
            <a:extLst>
              <a:ext uri="{FF2B5EF4-FFF2-40B4-BE49-F238E27FC236}">
                <a16:creationId xmlns:a16="http://schemas.microsoft.com/office/drawing/2014/main" id="{1D2189C0-251E-4DB2-9D4E-826C63629FD9}"/>
              </a:ext>
            </a:extLst>
          </p:cNvPr>
          <p:cNvSpPr txBox="1"/>
          <p:nvPr/>
        </p:nvSpPr>
        <p:spPr>
          <a:xfrm>
            <a:off x="502258" y="2413827"/>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03" name="TextBox 102">
            <a:extLst>
              <a:ext uri="{FF2B5EF4-FFF2-40B4-BE49-F238E27FC236}">
                <a16:creationId xmlns:a16="http://schemas.microsoft.com/office/drawing/2014/main" id="{C25F68D2-E948-467D-9937-2E33C29F437E}"/>
              </a:ext>
            </a:extLst>
          </p:cNvPr>
          <p:cNvSpPr txBox="1"/>
          <p:nvPr/>
        </p:nvSpPr>
        <p:spPr>
          <a:xfrm>
            <a:off x="813393" y="2413827"/>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sp>
        <p:nvSpPr>
          <p:cNvPr id="104" name="TextBox 103">
            <a:extLst>
              <a:ext uri="{FF2B5EF4-FFF2-40B4-BE49-F238E27FC236}">
                <a16:creationId xmlns:a16="http://schemas.microsoft.com/office/drawing/2014/main" id="{E153B600-8BEE-4458-A009-B1AF56C3368E}"/>
              </a:ext>
            </a:extLst>
          </p:cNvPr>
          <p:cNvSpPr txBox="1"/>
          <p:nvPr/>
        </p:nvSpPr>
        <p:spPr>
          <a:xfrm>
            <a:off x="528522" y="4830987"/>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05" name="TextBox 104">
            <a:extLst>
              <a:ext uri="{FF2B5EF4-FFF2-40B4-BE49-F238E27FC236}">
                <a16:creationId xmlns:a16="http://schemas.microsoft.com/office/drawing/2014/main" id="{422EA2A5-0963-4CA0-8C40-49576B4DA701}"/>
              </a:ext>
            </a:extLst>
          </p:cNvPr>
          <p:cNvSpPr txBox="1"/>
          <p:nvPr/>
        </p:nvSpPr>
        <p:spPr>
          <a:xfrm>
            <a:off x="839659" y="4830987"/>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pic>
        <p:nvPicPr>
          <p:cNvPr id="106" name="Picture 105" descr="Chart&#10;&#10;Description automatically generated">
            <a:extLst>
              <a:ext uri="{FF2B5EF4-FFF2-40B4-BE49-F238E27FC236}">
                <a16:creationId xmlns:a16="http://schemas.microsoft.com/office/drawing/2014/main" id="{27F895BD-DEED-4DA8-9487-09B5FABDDC27}"/>
              </a:ext>
            </a:extLst>
          </p:cNvPr>
          <p:cNvPicPr>
            <a:picLocks noChangeAspect="1"/>
          </p:cNvPicPr>
          <p:nvPr/>
        </p:nvPicPr>
        <p:blipFill rotWithShape="1">
          <a:blip r:embed="rId8">
            <a:extLst>
              <a:ext uri="{28A0092B-C50C-407E-A947-70E740481C1C}">
                <a14:useLocalDpi xmlns:a14="http://schemas.microsoft.com/office/drawing/2010/main" val="0"/>
              </a:ext>
            </a:extLst>
          </a:blip>
          <a:srcRect b="37726"/>
          <a:stretch/>
        </p:blipFill>
        <p:spPr>
          <a:xfrm>
            <a:off x="227141" y="5550057"/>
            <a:ext cx="3858433" cy="1459467"/>
          </a:xfrm>
          <a:prstGeom prst="rect">
            <a:avLst/>
          </a:prstGeom>
        </p:spPr>
      </p:pic>
      <p:pic>
        <p:nvPicPr>
          <p:cNvPr id="107" name="Picture 106" descr="Chart, scatter chart&#10;&#10;Description automatically generated">
            <a:extLst>
              <a:ext uri="{FF2B5EF4-FFF2-40B4-BE49-F238E27FC236}">
                <a16:creationId xmlns:a16="http://schemas.microsoft.com/office/drawing/2014/main" id="{26C8D533-6AC6-4E02-AE3A-9719656588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20717" y="5803760"/>
            <a:ext cx="919750" cy="1091305"/>
          </a:xfrm>
          <a:prstGeom prst="rect">
            <a:avLst/>
          </a:prstGeom>
        </p:spPr>
      </p:pic>
      <p:pic>
        <p:nvPicPr>
          <p:cNvPr id="108" name="Picture 107" descr="Chart&#10;&#10;Description automatically generated">
            <a:extLst>
              <a:ext uri="{FF2B5EF4-FFF2-40B4-BE49-F238E27FC236}">
                <a16:creationId xmlns:a16="http://schemas.microsoft.com/office/drawing/2014/main" id="{DD6AF066-0F6F-4ECC-9BB7-0845EB3EBA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3490" y="5784458"/>
            <a:ext cx="990268" cy="1091067"/>
          </a:xfrm>
          <a:prstGeom prst="rect">
            <a:avLst/>
          </a:prstGeom>
        </p:spPr>
      </p:pic>
      <p:pic>
        <p:nvPicPr>
          <p:cNvPr id="109" name="Picture 108" descr="Chart, box and whisker chart&#10;&#10;Description automatically generated">
            <a:extLst>
              <a:ext uri="{FF2B5EF4-FFF2-40B4-BE49-F238E27FC236}">
                <a16:creationId xmlns:a16="http://schemas.microsoft.com/office/drawing/2014/main" id="{6B55BC79-BC83-427E-9378-6C70E3E39C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3256" y="7329184"/>
            <a:ext cx="921305" cy="1171342"/>
          </a:xfrm>
          <a:prstGeom prst="rect">
            <a:avLst/>
          </a:prstGeom>
        </p:spPr>
      </p:pic>
      <p:pic>
        <p:nvPicPr>
          <p:cNvPr id="110" name="Picture 109" descr="Chart&#10;&#10;Description automatically generated">
            <a:extLst>
              <a:ext uri="{FF2B5EF4-FFF2-40B4-BE49-F238E27FC236}">
                <a16:creationId xmlns:a16="http://schemas.microsoft.com/office/drawing/2014/main" id="{98AA3192-4132-4B50-9DBB-B0F72E5B7D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37369" y="7329184"/>
            <a:ext cx="890699" cy="1178634"/>
          </a:xfrm>
          <a:prstGeom prst="rect">
            <a:avLst/>
          </a:prstGeom>
        </p:spPr>
      </p:pic>
      <p:pic>
        <p:nvPicPr>
          <p:cNvPr id="111" name="Picture 110" descr="Chart, line chart&#10;&#10;Description automatically generated">
            <a:extLst>
              <a:ext uri="{FF2B5EF4-FFF2-40B4-BE49-F238E27FC236}">
                <a16:creationId xmlns:a16="http://schemas.microsoft.com/office/drawing/2014/main" id="{D578210A-1A67-4A46-B845-855BF05F57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8068" y="7329184"/>
            <a:ext cx="924806" cy="1171342"/>
          </a:xfrm>
          <a:prstGeom prst="rect">
            <a:avLst/>
          </a:prstGeom>
        </p:spPr>
      </p:pic>
      <p:sp>
        <p:nvSpPr>
          <p:cNvPr id="113" name="TextBox 112">
            <a:extLst>
              <a:ext uri="{FF2B5EF4-FFF2-40B4-BE49-F238E27FC236}">
                <a16:creationId xmlns:a16="http://schemas.microsoft.com/office/drawing/2014/main" id="{2077D146-B1B3-4AD0-AF2F-D60EEDA4A378}"/>
              </a:ext>
            </a:extLst>
          </p:cNvPr>
          <p:cNvSpPr txBox="1"/>
          <p:nvPr/>
        </p:nvSpPr>
        <p:spPr>
          <a:xfrm>
            <a:off x="115739" y="5509140"/>
            <a:ext cx="314510" cy="292388"/>
          </a:xfrm>
          <a:prstGeom prst="rect">
            <a:avLst/>
          </a:prstGeom>
          <a:noFill/>
        </p:spPr>
        <p:txBody>
          <a:bodyPr wrap="none" rtlCol="0">
            <a:spAutoFit/>
          </a:bodyPr>
          <a:lstStyle/>
          <a:p>
            <a:pPr defTabSz="443776"/>
            <a:r>
              <a:rPr lang="en-US" sz="1300" dirty="0">
                <a:solidFill>
                  <a:prstClr val="black"/>
                </a:solidFill>
                <a:latin typeface="Calibri" panose="020F0502020204030204"/>
              </a:rPr>
              <a:t>C.</a:t>
            </a:r>
          </a:p>
        </p:txBody>
      </p:sp>
      <p:sp>
        <p:nvSpPr>
          <p:cNvPr id="114" name="TextBox 113">
            <a:extLst>
              <a:ext uri="{FF2B5EF4-FFF2-40B4-BE49-F238E27FC236}">
                <a16:creationId xmlns:a16="http://schemas.microsoft.com/office/drawing/2014/main" id="{32AFE7E9-0720-4D15-8DEB-E3F0F1A057E7}"/>
              </a:ext>
            </a:extLst>
          </p:cNvPr>
          <p:cNvSpPr txBox="1"/>
          <p:nvPr/>
        </p:nvSpPr>
        <p:spPr>
          <a:xfrm>
            <a:off x="113712" y="7353367"/>
            <a:ext cx="325025" cy="292388"/>
          </a:xfrm>
          <a:prstGeom prst="rect">
            <a:avLst/>
          </a:prstGeom>
          <a:noFill/>
        </p:spPr>
        <p:txBody>
          <a:bodyPr wrap="none" rtlCol="0">
            <a:spAutoFit/>
          </a:bodyPr>
          <a:lstStyle/>
          <a:p>
            <a:pPr defTabSz="443776"/>
            <a:r>
              <a:rPr lang="en-US" sz="1300" dirty="0">
                <a:solidFill>
                  <a:prstClr val="black"/>
                </a:solidFill>
                <a:latin typeface="Calibri" panose="020F0502020204030204"/>
              </a:rPr>
              <a:t>D.</a:t>
            </a:r>
          </a:p>
        </p:txBody>
      </p:sp>
      <p:sp>
        <p:nvSpPr>
          <p:cNvPr id="115" name="TextBox 114">
            <a:extLst>
              <a:ext uri="{FF2B5EF4-FFF2-40B4-BE49-F238E27FC236}">
                <a16:creationId xmlns:a16="http://schemas.microsoft.com/office/drawing/2014/main" id="{C2B548B8-CB70-4DD1-B81B-C5D138BBCD49}"/>
              </a:ext>
            </a:extLst>
          </p:cNvPr>
          <p:cNvSpPr txBox="1"/>
          <p:nvPr/>
        </p:nvSpPr>
        <p:spPr>
          <a:xfrm>
            <a:off x="1665340" y="5230397"/>
            <a:ext cx="824265" cy="192232"/>
          </a:xfrm>
          <a:prstGeom prst="rect">
            <a:avLst/>
          </a:prstGeom>
          <a:solidFill>
            <a:schemeClr val="bg1"/>
          </a:solidFill>
        </p:spPr>
        <p:txBody>
          <a:bodyPr wrap="none" rtlCol="0">
            <a:spAutoFit/>
          </a:bodyPr>
          <a:lstStyle/>
          <a:p>
            <a:pPr defTabSz="443776"/>
            <a:r>
              <a:rPr lang="en-US" sz="649" dirty="0">
                <a:solidFill>
                  <a:prstClr val="black"/>
                </a:solidFill>
                <a:latin typeface="Calibri" panose="020F0502020204030204"/>
              </a:rPr>
              <a:t>A*02 protein (MFI)</a:t>
            </a:r>
          </a:p>
        </p:txBody>
      </p:sp>
      <p:sp>
        <p:nvSpPr>
          <p:cNvPr id="116" name="TextBox 115">
            <a:extLst>
              <a:ext uri="{FF2B5EF4-FFF2-40B4-BE49-F238E27FC236}">
                <a16:creationId xmlns:a16="http://schemas.microsoft.com/office/drawing/2014/main" id="{8E2AB40B-DEE4-478E-A7BF-DCA1FD669265}"/>
              </a:ext>
            </a:extLst>
          </p:cNvPr>
          <p:cNvSpPr txBox="1"/>
          <p:nvPr/>
        </p:nvSpPr>
        <p:spPr>
          <a:xfrm>
            <a:off x="1488038" y="6812490"/>
            <a:ext cx="974348" cy="192232"/>
          </a:xfrm>
          <a:prstGeom prst="rect">
            <a:avLst/>
          </a:prstGeom>
          <a:solidFill>
            <a:schemeClr val="bg1"/>
          </a:solidFill>
        </p:spPr>
        <p:txBody>
          <a:bodyPr wrap="square" rtlCol="0">
            <a:spAutoFit/>
          </a:bodyPr>
          <a:lstStyle/>
          <a:p>
            <a:pPr algn="ctr" defTabSz="443776"/>
            <a:r>
              <a:rPr lang="en-US" sz="649" b="1" dirty="0">
                <a:solidFill>
                  <a:prstClr val="black"/>
                </a:solidFill>
                <a:latin typeface="Calibri" panose="020F0502020204030204"/>
              </a:rPr>
              <a:t>KRAS peptide (</a:t>
            </a:r>
            <a:r>
              <a:rPr lang="en-US" sz="649" b="1" dirty="0" err="1">
                <a:solidFill>
                  <a:prstClr val="black"/>
                </a:solidFill>
                <a:latin typeface="Calibri" panose="020F0502020204030204"/>
              </a:rPr>
              <a:t>uM</a:t>
            </a:r>
            <a:r>
              <a:rPr lang="en-US" sz="649" b="1" dirty="0">
                <a:solidFill>
                  <a:prstClr val="black"/>
                </a:solidFill>
                <a:latin typeface="Calibri" panose="020F0502020204030204"/>
              </a:rPr>
              <a:t>)</a:t>
            </a:r>
          </a:p>
        </p:txBody>
      </p:sp>
      <p:grpSp>
        <p:nvGrpSpPr>
          <p:cNvPr id="5" name="Group 4">
            <a:extLst>
              <a:ext uri="{FF2B5EF4-FFF2-40B4-BE49-F238E27FC236}">
                <a16:creationId xmlns:a16="http://schemas.microsoft.com/office/drawing/2014/main" id="{3599B661-1F38-45D7-B1B2-7BE200BDF5BB}"/>
              </a:ext>
            </a:extLst>
          </p:cNvPr>
          <p:cNvGrpSpPr/>
          <p:nvPr/>
        </p:nvGrpSpPr>
        <p:grpSpPr>
          <a:xfrm>
            <a:off x="2891747" y="4414962"/>
            <a:ext cx="682242" cy="271485"/>
            <a:chOff x="2835777" y="4941424"/>
            <a:chExt cx="682242" cy="271485"/>
          </a:xfrm>
        </p:grpSpPr>
        <p:cxnSp>
          <p:nvCxnSpPr>
            <p:cNvPr id="112" name="Straight Arrow Connector 111">
              <a:extLst>
                <a:ext uri="{FF2B5EF4-FFF2-40B4-BE49-F238E27FC236}">
                  <a16:creationId xmlns:a16="http://schemas.microsoft.com/office/drawing/2014/main" id="{E2AF6E66-F295-4D07-9741-D37B0454B189}"/>
                </a:ext>
              </a:extLst>
            </p:cNvPr>
            <p:cNvCxnSpPr/>
            <p:nvPr/>
          </p:nvCxnSpPr>
          <p:spPr>
            <a:xfrm flipH="1">
              <a:off x="2835777" y="5049135"/>
              <a:ext cx="170058" cy="0"/>
            </a:xfrm>
            <a:prstGeom prst="straightConnector1">
              <a:avLst/>
            </a:prstGeom>
            <a:ln>
              <a:solidFill>
                <a:schemeClr val="tx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1576404B-4AEC-4E20-A903-E673CBB913BE}"/>
                </a:ext>
              </a:extLst>
            </p:cNvPr>
            <p:cNvSpPr txBox="1"/>
            <p:nvPr/>
          </p:nvSpPr>
          <p:spPr>
            <a:xfrm>
              <a:off x="2947029" y="4941424"/>
              <a:ext cx="570990" cy="271485"/>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Lower limit</a:t>
              </a:r>
            </a:p>
            <a:p>
              <a:pPr defTabSz="443776"/>
              <a:r>
                <a:rPr lang="en-US" sz="582" dirty="0">
                  <a:solidFill>
                    <a:prstClr val="black"/>
                  </a:solidFill>
                  <a:latin typeface="Arial" panose="020B0604020202020204" pitchFamily="34" charset="0"/>
                  <a:cs typeface="Arial" panose="020B0604020202020204" pitchFamily="34" charset="0"/>
                </a:rPr>
                <a:t>of detection</a:t>
              </a:r>
            </a:p>
          </p:txBody>
        </p:sp>
      </p:grpSp>
      <p:grpSp>
        <p:nvGrpSpPr>
          <p:cNvPr id="118" name="Group 117">
            <a:extLst>
              <a:ext uri="{FF2B5EF4-FFF2-40B4-BE49-F238E27FC236}">
                <a16:creationId xmlns:a16="http://schemas.microsoft.com/office/drawing/2014/main" id="{F6068E2E-DE6E-482E-A742-EB25D05F1B27}"/>
              </a:ext>
            </a:extLst>
          </p:cNvPr>
          <p:cNvGrpSpPr/>
          <p:nvPr/>
        </p:nvGrpSpPr>
        <p:grpSpPr>
          <a:xfrm>
            <a:off x="2809135" y="2471979"/>
            <a:ext cx="682242" cy="271485"/>
            <a:chOff x="2835777" y="4941424"/>
            <a:chExt cx="682242" cy="271485"/>
          </a:xfrm>
        </p:grpSpPr>
        <p:cxnSp>
          <p:nvCxnSpPr>
            <p:cNvPr id="119" name="Straight Arrow Connector 118">
              <a:extLst>
                <a:ext uri="{FF2B5EF4-FFF2-40B4-BE49-F238E27FC236}">
                  <a16:creationId xmlns:a16="http://schemas.microsoft.com/office/drawing/2014/main" id="{20B198AD-26B5-4375-8B6A-7DCF7F903A91}"/>
                </a:ext>
              </a:extLst>
            </p:cNvPr>
            <p:cNvCxnSpPr/>
            <p:nvPr/>
          </p:nvCxnSpPr>
          <p:spPr>
            <a:xfrm flipH="1">
              <a:off x="2835777" y="5049135"/>
              <a:ext cx="170058" cy="0"/>
            </a:xfrm>
            <a:prstGeom prst="straightConnector1">
              <a:avLst/>
            </a:prstGeom>
            <a:ln>
              <a:solidFill>
                <a:schemeClr val="tx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F2D1D9B-363B-4F14-BC9E-C1A044BBF564}"/>
                </a:ext>
              </a:extLst>
            </p:cNvPr>
            <p:cNvSpPr txBox="1"/>
            <p:nvPr/>
          </p:nvSpPr>
          <p:spPr>
            <a:xfrm>
              <a:off x="2947029" y="4941424"/>
              <a:ext cx="570990" cy="271485"/>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Lower limit</a:t>
              </a:r>
            </a:p>
            <a:p>
              <a:pPr defTabSz="443776"/>
              <a:r>
                <a:rPr lang="en-US" sz="582" dirty="0">
                  <a:solidFill>
                    <a:prstClr val="black"/>
                  </a:solidFill>
                  <a:latin typeface="Arial" panose="020B0604020202020204" pitchFamily="34" charset="0"/>
                  <a:cs typeface="Arial" panose="020B0604020202020204" pitchFamily="34" charset="0"/>
                </a:rPr>
                <a:t>of detection</a:t>
              </a:r>
            </a:p>
          </p:txBody>
        </p:sp>
      </p:grpSp>
    </p:spTree>
    <p:extLst>
      <p:ext uri="{BB962C8B-B14F-4D97-AF65-F5344CB8AC3E}">
        <p14:creationId xmlns:p14="http://schemas.microsoft.com/office/powerpoint/2010/main" val="216236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A881186B-261C-4891-89B3-D1C157BEA0E0}"/>
              </a:ext>
            </a:extLst>
          </p:cNvPr>
          <p:cNvPicPr>
            <a:picLocks noChangeAspect="1"/>
          </p:cNvPicPr>
          <p:nvPr/>
        </p:nvPicPr>
        <p:blipFill rotWithShape="1">
          <a:blip r:embed="rId2">
            <a:extLst>
              <a:ext uri="{28A0092B-C50C-407E-A947-70E740481C1C}">
                <a14:useLocalDpi xmlns:a14="http://schemas.microsoft.com/office/drawing/2010/main" val="0"/>
              </a:ext>
            </a:extLst>
          </a:blip>
          <a:srcRect t="12072"/>
          <a:stretch/>
        </p:blipFill>
        <p:spPr>
          <a:xfrm>
            <a:off x="404400" y="5518580"/>
            <a:ext cx="2836469" cy="1385585"/>
          </a:xfrm>
          <a:prstGeom prst="rect">
            <a:avLst/>
          </a:prstGeom>
        </p:spPr>
      </p:pic>
      <p:pic>
        <p:nvPicPr>
          <p:cNvPr id="9" name="Picture 8" descr="Chart, surface chart&#10;&#10;Description automatically generated">
            <a:extLst>
              <a:ext uri="{FF2B5EF4-FFF2-40B4-BE49-F238E27FC236}">
                <a16:creationId xmlns:a16="http://schemas.microsoft.com/office/drawing/2014/main" id="{A08A110B-12CD-484B-BCB9-E888687AD63A}"/>
              </a:ext>
            </a:extLst>
          </p:cNvPr>
          <p:cNvPicPr>
            <a:picLocks/>
          </p:cNvPicPr>
          <p:nvPr/>
        </p:nvPicPr>
        <p:blipFill rotWithShape="1">
          <a:blip r:embed="rId3">
            <a:extLst>
              <a:ext uri="{28A0092B-C50C-407E-A947-70E740481C1C}">
                <a14:useLocalDpi xmlns:a14="http://schemas.microsoft.com/office/drawing/2010/main" val="0"/>
              </a:ext>
            </a:extLst>
          </a:blip>
          <a:srcRect l="17192"/>
          <a:stretch/>
        </p:blipFill>
        <p:spPr>
          <a:xfrm>
            <a:off x="1461692" y="3429233"/>
            <a:ext cx="1420010" cy="2165514"/>
          </a:xfrm>
          <a:prstGeom prst="rect">
            <a:avLst/>
          </a:prstGeom>
        </p:spPr>
      </p:pic>
      <p:sp>
        <p:nvSpPr>
          <p:cNvPr id="3" name="Slide Number Placeholder 2">
            <a:extLst>
              <a:ext uri="{FF2B5EF4-FFF2-40B4-BE49-F238E27FC236}">
                <a16:creationId xmlns:a16="http://schemas.microsoft.com/office/drawing/2014/main" id="{0456F0C6-9295-4DD6-A630-C2D5EAB79EEF}"/>
              </a:ext>
            </a:extLst>
          </p:cNvPr>
          <p:cNvSpPr>
            <a:spLocks noGrp="1"/>
          </p:cNvSpPr>
          <p:nvPr>
            <p:ph type="sldNum" sz="quarter" idx="12"/>
          </p:nvPr>
        </p:nvSpPr>
        <p:spPr/>
        <p:txBody>
          <a:bodyPr/>
          <a:lstStyle/>
          <a:p>
            <a:pPr defTabSz="443776"/>
            <a:fld id="{59B5A556-ED76-4228-B654-BF4678DF7529}" type="slidenum">
              <a:rPr lang="en-US">
                <a:solidFill>
                  <a:prstClr val="black">
                    <a:tint val="75000"/>
                  </a:prstClr>
                </a:solidFill>
                <a:latin typeface="Calibri" panose="020F0502020204030204"/>
              </a:rPr>
              <a:pPr defTabSz="443776"/>
              <a:t>7</a:t>
            </a:fld>
            <a:endParaRPr lang="en-US">
              <a:solidFill>
                <a:prstClr val="black">
                  <a:tint val="75000"/>
                </a:prstClr>
              </a:solidFill>
              <a:latin typeface="Calibri" panose="020F0502020204030204"/>
            </a:endParaRPr>
          </a:p>
        </p:txBody>
      </p:sp>
      <p:pic>
        <p:nvPicPr>
          <p:cNvPr id="7" name="Picture 6" descr="A picture containing logo&#10;&#10;Description automatically generated">
            <a:extLst>
              <a:ext uri="{FF2B5EF4-FFF2-40B4-BE49-F238E27FC236}">
                <a16:creationId xmlns:a16="http://schemas.microsoft.com/office/drawing/2014/main" id="{BD373727-1191-4879-88F1-48D342A5CD5D}"/>
              </a:ext>
            </a:extLst>
          </p:cNvPr>
          <p:cNvPicPr>
            <a:picLocks/>
          </p:cNvPicPr>
          <p:nvPr/>
        </p:nvPicPr>
        <p:blipFill rotWithShape="1">
          <a:blip r:embed="rId4">
            <a:extLst>
              <a:ext uri="{28A0092B-C50C-407E-A947-70E740481C1C}">
                <a14:useLocalDpi xmlns:a14="http://schemas.microsoft.com/office/drawing/2010/main" val="0"/>
              </a:ext>
            </a:extLst>
          </a:blip>
          <a:srcRect l="17639"/>
          <a:stretch/>
        </p:blipFill>
        <p:spPr>
          <a:xfrm>
            <a:off x="4407654" y="1668076"/>
            <a:ext cx="700277" cy="862162"/>
          </a:xfrm>
          <a:prstGeom prst="rect">
            <a:avLst/>
          </a:prstGeom>
        </p:spPr>
      </p:pic>
      <p:sp>
        <p:nvSpPr>
          <p:cNvPr id="6" name="TextBox 5">
            <a:extLst>
              <a:ext uri="{FF2B5EF4-FFF2-40B4-BE49-F238E27FC236}">
                <a16:creationId xmlns:a16="http://schemas.microsoft.com/office/drawing/2014/main" id="{26A3E70A-59A7-4251-8FF8-39772B21D2BF}"/>
              </a:ext>
            </a:extLst>
          </p:cNvPr>
          <p:cNvSpPr txBox="1"/>
          <p:nvPr/>
        </p:nvSpPr>
        <p:spPr>
          <a:xfrm>
            <a:off x="179769" y="183321"/>
            <a:ext cx="7401813" cy="1286506"/>
          </a:xfrm>
          <a:prstGeom prst="rect">
            <a:avLst/>
          </a:prstGeom>
          <a:noFill/>
        </p:spPr>
        <p:txBody>
          <a:bodyPr wrap="square" rtlCol="0">
            <a:spAutoFit/>
          </a:bodyPr>
          <a:lstStyle/>
          <a:p>
            <a:pPr defTabSz="443776"/>
            <a:r>
              <a:rPr lang="en-US" sz="970" b="1" dirty="0">
                <a:solidFill>
                  <a:prstClr val="black"/>
                </a:solidFill>
                <a:latin typeface="Calibri" panose="020F0502020204030204"/>
              </a:rPr>
              <a:t>Supplementary Figure 7: Target A- and B-Ag staining for receptor mRNA experiments (MSLN, primary T cells). </a:t>
            </a:r>
            <a:r>
              <a:rPr lang="en-US" sz="970" dirty="0">
                <a:solidFill>
                  <a:prstClr val="black"/>
                </a:solidFill>
                <a:latin typeface="Calibri" panose="020F0502020204030204"/>
              </a:rPr>
              <a:t>(A) Titrated MSLN mRNA and constant A*02 mRNA surface expression in HeLa MSLN knockout GFP target cells. Standard curve showing MSLN molecules/cell resulting from MSLN mRNA titration with constant A*02 mRNA (far right). (B) Titrated A*02 mRNA and constant endogenous MSLN surface expression in HeLa wild-type target cells with GFP. Standard curve showing A*02 molecules/cell resulting from A*02 mRNA titration (far right). </a:t>
            </a:r>
            <a:r>
              <a:rPr lang="en-US" sz="970" b="1" dirty="0">
                <a:solidFill>
                  <a:prstClr val="black"/>
                </a:solidFill>
                <a:latin typeface="Calibri" panose="020F0502020204030204"/>
              </a:rPr>
              <a:t>Activator only data, raw data (not normalized) for Donor 1. </a:t>
            </a:r>
            <a:r>
              <a:rPr lang="en-US" sz="970" dirty="0">
                <a:solidFill>
                  <a:prstClr val="black"/>
                </a:solidFill>
                <a:latin typeface="Calibri" panose="020F0502020204030204"/>
              </a:rPr>
              <a:t>(C) Activation dose-response curves showing killing of GFP-labeled target cells by primary T cells (Donor 1) with differing amounts of MSLN activator and no blocker (left). Graphical representation of EC50 and Emax values for activator-only primary T cells (right). (D) Graphical depiction of non-normalized EC50 shift, Emax shift, and </a:t>
            </a:r>
            <a:r>
              <a:rPr lang="en-US" sz="970" dirty="0" err="1">
                <a:solidFill>
                  <a:prstClr val="black"/>
                </a:solidFill>
                <a:latin typeface="Calibri" panose="020F0502020204030204"/>
              </a:rPr>
              <a:t>Imin</a:t>
            </a:r>
            <a:r>
              <a:rPr lang="en-US" sz="970" dirty="0">
                <a:solidFill>
                  <a:prstClr val="black"/>
                </a:solidFill>
                <a:latin typeface="Calibri" panose="020F0502020204030204"/>
              </a:rPr>
              <a:t>-Imax values for primary T cells with different MSLN </a:t>
            </a:r>
            <a:r>
              <a:rPr lang="en-US" sz="970" dirty="0" err="1">
                <a:solidFill>
                  <a:prstClr val="black"/>
                </a:solidFill>
                <a:latin typeface="Calibri" panose="020F0502020204030204"/>
              </a:rPr>
              <a:t>activator:A</a:t>
            </a:r>
            <a:r>
              <a:rPr lang="en-US" sz="970" dirty="0">
                <a:solidFill>
                  <a:prstClr val="black"/>
                </a:solidFill>
                <a:latin typeface="Calibri" panose="020F0502020204030204"/>
              </a:rPr>
              <a:t>*02 blocker ratios (Donor 1). Dashed lines are meant to convey trends and are not fit mathematically.</a:t>
            </a:r>
          </a:p>
        </p:txBody>
      </p:sp>
      <p:sp>
        <p:nvSpPr>
          <p:cNvPr id="23" name="Rectangle 22">
            <a:extLst>
              <a:ext uri="{FF2B5EF4-FFF2-40B4-BE49-F238E27FC236}">
                <a16:creationId xmlns:a16="http://schemas.microsoft.com/office/drawing/2014/main" id="{EC658A97-8D3D-40B7-8DC9-FE1163FB9785}"/>
              </a:ext>
            </a:extLst>
          </p:cNvPr>
          <p:cNvSpPr/>
          <p:nvPr/>
        </p:nvSpPr>
        <p:spPr>
          <a:xfrm>
            <a:off x="700920" y="1957796"/>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24" name="Straight Connector 23">
            <a:extLst>
              <a:ext uri="{FF2B5EF4-FFF2-40B4-BE49-F238E27FC236}">
                <a16:creationId xmlns:a16="http://schemas.microsoft.com/office/drawing/2014/main" id="{3C9310F2-4275-46C6-8F4D-6C7CC76E6724}"/>
              </a:ext>
            </a:extLst>
          </p:cNvPr>
          <p:cNvCxnSpPr>
            <a:cxnSpLocks/>
          </p:cNvCxnSpPr>
          <p:nvPr/>
        </p:nvCxnSpPr>
        <p:spPr>
          <a:xfrm flipV="1">
            <a:off x="725982" y="1987440"/>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97DD41A-C2C6-4BDA-B21F-C6B778A0811A}"/>
              </a:ext>
            </a:extLst>
          </p:cNvPr>
          <p:cNvSpPr/>
          <p:nvPr/>
        </p:nvSpPr>
        <p:spPr>
          <a:xfrm>
            <a:off x="932693" y="1957621"/>
            <a:ext cx="211340" cy="21134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26" name="Rectangle 25">
            <a:extLst>
              <a:ext uri="{FF2B5EF4-FFF2-40B4-BE49-F238E27FC236}">
                <a16:creationId xmlns:a16="http://schemas.microsoft.com/office/drawing/2014/main" id="{2D0862D9-B362-4CF9-8C08-121FE0D63951}"/>
              </a:ext>
            </a:extLst>
          </p:cNvPr>
          <p:cNvSpPr/>
          <p:nvPr/>
        </p:nvSpPr>
        <p:spPr>
          <a:xfrm>
            <a:off x="700920" y="2187570"/>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11B0DD84-9F9D-4909-A5B1-E485B93A4780}"/>
              </a:ext>
            </a:extLst>
          </p:cNvPr>
          <p:cNvSpPr/>
          <p:nvPr/>
        </p:nvSpPr>
        <p:spPr>
          <a:xfrm>
            <a:off x="932693" y="2187396"/>
            <a:ext cx="211340" cy="2113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28" name="TextBox 27">
            <a:extLst>
              <a:ext uri="{FF2B5EF4-FFF2-40B4-BE49-F238E27FC236}">
                <a16:creationId xmlns:a16="http://schemas.microsoft.com/office/drawing/2014/main" id="{C58262DB-6C8F-40FF-AC07-ED64EFC499C3}"/>
              </a:ext>
            </a:extLst>
          </p:cNvPr>
          <p:cNvSpPr txBox="1"/>
          <p:nvPr/>
        </p:nvSpPr>
        <p:spPr>
          <a:xfrm>
            <a:off x="121960" y="2022974"/>
            <a:ext cx="68320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Hela MSLN KO</a:t>
            </a:r>
          </a:p>
        </p:txBody>
      </p:sp>
      <p:sp>
        <p:nvSpPr>
          <p:cNvPr id="29" name="TextBox 28">
            <a:extLst>
              <a:ext uri="{FF2B5EF4-FFF2-40B4-BE49-F238E27FC236}">
                <a16:creationId xmlns:a16="http://schemas.microsoft.com/office/drawing/2014/main" id="{A5A98506-F571-4B6F-A2F2-6963814CC905}"/>
              </a:ext>
            </a:extLst>
          </p:cNvPr>
          <p:cNvSpPr txBox="1"/>
          <p:nvPr/>
        </p:nvSpPr>
        <p:spPr>
          <a:xfrm>
            <a:off x="700919" y="1801735"/>
            <a:ext cx="349776"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30" name="TextBox 29">
            <a:extLst>
              <a:ext uri="{FF2B5EF4-FFF2-40B4-BE49-F238E27FC236}">
                <a16:creationId xmlns:a16="http://schemas.microsoft.com/office/drawing/2014/main" id="{15C6C8AC-B2F2-4128-A972-73997A6671DB}"/>
              </a:ext>
            </a:extLst>
          </p:cNvPr>
          <p:cNvSpPr txBox="1"/>
          <p:nvPr/>
        </p:nvSpPr>
        <p:spPr>
          <a:xfrm>
            <a:off x="912516" y="1801735"/>
            <a:ext cx="346570" cy="192232"/>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31" name="Straight Connector 30">
            <a:extLst>
              <a:ext uri="{FF2B5EF4-FFF2-40B4-BE49-F238E27FC236}">
                <a16:creationId xmlns:a16="http://schemas.microsoft.com/office/drawing/2014/main" id="{3E10E65E-96B4-4423-A814-8434C61853C0}"/>
              </a:ext>
            </a:extLst>
          </p:cNvPr>
          <p:cNvCxnSpPr>
            <a:cxnSpLocks/>
          </p:cNvCxnSpPr>
          <p:nvPr/>
        </p:nvCxnSpPr>
        <p:spPr>
          <a:xfrm>
            <a:off x="928679" y="2106395"/>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3785CE2-FDF3-4171-8E2F-5D9FA93C9B60}"/>
              </a:ext>
            </a:extLst>
          </p:cNvPr>
          <p:cNvSpPr txBox="1"/>
          <p:nvPr/>
        </p:nvSpPr>
        <p:spPr>
          <a:xfrm>
            <a:off x="92587" y="1596545"/>
            <a:ext cx="32348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A.</a:t>
            </a:r>
          </a:p>
        </p:txBody>
      </p:sp>
      <p:sp>
        <p:nvSpPr>
          <p:cNvPr id="33" name="TextBox 32">
            <a:extLst>
              <a:ext uri="{FF2B5EF4-FFF2-40B4-BE49-F238E27FC236}">
                <a16:creationId xmlns:a16="http://schemas.microsoft.com/office/drawing/2014/main" id="{0D33FBD6-2E37-4C22-8273-850DC44DCA78}"/>
              </a:ext>
            </a:extLst>
          </p:cNvPr>
          <p:cNvSpPr txBox="1"/>
          <p:nvPr/>
        </p:nvSpPr>
        <p:spPr>
          <a:xfrm>
            <a:off x="547656" y="2381067"/>
            <a:ext cx="457176"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34" name="TextBox 33">
            <a:extLst>
              <a:ext uri="{FF2B5EF4-FFF2-40B4-BE49-F238E27FC236}">
                <a16:creationId xmlns:a16="http://schemas.microsoft.com/office/drawing/2014/main" id="{77410C73-5F98-42C5-916C-98DA613C93EB}"/>
              </a:ext>
            </a:extLst>
          </p:cNvPr>
          <p:cNvSpPr txBox="1"/>
          <p:nvPr/>
        </p:nvSpPr>
        <p:spPr>
          <a:xfrm>
            <a:off x="858792" y="2381067"/>
            <a:ext cx="405880" cy="178062"/>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pic>
        <p:nvPicPr>
          <p:cNvPr id="22" name="Picture 21" descr="Chart, surface chart&#10;&#10;Description automatically generated">
            <a:extLst>
              <a:ext uri="{FF2B5EF4-FFF2-40B4-BE49-F238E27FC236}">
                <a16:creationId xmlns:a16="http://schemas.microsoft.com/office/drawing/2014/main" id="{F22157AD-B755-4E6F-B34B-B3BA52E85F66}"/>
              </a:ext>
            </a:extLst>
          </p:cNvPr>
          <p:cNvPicPr>
            <a:picLocks/>
          </p:cNvPicPr>
          <p:nvPr/>
        </p:nvPicPr>
        <p:blipFill rotWithShape="1">
          <a:blip r:embed="rId5">
            <a:extLst>
              <a:ext uri="{28A0092B-C50C-407E-A947-70E740481C1C}">
                <a14:useLocalDpi xmlns:a14="http://schemas.microsoft.com/office/drawing/2010/main" val="0"/>
              </a:ext>
            </a:extLst>
          </a:blip>
          <a:srcRect l="17639"/>
          <a:stretch/>
        </p:blipFill>
        <p:spPr>
          <a:xfrm>
            <a:off x="1436477" y="1502105"/>
            <a:ext cx="1421306" cy="2165930"/>
          </a:xfrm>
          <a:prstGeom prst="rect">
            <a:avLst/>
          </a:prstGeom>
        </p:spPr>
      </p:pic>
      <p:grpSp>
        <p:nvGrpSpPr>
          <p:cNvPr id="75" name="Group 74">
            <a:extLst>
              <a:ext uri="{FF2B5EF4-FFF2-40B4-BE49-F238E27FC236}">
                <a16:creationId xmlns:a16="http://schemas.microsoft.com/office/drawing/2014/main" id="{95111D05-45D8-4B93-BA9B-302F73A2A75A}"/>
              </a:ext>
            </a:extLst>
          </p:cNvPr>
          <p:cNvGrpSpPr/>
          <p:nvPr/>
        </p:nvGrpSpPr>
        <p:grpSpPr>
          <a:xfrm>
            <a:off x="795056" y="1566340"/>
            <a:ext cx="3154878" cy="1709336"/>
            <a:chOff x="929818" y="1509244"/>
            <a:chExt cx="3250479" cy="1761135"/>
          </a:xfrm>
        </p:grpSpPr>
        <p:sp>
          <p:nvSpPr>
            <p:cNvPr id="35" name="TextBox 34">
              <a:extLst>
                <a:ext uri="{FF2B5EF4-FFF2-40B4-BE49-F238E27FC236}">
                  <a16:creationId xmlns:a16="http://schemas.microsoft.com/office/drawing/2014/main" id="{CBF0DED3-EA11-41D9-A221-B05F6C0AD0D1}"/>
                </a:ext>
              </a:extLst>
            </p:cNvPr>
            <p:cNvSpPr txBox="1"/>
            <p:nvPr/>
          </p:nvSpPr>
          <p:spPr>
            <a:xfrm>
              <a:off x="929818" y="1509244"/>
              <a:ext cx="832727" cy="187421"/>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MSLN mRNA (ng)</a:t>
              </a:r>
            </a:p>
          </p:txBody>
        </p:sp>
        <p:sp>
          <p:nvSpPr>
            <p:cNvPr id="36" name="TextBox 35">
              <a:extLst>
                <a:ext uri="{FF2B5EF4-FFF2-40B4-BE49-F238E27FC236}">
                  <a16:creationId xmlns:a16="http://schemas.microsoft.com/office/drawing/2014/main" id="{8AC91A68-8185-4300-BBC5-56B8900C7CF8}"/>
                </a:ext>
              </a:extLst>
            </p:cNvPr>
            <p:cNvSpPr txBox="1"/>
            <p:nvPr/>
          </p:nvSpPr>
          <p:spPr>
            <a:xfrm>
              <a:off x="2891736" y="1526348"/>
              <a:ext cx="1288561" cy="187421"/>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MSLN protein (molecules/cell)</a:t>
              </a:r>
            </a:p>
          </p:txBody>
        </p:sp>
        <p:grpSp>
          <p:nvGrpSpPr>
            <p:cNvPr id="73" name="Group 72">
              <a:extLst>
                <a:ext uri="{FF2B5EF4-FFF2-40B4-BE49-F238E27FC236}">
                  <a16:creationId xmlns:a16="http://schemas.microsoft.com/office/drawing/2014/main" id="{9503FEC0-EA2E-4254-86FB-EF1DDC655316}"/>
                </a:ext>
              </a:extLst>
            </p:cNvPr>
            <p:cNvGrpSpPr/>
            <p:nvPr/>
          </p:nvGrpSpPr>
          <p:grpSpPr>
            <a:xfrm>
              <a:off x="1313861" y="1692778"/>
              <a:ext cx="426438" cy="1577601"/>
              <a:chOff x="1313861" y="1692778"/>
              <a:chExt cx="426438" cy="1577601"/>
            </a:xfrm>
          </p:grpSpPr>
          <p:sp>
            <p:nvSpPr>
              <p:cNvPr id="37" name="TextBox 36">
                <a:extLst>
                  <a:ext uri="{FF2B5EF4-FFF2-40B4-BE49-F238E27FC236}">
                    <a16:creationId xmlns:a16="http://schemas.microsoft.com/office/drawing/2014/main" id="{976366B4-AAB8-4CDC-B5BC-978610A86292}"/>
                  </a:ext>
                </a:extLst>
              </p:cNvPr>
              <p:cNvSpPr txBox="1"/>
              <p:nvPr/>
            </p:nvSpPr>
            <p:spPr>
              <a:xfrm>
                <a:off x="1378274" y="1692778"/>
                <a:ext cx="362025"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1000</a:t>
                </a:r>
              </a:p>
            </p:txBody>
          </p:sp>
          <p:sp>
            <p:nvSpPr>
              <p:cNvPr id="38" name="TextBox 37">
                <a:extLst>
                  <a:ext uri="{FF2B5EF4-FFF2-40B4-BE49-F238E27FC236}">
                    <a16:creationId xmlns:a16="http://schemas.microsoft.com/office/drawing/2014/main" id="{ADAAE403-CD5F-49BE-806A-4FD2AA491C88}"/>
                  </a:ext>
                </a:extLst>
              </p:cNvPr>
              <p:cNvSpPr txBox="1"/>
              <p:nvPr/>
            </p:nvSpPr>
            <p:spPr>
              <a:xfrm>
                <a:off x="1421215" y="1838121"/>
                <a:ext cx="31908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333</a:t>
                </a:r>
              </a:p>
            </p:txBody>
          </p:sp>
          <p:sp>
            <p:nvSpPr>
              <p:cNvPr id="39" name="TextBox 38">
                <a:extLst>
                  <a:ext uri="{FF2B5EF4-FFF2-40B4-BE49-F238E27FC236}">
                    <a16:creationId xmlns:a16="http://schemas.microsoft.com/office/drawing/2014/main" id="{C2CF3090-F29B-4F5B-9382-6ADB14AF0B1F}"/>
                  </a:ext>
                </a:extLst>
              </p:cNvPr>
              <p:cNvSpPr txBox="1"/>
              <p:nvPr/>
            </p:nvSpPr>
            <p:spPr>
              <a:xfrm>
                <a:off x="1421215" y="1949537"/>
                <a:ext cx="31908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111</a:t>
                </a:r>
              </a:p>
            </p:txBody>
          </p:sp>
          <p:sp>
            <p:nvSpPr>
              <p:cNvPr id="40" name="TextBox 39">
                <a:extLst>
                  <a:ext uri="{FF2B5EF4-FFF2-40B4-BE49-F238E27FC236}">
                    <a16:creationId xmlns:a16="http://schemas.microsoft.com/office/drawing/2014/main" id="{C35E2B9F-90FF-4E79-9D96-CEF3355A47C7}"/>
                  </a:ext>
                </a:extLst>
              </p:cNvPr>
              <p:cNvSpPr txBox="1"/>
              <p:nvPr/>
            </p:nvSpPr>
            <p:spPr>
              <a:xfrm>
                <a:off x="1464155" y="2071750"/>
                <a:ext cx="27614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37</a:t>
                </a:r>
              </a:p>
            </p:txBody>
          </p:sp>
          <p:sp>
            <p:nvSpPr>
              <p:cNvPr id="41" name="TextBox 40">
                <a:extLst>
                  <a:ext uri="{FF2B5EF4-FFF2-40B4-BE49-F238E27FC236}">
                    <a16:creationId xmlns:a16="http://schemas.microsoft.com/office/drawing/2014/main" id="{2AA34262-D068-4F88-8CC0-AA815E85BE4E}"/>
                  </a:ext>
                </a:extLst>
              </p:cNvPr>
              <p:cNvSpPr txBox="1"/>
              <p:nvPr/>
            </p:nvSpPr>
            <p:spPr>
              <a:xfrm>
                <a:off x="1464155" y="2195332"/>
                <a:ext cx="27614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12</a:t>
                </a:r>
              </a:p>
            </p:txBody>
          </p:sp>
          <p:sp>
            <p:nvSpPr>
              <p:cNvPr id="42" name="TextBox 41">
                <a:extLst>
                  <a:ext uri="{FF2B5EF4-FFF2-40B4-BE49-F238E27FC236}">
                    <a16:creationId xmlns:a16="http://schemas.microsoft.com/office/drawing/2014/main" id="{D922E42A-DD40-4863-8EBF-172F0E4F3571}"/>
                  </a:ext>
                </a:extLst>
              </p:cNvPr>
              <p:cNvSpPr txBox="1"/>
              <p:nvPr/>
            </p:nvSpPr>
            <p:spPr>
              <a:xfrm>
                <a:off x="1442685" y="2305379"/>
                <a:ext cx="29761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4.1</a:t>
                </a:r>
              </a:p>
            </p:txBody>
          </p:sp>
          <p:sp>
            <p:nvSpPr>
              <p:cNvPr id="43" name="TextBox 42">
                <a:extLst>
                  <a:ext uri="{FF2B5EF4-FFF2-40B4-BE49-F238E27FC236}">
                    <a16:creationId xmlns:a16="http://schemas.microsoft.com/office/drawing/2014/main" id="{5EC28AC2-27BF-45AC-92AC-224D71A151A7}"/>
                  </a:ext>
                </a:extLst>
              </p:cNvPr>
              <p:cNvSpPr txBox="1"/>
              <p:nvPr/>
            </p:nvSpPr>
            <p:spPr>
              <a:xfrm>
                <a:off x="1442685" y="2427591"/>
                <a:ext cx="297614"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1.4</a:t>
                </a:r>
              </a:p>
            </p:txBody>
          </p:sp>
          <p:sp>
            <p:nvSpPr>
              <p:cNvPr id="44" name="TextBox 43">
                <a:extLst>
                  <a:ext uri="{FF2B5EF4-FFF2-40B4-BE49-F238E27FC236}">
                    <a16:creationId xmlns:a16="http://schemas.microsoft.com/office/drawing/2014/main" id="{A34D959B-A1D2-41B7-AE9C-AD5F9BAC234C}"/>
                  </a:ext>
                </a:extLst>
              </p:cNvPr>
              <p:cNvSpPr txBox="1"/>
              <p:nvPr/>
            </p:nvSpPr>
            <p:spPr>
              <a:xfrm>
                <a:off x="1399743" y="2536113"/>
                <a:ext cx="340556"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0.46</a:t>
                </a:r>
              </a:p>
            </p:txBody>
          </p:sp>
          <p:sp>
            <p:nvSpPr>
              <p:cNvPr id="45" name="TextBox 44">
                <a:extLst>
                  <a:ext uri="{FF2B5EF4-FFF2-40B4-BE49-F238E27FC236}">
                    <a16:creationId xmlns:a16="http://schemas.microsoft.com/office/drawing/2014/main" id="{3F5B7559-EF99-4E91-8B82-6BA7F3803E51}"/>
                  </a:ext>
                </a:extLst>
              </p:cNvPr>
              <p:cNvSpPr txBox="1"/>
              <p:nvPr/>
            </p:nvSpPr>
            <p:spPr>
              <a:xfrm>
                <a:off x="1399743" y="2647529"/>
                <a:ext cx="340556"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0.15</a:t>
                </a:r>
              </a:p>
            </p:txBody>
          </p:sp>
          <p:sp>
            <p:nvSpPr>
              <p:cNvPr id="46" name="TextBox 45">
                <a:extLst>
                  <a:ext uri="{FF2B5EF4-FFF2-40B4-BE49-F238E27FC236}">
                    <a16:creationId xmlns:a16="http://schemas.microsoft.com/office/drawing/2014/main" id="{0C5F01D5-198F-4314-840D-165940859C4C}"/>
                  </a:ext>
                </a:extLst>
              </p:cNvPr>
              <p:cNvSpPr txBox="1"/>
              <p:nvPr/>
            </p:nvSpPr>
            <p:spPr>
              <a:xfrm>
                <a:off x="1356803" y="2753313"/>
                <a:ext cx="383496"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0.051</a:t>
                </a:r>
              </a:p>
            </p:txBody>
          </p:sp>
          <p:sp>
            <p:nvSpPr>
              <p:cNvPr id="47" name="TextBox 46">
                <a:extLst>
                  <a:ext uri="{FF2B5EF4-FFF2-40B4-BE49-F238E27FC236}">
                    <a16:creationId xmlns:a16="http://schemas.microsoft.com/office/drawing/2014/main" id="{3D135FBF-9639-45E6-88E0-B31D9CE53452}"/>
                  </a:ext>
                </a:extLst>
              </p:cNvPr>
              <p:cNvSpPr txBox="1"/>
              <p:nvPr/>
            </p:nvSpPr>
            <p:spPr>
              <a:xfrm>
                <a:off x="1356803" y="2851032"/>
                <a:ext cx="383496"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0.017</a:t>
                </a:r>
              </a:p>
            </p:txBody>
          </p:sp>
          <p:sp>
            <p:nvSpPr>
              <p:cNvPr id="48" name="TextBox 47">
                <a:extLst>
                  <a:ext uri="{FF2B5EF4-FFF2-40B4-BE49-F238E27FC236}">
                    <a16:creationId xmlns:a16="http://schemas.microsoft.com/office/drawing/2014/main" id="{79B6D997-4F26-4F38-88AA-29FD258EFD2D}"/>
                  </a:ext>
                </a:extLst>
              </p:cNvPr>
              <p:cNvSpPr txBox="1"/>
              <p:nvPr/>
            </p:nvSpPr>
            <p:spPr>
              <a:xfrm>
                <a:off x="1313861" y="2963478"/>
                <a:ext cx="426438"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0.0056</a:t>
                </a:r>
              </a:p>
            </p:txBody>
          </p:sp>
          <p:sp>
            <p:nvSpPr>
              <p:cNvPr id="49" name="TextBox 48">
                <a:extLst>
                  <a:ext uri="{FF2B5EF4-FFF2-40B4-BE49-F238E27FC236}">
                    <a16:creationId xmlns:a16="http://schemas.microsoft.com/office/drawing/2014/main" id="{43B2E338-BCBC-44DF-8871-938C154284F9}"/>
                  </a:ext>
                </a:extLst>
              </p:cNvPr>
              <p:cNvSpPr txBox="1"/>
              <p:nvPr/>
            </p:nvSpPr>
            <p:spPr>
              <a:xfrm>
                <a:off x="1507096" y="3082958"/>
                <a:ext cx="233203" cy="187421"/>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a:t>
                </a:r>
              </a:p>
            </p:txBody>
          </p:sp>
        </p:grpSp>
        <p:grpSp>
          <p:nvGrpSpPr>
            <p:cNvPr id="74" name="Group 73">
              <a:extLst>
                <a:ext uri="{FF2B5EF4-FFF2-40B4-BE49-F238E27FC236}">
                  <a16:creationId xmlns:a16="http://schemas.microsoft.com/office/drawing/2014/main" id="{DA10CB76-B3E7-4335-B2DA-3C7FCFD9BC2C}"/>
                </a:ext>
              </a:extLst>
            </p:cNvPr>
            <p:cNvGrpSpPr/>
            <p:nvPr/>
          </p:nvGrpSpPr>
          <p:grpSpPr>
            <a:xfrm>
              <a:off x="2891654" y="1838121"/>
              <a:ext cx="469379" cy="1432258"/>
              <a:chOff x="2891654" y="1838121"/>
              <a:chExt cx="469379" cy="1432258"/>
            </a:xfrm>
          </p:grpSpPr>
          <p:sp>
            <p:nvSpPr>
              <p:cNvPr id="53" name="TextBox 52">
                <a:extLst>
                  <a:ext uri="{FF2B5EF4-FFF2-40B4-BE49-F238E27FC236}">
                    <a16:creationId xmlns:a16="http://schemas.microsoft.com/office/drawing/2014/main" id="{30A510FA-6C9F-42DF-A39B-05ECA41B4C51}"/>
                  </a:ext>
                </a:extLst>
              </p:cNvPr>
              <p:cNvSpPr txBox="1"/>
              <p:nvPr/>
            </p:nvSpPr>
            <p:spPr>
              <a:xfrm>
                <a:off x="2891654" y="1838121"/>
                <a:ext cx="469379"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431,000</a:t>
                </a:r>
              </a:p>
            </p:txBody>
          </p:sp>
          <p:sp>
            <p:nvSpPr>
              <p:cNvPr id="54" name="TextBox 53">
                <a:extLst>
                  <a:ext uri="{FF2B5EF4-FFF2-40B4-BE49-F238E27FC236}">
                    <a16:creationId xmlns:a16="http://schemas.microsoft.com/office/drawing/2014/main" id="{D13D8C4F-2A53-403C-A85B-2A9BB40F0251}"/>
                  </a:ext>
                </a:extLst>
              </p:cNvPr>
              <p:cNvSpPr txBox="1"/>
              <p:nvPr/>
            </p:nvSpPr>
            <p:spPr>
              <a:xfrm>
                <a:off x="2891654" y="1949537"/>
                <a:ext cx="469379"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127,000</a:t>
                </a:r>
              </a:p>
            </p:txBody>
          </p:sp>
          <p:sp>
            <p:nvSpPr>
              <p:cNvPr id="55" name="TextBox 54">
                <a:extLst>
                  <a:ext uri="{FF2B5EF4-FFF2-40B4-BE49-F238E27FC236}">
                    <a16:creationId xmlns:a16="http://schemas.microsoft.com/office/drawing/2014/main" id="{B2DBDDFA-6B21-4B2D-816D-6870A5351E3E}"/>
                  </a:ext>
                </a:extLst>
              </p:cNvPr>
              <p:cNvSpPr txBox="1"/>
              <p:nvPr/>
            </p:nvSpPr>
            <p:spPr>
              <a:xfrm>
                <a:off x="2891654" y="2071750"/>
                <a:ext cx="42643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39,000</a:t>
                </a:r>
              </a:p>
            </p:txBody>
          </p:sp>
          <p:sp>
            <p:nvSpPr>
              <p:cNvPr id="56" name="TextBox 55">
                <a:extLst>
                  <a:ext uri="{FF2B5EF4-FFF2-40B4-BE49-F238E27FC236}">
                    <a16:creationId xmlns:a16="http://schemas.microsoft.com/office/drawing/2014/main" id="{3194E5DF-731A-47D0-ADD7-C9158593EF55}"/>
                  </a:ext>
                </a:extLst>
              </p:cNvPr>
              <p:cNvSpPr txBox="1"/>
              <p:nvPr/>
            </p:nvSpPr>
            <p:spPr>
              <a:xfrm>
                <a:off x="2891654" y="2195332"/>
                <a:ext cx="42643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15,000</a:t>
                </a:r>
              </a:p>
            </p:txBody>
          </p:sp>
          <p:sp>
            <p:nvSpPr>
              <p:cNvPr id="57" name="TextBox 56">
                <a:extLst>
                  <a:ext uri="{FF2B5EF4-FFF2-40B4-BE49-F238E27FC236}">
                    <a16:creationId xmlns:a16="http://schemas.microsoft.com/office/drawing/2014/main" id="{324E4357-047E-422E-925F-30E968B38359}"/>
                  </a:ext>
                </a:extLst>
              </p:cNvPr>
              <p:cNvSpPr txBox="1"/>
              <p:nvPr/>
            </p:nvSpPr>
            <p:spPr>
              <a:xfrm>
                <a:off x="2891654" y="2305379"/>
                <a:ext cx="38349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5,100</a:t>
                </a:r>
              </a:p>
            </p:txBody>
          </p:sp>
          <p:sp>
            <p:nvSpPr>
              <p:cNvPr id="58" name="TextBox 57">
                <a:extLst>
                  <a:ext uri="{FF2B5EF4-FFF2-40B4-BE49-F238E27FC236}">
                    <a16:creationId xmlns:a16="http://schemas.microsoft.com/office/drawing/2014/main" id="{D300E11B-EC80-4BDD-B0C5-4A18F1003393}"/>
                  </a:ext>
                </a:extLst>
              </p:cNvPr>
              <p:cNvSpPr txBox="1"/>
              <p:nvPr/>
            </p:nvSpPr>
            <p:spPr>
              <a:xfrm>
                <a:off x="2891654" y="2427592"/>
                <a:ext cx="38349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2,900</a:t>
                </a:r>
              </a:p>
            </p:txBody>
          </p:sp>
          <p:sp>
            <p:nvSpPr>
              <p:cNvPr id="59" name="TextBox 58">
                <a:extLst>
                  <a:ext uri="{FF2B5EF4-FFF2-40B4-BE49-F238E27FC236}">
                    <a16:creationId xmlns:a16="http://schemas.microsoft.com/office/drawing/2014/main" id="{23784F13-7CDC-47EF-B337-056F6C620454}"/>
                  </a:ext>
                </a:extLst>
              </p:cNvPr>
              <p:cNvSpPr txBox="1"/>
              <p:nvPr/>
            </p:nvSpPr>
            <p:spPr>
              <a:xfrm>
                <a:off x="2891654" y="2536113"/>
                <a:ext cx="38349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1,700</a:t>
                </a:r>
              </a:p>
            </p:txBody>
          </p:sp>
          <p:sp>
            <p:nvSpPr>
              <p:cNvPr id="60" name="TextBox 59">
                <a:extLst>
                  <a:ext uri="{FF2B5EF4-FFF2-40B4-BE49-F238E27FC236}">
                    <a16:creationId xmlns:a16="http://schemas.microsoft.com/office/drawing/2014/main" id="{E4A38C03-5605-4129-A66B-C8E0BD595560}"/>
                  </a:ext>
                </a:extLst>
              </p:cNvPr>
              <p:cNvSpPr txBox="1"/>
              <p:nvPr/>
            </p:nvSpPr>
            <p:spPr>
              <a:xfrm>
                <a:off x="2891654" y="2647529"/>
                <a:ext cx="38349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1,300</a:t>
                </a:r>
              </a:p>
            </p:txBody>
          </p:sp>
          <p:sp>
            <p:nvSpPr>
              <p:cNvPr id="61" name="TextBox 60">
                <a:extLst>
                  <a:ext uri="{FF2B5EF4-FFF2-40B4-BE49-F238E27FC236}">
                    <a16:creationId xmlns:a16="http://schemas.microsoft.com/office/drawing/2014/main" id="{3C53008C-3FB3-4738-9517-2FF6065F8C1F}"/>
                  </a:ext>
                </a:extLst>
              </p:cNvPr>
              <p:cNvSpPr txBox="1"/>
              <p:nvPr/>
            </p:nvSpPr>
            <p:spPr>
              <a:xfrm>
                <a:off x="2891654" y="2753313"/>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930</a:t>
                </a:r>
              </a:p>
            </p:txBody>
          </p:sp>
          <p:sp>
            <p:nvSpPr>
              <p:cNvPr id="62" name="TextBox 61">
                <a:extLst>
                  <a:ext uri="{FF2B5EF4-FFF2-40B4-BE49-F238E27FC236}">
                    <a16:creationId xmlns:a16="http://schemas.microsoft.com/office/drawing/2014/main" id="{EC9EFEA6-B5CF-4DD6-8297-BC5BE22BA8FF}"/>
                  </a:ext>
                </a:extLst>
              </p:cNvPr>
              <p:cNvSpPr txBox="1"/>
              <p:nvPr/>
            </p:nvSpPr>
            <p:spPr>
              <a:xfrm>
                <a:off x="2891654" y="2851031"/>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820</a:t>
                </a:r>
              </a:p>
            </p:txBody>
          </p:sp>
          <p:sp>
            <p:nvSpPr>
              <p:cNvPr id="63" name="TextBox 62">
                <a:extLst>
                  <a:ext uri="{FF2B5EF4-FFF2-40B4-BE49-F238E27FC236}">
                    <a16:creationId xmlns:a16="http://schemas.microsoft.com/office/drawing/2014/main" id="{917C63E7-1C90-4EE4-9167-C00205CFAC1A}"/>
                  </a:ext>
                </a:extLst>
              </p:cNvPr>
              <p:cNvSpPr txBox="1"/>
              <p:nvPr/>
            </p:nvSpPr>
            <p:spPr>
              <a:xfrm>
                <a:off x="2891654" y="2963477"/>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510</a:t>
                </a:r>
              </a:p>
            </p:txBody>
          </p:sp>
          <p:sp>
            <p:nvSpPr>
              <p:cNvPr id="64" name="TextBox 63">
                <a:extLst>
                  <a:ext uri="{FF2B5EF4-FFF2-40B4-BE49-F238E27FC236}">
                    <a16:creationId xmlns:a16="http://schemas.microsoft.com/office/drawing/2014/main" id="{DFCF4C64-F2C4-4E76-92C0-964306692F66}"/>
                  </a:ext>
                </a:extLst>
              </p:cNvPr>
              <p:cNvSpPr txBox="1"/>
              <p:nvPr/>
            </p:nvSpPr>
            <p:spPr>
              <a:xfrm>
                <a:off x="2891654" y="3082958"/>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340</a:t>
                </a:r>
              </a:p>
            </p:txBody>
          </p:sp>
        </p:grpSp>
        <p:grpSp>
          <p:nvGrpSpPr>
            <p:cNvPr id="69" name="Group 68">
              <a:extLst>
                <a:ext uri="{FF2B5EF4-FFF2-40B4-BE49-F238E27FC236}">
                  <a16:creationId xmlns:a16="http://schemas.microsoft.com/office/drawing/2014/main" id="{FF9E1F00-CD07-4E85-B124-8DEB710C9337}"/>
                </a:ext>
              </a:extLst>
            </p:cNvPr>
            <p:cNvGrpSpPr/>
            <p:nvPr/>
          </p:nvGrpSpPr>
          <p:grpSpPr>
            <a:xfrm>
              <a:off x="3310310" y="1829173"/>
              <a:ext cx="702916" cy="279712"/>
              <a:chOff x="3582021" y="2000937"/>
              <a:chExt cx="702916" cy="279712"/>
            </a:xfrm>
          </p:grpSpPr>
          <p:cxnSp>
            <p:nvCxnSpPr>
              <p:cNvPr id="67" name="Straight Arrow Connector 66">
                <a:extLst>
                  <a:ext uri="{FF2B5EF4-FFF2-40B4-BE49-F238E27FC236}">
                    <a16:creationId xmlns:a16="http://schemas.microsoft.com/office/drawing/2014/main" id="{5B9502F0-4D49-4E44-9355-33BD7D950BDB}"/>
                  </a:ext>
                </a:extLst>
              </p:cNvPr>
              <p:cNvCxnSpPr/>
              <p:nvPr/>
            </p:nvCxnSpPr>
            <p:spPr>
              <a:xfrm flipH="1">
                <a:off x="3582021" y="2111912"/>
                <a:ext cx="175211" cy="0"/>
              </a:xfrm>
              <a:prstGeom prst="straightConnector1">
                <a:avLst/>
              </a:prstGeom>
              <a:ln>
                <a:solidFill>
                  <a:schemeClr val="tx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E5203E8-5190-4C61-80DE-F9C3A2259C83}"/>
                  </a:ext>
                </a:extLst>
              </p:cNvPr>
              <p:cNvSpPr txBox="1"/>
              <p:nvPr/>
            </p:nvSpPr>
            <p:spPr>
              <a:xfrm>
                <a:off x="3696644" y="2000937"/>
                <a:ext cx="588293" cy="279712"/>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Upper limit</a:t>
                </a:r>
              </a:p>
              <a:p>
                <a:pPr defTabSz="443776"/>
                <a:r>
                  <a:rPr lang="en-US" sz="582" dirty="0">
                    <a:solidFill>
                      <a:prstClr val="black"/>
                    </a:solidFill>
                    <a:latin typeface="Arial" panose="020B0604020202020204" pitchFamily="34" charset="0"/>
                    <a:cs typeface="Arial" panose="020B0604020202020204" pitchFamily="34" charset="0"/>
                  </a:rPr>
                  <a:t>of detection</a:t>
                </a:r>
              </a:p>
            </p:txBody>
          </p:sp>
        </p:grpSp>
      </p:grpSp>
      <p:sp>
        <p:nvSpPr>
          <p:cNvPr id="71" name="TextBox 70">
            <a:extLst>
              <a:ext uri="{FF2B5EF4-FFF2-40B4-BE49-F238E27FC236}">
                <a16:creationId xmlns:a16="http://schemas.microsoft.com/office/drawing/2014/main" id="{56478947-E337-4396-AE08-33106A9EC2BC}"/>
              </a:ext>
            </a:extLst>
          </p:cNvPr>
          <p:cNvSpPr txBox="1"/>
          <p:nvPr/>
        </p:nvSpPr>
        <p:spPr>
          <a:xfrm>
            <a:off x="3888209" y="1578460"/>
            <a:ext cx="763351" cy="181909"/>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A*02 mRNA (ng)</a:t>
            </a:r>
          </a:p>
        </p:txBody>
      </p:sp>
      <p:sp>
        <p:nvSpPr>
          <p:cNvPr id="72" name="TextBox 71">
            <a:extLst>
              <a:ext uri="{FF2B5EF4-FFF2-40B4-BE49-F238E27FC236}">
                <a16:creationId xmlns:a16="http://schemas.microsoft.com/office/drawing/2014/main" id="{50E56FF0-455C-4E1B-8BD7-E30FBB6C4B63}"/>
              </a:ext>
            </a:extLst>
          </p:cNvPr>
          <p:cNvSpPr txBox="1"/>
          <p:nvPr/>
        </p:nvSpPr>
        <p:spPr>
          <a:xfrm>
            <a:off x="4892644" y="1575286"/>
            <a:ext cx="1205779" cy="181909"/>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A*02 protein (molecules/cell)</a:t>
            </a:r>
          </a:p>
        </p:txBody>
      </p:sp>
      <p:sp>
        <p:nvSpPr>
          <p:cNvPr id="77" name="TextBox 76">
            <a:extLst>
              <a:ext uri="{FF2B5EF4-FFF2-40B4-BE49-F238E27FC236}">
                <a16:creationId xmlns:a16="http://schemas.microsoft.com/office/drawing/2014/main" id="{42761437-D0F6-47BC-BDD1-F0649B58C1DD}"/>
              </a:ext>
            </a:extLst>
          </p:cNvPr>
          <p:cNvSpPr txBox="1"/>
          <p:nvPr/>
        </p:nvSpPr>
        <p:spPr>
          <a:xfrm>
            <a:off x="4221413" y="1997046"/>
            <a:ext cx="268022" cy="181909"/>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50</a:t>
            </a:r>
          </a:p>
        </p:txBody>
      </p:sp>
      <p:sp>
        <p:nvSpPr>
          <p:cNvPr id="78" name="TextBox 77">
            <a:extLst>
              <a:ext uri="{FF2B5EF4-FFF2-40B4-BE49-F238E27FC236}">
                <a16:creationId xmlns:a16="http://schemas.microsoft.com/office/drawing/2014/main" id="{92DD8F0D-A91E-44E8-962D-822D7AED23A2}"/>
              </a:ext>
            </a:extLst>
          </p:cNvPr>
          <p:cNvSpPr txBox="1"/>
          <p:nvPr/>
        </p:nvSpPr>
        <p:spPr>
          <a:xfrm>
            <a:off x="4263090" y="2187396"/>
            <a:ext cx="226344" cy="181909"/>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0</a:t>
            </a:r>
          </a:p>
        </p:txBody>
      </p:sp>
      <p:sp>
        <p:nvSpPr>
          <p:cNvPr id="79" name="TextBox 78">
            <a:extLst>
              <a:ext uri="{FF2B5EF4-FFF2-40B4-BE49-F238E27FC236}">
                <a16:creationId xmlns:a16="http://schemas.microsoft.com/office/drawing/2014/main" id="{E40F63BC-F47B-405E-8A12-685307CB2B75}"/>
              </a:ext>
            </a:extLst>
          </p:cNvPr>
          <p:cNvSpPr txBox="1"/>
          <p:nvPr/>
        </p:nvSpPr>
        <p:spPr>
          <a:xfrm>
            <a:off x="4993362" y="1997046"/>
            <a:ext cx="413896" cy="181909"/>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58,000</a:t>
            </a:r>
          </a:p>
        </p:txBody>
      </p:sp>
      <p:sp>
        <p:nvSpPr>
          <p:cNvPr id="80" name="TextBox 79">
            <a:extLst>
              <a:ext uri="{FF2B5EF4-FFF2-40B4-BE49-F238E27FC236}">
                <a16:creationId xmlns:a16="http://schemas.microsoft.com/office/drawing/2014/main" id="{868616E1-EA5D-49A5-8527-CE97190FF50D}"/>
              </a:ext>
            </a:extLst>
          </p:cNvPr>
          <p:cNvSpPr txBox="1"/>
          <p:nvPr/>
        </p:nvSpPr>
        <p:spPr>
          <a:xfrm>
            <a:off x="4993317" y="2187396"/>
            <a:ext cx="309700" cy="181909"/>
          </a:xfrm>
          <a:prstGeom prst="rect">
            <a:avLst/>
          </a:prstGeom>
          <a:noFill/>
        </p:spPr>
        <p:txBody>
          <a:bodyPr wrap="none" rtlCol="0">
            <a:spAutoFit/>
          </a:bodyPr>
          <a:lstStyle/>
          <a:p>
            <a:pPr algn="r" defTabSz="443776"/>
            <a:r>
              <a:rPr lang="en-US" sz="582" dirty="0">
                <a:solidFill>
                  <a:prstClr val="black"/>
                </a:solidFill>
                <a:latin typeface="Arial" panose="020B0604020202020204" pitchFamily="34" charset="0"/>
                <a:cs typeface="Arial" panose="020B0604020202020204" pitchFamily="34" charset="0"/>
              </a:rPr>
              <a:t>170</a:t>
            </a:r>
          </a:p>
        </p:txBody>
      </p:sp>
      <p:pic>
        <p:nvPicPr>
          <p:cNvPr id="82" name="Picture 81" descr="Shape&#10;&#10;Description automatically generated with medium confidence">
            <a:extLst>
              <a:ext uri="{FF2B5EF4-FFF2-40B4-BE49-F238E27FC236}">
                <a16:creationId xmlns:a16="http://schemas.microsoft.com/office/drawing/2014/main" id="{1A702506-CF70-4552-B8B9-37D06E75D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3146" y="1549258"/>
            <a:ext cx="1880033" cy="1455510"/>
          </a:xfrm>
          <a:prstGeom prst="rect">
            <a:avLst/>
          </a:prstGeom>
        </p:spPr>
      </p:pic>
      <p:sp>
        <p:nvSpPr>
          <p:cNvPr id="89" name="TextBox 88">
            <a:extLst>
              <a:ext uri="{FF2B5EF4-FFF2-40B4-BE49-F238E27FC236}">
                <a16:creationId xmlns:a16="http://schemas.microsoft.com/office/drawing/2014/main" id="{2B16902B-4B63-45A7-867B-2BAAF43683CC}"/>
              </a:ext>
            </a:extLst>
          </p:cNvPr>
          <p:cNvSpPr txBox="1"/>
          <p:nvPr/>
        </p:nvSpPr>
        <p:spPr>
          <a:xfrm>
            <a:off x="92587" y="1596545"/>
            <a:ext cx="32348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A.</a:t>
            </a:r>
          </a:p>
        </p:txBody>
      </p:sp>
      <p:sp>
        <p:nvSpPr>
          <p:cNvPr id="90" name="TextBox 89">
            <a:extLst>
              <a:ext uri="{FF2B5EF4-FFF2-40B4-BE49-F238E27FC236}">
                <a16:creationId xmlns:a16="http://schemas.microsoft.com/office/drawing/2014/main" id="{12C8E685-8ADF-491F-84A6-BA4FBABB0551}"/>
              </a:ext>
            </a:extLst>
          </p:cNvPr>
          <p:cNvSpPr txBox="1"/>
          <p:nvPr/>
        </p:nvSpPr>
        <p:spPr>
          <a:xfrm>
            <a:off x="114300" y="3491682"/>
            <a:ext cx="317716" cy="292388"/>
          </a:xfrm>
          <a:prstGeom prst="rect">
            <a:avLst/>
          </a:prstGeom>
          <a:noFill/>
        </p:spPr>
        <p:txBody>
          <a:bodyPr wrap="none" rtlCol="0">
            <a:spAutoFit/>
          </a:bodyPr>
          <a:lstStyle/>
          <a:p>
            <a:pPr defTabSz="443776"/>
            <a:r>
              <a:rPr lang="en-US" sz="1300" dirty="0">
                <a:solidFill>
                  <a:prstClr val="black"/>
                </a:solidFill>
                <a:latin typeface="Calibri" panose="020F0502020204030204"/>
              </a:rPr>
              <a:t>B.</a:t>
            </a:r>
          </a:p>
        </p:txBody>
      </p:sp>
      <p:sp>
        <p:nvSpPr>
          <p:cNvPr id="91" name="TextBox 90">
            <a:extLst>
              <a:ext uri="{FF2B5EF4-FFF2-40B4-BE49-F238E27FC236}">
                <a16:creationId xmlns:a16="http://schemas.microsoft.com/office/drawing/2014/main" id="{00838A9A-D710-4E60-9BA1-68E9D18E1AB9}"/>
              </a:ext>
            </a:extLst>
          </p:cNvPr>
          <p:cNvSpPr txBox="1"/>
          <p:nvPr/>
        </p:nvSpPr>
        <p:spPr>
          <a:xfrm>
            <a:off x="114300" y="5449928"/>
            <a:ext cx="314510" cy="292388"/>
          </a:xfrm>
          <a:prstGeom prst="rect">
            <a:avLst/>
          </a:prstGeom>
          <a:noFill/>
        </p:spPr>
        <p:txBody>
          <a:bodyPr wrap="none" rtlCol="0">
            <a:spAutoFit/>
          </a:bodyPr>
          <a:lstStyle/>
          <a:p>
            <a:pPr defTabSz="443776"/>
            <a:r>
              <a:rPr lang="en-US" sz="1300" dirty="0">
                <a:solidFill>
                  <a:prstClr val="black"/>
                </a:solidFill>
                <a:latin typeface="Calibri" panose="020F0502020204030204"/>
              </a:rPr>
              <a:t>C.</a:t>
            </a:r>
          </a:p>
        </p:txBody>
      </p:sp>
      <p:sp>
        <p:nvSpPr>
          <p:cNvPr id="92" name="TextBox 91">
            <a:extLst>
              <a:ext uri="{FF2B5EF4-FFF2-40B4-BE49-F238E27FC236}">
                <a16:creationId xmlns:a16="http://schemas.microsoft.com/office/drawing/2014/main" id="{B4553D07-D315-4E0E-B6AC-1EC8D664B20E}"/>
              </a:ext>
            </a:extLst>
          </p:cNvPr>
          <p:cNvSpPr txBox="1"/>
          <p:nvPr/>
        </p:nvSpPr>
        <p:spPr>
          <a:xfrm>
            <a:off x="104218" y="7411039"/>
            <a:ext cx="325025" cy="292388"/>
          </a:xfrm>
          <a:prstGeom prst="rect">
            <a:avLst/>
          </a:prstGeom>
          <a:noFill/>
        </p:spPr>
        <p:txBody>
          <a:bodyPr wrap="none" rtlCol="0">
            <a:spAutoFit/>
          </a:bodyPr>
          <a:lstStyle/>
          <a:p>
            <a:pPr defTabSz="443776"/>
            <a:r>
              <a:rPr lang="en-US" sz="1300" dirty="0">
                <a:solidFill>
                  <a:prstClr val="black"/>
                </a:solidFill>
                <a:latin typeface="Calibri" panose="020F0502020204030204"/>
              </a:rPr>
              <a:t>D.</a:t>
            </a:r>
          </a:p>
        </p:txBody>
      </p:sp>
      <p:grpSp>
        <p:nvGrpSpPr>
          <p:cNvPr id="102" name="Group 101">
            <a:extLst>
              <a:ext uri="{FF2B5EF4-FFF2-40B4-BE49-F238E27FC236}">
                <a16:creationId xmlns:a16="http://schemas.microsoft.com/office/drawing/2014/main" id="{943B2371-A0B3-46B1-A7E5-2E5C01FF6CC0}"/>
              </a:ext>
            </a:extLst>
          </p:cNvPr>
          <p:cNvGrpSpPr/>
          <p:nvPr/>
        </p:nvGrpSpPr>
        <p:grpSpPr>
          <a:xfrm>
            <a:off x="819139" y="3515069"/>
            <a:ext cx="3109992" cy="1709336"/>
            <a:chOff x="929818" y="1509244"/>
            <a:chExt cx="3204235" cy="1761135"/>
          </a:xfrm>
        </p:grpSpPr>
        <p:sp>
          <p:nvSpPr>
            <p:cNvPr id="103" name="TextBox 102">
              <a:extLst>
                <a:ext uri="{FF2B5EF4-FFF2-40B4-BE49-F238E27FC236}">
                  <a16:creationId xmlns:a16="http://schemas.microsoft.com/office/drawing/2014/main" id="{A7505438-9D41-4931-B9A4-49EFC05309D7}"/>
                </a:ext>
              </a:extLst>
            </p:cNvPr>
            <p:cNvSpPr txBox="1"/>
            <p:nvPr/>
          </p:nvSpPr>
          <p:spPr>
            <a:xfrm>
              <a:off x="929818" y="1509244"/>
              <a:ext cx="786483" cy="187421"/>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A*02 mRNA (ng)</a:t>
              </a:r>
            </a:p>
          </p:txBody>
        </p:sp>
        <p:sp>
          <p:nvSpPr>
            <p:cNvPr id="104" name="TextBox 103">
              <a:extLst>
                <a:ext uri="{FF2B5EF4-FFF2-40B4-BE49-F238E27FC236}">
                  <a16:creationId xmlns:a16="http://schemas.microsoft.com/office/drawing/2014/main" id="{E915A2C8-8607-4716-880B-C07DF116BE9A}"/>
                </a:ext>
              </a:extLst>
            </p:cNvPr>
            <p:cNvSpPr txBox="1"/>
            <p:nvPr/>
          </p:nvSpPr>
          <p:spPr>
            <a:xfrm>
              <a:off x="2891735" y="1526348"/>
              <a:ext cx="1242318" cy="187421"/>
            </a:xfrm>
            <a:prstGeom prst="rect">
              <a:avLst/>
            </a:prstGeom>
            <a:noFill/>
          </p:spPr>
          <p:txBody>
            <a:bodyPr wrap="none" rtlCol="0">
              <a:spAutoFit/>
            </a:bodyPr>
            <a:lstStyle/>
            <a:p>
              <a:pPr defTabSz="443776"/>
              <a:r>
                <a:rPr lang="en-US" sz="582" b="1" dirty="0">
                  <a:solidFill>
                    <a:prstClr val="black"/>
                  </a:solidFill>
                  <a:latin typeface="Arial" panose="020B0604020202020204" pitchFamily="34" charset="0"/>
                  <a:cs typeface="Arial" panose="020B0604020202020204" pitchFamily="34" charset="0"/>
                </a:rPr>
                <a:t>A*02 protein (molecules/cell)</a:t>
              </a:r>
            </a:p>
          </p:txBody>
        </p:sp>
        <p:grpSp>
          <p:nvGrpSpPr>
            <p:cNvPr id="105" name="Group 104">
              <a:extLst>
                <a:ext uri="{FF2B5EF4-FFF2-40B4-BE49-F238E27FC236}">
                  <a16:creationId xmlns:a16="http://schemas.microsoft.com/office/drawing/2014/main" id="{111B80AC-6A27-411D-B5E9-8B644D8D0C4D}"/>
                </a:ext>
              </a:extLst>
            </p:cNvPr>
            <p:cNvGrpSpPr/>
            <p:nvPr/>
          </p:nvGrpSpPr>
          <p:grpSpPr>
            <a:xfrm>
              <a:off x="1318389" y="1692778"/>
              <a:ext cx="427459" cy="1577601"/>
              <a:chOff x="1318389" y="1692778"/>
              <a:chExt cx="427459" cy="1577601"/>
            </a:xfrm>
          </p:grpSpPr>
          <p:sp>
            <p:nvSpPr>
              <p:cNvPr id="122" name="TextBox 121">
                <a:extLst>
                  <a:ext uri="{FF2B5EF4-FFF2-40B4-BE49-F238E27FC236}">
                    <a16:creationId xmlns:a16="http://schemas.microsoft.com/office/drawing/2014/main" id="{06C8DFB2-05CD-4E21-9461-31AE26FDD1AD}"/>
                  </a:ext>
                </a:extLst>
              </p:cNvPr>
              <p:cNvSpPr txBox="1"/>
              <p:nvPr/>
            </p:nvSpPr>
            <p:spPr>
              <a:xfrm>
                <a:off x="1382508" y="1692778"/>
                <a:ext cx="362026"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1000</a:t>
                </a:r>
              </a:p>
            </p:txBody>
          </p:sp>
          <p:sp>
            <p:nvSpPr>
              <p:cNvPr id="123" name="TextBox 122">
                <a:extLst>
                  <a:ext uri="{FF2B5EF4-FFF2-40B4-BE49-F238E27FC236}">
                    <a16:creationId xmlns:a16="http://schemas.microsoft.com/office/drawing/2014/main" id="{1D22BBA2-5BFC-40E8-9AA4-34C2EDEEB4E7}"/>
                  </a:ext>
                </a:extLst>
              </p:cNvPr>
              <p:cNvSpPr txBox="1"/>
              <p:nvPr/>
            </p:nvSpPr>
            <p:spPr>
              <a:xfrm>
                <a:off x="1425791" y="1838121"/>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333</a:t>
                </a:r>
              </a:p>
            </p:txBody>
          </p:sp>
          <p:sp>
            <p:nvSpPr>
              <p:cNvPr id="124" name="TextBox 123">
                <a:extLst>
                  <a:ext uri="{FF2B5EF4-FFF2-40B4-BE49-F238E27FC236}">
                    <a16:creationId xmlns:a16="http://schemas.microsoft.com/office/drawing/2014/main" id="{248990B3-5E1C-494B-8D53-54BBB6BB5293}"/>
                  </a:ext>
                </a:extLst>
              </p:cNvPr>
              <p:cNvSpPr txBox="1"/>
              <p:nvPr/>
            </p:nvSpPr>
            <p:spPr>
              <a:xfrm>
                <a:off x="1425791" y="1949537"/>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111</a:t>
                </a:r>
              </a:p>
            </p:txBody>
          </p:sp>
          <p:sp>
            <p:nvSpPr>
              <p:cNvPr id="125" name="TextBox 124">
                <a:extLst>
                  <a:ext uri="{FF2B5EF4-FFF2-40B4-BE49-F238E27FC236}">
                    <a16:creationId xmlns:a16="http://schemas.microsoft.com/office/drawing/2014/main" id="{7DBEEA9E-7EF3-456E-9DA0-7BD45A2B64D9}"/>
                  </a:ext>
                </a:extLst>
              </p:cNvPr>
              <p:cNvSpPr txBox="1"/>
              <p:nvPr/>
            </p:nvSpPr>
            <p:spPr>
              <a:xfrm>
                <a:off x="1469071" y="2071750"/>
                <a:ext cx="276144"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37</a:t>
                </a:r>
              </a:p>
            </p:txBody>
          </p:sp>
          <p:sp>
            <p:nvSpPr>
              <p:cNvPr id="126" name="TextBox 125">
                <a:extLst>
                  <a:ext uri="{FF2B5EF4-FFF2-40B4-BE49-F238E27FC236}">
                    <a16:creationId xmlns:a16="http://schemas.microsoft.com/office/drawing/2014/main" id="{8528D1B2-24BE-4FD7-BA25-2647EB71FD73}"/>
                  </a:ext>
                </a:extLst>
              </p:cNvPr>
              <p:cNvSpPr txBox="1"/>
              <p:nvPr/>
            </p:nvSpPr>
            <p:spPr>
              <a:xfrm>
                <a:off x="1469071" y="2195332"/>
                <a:ext cx="276144"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12</a:t>
                </a:r>
              </a:p>
            </p:txBody>
          </p:sp>
          <p:sp>
            <p:nvSpPr>
              <p:cNvPr id="127" name="TextBox 126">
                <a:extLst>
                  <a:ext uri="{FF2B5EF4-FFF2-40B4-BE49-F238E27FC236}">
                    <a16:creationId xmlns:a16="http://schemas.microsoft.com/office/drawing/2014/main" id="{75A04646-84A3-4FEC-A3EF-F89675D08850}"/>
                  </a:ext>
                </a:extLst>
              </p:cNvPr>
              <p:cNvSpPr txBox="1"/>
              <p:nvPr/>
            </p:nvSpPr>
            <p:spPr>
              <a:xfrm>
                <a:off x="1448232" y="2305379"/>
                <a:ext cx="297616"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4.1</a:t>
                </a:r>
              </a:p>
            </p:txBody>
          </p:sp>
          <p:sp>
            <p:nvSpPr>
              <p:cNvPr id="128" name="TextBox 127">
                <a:extLst>
                  <a:ext uri="{FF2B5EF4-FFF2-40B4-BE49-F238E27FC236}">
                    <a16:creationId xmlns:a16="http://schemas.microsoft.com/office/drawing/2014/main" id="{496363E5-29F2-4D01-8105-B17632A9AA58}"/>
                  </a:ext>
                </a:extLst>
              </p:cNvPr>
              <p:cNvSpPr txBox="1"/>
              <p:nvPr/>
            </p:nvSpPr>
            <p:spPr>
              <a:xfrm>
                <a:off x="1448232" y="2427591"/>
                <a:ext cx="297616"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1.4</a:t>
                </a:r>
              </a:p>
            </p:txBody>
          </p:sp>
          <p:sp>
            <p:nvSpPr>
              <p:cNvPr id="129" name="TextBox 128">
                <a:extLst>
                  <a:ext uri="{FF2B5EF4-FFF2-40B4-BE49-F238E27FC236}">
                    <a16:creationId xmlns:a16="http://schemas.microsoft.com/office/drawing/2014/main" id="{FDC6F87A-FA2D-49A8-897B-77C4BA2F399E}"/>
                  </a:ext>
                </a:extLst>
              </p:cNvPr>
              <p:cNvSpPr txBox="1"/>
              <p:nvPr/>
            </p:nvSpPr>
            <p:spPr>
              <a:xfrm>
                <a:off x="1404951" y="2536113"/>
                <a:ext cx="34055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0.46</a:t>
                </a:r>
              </a:p>
            </p:txBody>
          </p:sp>
          <p:sp>
            <p:nvSpPr>
              <p:cNvPr id="130" name="TextBox 129">
                <a:extLst>
                  <a:ext uri="{FF2B5EF4-FFF2-40B4-BE49-F238E27FC236}">
                    <a16:creationId xmlns:a16="http://schemas.microsoft.com/office/drawing/2014/main" id="{A08FC842-1462-4AF6-8B14-84EF8A74F939}"/>
                  </a:ext>
                </a:extLst>
              </p:cNvPr>
              <p:cNvSpPr txBox="1"/>
              <p:nvPr/>
            </p:nvSpPr>
            <p:spPr>
              <a:xfrm>
                <a:off x="1404951" y="2647529"/>
                <a:ext cx="34055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0.15</a:t>
                </a:r>
              </a:p>
            </p:txBody>
          </p:sp>
          <p:sp>
            <p:nvSpPr>
              <p:cNvPr id="131" name="TextBox 130">
                <a:extLst>
                  <a:ext uri="{FF2B5EF4-FFF2-40B4-BE49-F238E27FC236}">
                    <a16:creationId xmlns:a16="http://schemas.microsoft.com/office/drawing/2014/main" id="{D18F66D5-6BBF-410B-B03B-DFD5959EC869}"/>
                  </a:ext>
                </a:extLst>
              </p:cNvPr>
              <p:cNvSpPr txBox="1"/>
              <p:nvPr/>
            </p:nvSpPr>
            <p:spPr>
              <a:xfrm>
                <a:off x="1361669" y="2753313"/>
                <a:ext cx="38349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0.051</a:t>
                </a:r>
              </a:p>
            </p:txBody>
          </p:sp>
          <p:sp>
            <p:nvSpPr>
              <p:cNvPr id="132" name="TextBox 131">
                <a:extLst>
                  <a:ext uri="{FF2B5EF4-FFF2-40B4-BE49-F238E27FC236}">
                    <a16:creationId xmlns:a16="http://schemas.microsoft.com/office/drawing/2014/main" id="{AF122484-7A90-42AE-BEF7-5E97C363A229}"/>
                  </a:ext>
                </a:extLst>
              </p:cNvPr>
              <p:cNvSpPr txBox="1"/>
              <p:nvPr/>
            </p:nvSpPr>
            <p:spPr>
              <a:xfrm>
                <a:off x="1361669" y="2851032"/>
                <a:ext cx="38349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0.017</a:t>
                </a:r>
              </a:p>
            </p:txBody>
          </p:sp>
          <p:sp>
            <p:nvSpPr>
              <p:cNvPr id="133" name="TextBox 132">
                <a:extLst>
                  <a:ext uri="{FF2B5EF4-FFF2-40B4-BE49-F238E27FC236}">
                    <a16:creationId xmlns:a16="http://schemas.microsoft.com/office/drawing/2014/main" id="{EB65EEE4-65C4-4A78-B714-360D8F5F1E1E}"/>
                  </a:ext>
                </a:extLst>
              </p:cNvPr>
              <p:cNvSpPr txBox="1"/>
              <p:nvPr/>
            </p:nvSpPr>
            <p:spPr>
              <a:xfrm>
                <a:off x="1318389" y="2963478"/>
                <a:ext cx="426439"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0.0056</a:t>
                </a:r>
              </a:p>
            </p:txBody>
          </p:sp>
          <p:sp>
            <p:nvSpPr>
              <p:cNvPr id="134" name="TextBox 133">
                <a:extLst>
                  <a:ext uri="{FF2B5EF4-FFF2-40B4-BE49-F238E27FC236}">
                    <a16:creationId xmlns:a16="http://schemas.microsoft.com/office/drawing/2014/main" id="{2A9029A0-1701-4164-A649-3C5CB4C66C43}"/>
                  </a:ext>
                </a:extLst>
              </p:cNvPr>
              <p:cNvSpPr txBox="1"/>
              <p:nvPr/>
            </p:nvSpPr>
            <p:spPr>
              <a:xfrm>
                <a:off x="1512351" y="3082958"/>
                <a:ext cx="233203"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0</a:t>
                </a:r>
              </a:p>
            </p:txBody>
          </p:sp>
        </p:grpSp>
        <p:grpSp>
          <p:nvGrpSpPr>
            <p:cNvPr id="106" name="Group 105">
              <a:extLst>
                <a:ext uri="{FF2B5EF4-FFF2-40B4-BE49-F238E27FC236}">
                  <a16:creationId xmlns:a16="http://schemas.microsoft.com/office/drawing/2014/main" id="{ED8974DB-55E7-47EB-B2E7-F66BEC659258}"/>
                </a:ext>
              </a:extLst>
            </p:cNvPr>
            <p:cNvGrpSpPr/>
            <p:nvPr/>
          </p:nvGrpSpPr>
          <p:grpSpPr>
            <a:xfrm>
              <a:off x="2891654" y="1838121"/>
              <a:ext cx="469379" cy="1432258"/>
              <a:chOff x="2891654" y="1838121"/>
              <a:chExt cx="469379" cy="1432258"/>
            </a:xfrm>
          </p:grpSpPr>
          <p:sp>
            <p:nvSpPr>
              <p:cNvPr id="110" name="TextBox 109">
                <a:extLst>
                  <a:ext uri="{FF2B5EF4-FFF2-40B4-BE49-F238E27FC236}">
                    <a16:creationId xmlns:a16="http://schemas.microsoft.com/office/drawing/2014/main" id="{F0A10BA4-7BDE-4A4F-B587-4FEE3F0488C4}"/>
                  </a:ext>
                </a:extLst>
              </p:cNvPr>
              <p:cNvSpPr txBox="1"/>
              <p:nvPr/>
            </p:nvSpPr>
            <p:spPr>
              <a:xfrm>
                <a:off x="2891654" y="1838121"/>
                <a:ext cx="469379"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585,000</a:t>
                </a:r>
              </a:p>
            </p:txBody>
          </p:sp>
          <p:sp>
            <p:nvSpPr>
              <p:cNvPr id="111" name="TextBox 110">
                <a:extLst>
                  <a:ext uri="{FF2B5EF4-FFF2-40B4-BE49-F238E27FC236}">
                    <a16:creationId xmlns:a16="http://schemas.microsoft.com/office/drawing/2014/main" id="{81799021-0C4E-42E4-AD29-892D358C81A5}"/>
                  </a:ext>
                </a:extLst>
              </p:cNvPr>
              <p:cNvSpPr txBox="1"/>
              <p:nvPr/>
            </p:nvSpPr>
            <p:spPr>
              <a:xfrm>
                <a:off x="2891654" y="1949537"/>
                <a:ext cx="469379"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196,000</a:t>
                </a:r>
              </a:p>
            </p:txBody>
          </p:sp>
          <p:sp>
            <p:nvSpPr>
              <p:cNvPr id="112" name="TextBox 111">
                <a:extLst>
                  <a:ext uri="{FF2B5EF4-FFF2-40B4-BE49-F238E27FC236}">
                    <a16:creationId xmlns:a16="http://schemas.microsoft.com/office/drawing/2014/main" id="{3BC5CE5C-13A2-4CFF-94D7-61E991B3DF3F}"/>
                  </a:ext>
                </a:extLst>
              </p:cNvPr>
              <p:cNvSpPr txBox="1"/>
              <p:nvPr/>
            </p:nvSpPr>
            <p:spPr>
              <a:xfrm>
                <a:off x="2891654" y="2071750"/>
                <a:ext cx="42643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53,000</a:t>
                </a:r>
              </a:p>
            </p:txBody>
          </p:sp>
          <p:sp>
            <p:nvSpPr>
              <p:cNvPr id="113" name="TextBox 112">
                <a:extLst>
                  <a:ext uri="{FF2B5EF4-FFF2-40B4-BE49-F238E27FC236}">
                    <a16:creationId xmlns:a16="http://schemas.microsoft.com/office/drawing/2014/main" id="{84BD6979-CA0D-4526-993F-2BCB8B2F9F0C}"/>
                  </a:ext>
                </a:extLst>
              </p:cNvPr>
              <p:cNvSpPr txBox="1"/>
              <p:nvPr/>
            </p:nvSpPr>
            <p:spPr>
              <a:xfrm>
                <a:off x="2891654" y="2195332"/>
                <a:ext cx="426438"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11,000</a:t>
                </a:r>
              </a:p>
            </p:txBody>
          </p:sp>
          <p:sp>
            <p:nvSpPr>
              <p:cNvPr id="114" name="TextBox 113">
                <a:extLst>
                  <a:ext uri="{FF2B5EF4-FFF2-40B4-BE49-F238E27FC236}">
                    <a16:creationId xmlns:a16="http://schemas.microsoft.com/office/drawing/2014/main" id="{BBAA2EAD-BB86-4963-A563-4C216CC4ABBC}"/>
                  </a:ext>
                </a:extLst>
              </p:cNvPr>
              <p:cNvSpPr txBox="1"/>
              <p:nvPr/>
            </p:nvSpPr>
            <p:spPr>
              <a:xfrm>
                <a:off x="2891654" y="2305379"/>
                <a:ext cx="383497"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1,900</a:t>
                </a:r>
              </a:p>
            </p:txBody>
          </p:sp>
          <p:sp>
            <p:nvSpPr>
              <p:cNvPr id="115" name="TextBox 114">
                <a:extLst>
                  <a:ext uri="{FF2B5EF4-FFF2-40B4-BE49-F238E27FC236}">
                    <a16:creationId xmlns:a16="http://schemas.microsoft.com/office/drawing/2014/main" id="{EB43AF73-B9B5-49F8-B2D1-64556DA7DB27}"/>
                  </a:ext>
                </a:extLst>
              </p:cNvPr>
              <p:cNvSpPr txBox="1"/>
              <p:nvPr/>
            </p:nvSpPr>
            <p:spPr>
              <a:xfrm>
                <a:off x="2891654" y="2427592"/>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360</a:t>
                </a:r>
              </a:p>
            </p:txBody>
          </p:sp>
          <p:sp>
            <p:nvSpPr>
              <p:cNvPr id="116" name="TextBox 115">
                <a:extLst>
                  <a:ext uri="{FF2B5EF4-FFF2-40B4-BE49-F238E27FC236}">
                    <a16:creationId xmlns:a16="http://schemas.microsoft.com/office/drawing/2014/main" id="{ADE33B66-B477-447E-A29D-3079679FDA19}"/>
                  </a:ext>
                </a:extLst>
              </p:cNvPr>
              <p:cNvSpPr txBox="1"/>
              <p:nvPr/>
            </p:nvSpPr>
            <p:spPr>
              <a:xfrm>
                <a:off x="2891654" y="2536113"/>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170</a:t>
                </a:r>
              </a:p>
            </p:txBody>
          </p:sp>
          <p:sp>
            <p:nvSpPr>
              <p:cNvPr id="117" name="TextBox 116">
                <a:extLst>
                  <a:ext uri="{FF2B5EF4-FFF2-40B4-BE49-F238E27FC236}">
                    <a16:creationId xmlns:a16="http://schemas.microsoft.com/office/drawing/2014/main" id="{16629B91-730A-47EC-ADF9-8B59AB0D198F}"/>
                  </a:ext>
                </a:extLst>
              </p:cNvPr>
              <p:cNvSpPr txBox="1"/>
              <p:nvPr/>
            </p:nvSpPr>
            <p:spPr>
              <a:xfrm>
                <a:off x="2891654" y="2647529"/>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180</a:t>
                </a:r>
              </a:p>
            </p:txBody>
          </p:sp>
          <p:sp>
            <p:nvSpPr>
              <p:cNvPr id="118" name="TextBox 117">
                <a:extLst>
                  <a:ext uri="{FF2B5EF4-FFF2-40B4-BE49-F238E27FC236}">
                    <a16:creationId xmlns:a16="http://schemas.microsoft.com/office/drawing/2014/main" id="{10C682F6-366D-4792-AC9A-1649A0D442F6}"/>
                  </a:ext>
                </a:extLst>
              </p:cNvPr>
              <p:cNvSpPr txBox="1"/>
              <p:nvPr/>
            </p:nvSpPr>
            <p:spPr>
              <a:xfrm>
                <a:off x="2891654" y="2753313"/>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170</a:t>
                </a:r>
              </a:p>
            </p:txBody>
          </p:sp>
          <p:sp>
            <p:nvSpPr>
              <p:cNvPr id="119" name="TextBox 118">
                <a:extLst>
                  <a:ext uri="{FF2B5EF4-FFF2-40B4-BE49-F238E27FC236}">
                    <a16:creationId xmlns:a16="http://schemas.microsoft.com/office/drawing/2014/main" id="{1080339C-45D6-44FB-99BE-F4587FFC1773}"/>
                  </a:ext>
                </a:extLst>
              </p:cNvPr>
              <p:cNvSpPr txBox="1"/>
              <p:nvPr/>
            </p:nvSpPr>
            <p:spPr>
              <a:xfrm>
                <a:off x="2891654" y="2851031"/>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180</a:t>
                </a:r>
              </a:p>
            </p:txBody>
          </p:sp>
          <p:sp>
            <p:nvSpPr>
              <p:cNvPr id="120" name="TextBox 119">
                <a:extLst>
                  <a:ext uri="{FF2B5EF4-FFF2-40B4-BE49-F238E27FC236}">
                    <a16:creationId xmlns:a16="http://schemas.microsoft.com/office/drawing/2014/main" id="{5D9E3507-4C5D-47FB-BF2C-6624D527B5D0}"/>
                  </a:ext>
                </a:extLst>
              </p:cNvPr>
              <p:cNvSpPr txBox="1"/>
              <p:nvPr/>
            </p:nvSpPr>
            <p:spPr>
              <a:xfrm>
                <a:off x="2891654" y="2963477"/>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180</a:t>
                </a:r>
              </a:p>
            </p:txBody>
          </p:sp>
          <p:sp>
            <p:nvSpPr>
              <p:cNvPr id="121" name="TextBox 120">
                <a:extLst>
                  <a:ext uri="{FF2B5EF4-FFF2-40B4-BE49-F238E27FC236}">
                    <a16:creationId xmlns:a16="http://schemas.microsoft.com/office/drawing/2014/main" id="{3FD744C9-EB3A-4521-AB60-6C58B409890D}"/>
                  </a:ext>
                </a:extLst>
              </p:cNvPr>
              <p:cNvSpPr txBox="1"/>
              <p:nvPr/>
            </p:nvSpPr>
            <p:spPr>
              <a:xfrm>
                <a:off x="2891654" y="3082958"/>
                <a:ext cx="319085" cy="187421"/>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213</a:t>
                </a:r>
              </a:p>
            </p:txBody>
          </p:sp>
        </p:grpSp>
        <p:grpSp>
          <p:nvGrpSpPr>
            <p:cNvPr id="107" name="Group 106">
              <a:extLst>
                <a:ext uri="{FF2B5EF4-FFF2-40B4-BE49-F238E27FC236}">
                  <a16:creationId xmlns:a16="http://schemas.microsoft.com/office/drawing/2014/main" id="{7B8F1A1C-2E7C-422D-B347-5D72DEF88039}"/>
                </a:ext>
              </a:extLst>
            </p:cNvPr>
            <p:cNvGrpSpPr/>
            <p:nvPr/>
          </p:nvGrpSpPr>
          <p:grpSpPr>
            <a:xfrm>
              <a:off x="3310310" y="1829173"/>
              <a:ext cx="702916" cy="279712"/>
              <a:chOff x="3582021" y="2000937"/>
              <a:chExt cx="702916" cy="279712"/>
            </a:xfrm>
          </p:grpSpPr>
          <p:cxnSp>
            <p:nvCxnSpPr>
              <p:cNvPr id="108" name="Straight Arrow Connector 107">
                <a:extLst>
                  <a:ext uri="{FF2B5EF4-FFF2-40B4-BE49-F238E27FC236}">
                    <a16:creationId xmlns:a16="http://schemas.microsoft.com/office/drawing/2014/main" id="{B3C9711F-EA49-4183-B687-869E28FC500E}"/>
                  </a:ext>
                </a:extLst>
              </p:cNvPr>
              <p:cNvCxnSpPr/>
              <p:nvPr/>
            </p:nvCxnSpPr>
            <p:spPr>
              <a:xfrm flipH="1">
                <a:off x="3582021" y="2111912"/>
                <a:ext cx="175211" cy="0"/>
              </a:xfrm>
              <a:prstGeom prst="straightConnector1">
                <a:avLst/>
              </a:prstGeom>
              <a:ln>
                <a:solidFill>
                  <a:schemeClr val="tx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46B1819-C00F-40FE-A51F-717DE5FA5102}"/>
                  </a:ext>
                </a:extLst>
              </p:cNvPr>
              <p:cNvSpPr txBox="1"/>
              <p:nvPr/>
            </p:nvSpPr>
            <p:spPr>
              <a:xfrm>
                <a:off x="3696644" y="2000937"/>
                <a:ext cx="588293" cy="279712"/>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Upper limit</a:t>
                </a:r>
              </a:p>
              <a:p>
                <a:pPr defTabSz="443776"/>
                <a:r>
                  <a:rPr lang="en-US" sz="582" dirty="0">
                    <a:solidFill>
                      <a:prstClr val="black"/>
                    </a:solidFill>
                    <a:latin typeface="Arial" panose="020B0604020202020204" pitchFamily="34" charset="0"/>
                    <a:cs typeface="Arial" panose="020B0604020202020204" pitchFamily="34" charset="0"/>
                  </a:rPr>
                  <a:t>of detection</a:t>
                </a:r>
              </a:p>
            </p:txBody>
          </p:sp>
        </p:grpSp>
      </p:grpSp>
      <p:sp>
        <p:nvSpPr>
          <p:cNvPr id="135" name="TextBox 134">
            <a:extLst>
              <a:ext uri="{FF2B5EF4-FFF2-40B4-BE49-F238E27FC236}">
                <a16:creationId xmlns:a16="http://schemas.microsoft.com/office/drawing/2014/main" id="{6F537B03-3EC4-4487-B166-E111D26B59D1}"/>
              </a:ext>
            </a:extLst>
          </p:cNvPr>
          <p:cNvSpPr txBox="1"/>
          <p:nvPr/>
        </p:nvSpPr>
        <p:spPr>
          <a:xfrm>
            <a:off x="2723275" y="3713432"/>
            <a:ext cx="455574" cy="181909"/>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860,000</a:t>
            </a:r>
          </a:p>
        </p:txBody>
      </p:sp>
      <p:cxnSp>
        <p:nvCxnSpPr>
          <p:cNvPr id="136" name="Straight Arrow Connector 135">
            <a:extLst>
              <a:ext uri="{FF2B5EF4-FFF2-40B4-BE49-F238E27FC236}">
                <a16:creationId xmlns:a16="http://schemas.microsoft.com/office/drawing/2014/main" id="{7706E6D5-CBC1-43E1-93D7-7ABE0DE4DBC4}"/>
              </a:ext>
            </a:extLst>
          </p:cNvPr>
          <p:cNvCxnSpPr/>
          <p:nvPr/>
        </p:nvCxnSpPr>
        <p:spPr>
          <a:xfrm flipH="1">
            <a:off x="2960221" y="4604113"/>
            <a:ext cx="170058" cy="0"/>
          </a:xfrm>
          <a:prstGeom prst="straightConnector1">
            <a:avLst/>
          </a:prstGeom>
          <a:ln>
            <a:solidFill>
              <a:schemeClr val="tx1"/>
            </a:solidFill>
            <a:headEnd type="none" w="sm" len="sm"/>
            <a:tailEnd type="triangle" w="sm" len="sm"/>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926E2181-40B0-4DB5-BEDA-E81DD554405D}"/>
              </a:ext>
            </a:extLst>
          </p:cNvPr>
          <p:cNvSpPr txBox="1"/>
          <p:nvPr/>
        </p:nvSpPr>
        <p:spPr>
          <a:xfrm>
            <a:off x="3071473" y="4496402"/>
            <a:ext cx="570990" cy="271485"/>
          </a:xfrm>
          <a:prstGeom prst="rect">
            <a:avLst/>
          </a:prstGeom>
          <a:noFill/>
        </p:spPr>
        <p:txBody>
          <a:bodyPr wrap="none" rtlCol="0">
            <a:spAutoFit/>
          </a:bodyPr>
          <a:lstStyle/>
          <a:p>
            <a:pPr defTabSz="443776"/>
            <a:r>
              <a:rPr lang="en-US" sz="582" dirty="0">
                <a:solidFill>
                  <a:prstClr val="black"/>
                </a:solidFill>
                <a:latin typeface="Arial" panose="020B0604020202020204" pitchFamily="34" charset="0"/>
                <a:cs typeface="Arial" panose="020B0604020202020204" pitchFamily="34" charset="0"/>
              </a:rPr>
              <a:t>Lower limit</a:t>
            </a:r>
          </a:p>
          <a:p>
            <a:pPr defTabSz="443776"/>
            <a:r>
              <a:rPr lang="en-US" sz="582" dirty="0">
                <a:solidFill>
                  <a:prstClr val="black"/>
                </a:solidFill>
                <a:latin typeface="Arial" panose="020B0604020202020204" pitchFamily="34" charset="0"/>
                <a:cs typeface="Arial" panose="020B0604020202020204" pitchFamily="34" charset="0"/>
              </a:rPr>
              <a:t>of detection</a:t>
            </a:r>
          </a:p>
        </p:txBody>
      </p:sp>
      <p:pic>
        <p:nvPicPr>
          <p:cNvPr id="139" name="Picture 138" descr="Shape&#10;&#10;Description automatically generated with medium confidence">
            <a:extLst>
              <a:ext uri="{FF2B5EF4-FFF2-40B4-BE49-F238E27FC236}">
                <a16:creationId xmlns:a16="http://schemas.microsoft.com/office/drawing/2014/main" id="{7F02E3E4-5A5B-4883-BF59-60450744D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3642" y="3531671"/>
            <a:ext cx="1874116" cy="1455510"/>
          </a:xfrm>
          <a:prstGeom prst="rect">
            <a:avLst/>
          </a:prstGeom>
        </p:spPr>
      </p:pic>
      <p:sp>
        <p:nvSpPr>
          <p:cNvPr id="140" name="TextBox 139">
            <a:extLst>
              <a:ext uri="{FF2B5EF4-FFF2-40B4-BE49-F238E27FC236}">
                <a16:creationId xmlns:a16="http://schemas.microsoft.com/office/drawing/2014/main" id="{76F59AAD-3984-4DAD-9F42-59E346CECFFA}"/>
              </a:ext>
            </a:extLst>
          </p:cNvPr>
          <p:cNvSpPr txBox="1"/>
          <p:nvPr/>
        </p:nvSpPr>
        <p:spPr>
          <a:xfrm>
            <a:off x="6218759" y="1546510"/>
            <a:ext cx="1439341" cy="220958"/>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MSLN mRNA vs. protein</a:t>
            </a:r>
          </a:p>
        </p:txBody>
      </p:sp>
      <p:sp>
        <p:nvSpPr>
          <p:cNvPr id="141" name="TextBox 140">
            <a:extLst>
              <a:ext uri="{FF2B5EF4-FFF2-40B4-BE49-F238E27FC236}">
                <a16:creationId xmlns:a16="http://schemas.microsoft.com/office/drawing/2014/main" id="{C3CB92A6-8C2F-40D9-9167-97D64B41D8E2}"/>
              </a:ext>
            </a:extLst>
          </p:cNvPr>
          <p:cNvSpPr txBox="1"/>
          <p:nvPr/>
        </p:nvSpPr>
        <p:spPr>
          <a:xfrm>
            <a:off x="4246725" y="3528496"/>
            <a:ext cx="1439341" cy="220958"/>
          </a:xfrm>
          <a:prstGeom prst="rect">
            <a:avLst/>
          </a:prstGeom>
          <a:solidFill>
            <a:schemeClr val="bg1"/>
          </a:solidFill>
        </p:spPr>
        <p:txBody>
          <a:bodyPr wrap="square" rtlCol="0">
            <a:spAutoFit/>
          </a:bodyPr>
          <a:lstStyle/>
          <a:p>
            <a:pPr algn="ctr" defTabSz="443776"/>
            <a:r>
              <a:rPr lang="en-US" sz="836" b="1" u="sng" dirty="0">
                <a:solidFill>
                  <a:prstClr val="black"/>
                </a:solidFill>
                <a:latin typeface="Calibri" panose="020F0502020204030204"/>
              </a:rPr>
              <a:t>A*02 mRNA vs. protein</a:t>
            </a:r>
          </a:p>
        </p:txBody>
      </p:sp>
      <p:grpSp>
        <p:nvGrpSpPr>
          <p:cNvPr id="142" name="Group 141">
            <a:extLst>
              <a:ext uri="{FF2B5EF4-FFF2-40B4-BE49-F238E27FC236}">
                <a16:creationId xmlns:a16="http://schemas.microsoft.com/office/drawing/2014/main" id="{9950B92F-0499-4F1B-AF6A-D1D12D24232E}"/>
              </a:ext>
            </a:extLst>
          </p:cNvPr>
          <p:cNvGrpSpPr/>
          <p:nvPr/>
        </p:nvGrpSpPr>
        <p:grpSpPr>
          <a:xfrm>
            <a:off x="85463" y="4380628"/>
            <a:ext cx="1071651" cy="739191"/>
            <a:chOff x="122946" y="3663904"/>
            <a:chExt cx="1104124" cy="761590"/>
          </a:xfrm>
        </p:grpSpPr>
        <p:sp>
          <p:nvSpPr>
            <p:cNvPr id="143" name="Rectangle 142">
              <a:extLst>
                <a:ext uri="{FF2B5EF4-FFF2-40B4-BE49-F238E27FC236}">
                  <a16:creationId xmlns:a16="http://schemas.microsoft.com/office/drawing/2014/main" id="{6A26D77C-38D5-45E8-8C03-8E85C3F0CB12}"/>
                </a:ext>
              </a:extLst>
            </p:cNvPr>
            <p:cNvSpPr/>
            <p:nvPr/>
          </p:nvSpPr>
          <p:spPr>
            <a:xfrm>
              <a:off x="843192" y="3824512"/>
              <a:ext cx="217744" cy="21774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44" name="Rectangle 143">
              <a:extLst>
                <a:ext uri="{FF2B5EF4-FFF2-40B4-BE49-F238E27FC236}">
                  <a16:creationId xmlns:a16="http://schemas.microsoft.com/office/drawing/2014/main" id="{EF5C56F3-7FDC-4E96-941A-70C69B08757E}"/>
                </a:ext>
              </a:extLst>
            </p:cNvPr>
            <p:cNvSpPr/>
            <p:nvPr/>
          </p:nvSpPr>
          <p:spPr>
            <a:xfrm>
              <a:off x="604396" y="3824692"/>
              <a:ext cx="217744" cy="21774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cxnSp>
          <p:nvCxnSpPr>
            <p:cNvPr id="145" name="Straight Connector 144">
              <a:extLst>
                <a:ext uri="{FF2B5EF4-FFF2-40B4-BE49-F238E27FC236}">
                  <a16:creationId xmlns:a16="http://schemas.microsoft.com/office/drawing/2014/main" id="{24CD2713-4FD0-4C36-80D2-3DF127544618}"/>
                </a:ext>
              </a:extLst>
            </p:cNvPr>
            <p:cNvCxnSpPr>
              <a:cxnSpLocks/>
            </p:cNvCxnSpPr>
            <p:nvPr/>
          </p:nvCxnSpPr>
          <p:spPr>
            <a:xfrm flipV="1">
              <a:off x="869591" y="3847394"/>
              <a:ext cx="178674" cy="14223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CCA9F3BB-3007-457B-9630-05B44FAA043B}"/>
                </a:ext>
              </a:extLst>
            </p:cNvPr>
            <p:cNvSpPr/>
            <p:nvPr/>
          </p:nvSpPr>
          <p:spPr>
            <a:xfrm>
              <a:off x="604396" y="4061430"/>
              <a:ext cx="217744" cy="217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dirty="0">
                <a:solidFill>
                  <a:prstClr val="white"/>
                </a:solidFill>
                <a:latin typeface="Calibri" panose="020F0502020204030204"/>
              </a:endParaRPr>
            </a:p>
          </p:txBody>
        </p:sp>
        <p:sp>
          <p:nvSpPr>
            <p:cNvPr id="147" name="Rectangle 146">
              <a:extLst>
                <a:ext uri="{FF2B5EF4-FFF2-40B4-BE49-F238E27FC236}">
                  <a16:creationId xmlns:a16="http://schemas.microsoft.com/office/drawing/2014/main" id="{0CB4D382-B7DF-4F20-AB15-02AEC404DC5C}"/>
                </a:ext>
              </a:extLst>
            </p:cNvPr>
            <p:cNvSpPr/>
            <p:nvPr/>
          </p:nvSpPr>
          <p:spPr>
            <a:xfrm>
              <a:off x="843192" y="4061250"/>
              <a:ext cx="217744" cy="2177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776"/>
              <a:endParaRPr lang="en-US" sz="836">
                <a:solidFill>
                  <a:prstClr val="white"/>
                </a:solidFill>
                <a:latin typeface="Calibri" panose="020F0502020204030204"/>
              </a:endParaRPr>
            </a:p>
          </p:txBody>
        </p:sp>
        <p:sp>
          <p:nvSpPr>
            <p:cNvPr id="148" name="TextBox 147">
              <a:extLst>
                <a:ext uri="{FF2B5EF4-FFF2-40B4-BE49-F238E27FC236}">
                  <a16:creationId xmlns:a16="http://schemas.microsoft.com/office/drawing/2014/main" id="{E16DFC5A-D10B-4AE0-A86F-1DC11484B7E5}"/>
                </a:ext>
              </a:extLst>
            </p:cNvPr>
            <p:cNvSpPr txBox="1"/>
            <p:nvPr/>
          </p:nvSpPr>
          <p:spPr>
            <a:xfrm>
              <a:off x="122946" y="3891847"/>
              <a:ext cx="492501"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Hela WT</a:t>
              </a:r>
            </a:p>
          </p:txBody>
        </p:sp>
        <p:sp>
          <p:nvSpPr>
            <p:cNvPr id="149" name="TextBox 148">
              <a:extLst>
                <a:ext uri="{FF2B5EF4-FFF2-40B4-BE49-F238E27FC236}">
                  <a16:creationId xmlns:a16="http://schemas.microsoft.com/office/drawing/2014/main" id="{0E6CD1FE-2653-48C6-B79A-91BEB9751C2D}"/>
                </a:ext>
              </a:extLst>
            </p:cNvPr>
            <p:cNvSpPr txBox="1"/>
            <p:nvPr/>
          </p:nvSpPr>
          <p:spPr>
            <a:xfrm>
              <a:off x="604395" y="3663904"/>
              <a:ext cx="360375"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A-Ag</a:t>
              </a:r>
            </a:p>
          </p:txBody>
        </p:sp>
        <p:sp>
          <p:nvSpPr>
            <p:cNvPr id="150" name="TextBox 149">
              <a:extLst>
                <a:ext uri="{FF2B5EF4-FFF2-40B4-BE49-F238E27FC236}">
                  <a16:creationId xmlns:a16="http://schemas.microsoft.com/office/drawing/2014/main" id="{2605A80F-FB95-422E-9387-490F8E450849}"/>
                </a:ext>
              </a:extLst>
            </p:cNvPr>
            <p:cNvSpPr txBox="1"/>
            <p:nvPr/>
          </p:nvSpPr>
          <p:spPr>
            <a:xfrm>
              <a:off x="822404" y="3663904"/>
              <a:ext cx="357072" cy="198057"/>
            </a:xfrm>
            <a:prstGeom prst="rect">
              <a:avLst/>
            </a:prstGeom>
            <a:noFill/>
          </p:spPr>
          <p:txBody>
            <a:bodyPr wrap="none" rtlCol="0">
              <a:spAutoFit/>
            </a:bodyPr>
            <a:lstStyle/>
            <a:p>
              <a:pPr defTabSz="443776"/>
              <a:r>
                <a:rPr lang="en-US" sz="649" b="1" dirty="0">
                  <a:solidFill>
                    <a:prstClr val="black"/>
                  </a:solidFill>
                  <a:latin typeface="Calibri" panose="020F0502020204030204"/>
                </a:rPr>
                <a:t>B-Ag</a:t>
              </a:r>
            </a:p>
          </p:txBody>
        </p:sp>
        <p:cxnSp>
          <p:nvCxnSpPr>
            <p:cNvPr id="151" name="Straight Connector 150">
              <a:extLst>
                <a:ext uri="{FF2B5EF4-FFF2-40B4-BE49-F238E27FC236}">
                  <a16:creationId xmlns:a16="http://schemas.microsoft.com/office/drawing/2014/main" id="{E37D3AD4-849D-4ECC-A6A8-FED1D99CF623}"/>
                </a:ext>
              </a:extLst>
            </p:cNvPr>
            <p:cNvCxnSpPr>
              <a:cxnSpLocks/>
            </p:cNvCxnSpPr>
            <p:nvPr/>
          </p:nvCxnSpPr>
          <p:spPr>
            <a:xfrm>
              <a:off x="610516" y="3939490"/>
              <a:ext cx="198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2E02E261-EB55-4A2D-B926-8F606A64CED3}"/>
                </a:ext>
              </a:extLst>
            </p:cNvPr>
            <p:cNvSpPr txBox="1"/>
            <p:nvPr/>
          </p:nvSpPr>
          <p:spPr>
            <a:xfrm>
              <a:off x="488327" y="4242035"/>
              <a:ext cx="471029" cy="183458"/>
            </a:xfrm>
            <a:prstGeom prst="rect">
              <a:avLst/>
            </a:prstGeom>
            <a:noFill/>
          </p:spPr>
          <p:txBody>
            <a:bodyPr wrap="none" rtlCol="0">
              <a:spAutoFit/>
            </a:bodyPr>
            <a:lstStyle/>
            <a:p>
              <a:pPr defTabSz="443776"/>
              <a:r>
                <a:rPr lang="en-US" sz="557" b="1" dirty="0">
                  <a:solidFill>
                    <a:prstClr val="black"/>
                  </a:solidFill>
                  <a:latin typeface="Calibri" panose="020F0502020204030204"/>
                </a:rPr>
                <a:t>Activator</a:t>
              </a:r>
            </a:p>
          </p:txBody>
        </p:sp>
        <p:sp>
          <p:nvSpPr>
            <p:cNvPr id="153" name="TextBox 152">
              <a:extLst>
                <a:ext uri="{FF2B5EF4-FFF2-40B4-BE49-F238E27FC236}">
                  <a16:creationId xmlns:a16="http://schemas.microsoft.com/office/drawing/2014/main" id="{85AF3423-2BFF-4CBD-908A-42D34E9D31A1}"/>
                </a:ext>
              </a:extLst>
            </p:cNvPr>
            <p:cNvSpPr txBox="1"/>
            <p:nvPr/>
          </p:nvSpPr>
          <p:spPr>
            <a:xfrm>
              <a:off x="808891" y="4242036"/>
              <a:ext cx="418179" cy="183458"/>
            </a:xfrm>
            <a:prstGeom prst="rect">
              <a:avLst/>
            </a:prstGeom>
            <a:noFill/>
          </p:spPr>
          <p:txBody>
            <a:bodyPr wrap="none" rtlCol="0">
              <a:spAutoFit/>
            </a:bodyPr>
            <a:lstStyle/>
            <a:p>
              <a:pPr defTabSz="443776"/>
              <a:r>
                <a:rPr lang="en-US" sz="557" b="1" dirty="0">
                  <a:solidFill>
                    <a:prstClr val="black"/>
                  </a:solidFill>
                  <a:latin typeface="Calibri" panose="020F0502020204030204"/>
                </a:rPr>
                <a:t>Blocker</a:t>
              </a:r>
            </a:p>
          </p:txBody>
        </p:sp>
      </p:grpSp>
      <p:pic>
        <p:nvPicPr>
          <p:cNvPr id="8" name="Picture 7" descr="Chart, box and whisker chart&#10;&#10;Description automatically generated">
            <a:extLst>
              <a:ext uri="{FF2B5EF4-FFF2-40B4-BE49-F238E27FC236}">
                <a16:creationId xmlns:a16="http://schemas.microsoft.com/office/drawing/2014/main" id="{8E492514-4D7F-4378-A86E-F5C8D66DD7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5150" y="5304879"/>
            <a:ext cx="1315887" cy="1599286"/>
          </a:xfrm>
          <a:prstGeom prst="rect">
            <a:avLst/>
          </a:prstGeom>
        </p:spPr>
      </p:pic>
      <p:pic>
        <p:nvPicPr>
          <p:cNvPr id="12" name="Picture 11" descr="Chart&#10;&#10;Description automatically generated">
            <a:extLst>
              <a:ext uri="{FF2B5EF4-FFF2-40B4-BE49-F238E27FC236}">
                <a16:creationId xmlns:a16="http://schemas.microsoft.com/office/drawing/2014/main" id="{DED79DC1-56A4-40E6-935E-67620D88CA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7296" y="5300167"/>
            <a:ext cx="1241169" cy="1599286"/>
          </a:xfrm>
          <a:prstGeom prst="rect">
            <a:avLst/>
          </a:prstGeom>
        </p:spPr>
      </p:pic>
      <p:pic>
        <p:nvPicPr>
          <p:cNvPr id="14" name="Picture 13" descr="Chart&#10;&#10;Description automatically generated">
            <a:extLst>
              <a:ext uri="{FF2B5EF4-FFF2-40B4-BE49-F238E27FC236}">
                <a16:creationId xmlns:a16="http://schemas.microsoft.com/office/drawing/2014/main" id="{25C02B56-91FE-4D7A-9238-B0619AB74B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3035" y="7410151"/>
            <a:ext cx="1216315" cy="1599286"/>
          </a:xfrm>
          <a:prstGeom prst="rect">
            <a:avLst/>
          </a:prstGeom>
        </p:spPr>
      </p:pic>
      <p:pic>
        <p:nvPicPr>
          <p:cNvPr id="17" name="Picture 16" descr="Chart, scatter chart&#10;&#10;Description automatically generated">
            <a:extLst>
              <a:ext uri="{FF2B5EF4-FFF2-40B4-BE49-F238E27FC236}">
                <a16:creationId xmlns:a16="http://schemas.microsoft.com/office/drawing/2014/main" id="{E4FFF5D4-9083-4DAD-B39C-72821DF0FB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92146" y="7410151"/>
            <a:ext cx="1219743" cy="1599286"/>
          </a:xfrm>
          <a:prstGeom prst="rect">
            <a:avLst/>
          </a:prstGeom>
        </p:spPr>
      </p:pic>
      <p:pic>
        <p:nvPicPr>
          <p:cNvPr id="21" name="Picture 20" descr="Chart, line chart&#10;&#10;Description automatically generated">
            <a:extLst>
              <a:ext uri="{FF2B5EF4-FFF2-40B4-BE49-F238E27FC236}">
                <a16:creationId xmlns:a16="http://schemas.microsoft.com/office/drawing/2014/main" id="{E5928998-B6A7-4FB7-8A47-3D94AB84D5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4685" y="7410151"/>
            <a:ext cx="1246952" cy="1599286"/>
          </a:xfrm>
          <a:prstGeom prst="rect">
            <a:avLst/>
          </a:prstGeom>
        </p:spPr>
      </p:pic>
    </p:spTree>
    <p:extLst>
      <p:ext uri="{BB962C8B-B14F-4D97-AF65-F5344CB8AC3E}">
        <p14:creationId xmlns:p14="http://schemas.microsoft.com/office/powerpoint/2010/main" val="12851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1F2D21-C288-42FC-B7F7-F4D521486575}"/>
              </a:ext>
            </a:extLst>
          </p:cNvPr>
          <p:cNvSpPr>
            <a:spLocks noGrp="1"/>
          </p:cNvSpPr>
          <p:nvPr>
            <p:ph type="sldNum" sz="quarter" idx="12"/>
          </p:nvPr>
        </p:nvSpPr>
        <p:spPr/>
        <p:txBody>
          <a:bodyPr/>
          <a:lstStyle/>
          <a:p>
            <a:fld id="{59B5A556-ED76-4228-B654-BF4678DF7529}" type="slidenum">
              <a:rPr lang="en-US" smtClean="0"/>
              <a:t>8</a:t>
            </a:fld>
            <a:endParaRPr lang="en-US"/>
          </a:p>
        </p:txBody>
      </p:sp>
      <p:sp>
        <p:nvSpPr>
          <p:cNvPr id="4" name="TextBox 3">
            <a:extLst>
              <a:ext uri="{FF2B5EF4-FFF2-40B4-BE49-F238E27FC236}">
                <a16:creationId xmlns:a16="http://schemas.microsoft.com/office/drawing/2014/main" id="{8AA60137-2A54-4B85-984E-799B542E48BF}"/>
              </a:ext>
            </a:extLst>
          </p:cNvPr>
          <p:cNvSpPr txBox="1"/>
          <p:nvPr/>
        </p:nvSpPr>
        <p:spPr>
          <a:xfrm>
            <a:off x="179769" y="53538"/>
            <a:ext cx="7401813" cy="689420"/>
          </a:xfrm>
          <a:prstGeom prst="rect">
            <a:avLst/>
          </a:prstGeom>
          <a:noFill/>
        </p:spPr>
        <p:txBody>
          <a:bodyPr wrap="square" rtlCol="0">
            <a:spAutoFit/>
          </a:bodyPr>
          <a:lstStyle/>
          <a:p>
            <a:r>
              <a:rPr lang="en-US" sz="970" b="1" dirty="0"/>
              <a:t>Supplementary Figure 8: Cytotoxicity at different timepoints during co-culture (MSLN, Donor 1 primary T cells). </a:t>
            </a:r>
            <a:r>
              <a:rPr lang="en-US" sz="970" dirty="0"/>
              <a:t>(A) Activation dose-response curves for primary T cells with 1x (green), 2x (red), and 3x (blue) activator expression at different timepoints (6 hours, 18 hours, 24 hours) during co-culture with target cells. (B) Inhibition dose-response curves for primary T cells at different timepoints (6 hours, 18 hours, 24 hours) during co-culture with target cells. </a:t>
            </a:r>
          </a:p>
        </p:txBody>
      </p:sp>
      <p:pic>
        <p:nvPicPr>
          <p:cNvPr id="6" name="Picture 5" descr="Chart, scatter chart&#10;&#10;Description automatically generated">
            <a:extLst>
              <a:ext uri="{FF2B5EF4-FFF2-40B4-BE49-F238E27FC236}">
                <a16:creationId xmlns:a16="http://schemas.microsoft.com/office/drawing/2014/main" id="{79FB1F2F-3F0F-4C51-B44F-105B781356C4}"/>
              </a:ext>
            </a:extLst>
          </p:cNvPr>
          <p:cNvPicPr>
            <a:picLocks noChangeAspect="1"/>
          </p:cNvPicPr>
          <p:nvPr/>
        </p:nvPicPr>
        <p:blipFill rotWithShape="1">
          <a:blip r:embed="rId2">
            <a:extLst>
              <a:ext uri="{28A0092B-C50C-407E-A947-70E740481C1C}">
                <a14:useLocalDpi xmlns:a14="http://schemas.microsoft.com/office/drawing/2010/main" val="0"/>
              </a:ext>
            </a:extLst>
          </a:blip>
          <a:srcRect r="38564"/>
          <a:stretch/>
        </p:blipFill>
        <p:spPr>
          <a:xfrm>
            <a:off x="662429" y="3471868"/>
            <a:ext cx="1690498" cy="1420010"/>
          </a:xfrm>
          <a:prstGeom prst="rect">
            <a:avLst/>
          </a:prstGeom>
        </p:spPr>
      </p:pic>
      <p:pic>
        <p:nvPicPr>
          <p:cNvPr id="10" name="Picture 9" descr="Chart, scatter chart&#10;&#10;Description automatically generated">
            <a:extLst>
              <a:ext uri="{FF2B5EF4-FFF2-40B4-BE49-F238E27FC236}">
                <a16:creationId xmlns:a16="http://schemas.microsoft.com/office/drawing/2014/main" id="{259B75CD-C9DF-4E0D-99CB-2638233E169F}"/>
              </a:ext>
            </a:extLst>
          </p:cNvPr>
          <p:cNvPicPr>
            <a:picLocks noChangeAspect="1"/>
          </p:cNvPicPr>
          <p:nvPr/>
        </p:nvPicPr>
        <p:blipFill rotWithShape="1">
          <a:blip r:embed="rId3">
            <a:extLst>
              <a:ext uri="{28A0092B-C50C-407E-A947-70E740481C1C}">
                <a14:useLocalDpi xmlns:a14="http://schemas.microsoft.com/office/drawing/2010/main" val="0"/>
              </a:ext>
            </a:extLst>
          </a:blip>
          <a:srcRect l="1" r="60"/>
          <a:stretch/>
        </p:blipFill>
        <p:spPr>
          <a:xfrm>
            <a:off x="4187843" y="3471868"/>
            <a:ext cx="2749963" cy="1420010"/>
          </a:xfrm>
          <a:prstGeom prst="rect">
            <a:avLst/>
          </a:prstGeom>
        </p:spPr>
      </p:pic>
      <p:sp>
        <p:nvSpPr>
          <p:cNvPr id="11" name="TextBox 10">
            <a:extLst>
              <a:ext uri="{FF2B5EF4-FFF2-40B4-BE49-F238E27FC236}">
                <a16:creationId xmlns:a16="http://schemas.microsoft.com/office/drawing/2014/main" id="{90E4CA89-8AED-4FF7-875F-CF8EE07E22A2}"/>
              </a:ext>
            </a:extLst>
          </p:cNvPr>
          <p:cNvSpPr txBox="1"/>
          <p:nvPr/>
        </p:nvSpPr>
        <p:spPr>
          <a:xfrm>
            <a:off x="92587" y="1596545"/>
            <a:ext cx="323486" cy="292388"/>
          </a:xfrm>
          <a:prstGeom prst="rect">
            <a:avLst/>
          </a:prstGeom>
          <a:noFill/>
        </p:spPr>
        <p:txBody>
          <a:bodyPr wrap="none" rtlCol="0">
            <a:spAutoFit/>
          </a:bodyPr>
          <a:lstStyle/>
          <a:p>
            <a:r>
              <a:rPr lang="en-US" sz="1300" dirty="0"/>
              <a:t>A.</a:t>
            </a:r>
          </a:p>
        </p:txBody>
      </p:sp>
      <p:sp>
        <p:nvSpPr>
          <p:cNvPr id="12" name="TextBox 11">
            <a:extLst>
              <a:ext uri="{FF2B5EF4-FFF2-40B4-BE49-F238E27FC236}">
                <a16:creationId xmlns:a16="http://schemas.microsoft.com/office/drawing/2014/main" id="{D5990D2E-AC77-4983-AC53-8ABF5022B376}"/>
              </a:ext>
            </a:extLst>
          </p:cNvPr>
          <p:cNvSpPr txBox="1"/>
          <p:nvPr/>
        </p:nvSpPr>
        <p:spPr>
          <a:xfrm>
            <a:off x="114300" y="5244111"/>
            <a:ext cx="317716" cy="292388"/>
          </a:xfrm>
          <a:prstGeom prst="rect">
            <a:avLst/>
          </a:prstGeom>
          <a:noFill/>
        </p:spPr>
        <p:txBody>
          <a:bodyPr wrap="none" rtlCol="0">
            <a:spAutoFit/>
          </a:bodyPr>
          <a:lstStyle/>
          <a:p>
            <a:r>
              <a:rPr lang="en-US" sz="1300" dirty="0"/>
              <a:t>B.</a:t>
            </a:r>
          </a:p>
        </p:txBody>
      </p:sp>
      <p:pic>
        <p:nvPicPr>
          <p:cNvPr id="22" name="Picture 21" descr="Chart, scatter chart&#10;&#10;Description automatically generated">
            <a:extLst>
              <a:ext uri="{FF2B5EF4-FFF2-40B4-BE49-F238E27FC236}">
                <a16:creationId xmlns:a16="http://schemas.microsoft.com/office/drawing/2014/main" id="{39CD014E-E710-4478-B5A3-C85FEAB6F154}"/>
              </a:ext>
            </a:extLst>
          </p:cNvPr>
          <p:cNvPicPr>
            <a:picLocks noChangeAspect="1"/>
          </p:cNvPicPr>
          <p:nvPr/>
        </p:nvPicPr>
        <p:blipFill rotWithShape="1">
          <a:blip r:embed="rId4">
            <a:extLst>
              <a:ext uri="{28A0092B-C50C-407E-A947-70E740481C1C}">
                <a14:useLocalDpi xmlns:a14="http://schemas.microsoft.com/office/drawing/2010/main" val="0"/>
              </a:ext>
            </a:extLst>
          </a:blip>
          <a:srcRect r="38628"/>
          <a:stretch/>
        </p:blipFill>
        <p:spPr>
          <a:xfrm>
            <a:off x="660503" y="5025517"/>
            <a:ext cx="1690498" cy="1420010"/>
          </a:xfrm>
          <a:prstGeom prst="rect">
            <a:avLst/>
          </a:prstGeom>
        </p:spPr>
      </p:pic>
      <p:pic>
        <p:nvPicPr>
          <p:cNvPr id="26" name="Picture 25" descr="Chart&#10;&#10;Description automatically generated">
            <a:extLst>
              <a:ext uri="{FF2B5EF4-FFF2-40B4-BE49-F238E27FC236}">
                <a16:creationId xmlns:a16="http://schemas.microsoft.com/office/drawing/2014/main" id="{BD4F1450-8101-47B1-9B17-BD78A552E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5917" y="5025517"/>
            <a:ext cx="2751630" cy="1420010"/>
          </a:xfrm>
          <a:prstGeom prst="rect">
            <a:avLst/>
          </a:prstGeom>
        </p:spPr>
      </p:pic>
      <p:pic>
        <p:nvPicPr>
          <p:cNvPr id="9" name="Picture 8" descr="Chart, scatter chart&#10;&#10;Description automatically generated">
            <a:extLst>
              <a:ext uri="{FF2B5EF4-FFF2-40B4-BE49-F238E27FC236}">
                <a16:creationId xmlns:a16="http://schemas.microsoft.com/office/drawing/2014/main" id="{9962DFF3-F5FD-476A-8119-B910653E9C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1001" y="3471868"/>
            <a:ext cx="1838768" cy="1420010"/>
          </a:xfrm>
          <a:prstGeom prst="rect">
            <a:avLst/>
          </a:prstGeom>
        </p:spPr>
      </p:pic>
      <p:pic>
        <p:nvPicPr>
          <p:cNvPr id="14" name="Picture 13" descr="Chart, scatter chart&#10;&#10;Description automatically generated">
            <a:extLst>
              <a:ext uri="{FF2B5EF4-FFF2-40B4-BE49-F238E27FC236}">
                <a16:creationId xmlns:a16="http://schemas.microsoft.com/office/drawing/2014/main" id="{386F2C1E-14F4-4F58-A982-5454306064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1001" y="743257"/>
            <a:ext cx="1838768" cy="1420010"/>
          </a:xfrm>
          <a:prstGeom prst="rect">
            <a:avLst/>
          </a:prstGeom>
        </p:spPr>
      </p:pic>
      <p:pic>
        <p:nvPicPr>
          <p:cNvPr id="16" name="Picture 15" descr="A picture containing arrow&#10;&#10;Description automatically generated">
            <a:extLst>
              <a:ext uri="{FF2B5EF4-FFF2-40B4-BE49-F238E27FC236}">
                <a16:creationId xmlns:a16="http://schemas.microsoft.com/office/drawing/2014/main" id="{3A19DCF5-689B-487D-A029-519720CBE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428" y="743257"/>
            <a:ext cx="1838768" cy="1420010"/>
          </a:xfrm>
          <a:prstGeom prst="rect">
            <a:avLst/>
          </a:prstGeom>
        </p:spPr>
      </p:pic>
      <p:pic>
        <p:nvPicPr>
          <p:cNvPr id="18" name="Picture 17" descr="Scatter chart&#10;&#10;Description automatically generated with medium confidence">
            <a:extLst>
              <a:ext uri="{FF2B5EF4-FFF2-40B4-BE49-F238E27FC236}">
                <a16:creationId xmlns:a16="http://schemas.microsoft.com/office/drawing/2014/main" id="{4B28645D-C647-4F7A-8869-797618992D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428" y="2114498"/>
            <a:ext cx="1838768" cy="1420010"/>
          </a:xfrm>
          <a:prstGeom prst="rect">
            <a:avLst/>
          </a:prstGeom>
        </p:spPr>
      </p:pic>
      <p:pic>
        <p:nvPicPr>
          <p:cNvPr id="20" name="Picture 19" descr="Chart, scatter chart&#10;&#10;Description automatically generated">
            <a:extLst>
              <a:ext uri="{FF2B5EF4-FFF2-40B4-BE49-F238E27FC236}">
                <a16:creationId xmlns:a16="http://schemas.microsoft.com/office/drawing/2014/main" id="{3A8966DD-78F2-4F3D-A8A1-4173724177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1001" y="2114498"/>
            <a:ext cx="1838768" cy="1420010"/>
          </a:xfrm>
          <a:prstGeom prst="rect">
            <a:avLst/>
          </a:prstGeom>
        </p:spPr>
      </p:pic>
      <p:pic>
        <p:nvPicPr>
          <p:cNvPr id="23" name="Picture 22" descr="A picture containing schematic&#10;&#10;Description automatically generated">
            <a:extLst>
              <a:ext uri="{FF2B5EF4-FFF2-40B4-BE49-F238E27FC236}">
                <a16:creationId xmlns:a16="http://schemas.microsoft.com/office/drawing/2014/main" id="{E0A6A3C3-A18B-43EC-9B0C-638735C79A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87843" y="743257"/>
            <a:ext cx="2751630" cy="1420010"/>
          </a:xfrm>
          <a:prstGeom prst="rect">
            <a:avLst/>
          </a:prstGeom>
        </p:spPr>
      </p:pic>
      <p:pic>
        <p:nvPicPr>
          <p:cNvPr id="27" name="Picture 26" descr="A picture containing dark&#10;&#10;Description automatically generated">
            <a:extLst>
              <a:ext uri="{FF2B5EF4-FFF2-40B4-BE49-F238E27FC236}">
                <a16:creationId xmlns:a16="http://schemas.microsoft.com/office/drawing/2014/main" id="{8317F189-FAB1-47EA-A5E2-4457517A84D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87843" y="2114498"/>
            <a:ext cx="2751630" cy="1420010"/>
          </a:xfrm>
          <a:prstGeom prst="rect">
            <a:avLst/>
          </a:prstGeom>
        </p:spPr>
      </p:pic>
      <p:sp>
        <p:nvSpPr>
          <p:cNvPr id="28" name="Rectangle 27">
            <a:extLst>
              <a:ext uri="{FF2B5EF4-FFF2-40B4-BE49-F238E27FC236}">
                <a16:creationId xmlns:a16="http://schemas.microsoft.com/office/drawing/2014/main" id="{278C9F0A-AC8E-472B-9196-3D9E8C4DF804}"/>
              </a:ext>
            </a:extLst>
          </p:cNvPr>
          <p:cNvSpPr/>
          <p:nvPr/>
        </p:nvSpPr>
        <p:spPr>
          <a:xfrm>
            <a:off x="1056302" y="3534508"/>
            <a:ext cx="4554307" cy="123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9" name="Rectangle 28">
            <a:extLst>
              <a:ext uri="{FF2B5EF4-FFF2-40B4-BE49-F238E27FC236}">
                <a16:creationId xmlns:a16="http://schemas.microsoft.com/office/drawing/2014/main" id="{94DA6F5A-BC71-41F0-8154-44E0BDFE229A}"/>
              </a:ext>
            </a:extLst>
          </p:cNvPr>
          <p:cNvSpPr/>
          <p:nvPr/>
        </p:nvSpPr>
        <p:spPr>
          <a:xfrm>
            <a:off x="1204220" y="2157186"/>
            <a:ext cx="4554307" cy="123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30" name="TextBox 29">
            <a:extLst>
              <a:ext uri="{FF2B5EF4-FFF2-40B4-BE49-F238E27FC236}">
                <a16:creationId xmlns:a16="http://schemas.microsoft.com/office/drawing/2014/main" id="{423FC6D8-3B0B-4FF1-9EE6-168FCFA86C1D}"/>
              </a:ext>
            </a:extLst>
          </p:cNvPr>
          <p:cNvSpPr txBox="1"/>
          <p:nvPr/>
        </p:nvSpPr>
        <p:spPr>
          <a:xfrm>
            <a:off x="1204219" y="814908"/>
            <a:ext cx="978157" cy="271613"/>
          </a:xfrm>
          <a:prstGeom prst="rect">
            <a:avLst/>
          </a:prstGeom>
          <a:solidFill>
            <a:schemeClr val="bg1"/>
          </a:solidFill>
        </p:spPr>
        <p:txBody>
          <a:bodyPr wrap="square" rtlCol="0">
            <a:spAutoFit/>
          </a:bodyPr>
          <a:lstStyle/>
          <a:p>
            <a:pPr algn="ctr"/>
            <a:r>
              <a:rPr lang="en-US" sz="1165" b="1" dirty="0"/>
              <a:t>6 hours</a:t>
            </a:r>
          </a:p>
        </p:txBody>
      </p:sp>
      <p:sp>
        <p:nvSpPr>
          <p:cNvPr id="31" name="TextBox 30">
            <a:extLst>
              <a:ext uri="{FF2B5EF4-FFF2-40B4-BE49-F238E27FC236}">
                <a16:creationId xmlns:a16="http://schemas.microsoft.com/office/drawing/2014/main" id="{4F5CB1EB-D55C-4E70-8129-38AE602EBF65}"/>
              </a:ext>
            </a:extLst>
          </p:cNvPr>
          <p:cNvSpPr txBox="1"/>
          <p:nvPr/>
        </p:nvSpPr>
        <p:spPr>
          <a:xfrm>
            <a:off x="2937799" y="814908"/>
            <a:ext cx="978157" cy="271613"/>
          </a:xfrm>
          <a:prstGeom prst="rect">
            <a:avLst/>
          </a:prstGeom>
          <a:solidFill>
            <a:schemeClr val="bg1"/>
          </a:solidFill>
        </p:spPr>
        <p:txBody>
          <a:bodyPr wrap="square" rtlCol="0">
            <a:spAutoFit/>
          </a:bodyPr>
          <a:lstStyle/>
          <a:p>
            <a:pPr algn="ctr"/>
            <a:r>
              <a:rPr lang="en-US" sz="1165" b="1" dirty="0"/>
              <a:t>18 hours</a:t>
            </a:r>
          </a:p>
        </p:txBody>
      </p:sp>
      <p:sp>
        <p:nvSpPr>
          <p:cNvPr id="32" name="TextBox 31">
            <a:extLst>
              <a:ext uri="{FF2B5EF4-FFF2-40B4-BE49-F238E27FC236}">
                <a16:creationId xmlns:a16="http://schemas.microsoft.com/office/drawing/2014/main" id="{4D56A8F6-6A5D-4CE7-B2A0-A74FD34FED60}"/>
              </a:ext>
            </a:extLst>
          </p:cNvPr>
          <p:cNvSpPr txBox="1"/>
          <p:nvPr/>
        </p:nvSpPr>
        <p:spPr>
          <a:xfrm>
            <a:off x="4780369" y="814908"/>
            <a:ext cx="978157" cy="271613"/>
          </a:xfrm>
          <a:prstGeom prst="rect">
            <a:avLst/>
          </a:prstGeom>
          <a:solidFill>
            <a:schemeClr val="bg1"/>
          </a:solidFill>
        </p:spPr>
        <p:txBody>
          <a:bodyPr wrap="square" rtlCol="0">
            <a:spAutoFit/>
          </a:bodyPr>
          <a:lstStyle/>
          <a:p>
            <a:pPr algn="ctr"/>
            <a:r>
              <a:rPr lang="en-US" sz="1165" b="1" dirty="0"/>
              <a:t>24 hours</a:t>
            </a:r>
          </a:p>
        </p:txBody>
      </p:sp>
      <p:pic>
        <p:nvPicPr>
          <p:cNvPr id="34" name="Picture 33" descr="A screenshot of a video game&#10;&#10;Description automatically generated with medium confidence">
            <a:extLst>
              <a:ext uri="{FF2B5EF4-FFF2-40B4-BE49-F238E27FC236}">
                <a16:creationId xmlns:a16="http://schemas.microsoft.com/office/drawing/2014/main" id="{62F61020-6457-4BB9-85BB-B577D131F7E0}"/>
              </a:ext>
            </a:extLst>
          </p:cNvPr>
          <p:cNvPicPr>
            <a:picLocks noChangeAspect="1"/>
          </p:cNvPicPr>
          <p:nvPr/>
        </p:nvPicPr>
        <p:blipFill rotWithShape="1">
          <a:blip r:embed="rId13">
            <a:extLst>
              <a:ext uri="{28A0092B-C50C-407E-A947-70E740481C1C}">
                <a14:useLocalDpi xmlns:a14="http://schemas.microsoft.com/office/drawing/2010/main" val="0"/>
              </a:ext>
            </a:extLst>
          </a:blip>
          <a:srcRect r="33872"/>
          <a:stretch/>
        </p:blipFill>
        <p:spPr>
          <a:xfrm>
            <a:off x="2351000" y="5025517"/>
            <a:ext cx="1834917" cy="1420010"/>
          </a:xfrm>
          <a:prstGeom prst="rect">
            <a:avLst/>
          </a:prstGeom>
        </p:spPr>
      </p:pic>
      <p:sp>
        <p:nvSpPr>
          <p:cNvPr id="35" name="TextBox 34">
            <a:extLst>
              <a:ext uri="{FF2B5EF4-FFF2-40B4-BE49-F238E27FC236}">
                <a16:creationId xmlns:a16="http://schemas.microsoft.com/office/drawing/2014/main" id="{4C0AB89D-7951-4624-BF06-0B0A49C6E5E9}"/>
              </a:ext>
            </a:extLst>
          </p:cNvPr>
          <p:cNvSpPr txBox="1"/>
          <p:nvPr/>
        </p:nvSpPr>
        <p:spPr>
          <a:xfrm>
            <a:off x="1204219" y="5024535"/>
            <a:ext cx="978157" cy="271613"/>
          </a:xfrm>
          <a:prstGeom prst="rect">
            <a:avLst/>
          </a:prstGeom>
          <a:solidFill>
            <a:schemeClr val="bg1"/>
          </a:solidFill>
        </p:spPr>
        <p:txBody>
          <a:bodyPr wrap="square" rtlCol="0">
            <a:spAutoFit/>
          </a:bodyPr>
          <a:lstStyle/>
          <a:p>
            <a:pPr algn="ctr"/>
            <a:r>
              <a:rPr lang="en-US" sz="1165" b="1" dirty="0"/>
              <a:t>6 hours</a:t>
            </a:r>
          </a:p>
        </p:txBody>
      </p:sp>
      <p:sp>
        <p:nvSpPr>
          <p:cNvPr id="36" name="TextBox 35">
            <a:extLst>
              <a:ext uri="{FF2B5EF4-FFF2-40B4-BE49-F238E27FC236}">
                <a16:creationId xmlns:a16="http://schemas.microsoft.com/office/drawing/2014/main" id="{CFB69A58-A575-445F-9C20-785CF9441556}"/>
              </a:ext>
            </a:extLst>
          </p:cNvPr>
          <p:cNvSpPr txBox="1"/>
          <p:nvPr/>
        </p:nvSpPr>
        <p:spPr>
          <a:xfrm>
            <a:off x="2937799" y="5024535"/>
            <a:ext cx="978157" cy="271613"/>
          </a:xfrm>
          <a:prstGeom prst="rect">
            <a:avLst/>
          </a:prstGeom>
          <a:solidFill>
            <a:schemeClr val="bg1"/>
          </a:solidFill>
        </p:spPr>
        <p:txBody>
          <a:bodyPr wrap="square" rtlCol="0">
            <a:spAutoFit/>
          </a:bodyPr>
          <a:lstStyle/>
          <a:p>
            <a:pPr algn="ctr"/>
            <a:r>
              <a:rPr lang="en-US" sz="1165" b="1" dirty="0"/>
              <a:t>18 hours</a:t>
            </a:r>
          </a:p>
        </p:txBody>
      </p:sp>
      <p:sp>
        <p:nvSpPr>
          <p:cNvPr id="37" name="TextBox 36">
            <a:extLst>
              <a:ext uri="{FF2B5EF4-FFF2-40B4-BE49-F238E27FC236}">
                <a16:creationId xmlns:a16="http://schemas.microsoft.com/office/drawing/2014/main" id="{C8BDA38C-7B15-4637-94BC-EE6B3C61BE49}"/>
              </a:ext>
            </a:extLst>
          </p:cNvPr>
          <p:cNvSpPr txBox="1"/>
          <p:nvPr/>
        </p:nvSpPr>
        <p:spPr>
          <a:xfrm>
            <a:off x="4780369" y="5024535"/>
            <a:ext cx="978157" cy="271613"/>
          </a:xfrm>
          <a:prstGeom prst="rect">
            <a:avLst/>
          </a:prstGeom>
          <a:solidFill>
            <a:schemeClr val="bg1"/>
          </a:solidFill>
        </p:spPr>
        <p:txBody>
          <a:bodyPr wrap="square" rtlCol="0">
            <a:spAutoFit/>
          </a:bodyPr>
          <a:lstStyle/>
          <a:p>
            <a:pPr algn="ctr"/>
            <a:r>
              <a:rPr lang="en-US" sz="1165" b="1" dirty="0"/>
              <a:t>24 hours</a:t>
            </a:r>
          </a:p>
        </p:txBody>
      </p:sp>
    </p:spTree>
    <p:extLst>
      <p:ext uri="{BB962C8B-B14F-4D97-AF65-F5344CB8AC3E}">
        <p14:creationId xmlns:p14="http://schemas.microsoft.com/office/powerpoint/2010/main" val="159062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light&#10;&#10;Description automatically generated">
            <a:extLst>
              <a:ext uri="{FF2B5EF4-FFF2-40B4-BE49-F238E27FC236}">
                <a16:creationId xmlns:a16="http://schemas.microsoft.com/office/drawing/2014/main" id="{006B6786-B747-456A-B975-086A7890D94C}"/>
              </a:ext>
            </a:extLst>
          </p:cNvPr>
          <p:cNvPicPr>
            <a:picLocks noChangeAspect="1"/>
          </p:cNvPicPr>
          <p:nvPr/>
        </p:nvPicPr>
        <p:blipFill rotWithShape="1">
          <a:blip r:embed="rId2">
            <a:extLst>
              <a:ext uri="{28A0092B-C50C-407E-A947-70E740481C1C}">
                <a14:useLocalDpi xmlns:a14="http://schemas.microsoft.com/office/drawing/2010/main" val="0"/>
              </a:ext>
            </a:extLst>
          </a:blip>
          <a:srcRect t="14714"/>
          <a:stretch/>
        </p:blipFill>
        <p:spPr>
          <a:xfrm>
            <a:off x="2308765" y="8518371"/>
            <a:ext cx="2671393" cy="1175752"/>
          </a:xfrm>
          <a:prstGeom prst="rect">
            <a:avLst/>
          </a:prstGeom>
        </p:spPr>
      </p:pic>
      <p:pic>
        <p:nvPicPr>
          <p:cNvPr id="18" name="Picture 17" descr="Chart&#10;&#10;Description automatically generated">
            <a:extLst>
              <a:ext uri="{FF2B5EF4-FFF2-40B4-BE49-F238E27FC236}">
                <a16:creationId xmlns:a16="http://schemas.microsoft.com/office/drawing/2014/main" id="{87196252-106E-492B-907D-09686AA5F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488" y="6335240"/>
            <a:ext cx="983716" cy="1375634"/>
          </a:xfrm>
          <a:prstGeom prst="rect">
            <a:avLst/>
          </a:prstGeom>
        </p:spPr>
      </p:pic>
      <p:pic>
        <p:nvPicPr>
          <p:cNvPr id="15" name="Picture 14" descr="Chart, line chart&#10;&#10;Description automatically generated">
            <a:extLst>
              <a:ext uri="{FF2B5EF4-FFF2-40B4-BE49-F238E27FC236}">
                <a16:creationId xmlns:a16="http://schemas.microsoft.com/office/drawing/2014/main" id="{7EDE7269-E5EC-4FBD-A6F0-8DA8E1A0F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607" y="6335240"/>
            <a:ext cx="983716" cy="1375634"/>
          </a:xfrm>
          <a:prstGeom prst="rect">
            <a:avLst/>
          </a:prstGeom>
        </p:spPr>
      </p:pic>
      <p:pic>
        <p:nvPicPr>
          <p:cNvPr id="12" name="Picture 11" descr="Chart, scatter chart&#10;&#10;Description automatically generated">
            <a:extLst>
              <a:ext uri="{FF2B5EF4-FFF2-40B4-BE49-F238E27FC236}">
                <a16:creationId xmlns:a16="http://schemas.microsoft.com/office/drawing/2014/main" id="{3F230863-56E0-4E52-AFD7-B047A457D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2408" y="6415494"/>
            <a:ext cx="1677386" cy="1295381"/>
          </a:xfrm>
          <a:prstGeom prst="rect">
            <a:avLst/>
          </a:prstGeom>
        </p:spPr>
      </p:pic>
      <p:pic>
        <p:nvPicPr>
          <p:cNvPr id="9" name="Picture 8" descr="Chart, scatter chart&#10;&#10;Description automatically generated">
            <a:extLst>
              <a:ext uri="{FF2B5EF4-FFF2-40B4-BE49-F238E27FC236}">
                <a16:creationId xmlns:a16="http://schemas.microsoft.com/office/drawing/2014/main" id="{59A98E3A-7F0A-4585-A356-F7AE72372A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5769" y="6415494"/>
            <a:ext cx="1677386" cy="1295381"/>
          </a:xfrm>
          <a:prstGeom prst="rect">
            <a:avLst/>
          </a:prstGeom>
        </p:spPr>
      </p:pic>
      <p:pic>
        <p:nvPicPr>
          <p:cNvPr id="7" name="Picture 6" descr="Chart, scatter chart&#10;&#10;Description automatically generated">
            <a:extLst>
              <a:ext uri="{FF2B5EF4-FFF2-40B4-BE49-F238E27FC236}">
                <a16:creationId xmlns:a16="http://schemas.microsoft.com/office/drawing/2014/main" id="{644E8469-0B2F-45CB-8A71-1A9BD5428D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662" y="6415494"/>
            <a:ext cx="1677386" cy="1295381"/>
          </a:xfrm>
          <a:prstGeom prst="rect">
            <a:avLst/>
          </a:prstGeom>
        </p:spPr>
      </p:pic>
      <p:pic>
        <p:nvPicPr>
          <p:cNvPr id="20" name="Picture 19" descr="Chart&#10;&#10;Description automatically generated">
            <a:extLst>
              <a:ext uri="{FF2B5EF4-FFF2-40B4-BE49-F238E27FC236}">
                <a16:creationId xmlns:a16="http://schemas.microsoft.com/office/drawing/2014/main" id="{88D178B6-6ADC-40A0-97CD-65A7D179EC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7881" y="4420219"/>
            <a:ext cx="1593011" cy="1570886"/>
          </a:xfrm>
          <a:prstGeom prst="rect">
            <a:avLst/>
          </a:prstGeom>
        </p:spPr>
      </p:pic>
      <p:pic>
        <p:nvPicPr>
          <p:cNvPr id="16" name="Picture 15" descr="Chart&#10;&#10;Description automatically generated">
            <a:extLst>
              <a:ext uri="{FF2B5EF4-FFF2-40B4-BE49-F238E27FC236}">
                <a16:creationId xmlns:a16="http://schemas.microsoft.com/office/drawing/2014/main" id="{71054400-DE83-4337-B1FA-32C5CF67B9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6239" y="2372504"/>
            <a:ext cx="1593011" cy="1570886"/>
          </a:xfrm>
          <a:prstGeom prst="rect">
            <a:avLst/>
          </a:prstGeom>
        </p:spPr>
      </p:pic>
      <p:pic>
        <p:nvPicPr>
          <p:cNvPr id="14" name="Picture 13" descr="Chart&#10;&#10;Description automatically generated">
            <a:extLst>
              <a:ext uri="{FF2B5EF4-FFF2-40B4-BE49-F238E27FC236}">
                <a16:creationId xmlns:a16="http://schemas.microsoft.com/office/drawing/2014/main" id="{1E9DC731-6CD7-4277-84FD-DCF01DAEDC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7761" y="4482248"/>
            <a:ext cx="1767468" cy="1570886"/>
          </a:xfrm>
          <a:prstGeom prst="rect">
            <a:avLst/>
          </a:prstGeom>
        </p:spPr>
      </p:pic>
      <p:pic>
        <p:nvPicPr>
          <p:cNvPr id="10" name="Picture 9" descr="Chart, bar chart&#10;&#10;Description automatically generated">
            <a:extLst>
              <a:ext uri="{FF2B5EF4-FFF2-40B4-BE49-F238E27FC236}">
                <a16:creationId xmlns:a16="http://schemas.microsoft.com/office/drawing/2014/main" id="{25313281-64A4-47A1-B5F3-39DFB0B9A7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7761" y="2451157"/>
            <a:ext cx="1767468" cy="1570886"/>
          </a:xfrm>
          <a:prstGeom prst="rect">
            <a:avLst/>
          </a:prstGeom>
        </p:spPr>
      </p:pic>
      <p:sp>
        <p:nvSpPr>
          <p:cNvPr id="56" name="TextBox 55">
            <a:extLst>
              <a:ext uri="{FF2B5EF4-FFF2-40B4-BE49-F238E27FC236}">
                <a16:creationId xmlns:a16="http://schemas.microsoft.com/office/drawing/2014/main" id="{70A8EA4F-0FD7-4D7A-BEEB-848DC2F3FE81}"/>
              </a:ext>
            </a:extLst>
          </p:cNvPr>
          <p:cNvSpPr txBox="1"/>
          <p:nvPr/>
        </p:nvSpPr>
        <p:spPr>
          <a:xfrm>
            <a:off x="6885509" y="6351440"/>
            <a:ext cx="647934" cy="220958"/>
          </a:xfrm>
          <a:prstGeom prst="rect">
            <a:avLst/>
          </a:prstGeom>
          <a:solidFill>
            <a:schemeClr val="bg1"/>
          </a:solidFill>
        </p:spPr>
        <p:txBody>
          <a:bodyPr wrap="none" rtlCol="0">
            <a:spAutoFit/>
          </a:bodyPr>
          <a:lstStyle/>
          <a:p>
            <a:r>
              <a:rPr lang="en-US" sz="836" b="1" u="sng" dirty="0"/>
              <a:t>Emax shift</a:t>
            </a:r>
          </a:p>
        </p:txBody>
      </p:sp>
      <p:sp>
        <p:nvSpPr>
          <p:cNvPr id="59" name="TextBox 58">
            <a:extLst>
              <a:ext uri="{FF2B5EF4-FFF2-40B4-BE49-F238E27FC236}">
                <a16:creationId xmlns:a16="http://schemas.microsoft.com/office/drawing/2014/main" id="{F9868716-34F6-45E4-90C1-4E0C66D4CC77}"/>
              </a:ext>
            </a:extLst>
          </p:cNvPr>
          <p:cNvSpPr txBox="1"/>
          <p:nvPr/>
        </p:nvSpPr>
        <p:spPr>
          <a:xfrm>
            <a:off x="4791135" y="6347925"/>
            <a:ext cx="723275" cy="220958"/>
          </a:xfrm>
          <a:prstGeom prst="rect">
            <a:avLst/>
          </a:prstGeom>
          <a:solidFill>
            <a:schemeClr val="bg1"/>
          </a:solidFill>
        </p:spPr>
        <p:txBody>
          <a:bodyPr wrap="none" rtlCol="0">
            <a:spAutoFit/>
          </a:bodyPr>
          <a:lstStyle/>
          <a:p>
            <a:r>
              <a:rPr lang="en-US" sz="836" b="1" u="sng" dirty="0"/>
              <a:t>3x Activator</a:t>
            </a:r>
          </a:p>
        </p:txBody>
      </p:sp>
      <p:sp>
        <p:nvSpPr>
          <p:cNvPr id="58" name="TextBox 57">
            <a:extLst>
              <a:ext uri="{FF2B5EF4-FFF2-40B4-BE49-F238E27FC236}">
                <a16:creationId xmlns:a16="http://schemas.microsoft.com/office/drawing/2014/main" id="{F89B83E9-082D-4DD5-9E54-2301AD94601F}"/>
              </a:ext>
            </a:extLst>
          </p:cNvPr>
          <p:cNvSpPr txBox="1"/>
          <p:nvPr/>
        </p:nvSpPr>
        <p:spPr>
          <a:xfrm>
            <a:off x="3324874" y="6342943"/>
            <a:ext cx="723275" cy="220958"/>
          </a:xfrm>
          <a:prstGeom prst="rect">
            <a:avLst/>
          </a:prstGeom>
          <a:solidFill>
            <a:schemeClr val="bg1"/>
          </a:solidFill>
        </p:spPr>
        <p:txBody>
          <a:bodyPr wrap="none" rtlCol="0">
            <a:spAutoFit/>
          </a:bodyPr>
          <a:lstStyle/>
          <a:p>
            <a:r>
              <a:rPr lang="en-US" sz="836" b="1" u="sng" dirty="0"/>
              <a:t>2x Activator</a:t>
            </a:r>
          </a:p>
        </p:txBody>
      </p:sp>
      <p:grpSp>
        <p:nvGrpSpPr>
          <p:cNvPr id="33" name="Group 32">
            <a:extLst>
              <a:ext uri="{FF2B5EF4-FFF2-40B4-BE49-F238E27FC236}">
                <a16:creationId xmlns:a16="http://schemas.microsoft.com/office/drawing/2014/main" id="{E18DC530-D96F-4FBD-AB44-48DB65722E48}"/>
              </a:ext>
            </a:extLst>
          </p:cNvPr>
          <p:cNvGrpSpPr/>
          <p:nvPr/>
        </p:nvGrpSpPr>
        <p:grpSpPr>
          <a:xfrm>
            <a:off x="1096971" y="2499744"/>
            <a:ext cx="542135" cy="1214601"/>
            <a:chOff x="1012452" y="621558"/>
            <a:chExt cx="558564" cy="1251407"/>
          </a:xfrm>
        </p:grpSpPr>
        <p:sp>
          <p:nvSpPr>
            <p:cNvPr id="25" name="TextBox 24">
              <a:extLst>
                <a:ext uri="{FF2B5EF4-FFF2-40B4-BE49-F238E27FC236}">
                  <a16:creationId xmlns:a16="http://schemas.microsoft.com/office/drawing/2014/main" id="{34326078-C341-4549-B080-1E2A336411FA}"/>
                </a:ext>
              </a:extLst>
            </p:cNvPr>
            <p:cNvSpPr txBox="1"/>
            <p:nvPr/>
          </p:nvSpPr>
          <p:spPr>
            <a:xfrm>
              <a:off x="1012452" y="621558"/>
              <a:ext cx="558564" cy="198057"/>
            </a:xfrm>
            <a:prstGeom prst="rect">
              <a:avLst/>
            </a:prstGeom>
            <a:noFill/>
          </p:spPr>
          <p:txBody>
            <a:bodyPr wrap="none" rtlCol="0">
              <a:spAutoFit/>
            </a:bodyPr>
            <a:lstStyle/>
            <a:p>
              <a:r>
                <a:rPr lang="en-US" sz="649" b="1" dirty="0">
                  <a:latin typeface="Arial" panose="020B0604020202020204" pitchFamily="34" charset="0"/>
                  <a:cs typeface="Arial" panose="020B0604020202020204" pitchFamily="34" charset="0"/>
                </a:rPr>
                <a:t>CAR (ng)</a:t>
              </a:r>
            </a:p>
          </p:txBody>
        </p:sp>
        <p:sp>
          <p:nvSpPr>
            <p:cNvPr id="26" name="TextBox 25">
              <a:extLst>
                <a:ext uri="{FF2B5EF4-FFF2-40B4-BE49-F238E27FC236}">
                  <a16:creationId xmlns:a16="http://schemas.microsoft.com/office/drawing/2014/main" id="{B7EFB282-B38C-4454-BBA1-C887623519B1}"/>
                </a:ext>
              </a:extLst>
            </p:cNvPr>
            <p:cNvSpPr txBox="1"/>
            <p:nvPr/>
          </p:nvSpPr>
          <p:spPr>
            <a:xfrm>
              <a:off x="1167061" y="754683"/>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5000</a:t>
              </a:r>
            </a:p>
          </p:txBody>
        </p:sp>
        <p:sp>
          <p:nvSpPr>
            <p:cNvPr id="27" name="TextBox 26">
              <a:extLst>
                <a:ext uri="{FF2B5EF4-FFF2-40B4-BE49-F238E27FC236}">
                  <a16:creationId xmlns:a16="http://schemas.microsoft.com/office/drawing/2014/main" id="{798FBD13-8C06-4C13-B41A-66F32C32FA71}"/>
                </a:ext>
              </a:extLst>
            </p:cNvPr>
            <p:cNvSpPr txBox="1"/>
            <p:nvPr/>
          </p:nvSpPr>
          <p:spPr>
            <a:xfrm>
              <a:off x="1167061" y="923785"/>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2500</a:t>
              </a:r>
            </a:p>
          </p:txBody>
        </p:sp>
        <p:sp>
          <p:nvSpPr>
            <p:cNvPr id="28" name="TextBox 27">
              <a:extLst>
                <a:ext uri="{FF2B5EF4-FFF2-40B4-BE49-F238E27FC236}">
                  <a16:creationId xmlns:a16="http://schemas.microsoft.com/office/drawing/2014/main" id="{3C92C7F6-A579-4BE7-9840-A23E684971EF}"/>
                </a:ext>
              </a:extLst>
            </p:cNvPr>
            <p:cNvSpPr txBox="1"/>
            <p:nvPr/>
          </p:nvSpPr>
          <p:spPr>
            <a:xfrm>
              <a:off x="1167061" y="1074627"/>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1250</a:t>
              </a:r>
            </a:p>
          </p:txBody>
        </p:sp>
        <p:sp>
          <p:nvSpPr>
            <p:cNvPr id="29" name="TextBox 28">
              <a:extLst>
                <a:ext uri="{FF2B5EF4-FFF2-40B4-BE49-F238E27FC236}">
                  <a16:creationId xmlns:a16="http://schemas.microsoft.com/office/drawing/2014/main" id="{E6482A24-4890-420D-BAF2-1640159D35FE}"/>
                </a:ext>
              </a:extLst>
            </p:cNvPr>
            <p:cNvSpPr txBox="1"/>
            <p:nvPr/>
          </p:nvSpPr>
          <p:spPr>
            <a:xfrm>
              <a:off x="1167061" y="1212947"/>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5000</a:t>
              </a:r>
            </a:p>
          </p:txBody>
        </p:sp>
        <p:sp>
          <p:nvSpPr>
            <p:cNvPr id="30" name="TextBox 29">
              <a:extLst>
                <a:ext uri="{FF2B5EF4-FFF2-40B4-BE49-F238E27FC236}">
                  <a16:creationId xmlns:a16="http://schemas.microsoft.com/office/drawing/2014/main" id="{DAD6BF4E-6A69-4F85-BA36-433AD811C3E7}"/>
                </a:ext>
              </a:extLst>
            </p:cNvPr>
            <p:cNvSpPr txBox="1"/>
            <p:nvPr/>
          </p:nvSpPr>
          <p:spPr>
            <a:xfrm>
              <a:off x="1167061" y="1368058"/>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2500</a:t>
              </a:r>
            </a:p>
          </p:txBody>
        </p:sp>
        <p:sp>
          <p:nvSpPr>
            <p:cNvPr id="31" name="TextBox 30">
              <a:extLst>
                <a:ext uri="{FF2B5EF4-FFF2-40B4-BE49-F238E27FC236}">
                  <a16:creationId xmlns:a16="http://schemas.microsoft.com/office/drawing/2014/main" id="{B98C9D60-5DE0-4E75-A85B-97D878FD4DF3}"/>
                </a:ext>
              </a:extLst>
            </p:cNvPr>
            <p:cNvSpPr txBox="1"/>
            <p:nvPr/>
          </p:nvSpPr>
          <p:spPr>
            <a:xfrm>
              <a:off x="1167061" y="1532017"/>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1250</a:t>
              </a:r>
            </a:p>
          </p:txBody>
        </p:sp>
        <p:sp>
          <p:nvSpPr>
            <p:cNvPr id="32" name="TextBox 31">
              <a:extLst>
                <a:ext uri="{FF2B5EF4-FFF2-40B4-BE49-F238E27FC236}">
                  <a16:creationId xmlns:a16="http://schemas.microsoft.com/office/drawing/2014/main" id="{28CE4F84-1A21-43E1-81A0-42DED3B38915}"/>
                </a:ext>
              </a:extLst>
            </p:cNvPr>
            <p:cNvSpPr txBox="1"/>
            <p:nvPr/>
          </p:nvSpPr>
          <p:spPr>
            <a:xfrm>
              <a:off x="1311331" y="1674908"/>
              <a:ext cx="238159"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0</a:t>
              </a:r>
            </a:p>
          </p:txBody>
        </p:sp>
      </p:grpSp>
      <p:grpSp>
        <p:nvGrpSpPr>
          <p:cNvPr id="42" name="Group 41">
            <a:extLst>
              <a:ext uri="{FF2B5EF4-FFF2-40B4-BE49-F238E27FC236}">
                <a16:creationId xmlns:a16="http://schemas.microsoft.com/office/drawing/2014/main" id="{2165830C-62E3-4CA7-A4F3-89517F6426E1}"/>
              </a:ext>
            </a:extLst>
          </p:cNvPr>
          <p:cNvGrpSpPr/>
          <p:nvPr/>
        </p:nvGrpSpPr>
        <p:grpSpPr>
          <a:xfrm>
            <a:off x="1026465" y="4533002"/>
            <a:ext cx="668773" cy="1218919"/>
            <a:chOff x="939805" y="2716430"/>
            <a:chExt cx="689039" cy="1255856"/>
          </a:xfrm>
        </p:grpSpPr>
        <p:sp>
          <p:nvSpPr>
            <p:cNvPr id="34" name="TextBox 33">
              <a:extLst>
                <a:ext uri="{FF2B5EF4-FFF2-40B4-BE49-F238E27FC236}">
                  <a16:creationId xmlns:a16="http://schemas.microsoft.com/office/drawing/2014/main" id="{60DBB0B8-1D3A-4308-8DD5-732D8DF86841}"/>
                </a:ext>
              </a:extLst>
            </p:cNvPr>
            <p:cNvSpPr txBox="1"/>
            <p:nvPr/>
          </p:nvSpPr>
          <p:spPr>
            <a:xfrm>
              <a:off x="939805" y="2716430"/>
              <a:ext cx="689039" cy="198057"/>
            </a:xfrm>
            <a:prstGeom prst="rect">
              <a:avLst/>
            </a:prstGeom>
            <a:noFill/>
          </p:spPr>
          <p:txBody>
            <a:bodyPr wrap="none" rtlCol="0">
              <a:spAutoFit/>
            </a:bodyPr>
            <a:lstStyle/>
            <a:p>
              <a:r>
                <a:rPr lang="en-US" sz="649" b="1" dirty="0">
                  <a:latin typeface="Arial" panose="020B0604020202020204" pitchFamily="34" charset="0"/>
                  <a:cs typeface="Arial" panose="020B0604020202020204" pitchFamily="34" charset="0"/>
                </a:rPr>
                <a:t>Blocker (ng)</a:t>
              </a:r>
            </a:p>
          </p:txBody>
        </p:sp>
        <p:sp>
          <p:nvSpPr>
            <p:cNvPr id="35" name="TextBox 34">
              <a:extLst>
                <a:ext uri="{FF2B5EF4-FFF2-40B4-BE49-F238E27FC236}">
                  <a16:creationId xmlns:a16="http://schemas.microsoft.com/office/drawing/2014/main" id="{B6B443B3-20C7-4BD6-972E-591982A602C1}"/>
                </a:ext>
              </a:extLst>
            </p:cNvPr>
            <p:cNvSpPr txBox="1"/>
            <p:nvPr/>
          </p:nvSpPr>
          <p:spPr>
            <a:xfrm>
              <a:off x="1375984" y="2854005"/>
              <a:ext cx="238159"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0</a:t>
              </a:r>
            </a:p>
          </p:txBody>
        </p:sp>
        <p:sp>
          <p:nvSpPr>
            <p:cNvPr id="36" name="TextBox 35">
              <a:extLst>
                <a:ext uri="{FF2B5EF4-FFF2-40B4-BE49-F238E27FC236}">
                  <a16:creationId xmlns:a16="http://schemas.microsoft.com/office/drawing/2014/main" id="{088C09FC-C10C-45B9-A632-8EB0D9322A40}"/>
                </a:ext>
              </a:extLst>
            </p:cNvPr>
            <p:cNvSpPr txBox="1"/>
            <p:nvPr/>
          </p:nvSpPr>
          <p:spPr>
            <a:xfrm>
              <a:off x="1375984" y="3023107"/>
              <a:ext cx="238159"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B4D8DA04-EF2C-4A3F-BA55-9BA6F06AA6F0}"/>
                </a:ext>
              </a:extLst>
            </p:cNvPr>
            <p:cNvSpPr txBox="1"/>
            <p:nvPr/>
          </p:nvSpPr>
          <p:spPr>
            <a:xfrm>
              <a:off x="1375984" y="3173950"/>
              <a:ext cx="238159"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969DA691-B003-44C9-86CE-397C33B70F89}"/>
                </a:ext>
              </a:extLst>
            </p:cNvPr>
            <p:cNvSpPr txBox="1"/>
            <p:nvPr/>
          </p:nvSpPr>
          <p:spPr>
            <a:xfrm>
              <a:off x="1233427" y="3312269"/>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5000</a:t>
              </a:r>
            </a:p>
          </p:txBody>
        </p:sp>
        <p:sp>
          <p:nvSpPr>
            <p:cNvPr id="39" name="TextBox 38">
              <a:extLst>
                <a:ext uri="{FF2B5EF4-FFF2-40B4-BE49-F238E27FC236}">
                  <a16:creationId xmlns:a16="http://schemas.microsoft.com/office/drawing/2014/main" id="{CAF4EF03-F377-4EDD-AB31-87FBEEB19EF4}"/>
                </a:ext>
              </a:extLst>
            </p:cNvPr>
            <p:cNvSpPr txBox="1"/>
            <p:nvPr/>
          </p:nvSpPr>
          <p:spPr>
            <a:xfrm>
              <a:off x="1233427" y="3467379"/>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5000</a:t>
              </a:r>
            </a:p>
          </p:txBody>
        </p:sp>
        <p:sp>
          <p:nvSpPr>
            <p:cNvPr id="40" name="TextBox 39">
              <a:extLst>
                <a:ext uri="{FF2B5EF4-FFF2-40B4-BE49-F238E27FC236}">
                  <a16:creationId xmlns:a16="http://schemas.microsoft.com/office/drawing/2014/main" id="{40FA423B-6C41-4D8F-8858-E56D3F75DBC2}"/>
                </a:ext>
              </a:extLst>
            </p:cNvPr>
            <p:cNvSpPr txBox="1"/>
            <p:nvPr/>
          </p:nvSpPr>
          <p:spPr>
            <a:xfrm>
              <a:off x="1233427" y="3631339"/>
              <a:ext cx="381845"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5000</a:t>
              </a:r>
            </a:p>
          </p:txBody>
        </p:sp>
        <p:sp>
          <p:nvSpPr>
            <p:cNvPr id="41" name="TextBox 40">
              <a:extLst>
                <a:ext uri="{FF2B5EF4-FFF2-40B4-BE49-F238E27FC236}">
                  <a16:creationId xmlns:a16="http://schemas.microsoft.com/office/drawing/2014/main" id="{E114980D-3DBF-40A8-ACFF-54BEB87618D0}"/>
                </a:ext>
              </a:extLst>
            </p:cNvPr>
            <p:cNvSpPr txBox="1"/>
            <p:nvPr/>
          </p:nvSpPr>
          <p:spPr>
            <a:xfrm>
              <a:off x="1375984" y="3774229"/>
              <a:ext cx="238159"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0</a:t>
              </a:r>
            </a:p>
          </p:txBody>
        </p:sp>
      </p:grpSp>
      <p:grpSp>
        <p:nvGrpSpPr>
          <p:cNvPr id="47" name="Group 46">
            <a:extLst>
              <a:ext uri="{FF2B5EF4-FFF2-40B4-BE49-F238E27FC236}">
                <a16:creationId xmlns:a16="http://schemas.microsoft.com/office/drawing/2014/main" id="{AE6DA52A-0760-4323-990A-CACCB7CF498A}"/>
              </a:ext>
            </a:extLst>
          </p:cNvPr>
          <p:cNvGrpSpPr/>
          <p:nvPr/>
        </p:nvGrpSpPr>
        <p:grpSpPr>
          <a:xfrm>
            <a:off x="5272811" y="2611224"/>
            <a:ext cx="504949" cy="849160"/>
            <a:chOff x="4833791" y="707378"/>
            <a:chExt cx="520250" cy="874892"/>
          </a:xfrm>
        </p:grpSpPr>
        <p:sp>
          <p:nvSpPr>
            <p:cNvPr id="43" name="TextBox 42">
              <a:extLst>
                <a:ext uri="{FF2B5EF4-FFF2-40B4-BE49-F238E27FC236}">
                  <a16:creationId xmlns:a16="http://schemas.microsoft.com/office/drawing/2014/main" id="{0C83EEA1-CB0F-4731-88F8-ABE176E17B3B}"/>
                </a:ext>
              </a:extLst>
            </p:cNvPr>
            <p:cNvSpPr txBox="1"/>
            <p:nvPr/>
          </p:nvSpPr>
          <p:spPr>
            <a:xfrm>
              <a:off x="4843373" y="1314247"/>
              <a:ext cx="510668" cy="198057"/>
            </a:xfrm>
            <a:prstGeom prst="rect">
              <a:avLst/>
            </a:prstGeom>
            <a:noFill/>
          </p:spPr>
          <p:txBody>
            <a:bodyPr wrap="none" rtlCol="0">
              <a:spAutoFit/>
            </a:bodyPr>
            <a:lstStyle/>
            <a:p>
              <a:r>
                <a:rPr lang="en-US" sz="649" dirty="0"/>
                <a:t>+ blocker</a:t>
              </a:r>
            </a:p>
          </p:txBody>
        </p:sp>
        <p:sp>
          <p:nvSpPr>
            <p:cNvPr id="44" name="TextBox 43">
              <a:extLst>
                <a:ext uri="{FF2B5EF4-FFF2-40B4-BE49-F238E27FC236}">
                  <a16:creationId xmlns:a16="http://schemas.microsoft.com/office/drawing/2014/main" id="{30EE9D9A-372A-4A30-94DC-100DA6C8535B}"/>
                </a:ext>
              </a:extLst>
            </p:cNvPr>
            <p:cNvSpPr txBox="1"/>
            <p:nvPr/>
          </p:nvSpPr>
          <p:spPr>
            <a:xfrm>
              <a:off x="4843373" y="828161"/>
              <a:ext cx="494152" cy="198057"/>
            </a:xfrm>
            <a:prstGeom prst="rect">
              <a:avLst/>
            </a:prstGeom>
            <a:noFill/>
          </p:spPr>
          <p:txBody>
            <a:bodyPr wrap="none" rtlCol="0">
              <a:spAutoFit/>
            </a:bodyPr>
            <a:lstStyle/>
            <a:p>
              <a:r>
                <a:rPr lang="en-US" sz="649" dirty="0"/>
                <a:t>- blocker</a:t>
              </a:r>
            </a:p>
          </p:txBody>
        </p:sp>
        <p:cxnSp>
          <p:nvCxnSpPr>
            <p:cNvPr id="45" name="Straight Connector 44">
              <a:extLst>
                <a:ext uri="{FF2B5EF4-FFF2-40B4-BE49-F238E27FC236}">
                  <a16:creationId xmlns:a16="http://schemas.microsoft.com/office/drawing/2014/main" id="{39441CB3-EE2E-402B-BD50-5F8EFCA537F5}"/>
                </a:ext>
              </a:extLst>
            </p:cNvPr>
            <p:cNvCxnSpPr>
              <a:cxnSpLocks/>
            </p:cNvCxnSpPr>
            <p:nvPr/>
          </p:nvCxnSpPr>
          <p:spPr>
            <a:xfrm>
              <a:off x="4833791" y="1204841"/>
              <a:ext cx="0" cy="37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2EEF62-4B12-442B-8294-6CA121601C64}"/>
                </a:ext>
              </a:extLst>
            </p:cNvPr>
            <p:cNvCxnSpPr>
              <a:cxnSpLocks/>
            </p:cNvCxnSpPr>
            <p:nvPr/>
          </p:nvCxnSpPr>
          <p:spPr>
            <a:xfrm>
              <a:off x="4833836" y="707378"/>
              <a:ext cx="0" cy="458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D6DA6A75-8B07-42AC-9BFA-108A7F59C096}"/>
              </a:ext>
            </a:extLst>
          </p:cNvPr>
          <p:cNvGrpSpPr/>
          <p:nvPr/>
        </p:nvGrpSpPr>
        <p:grpSpPr>
          <a:xfrm>
            <a:off x="5266131" y="4666532"/>
            <a:ext cx="504949" cy="849159"/>
            <a:chOff x="4955951" y="2851145"/>
            <a:chExt cx="520250" cy="874891"/>
          </a:xfrm>
        </p:grpSpPr>
        <p:sp>
          <p:nvSpPr>
            <p:cNvPr id="48" name="TextBox 47">
              <a:extLst>
                <a:ext uri="{FF2B5EF4-FFF2-40B4-BE49-F238E27FC236}">
                  <a16:creationId xmlns:a16="http://schemas.microsoft.com/office/drawing/2014/main" id="{139118B4-96EF-4443-8A04-97F9B8414978}"/>
                </a:ext>
              </a:extLst>
            </p:cNvPr>
            <p:cNvSpPr txBox="1"/>
            <p:nvPr/>
          </p:nvSpPr>
          <p:spPr>
            <a:xfrm>
              <a:off x="4965533" y="3458013"/>
              <a:ext cx="510668" cy="198057"/>
            </a:xfrm>
            <a:prstGeom prst="rect">
              <a:avLst/>
            </a:prstGeom>
            <a:noFill/>
          </p:spPr>
          <p:txBody>
            <a:bodyPr wrap="none" rtlCol="0">
              <a:spAutoFit/>
            </a:bodyPr>
            <a:lstStyle/>
            <a:p>
              <a:r>
                <a:rPr lang="en-US" sz="649" dirty="0"/>
                <a:t>+ blocker</a:t>
              </a:r>
            </a:p>
          </p:txBody>
        </p:sp>
        <p:sp>
          <p:nvSpPr>
            <p:cNvPr id="49" name="TextBox 48">
              <a:extLst>
                <a:ext uri="{FF2B5EF4-FFF2-40B4-BE49-F238E27FC236}">
                  <a16:creationId xmlns:a16="http://schemas.microsoft.com/office/drawing/2014/main" id="{61A57E42-C801-4213-A23B-883FEEC0BA76}"/>
                </a:ext>
              </a:extLst>
            </p:cNvPr>
            <p:cNvSpPr txBox="1"/>
            <p:nvPr/>
          </p:nvSpPr>
          <p:spPr>
            <a:xfrm>
              <a:off x="4965533" y="2971927"/>
              <a:ext cx="494152" cy="198057"/>
            </a:xfrm>
            <a:prstGeom prst="rect">
              <a:avLst/>
            </a:prstGeom>
            <a:noFill/>
          </p:spPr>
          <p:txBody>
            <a:bodyPr wrap="none" rtlCol="0">
              <a:spAutoFit/>
            </a:bodyPr>
            <a:lstStyle/>
            <a:p>
              <a:r>
                <a:rPr lang="en-US" sz="649" dirty="0"/>
                <a:t>- blocker</a:t>
              </a:r>
            </a:p>
          </p:txBody>
        </p:sp>
        <p:cxnSp>
          <p:nvCxnSpPr>
            <p:cNvPr id="50" name="Straight Connector 49">
              <a:extLst>
                <a:ext uri="{FF2B5EF4-FFF2-40B4-BE49-F238E27FC236}">
                  <a16:creationId xmlns:a16="http://schemas.microsoft.com/office/drawing/2014/main" id="{FF0A30E6-C240-49C3-8D6F-05482379E884}"/>
                </a:ext>
              </a:extLst>
            </p:cNvPr>
            <p:cNvCxnSpPr>
              <a:cxnSpLocks/>
            </p:cNvCxnSpPr>
            <p:nvPr/>
          </p:nvCxnSpPr>
          <p:spPr>
            <a:xfrm>
              <a:off x="4955951" y="3348607"/>
              <a:ext cx="0" cy="37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7DB3E7-0570-4108-BAC5-E3C070EDAC6D}"/>
                </a:ext>
              </a:extLst>
            </p:cNvPr>
            <p:cNvCxnSpPr>
              <a:cxnSpLocks/>
            </p:cNvCxnSpPr>
            <p:nvPr/>
          </p:nvCxnSpPr>
          <p:spPr>
            <a:xfrm>
              <a:off x="4955996" y="2851145"/>
              <a:ext cx="0" cy="458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AE6CB94B-9856-4592-BB69-36C3BA6A3AFF}"/>
              </a:ext>
            </a:extLst>
          </p:cNvPr>
          <p:cNvSpPr txBox="1"/>
          <p:nvPr/>
        </p:nvSpPr>
        <p:spPr>
          <a:xfrm>
            <a:off x="348905" y="6147054"/>
            <a:ext cx="314510" cy="292388"/>
          </a:xfrm>
          <a:prstGeom prst="rect">
            <a:avLst/>
          </a:prstGeom>
          <a:noFill/>
        </p:spPr>
        <p:txBody>
          <a:bodyPr wrap="none" rtlCol="0">
            <a:spAutoFit/>
          </a:bodyPr>
          <a:lstStyle/>
          <a:p>
            <a:r>
              <a:rPr lang="en-US" sz="1300" dirty="0"/>
              <a:t>C.</a:t>
            </a:r>
          </a:p>
        </p:txBody>
      </p:sp>
      <p:sp>
        <p:nvSpPr>
          <p:cNvPr id="54" name="TextBox 53">
            <a:extLst>
              <a:ext uri="{FF2B5EF4-FFF2-40B4-BE49-F238E27FC236}">
                <a16:creationId xmlns:a16="http://schemas.microsoft.com/office/drawing/2014/main" id="{638D8916-1286-4516-AF4B-9405DCFAFDEC}"/>
              </a:ext>
            </a:extLst>
          </p:cNvPr>
          <p:cNvSpPr txBox="1"/>
          <p:nvPr/>
        </p:nvSpPr>
        <p:spPr>
          <a:xfrm>
            <a:off x="2149593" y="6093988"/>
            <a:ext cx="3228769" cy="220958"/>
          </a:xfrm>
          <a:prstGeom prst="rect">
            <a:avLst/>
          </a:prstGeom>
          <a:noFill/>
        </p:spPr>
        <p:txBody>
          <a:bodyPr wrap="none" rtlCol="0">
            <a:spAutoFit/>
          </a:bodyPr>
          <a:lstStyle/>
          <a:p>
            <a:r>
              <a:rPr lang="en-US" sz="836" b="1" u="sng" dirty="0"/>
              <a:t>Activation dose-response at different </a:t>
            </a:r>
            <a:r>
              <a:rPr lang="en-US" sz="836" b="1" u="sng" dirty="0" err="1"/>
              <a:t>Activator:Blocker</a:t>
            </a:r>
            <a:r>
              <a:rPr lang="en-US" sz="836" b="1" u="sng" dirty="0"/>
              <a:t> mRNA ratios</a:t>
            </a:r>
          </a:p>
        </p:txBody>
      </p:sp>
      <p:sp>
        <p:nvSpPr>
          <p:cNvPr id="55" name="TextBox 54">
            <a:extLst>
              <a:ext uri="{FF2B5EF4-FFF2-40B4-BE49-F238E27FC236}">
                <a16:creationId xmlns:a16="http://schemas.microsoft.com/office/drawing/2014/main" id="{A66ECEF2-B610-4149-AE2E-13919F0FFCB0}"/>
              </a:ext>
            </a:extLst>
          </p:cNvPr>
          <p:cNvSpPr txBox="1"/>
          <p:nvPr/>
        </p:nvSpPr>
        <p:spPr>
          <a:xfrm>
            <a:off x="6050317" y="6355349"/>
            <a:ext cx="623889" cy="220958"/>
          </a:xfrm>
          <a:prstGeom prst="rect">
            <a:avLst/>
          </a:prstGeom>
          <a:solidFill>
            <a:schemeClr val="bg1"/>
          </a:solidFill>
        </p:spPr>
        <p:txBody>
          <a:bodyPr wrap="none" rtlCol="0">
            <a:spAutoFit/>
          </a:bodyPr>
          <a:lstStyle/>
          <a:p>
            <a:r>
              <a:rPr lang="en-US" sz="836" b="1" u="sng" dirty="0"/>
              <a:t>EC50 shift</a:t>
            </a:r>
          </a:p>
        </p:txBody>
      </p:sp>
      <p:sp>
        <p:nvSpPr>
          <p:cNvPr id="71" name="TextBox 70">
            <a:extLst>
              <a:ext uri="{FF2B5EF4-FFF2-40B4-BE49-F238E27FC236}">
                <a16:creationId xmlns:a16="http://schemas.microsoft.com/office/drawing/2014/main" id="{169BEF5C-987C-493F-B415-FE24B4A297B7}"/>
              </a:ext>
            </a:extLst>
          </p:cNvPr>
          <p:cNvSpPr txBox="1"/>
          <p:nvPr/>
        </p:nvSpPr>
        <p:spPr>
          <a:xfrm rot="16200000">
            <a:off x="6471814" y="6926939"/>
            <a:ext cx="607859" cy="192232"/>
          </a:xfrm>
          <a:prstGeom prst="rect">
            <a:avLst/>
          </a:prstGeom>
          <a:solidFill>
            <a:schemeClr val="bg1"/>
          </a:solidFill>
        </p:spPr>
        <p:txBody>
          <a:bodyPr wrap="none" rtlCol="0">
            <a:spAutoFit/>
          </a:bodyPr>
          <a:lstStyle/>
          <a:p>
            <a:r>
              <a:rPr lang="en-US" sz="649" b="1" dirty="0"/>
              <a:t>Fold-change</a:t>
            </a:r>
          </a:p>
        </p:txBody>
      </p:sp>
      <p:sp>
        <p:nvSpPr>
          <p:cNvPr id="70" name="TextBox 69">
            <a:extLst>
              <a:ext uri="{FF2B5EF4-FFF2-40B4-BE49-F238E27FC236}">
                <a16:creationId xmlns:a16="http://schemas.microsoft.com/office/drawing/2014/main" id="{5A1FFC1B-7E9C-4420-85F5-565A6FC1C439}"/>
              </a:ext>
            </a:extLst>
          </p:cNvPr>
          <p:cNvSpPr txBox="1"/>
          <p:nvPr/>
        </p:nvSpPr>
        <p:spPr>
          <a:xfrm rot="16200000">
            <a:off x="5635492" y="6926940"/>
            <a:ext cx="607859" cy="192232"/>
          </a:xfrm>
          <a:prstGeom prst="rect">
            <a:avLst/>
          </a:prstGeom>
          <a:solidFill>
            <a:schemeClr val="bg1"/>
          </a:solidFill>
        </p:spPr>
        <p:txBody>
          <a:bodyPr wrap="none" rtlCol="0">
            <a:spAutoFit/>
          </a:bodyPr>
          <a:lstStyle/>
          <a:p>
            <a:r>
              <a:rPr lang="en-US" sz="649" b="1" dirty="0"/>
              <a:t>Fold-change</a:t>
            </a:r>
          </a:p>
        </p:txBody>
      </p:sp>
      <p:sp>
        <p:nvSpPr>
          <p:cNvPr id="72" name="TextBox 71">
            <a:extLst>
              <a:ext uri="{FF2B5EF4-FFF2-40B4-BE49-F238E27FC236}">
                <a16:creationId xmlns:a16="http://schemas.microsoft.com/office/drawing/2014/main" id="{6A200E3F-B013-4F1F-9605-2FBD711DFDEE}"/>
              </a:ext>
            </a:extLst>
          </p:cNvPr>
          <p:cNvSpPr txBox="1"/>
          <p:nvPr/>
        </p:nvSpPr>
        <p:spPr>
          <a:xfrm>
            <a:off x="5930670" y="7549258"/>
            <a:ext cx="901209" cy="192232"/>
          </a:xfrm>
          <a:prstGeom prst="rect">
            <a:avLst/>
          </a:prstGeom>
          <a:solidFill>
            <a:schemeClr val="bg1"/>
          </a:solidFill>
        </p:spPr>
        <p:txBody>
          <a:bodyPr wrap="none" rtlCol="0">
            <a:spAutoFit/>
          </a:bodyPr>
          <a:lstStyle/>
          <a:p>
            <a:r>
              <a:rPr lang="en-US" sz="649" b="1" dirty="0"/>
              <a:t>Activator (fold-level)</a:t>
            </a:r>
          </a:p>
        </p:txBody>
      </p:sp>
      <p:sp>
        <p:nvSpPr>
          <p:cNvPr id="73" name="TextBox 72">
            <a:extLst>
              <a:ext uri="{FF2B5EF4-FFF2-40B4-BE49-F238E27FC236}">
                <a16:creationId xmlns:a16="http://schemas.microsoft.com/office/drawing/2014/main" id="{2A02340F-5CB9-4789-9212-4BC68832256D}"/>
              </a:ext>
            </a:extLst>
          </p:cNvPr>
          <p:cNvSpPr txBox="1"/>
          <p:nvPr/>
        </p:nvSpPr>
        <p:spPr>
          <a:xfrm>
            <a:off x="6764728" y="7543773"/>
            <a:ext cx="901209" cy="192232"/>
          </a:xfrm>
          <a:prstGeom prst="rect">
            <a:avLst/>
          </a:prstGeom>
          <a:solidFill>
            <a:schemeClr val="bg1"/>
          </a:solidFill>
        </p:spPr>
        <p:txBody>
          <a:bodyPr wrap="none" rtlCol="0">
            <a:spAutoFit/>
          </a:bodyPr>
          <a:lstStyle/>
          <a:p>
            <a:r>
              <a:rPr lang="en-US" sz="649" b="1" dirty="0"/>
              <a:t>Activator (fold-level)</a:t>
            </a:r>
          </a:p>
        </p:txBody>
      </p:sp>
      <p:sp>
        <p:nvSpPr>
          <p:cNvPr id="74" name="TextBox 73">
            <a:extLst>
              <a:ext uri="{FF2B5EF4-FFF2-40B4-BE49-F238E27FC236}">
                <a16:creationId xmlns:a16="http://schemas.microsoft.com/office/drawing/2014/main" id="{BFBDAE30-7551-4067-898F-CD0DB5ACED1D}"/>
              </a:ext>
            </a:extLst>
          </p:cNvPr>
          <p:cNvSpPr txBox="1"/>
          <p:nvPr/>
        </p:nvSpPr>
        <p:spPr>
          <a:xfrm>
            <a:off x="4859140" y="7551072"/>
            <a:ext cx="779381" cy="192232"/>
          </a:xfrm>
          <a:prstGeom prst="rect">
            <a:avLst/>
          </a:prstGeom>
          <a:solidFill>
            <a:schemeClr val="bg1"/>
          </a:solidFill>
        </p:spPr>
        <p:txBody>
          <a:bodyPr wrap="none" rtlCol="0">
            <a:spAutoFit/>
          </a:bodyPr>
          <a:lstStyle/>
          <a:p>
            <a:r>
              <a:rPr lang="en-US" sz="649" b="1" dirty="0"/>
              <a:t>MSLN mRNA (ng)</a:t>
            </a:r>
          </a:p>
        </p:txBody>
      </p:sp>
      <p:sp>
        <p:nvSpPr>
          <p:cNvPr id="75" name="TextBox 74">
            <a:extLst>
              <a:ext uri="{FF2B5EF4-FFF2-40B4-BE49-F238E27FC236}">
                <a16:creationId xmlns:a16="http://schemas.microsoft.com/office/drawing/2014/main" id="{16BAC5B0-B35E-4A65-ABBB-DE4CCA8C1B10}"/>
              </a:ext>
            </a:extLst>
          </p:cNvPr>
          <p:cNvSpPr txBox="1"/>
          <p:nvPr/>
        </p:nvSpPr>
        <p:spPr>
          <a:xfrm>
            <a:off x="3361736" y="7551072"/>
            <a:ext cx="779381" cy="192232"/>
          </a:xfrm>
          <a:prstGeom prst="rect">
            <a:avLst/>
          </a:prstGeom>
          <a:solidFill>
            <a:schemeClr val="bg1"/>
          </a:solidFill>
        </p:spPr>
        <p:txBody>
          <a:bodyPr wrap="none" rtlCol="0">
            <a:spAutoFit/>
          </a:bodyPr>
          <a:lstStyle/>
          <a:p>
            <a:r>
              <a:rPr lang="en-US" sz="649" b="1" dirty="0"/>
              <a:t>MSLN mRNA (ng)</a:t>
            </a:r>
          </a:p>
        </p:txBody>
      </p:sp>
      <p:sp>
        <p:nvSpPr>
          <p:cNvPr id="76" name="TextBox 75">
            <a:extLst>
              <a:ext uri="{FF2B5EF4-FFF2-40B4-BE49-F238E27FC236}">
                <a16:creationId xmlns:a16="http://schemas.microsoft.com/office/drawing/2014/main" id="{39C05D47-1A3B-4D64-9293-B54B0DC56A6B}"/>
              </a:ext>
            </a:extLst>
          </p:cNvPr>
          <p:cNvSpPr txBox="1"/>
          <p:nvPr/>
        </p:nvSpPr>
        <p:spPr>
          <a:xfrm>
            <a:off x="1838204" y="7551072"/>
            <a:ext cx="779381" cy="192232"/>
          </a:xfrm>
          <a:prstGeom prst="rect">
            <a:avLst/>
          </a:prstGeom>
          <a:solidFill>
            <a:schemeClr val="bg1"/>
          </a:solidFill>
        </p:spPr>
        <p:txBody>
          <a:bodyPr wrap="none" rtlCol="0">
            <a:spAutoFit/>
          </a:bodyPr>
          <a:lstStyle/>
          <a:p>
            <a:r>
              <a:rPr lang="en-US" sz="649" b="1" dirty="0"/>
              <a:t>MSLN mRNA (ng)</a:t>
            </a:r>
          </a:p>
        </p:txBody>
      </p:sp>
      <p:sp>
        <p:nvSpPr>
          <p:cNvPr id="78" name="TextBox 77">
            <a:extLst>
              <a:ext uri="{FF2B5EF4-FFF2-40B4-BE49-F238E27FC236}">
                <a16:creationId xmlns:a16="http://schemas.microsoft.com/office/drawing/2014/main" id="{2C751D33-7642-4AC1-8F1D-F2C180704AD7}"/>
              </a:ext>
            </a:extLst>
          </p:cNvPr>
          <p:cNvSpPr txBox="1"/>
          <p:nvPr/>
        </p:nvSpPr>
        <p:spPr>
          <a:xfrm rot="16200000">
            <a:off x="2521325" y="6966879"/>
            <a:ext cx="723880" cy="192232"/>
          </a:xfrm>
          <a:prstGeom prst="rect">
            <a:avLst/>
          </a:prstGeom>
          <a:solidFill>
            <a:schemeClr val="bg1"/>
          </a:solidFill>
        </p:spPr>
        <p:txBody>
          <a:bodyPr wrap="square" rtlCol="0">
            <a:spAutoFit/>
          </a:bodyPr>
          <a:lstStyle/>
          <a:p>
            <a:pPr algn="ctr"/>
            <a:r>
              <a:rPr lang="en-US" sz="649" b="1" dirty="0"/>
              <a:t>% Killing</a:t>
            </a:r>
          </a:p>
        </p:txBody>
      </p:sp>
      <p:sp>
        <p:nvSpPr>
          <p:cNvPr id="79" name="TextBox 78">
            <a:extLst>
              <a:ext uri="{FF2B5EF4-FFF2-40B4-BE49-F238E27FC236}">
                <a16:creationId xmlns:a16="http://schemas.microsoft.com/office/drawing/2014/main" id="{6186825A-E359-4797-9557-3F24C6142B5A}"/>
              </a:ext>
            </a:extLst>
          </p:cNvPr>
          <p:cNvSpPr txBox="1"/>
          <p:nvPr/>
        </p:nvSpPr>
        <p:spPr>
          <a:xfrm rot="16200000">
            <a:off x="1007863" y="6966879"/>
            <a:ext cx="723880" cy="192232"/>
          </a:xfrm>
          <a:prstGeom prst="rect">
            <a:avLst/>
          </a:prstGeom>
          <a:solidFill>
            <a:schemeClr val="bg1"/>
          </a:solidFill>
        </p:spPr>
        <p:txBody>
          <a:bodyPr wrap="square" rtlCol="0">
            <a:spAutoFit/>
          </a:bodyPr>
          <a:lstStyle/>
          <a:p>
            <a:pPr algn="ctr"/>
            <a:r>
              <a:rPr lang="en-US" sz="649" b="1" dirty="0"/>
              <a:t>% Killing</a:t>
            </a:r>
          </a:p>
        </p:txBody>
      </p:sp>
      <p:sp>
        <p:nvSpPr>
          <p:cNvPr id="80" name="TextBox 79">
            <a:extLst>
              <a:ext uri="{FF2B5EF4-FFF2-40B4-BE49-F238E27FC236}">
                <a16:creationId xmlns:a16="http://schemas.microsoft.com/office/drawing/2014/main" id="{20717D46-D7EF-49D6-80B4-9F5E6156A648}"/>
              </a:ext>
            </a:extLst>
          </p:cNvPr>
          <p:cNvSpPr txBox="1"/>
          <p:nvPr/>
        </p:nvSpPr>
        <p:spPr>
          <a:xfrm rot="16200000">
            <a:off x="4039346" y="6966880"/>
            <a:ext cx="723880" cy="192232"/>
          </a:xfrm>
          <a:prstGeom prst="rect">
            <a:avLst/>
          </a:prstGeom>
          <a:solidFill>
            <a:schemeClr val="bg1"/>
          </a:solidFill>
        </p:spPr>
        <p:txBody>
          <a:bodyPr wrap="square" rtlCol="0">
            <a:spAutoFit/>
          </a:bodyPr>
          <a:lstStyle/>
          <a:p>
            <a:pPr algn="ctr"/>
            <a:r>
              <a:rPr lang="en-US" sz="649" b="1" dirty="0"/>
              <a:t>% Killing</a:t>
            </a:r>
          </a:p>
        </p:txBody>
      </p:sp>
      <p:sp>
        <p:nvSpPr>
          <p:cNvPr id="81" name="TextBox 80">
            <a:extLst>
              <a:ext uri="{FF2B5EF4-FFF2-40B4-BE49-F238E27FC236}">
                <a16:creationId xmlns:a16="http://schemas.microsoft.com/office/drawing/2014/main" id="{1882E33A-E8DD-48CD-B1C7-E54BA33EC16A}"/>
              </a:ext>
            </a:extLst>
          </p:cNvPr>
          <p:cNvSpPr txBox="1"/>
          <p:nvPr/>
        </p:nvSpPr>
        <p:spPr>
          <a:xfrm>
            <a:off x="276342" y="2410779"/>
            <a:ext cx="323486" cy="292388"/>
          </a:xfrm>
          <a:prstGeom prst="rect">
            <a:avLst/>
          </a:prstGeom>
          <a:noFill/>
        </p:spPr>
        <p:txBody>
          <a:bodyPr wrap="none" rtlCol="0">
            <a:spAutoFit/>
          </a:bodyPr>
          <a:lstStyle/>
          <a:p>
            <a:r>
              <a:rPr lang="en-US" sz="1300" dirty="0"/>
              <a:t>A.</a:t>
            </a:r>
          </a:p>
        </p:txBody>
      </p:sp>
      <p:sp>
        <p:nvSpPr>
          <p:cNvPr id="82" name="TextBox 81">
            <a:extLst>
              <a:ext uri="{FF2B5EF4-FFF2-40B4-BE49-F238E27FC236}">
                <a16:creationId xmlns:a16="http://schemas.microsoft.com/office/drawing/2014/main" id="{92282D29-A0EA-4E8A-98DB-CB96F253F5FB}"/>
              </a:ext>
            </a:extLst>
          </p:cNvPr>
          <p:cNvSpPr txBox="1"/>
          <p:nvPr/>
        </p:nvSpPr>
        <p:spPr>
          <a:xfrm>
            <a:off x="276342" y="4168595"/>
            <a:ext cx="317716" cy="292388"/>
          </a:xfrm>
          <a:prstGeom prst="rect">
            <a:avLst/>
          </a:prstGeom>
          <a:noFill/>
        </p:spPr>
        <p:txBody>
          <a:bodyPr wrap="none" rtlCol="0">
            <a:spAutoFit/>
          </a:bodyPr>
          <a:lstStyle/>
          <a:p>
            <a:r>
              <a:rPr lang="en-US" sz="1300" dirty="0"/>
              <a:t>B.</a:t>
            </a:r>
          </a:p>
        </p:txBody>
      </p:sp>
      <p:sp>
        <p:nvSpPr>
          <p:cNvPr id="83" name="TextBox 82">
            <a:extLst>
              <a:ext uri="{FF2B5EF4-FFF2-40B4-BE49-F238E27FC236}">
                <a16:creationId xmlns:a16="http://schemas.microsoft.com/office/drawing/2014/main" id="{70B35E76-5A33-486A-9A32-E3B8E95E30E5}"/>
              </a:ext>
            </a:extLst>
          </p:cNvPr>
          <p:cNvSpPr txBox="1"/>
          <p:nvPr/>
        </p:nvSpPr>
        <p:spPr>
          <a:xfrm>
            <a:off x="335013" y="8280888"/>
            <a:ext cx="325025" cy="292388"/>
          </a:xfrm>
          <a:prstGeom prst="rect">
            <a:avLst/>
          </a:prstGeom>
          <a:noFill/>
        </p:spPr>
        <p:txBody>
          <a:bodyPr wrap="none" rtlCol="0">
            <a:spAutoFit/>
          </a:bodyPr>
          <a:lstStyle/>
          <a:p>
            <a:r>
              <a:rPr lang="en-US" sz="1300" dirty="0"/>
              <a:t>D.</a:t>
            </a:r>
          </a:p>
        </p:txBody>
      </p:sp>
      <p:sp>
        <p:nvSpPr>
          <p:cNvPr id="84" name="TextBox 83">
            <a:extLst>
              <a:ext uri="{FF2B5EF4-FFF2-40B4-BE49-F238E27FC236}">
                <a16:creationId xmlns:a16="http://schemas.microsoft.com/office/drawing/2014/main" id="{C0A13817-D49D-49A1-AE74-DC4BC293AF93}"/>
              </a:ext>
            </a:extLst>
          </p:cNvPr>
          <p:cNvSpPr txBox="1"/>
          <p:nvPr/>
        </p:nvSpPr>
        <p:spPr>
          <a:xfrm>
            <a:off x="2139729" y="8269614"/>
            <a:ext cx="3204723" cy="220958"/>
          </a:xfrm>
          <a:prstGeom prst="rect">
            <a:avLst/>
          </a:prstGeom>
          <a:noFill/>
        </p:spPr>
        <p:txBody>
          <a:bodyPr wrap="none" rtlCol="0">
            <a:spAutoFit/>
          </a:bodyPr>
          <a:lstStyle/>
          <a:p>
            <a:r>
              <a:rPr lang="en-US" sz="836" b="1" u="sng" dirty="0"/>
              <a:t>Inhibition dose-response at different </a:t>
            </a:r>
            <a:r>
              <a:rPr lang="en-US" sz="836" b="1" u="sng" dirty="0" err="1"/>
              <a:t>Activator:Blocker</a:t>
            </a:r>
            <a:r>
              <a:rPr lang="en-US" sz="836" b="1" u="sng" dirty="0"/>
              <a:t> mRNA ratios</a:t>
            </a:r>
          </a:p>
        </p:txBody>
      </p:sp>
      <p:grpSp>
        <p:nvGrpSpPr>
          <p:cNvPr id="143" name="Group 142">
            <a:extLst>
              <a:ext uri="{FF2B5EF4-FFF2-40B4-BE49-F238E27FC236}">
                <a16:creationId xmlns:a16="http://schemas.microsoft.com/office/drawing/2014/main" id="{33494F76-EBC0-49EA-9ACD-235EA3948031}"/>
              </a:ext>
            </a:extLst>
          </p:cNvPr>
          <p:cNvGrpSpPr/>
          <p:nvPr/>
        </p:nvGrpSpPr>
        <p:grpSpPr>
          <a:xfrm>
            <a:off x="2627462" y="2502273"/>
            <a:ext cx="886781" cy="1200053"/>
            <a:chOff x="2652818" y="624162"/>
            <a:chExt cx="913654" cy="1236419"/>
          </a:xfrm>
        </p:grpSpPr>
        <p:grpSp>
          <p:nvGrpSpPr>
            <p:cNvPr id="139" name="Group 138">
              <a:extLst>
                <a:ext uri="{FF2B5EF4-FFF2-40B4-BE49-F238E27FC236}">
                  <a16:creationId xmlns:a16="http://schemas.microsoft.com/office/drawing/2014/main" id="{FDFB2B50-FB2C-4879-AF29-ED6836C81AC6}"/>
                </a:ext>
              </a:extLst>
            </p:cNvPr>
            <p:cNvGrpSpPr/>
            <p:nvPr/>
          </p:nvGrpSpPr>
          <p:grpSpPr>
            <a:xfrm>
              <a:off x="2652818" y="624162"/>
              <a:ext cx="913654" cy="1236419"/>
              <a:chOff x="2652818" y="624162"/>
              <a:chExt cx="913654" cy="1236419"/>
            </a:xfrm>
          </p:grpSpPr>
          <p:sp>
            <p:nvSpPr>
              <p:cNvPr id="129" name="TextBox 128">
                <a:extLst>
                  <a:ext uri="{FF2B5EF4-FFF2-40B4-BE49-F238E27FC236}">
                    <a16:creationId xmlns:a16="http://schemas.microsoft.com/office/drawing/2014/main" id="{28DAE19C-729D-40BE-B251-B2E9637FF7BB}"/>
                  </a:ext>
                </a:extLst>
              </p:cNvPr>
              <p:cNvSpPr txBox="1"/>
              <p:nvPr/>
            </p:nvSpPr>
            <p:spPr>
              <a:xfrm>
                <a:off x="2907696" y="1374753"/>
                <a:ext cx="510669" cy="198057"/>
              </a:xfrm>
              <a:prstGeom prst="rect">
                <a:avLst/>
              </a:prstGeom>
              <a:noFill/>
            </p:spPr>
            <p:txBody>
              <a:bodyPr wrap="none" rtlCol="0">
                <a:spAutoFit/>
              </a:bodyPr>
              <a:lstStyle/>
              <a:p>
                <a:r>
                  <a:rPr lang="en-US" sz="649" dirty="0"/>
                  <a:t>+ blocker</a:t>
                </a:r>
              </a:p>
            </p:txBody>
          </p:sp>
          <p:sp>
            <p:nvSpPr>
              <p:cNvPr id="130" name="TextBox 129">
                <a:extLst>
                  <a:ext uri="{FF2B5EF4-FFF2-40B4-BE49-F238E27FC236}">
                    <a16:creationId xmlns:a16="http://schemas.microsoft.com/office/drawing/2014/main" id="{39872729-3475-4CCC-9C76-E314620ED093}"/>
                  </a:ext>
                </a:extLst>
              </p:cNvPr>
              <p:cNvSpPr txBox="1"/>
              <p:nvPr/>
            </p:nvSpPr>
            <p:spPr>
              <a:xfrm>
                <a:off x="2916512" y="857007"/>
                <a:ext cx="494152" cy="198057"/>
              </a:xfrm>
              <a:prstGeom prst="rect">
                <a:avLst/>
              </a:prstGeom>
              <a:noFill/>
            </p:spPr>
            <p:txBody>
              <a:bodyPr wrap="none" rtlCol="0">
                <a:spAutoFit/>
              </a:bodyPr>
              <a:lstStyle/>
              <a:p>
                <a:r>
                  <a:rPr lang="en-US" sz="649" dirty="0"/>
                  <a:t>- blocker</a:t>
                </a:r>
              </a:p>
            </p:txBody>
          </p:sp>
          <p:sp>
            <p:nvSpPr>
              <p:cNvPr id="131" name="TextBox 130">
                <a:extLst>
                  <a:ext uri="{FF2B5EF4-FFF2-40B4-BE49-F238E27FC236}">
                    <a16:creationId xmlns:a16="http://schemas.microsoft.com/office/drawing/2014/main" id="{B4FA19BD-A70F-4260-BC81-E269CFF2F75C}"/>
                  </a:ext>
                </a:extLst>
              </p:cNvPr>
              <p:cNvSpPr txBox="1"/>
              <p:nvPr/>
            </p:nvSpPr>
            <p:spPr>
              <a:xfrm>
                <a:off x="2652818" y="753670"/>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231</a:t>
                </a:r>
              </a:p>
            </p:txBody>
          </p:sp>
          <p:sp>
            <p:nvSpPr>
              <p:cNvPr id="132" name="TextBox 131">
                <a:extLst>
                  <a:ext uri="{FF2B5EF4-FFF2-40B4-BE49-F238E27FC236}">
                    <a16:creationId xmlns:a16="http://schemas.microsoft.com/office/drawing/2014/main" id="{A49D547D-6C1D-4659-800F-DFC8DC981EB0}"/>
                  </a:ext>
                </a:extLst>
              </p:cNvPr>
              <p:cNvSpPr txBox="1"/>
              <p:nvPr/>
            </p:nvSpPr>
            <p:spPr>
              <a:xfrm>
                <a:off x="2652818" y="923227"/>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156</a:t>
                </a:r>
              </a:p>
            </p:txBody>
          </p:sp>
          <p:sp>
            <p:nvSpPr>
              <p:cNvPr id="133" name="TextBox 132">
                <a:extLst>
                  <a:ext uri="{FF2B5EF4-FFF2-40B4-BE49-F238E27FC236}">
                    <a16:creationId xmlns:a16="http://schemas.microsoft.com/office/drawing/2014/main" id="{6E3BAD3B-0574-4A30-9EE1-22C8C7800281}"/>
                  </a:ext>
                </a:extLst>
              </p:cNvPr>
              <p:cNvSpPr txBox="1"/>
              <p:nvPr/>
            </p:nvSpPr>
            <p:spPr>
              <a:xfrm>
                <a:off x="2652818" y="1074309"/>
                <a:ext cx="286054"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76</a:t>
                </a:r>
              </a:p>
            </p:txBody>
          </p:sp>
          <p:sp>
            <p:nvSpPr>
              <p:cNvPr id="134" name="TextBox 133">
                <a:extLst>
                  <a:ext uri="{FF2B5EF4-FFF2-40B4-BE49-F238E27FC236}">
                    <a16:creationId xmlns:a16="http://schemas.microsoft.com/office/drawing/2014/main" id="{B4C14B1A-52EB-4A3B-A6DA-F7FE734A0ACB}"/>
                  </a:ext>
                </a:extLst>
              </p:cNvPr>
              <p:cNvSpPr txBox="1"/>
              <p:nvPr/>
            </p:nvSpPr>
            <p:spPr>
              <a:xfrm>
                <a:off x="2652818" y="1212947"/>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210</a:t>
                </a:r>
              </a:p>
            </p:txBody>
          </p:sp>
          <p:sp>
            <p:nvSpPr>
              <p:cNvPr id="135" name="TextBox 134">
                <a:extLst>
                  <a:ext uri="{FF2B5EF4-FFF2-40B4-BE49-F238E27FC236}">
                    <a16:creationId xmlns:a16="http://schemas.microsoft.com/office/drawing/2014/main" id="{CF400F7A-3A8E-4A55-A3BD-C4F4F2096B02}"/>
                  </a:ext>
                </a:extLst>
              </p:cNvPr>
              <p:cNvSpPr txBox="1"/>
              <p:nvPr/>
            </p:nvSpPr>
            <p:spPr>
              <a:xfrm>
                <a:off x="2652818" y="1368417"/>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140</a:t>
                </a:r>
              </a:p>
            </p:txBody>
          </p:sp>
          <p:sp>
            <p:nvSpPr>
              <p:cNvPr id="136" name="TextBox 135">
                <a:extLst>
                  <a:ext uri="{FF2B5EF4-FFF2-40B4-BE49-F238E27FC236}">
                    <a16:creationId xmlns:a16="http://schemas.microsoft.com/office/drawing/2014/main" id="{D1AEA049-5323-4EE7-91ED-75188CC4D854}"/>
                  </a:ext>
                </a:extLst>
              </p:cNvPr>
              <p:cNvSpPr txBox="1"/>
              <p:nvPr/>
            </p:nvSpPr>
            <p:spPr>
              <a:xfrm>
                <a:off x="2652818" y="1523275"/>
                <a:ext cx="345265" cy="198057"/>
              </a:xfrm>
              <a:prstGeom prst="rect">
                <a:avLst/>
              </a:prstGeom>
              <a:noFill/>
            </p:spPr>
            <p:txBody>
              <a:bodyPr wrap="square" rtlCol="0">
                <a:spAutoFit/>
              </a:bodyPr>
              <a:lstStyle/>
              <a:p>
                <a:r>
                  <a:rPr lang="en-US" sz="649" dirty="0">
                    <a:latin typeface="Arial" panose="020B0604020202020204" pitchFamily="34" charset="0"/>
                    <a:cs typeface="Arial" panose="020B0604020202020204" pitchFamily="34" charset="0"/>
                  </a:rPr>
                  <a:t>87</a:t>
                </a:r>
              </a:p>
            </p:txBody>
          </p:sp>
          <p:sp>
            <p:nvSpPr>
              <p:cNvPr id="137" name="TextBox 136">
                <a:extLst>
                  <a:ext uri="{FF2B5EF4-FFF2-40B4-BE49-F238E27FC236}">
                    <a16:creationId xmlns:a16="http://schemas.microsoft.com/office/drawing/2014/main" id="{0915F2BF-338E-4675-8776-CDCEE4C3BD02}"/>
                  </a:ext>
                </a:extLst>
              </p:cNvPr>
              <p:cNvSpPr txBox="1"/>
              <p:nvPr/>
            </p:nvSpPr>
            <p:spPr>
              <a:xfrm>
                <a:off x="2652818" y="1662524"/>
                <a:ext cx="361208" cy="198057"/>
              </a:xfrm>
              <a:prstGeom prst="rect">
                <a:avLst/>
              </a:prstGeom>
              <a:noFill/>
            </p:spPr>
            <p:txBody>
              <a:bodyPr wrap="square" rtlCol="0">
                <a:spAutoFit/>
              </a:bodyPr>
              <a:lstStyle/>
              <a:p>
                <a:r>
                  <a:rPr lang="en-US" sz="649" dirty="0">
                    <a:latin typeface="Arial" panose="020B0604020202020204" pitchFamily="34" charset="0"/>
                    <a:cs typeface="Arial" panose="020B0604020202020204" pitchFamily="34" charset="0"/>
                  </a:rPr>
                  <a:t>24</a:t>
                </a:r>
              </a:p>
            </p:txBody>
          </p:sp>
          <p:sp>
            <p:nvSpPr>
              <p:cNvPr id="138" name="TextBox 137">
                <a:extLst>
                  <a:ext uri="{FF2B5EF4-FFF2-40B4-BE49-F238E27FC236}">
                    <a16:creationId xmlns:a16="http://schemas.microsoft.com/office/drawing/2014/main" id="{4ED17720-0827-421F-95E2-A46F17D36B61}"/>
                  </a:ext>
                </a:extLst>
              </p:cNvPr>
              <p:cNvSpPr txBox="1"/>
              <p:nvPr/>
            </p:nvSpPr>
            <p:spPr>
              <a:xfrm>
                <a:off x="2652818" y="624162"/>
                <a:ext cx="913654" cy="198057"/>
              </a:xfrm>
              <a:prstGeom prst="rect">
                <a:avLst/>
              </a:prstGeom>
              <a:noFill/>
            </p:spPr>
            <p:txBody>
              <a:bodyPr wrap="none" rtlCol="0">
                <a:spAutoFit/>
              </a:bodyPr>
              <a:lstStyle/>
              <a:p>
                <a:r>
                  <a:rPr lang="en-US" sz="649" b="1" dirty="0">
                    <a:latin typeface="Arial" panose="020B0604020202020204" pitchFamily="34" charset="0"/>
                    <a:cs typeface="Arial" panose="020B0604020202020204" pitchFamily="34" charset="0"/>
                  </a:rPr>
                  <a:t>CAR protein (MFI)</a:t>
                </a:r>
              </a:p>
            </p:txBody>
          </p:sp>
        </p:grpSp>
        <p:cxnSp>
          <p:nvCxnSpPr>
            <p:cNvPr id="140" name="Straight Connector 139">
              <a:extLst>
                <a:ext uri="{FF2B5EF4-FFF2-40B4-BE49-F238E27FC236}">
                  <a16:creationId xmlns:a16="http://schemas.microsoft.com/office/drawing/2014/main" id="{C9968C20-6424-4A03-AE84-3746ACE63FE2}"/>
                </a:ext>
              </a:extLst>
            </p:cNvPr>
            <p:cNvCxnSpPr>
              <a:cxnSpLocks/>
            </p:cNvCxnSpPr>
            <p:nvPr/>
          </p:nvCxnSpPr>
          <p:spPr>
            <a:xfrm>
              <a:off x="2953623" y="1272453"/>
              <a:ext cx="0" cy="37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8714F90-D1A3-4390-B7F7-ED281C7FBFFA}"/>
                </a:ext>
              </a:extLst>
            </p:cNvPr>
            <p:cNvCxnSpPr>
              <a:cxnSpLocks/>
            </p:cNvCxnSpPr>
            <p:nvPr/>
          </p:nvCxnSpPr>
          <p:spPr>
            <a:xfrm>
              <a:off x="2953668" y="816868"/>
              <a:ext cx="0" cy="4067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EC9BA282-0D5E-4534-8506-1336D1EA6EA4}"/>
              </a:ext>
            </a:extLst>
          </p:cNvPr>
          <p:cNvGrpSpPr/>
          <p:nvPr/>
        </p:nvGrpSpPr>
        <p:grpSpPr>
          <a:xfrm>
            <a:off x="2681585" y="4547320"/>
            <a:ext cx="1013419" cy="1200053"/>
            <a:chOff x="2660957" y="2731181"/>
            <a:chExt cx="1044129" cy="1236418"/>
          </a:xfrm>
        </p:grpSpPr>
        <p:sp>
          <p:nvSpPr>
            <p:cNvPr id="144" name="TextBox 143">
              <a:extLst>
                <a:ext uri="{FF2B5EF4-FFF2-40B4-BE49-F238E27FC236}">
                  <a16:creationId xmlns:a16="http://schemas.microsoft.com/office/drawing/2014/main" id="{FB33882F-B32D-47B9-82B9-E2EA2D73413E}"/>
                </a:ext>
              </a:extLst>
            </p:cNvPr>
            <p:cNvSpPr txBox="1"/>
            <p:nvPr/>
          </p:nvSpPr>
          <p:spPr>
            <a:xfrm>
              <a:off x="2660957" y="3769542"/>
              <a:ext cx="411270" cy="198057"/>
            </a:xfrm>
            <a:prstGeom prst="rect">
              <a:avLst/>
            </a:prstGeom>
            <a:noFill/>
          </p:spPr>
          <p:txBody>
            <a:bodyPr wrap="square" rtlCol="0">
              <a:spAutoFit/>
            </a:bodyPr>
            <a:lstStyle/>
            <a:p>
              <a:r>
                <a:rPr lang="en-US" sz="649" dirty="0">
                  <a:latin typeface="Arial" panose="020B0604020202020204" pitchFamily="34" charset="0"/>
                  <a:cs typeface="Arial" panose="020B0604020202020204" pitchFamily="34" charset="0"/>
                </a:rPr>
                <a:t>27</a:t>
              </a:r>
            </a:p>
          </p:txBody>
        </p:sp>
        <p:sp>
          <p:nvSpPr>
            <p:cNvPr id="145" name="TextBox 144">
              <a:extLst>
                <a:ext uri="{FF2B5EF4-FFF2-40B4-BE49-F238E27FC236}">
                  <a16:creationId xmlns:a16="http://schemas.microsoft.com/office/drawing/2014/main" id="{AF85B5D3-F70A-4B5D-A945-081FDCF814AC}"/>
                </a:ext>
              </a:extLst>
            </p:cNvPr>
            <p:cNvSpPr txBox="1"/>
            <p:nvPr/>
          </p:nvSpPr>
          <p:spPr>
            <a:xfrm>
              <a:off x="2660957" y="2878588"/>
              <a:ext cx="286053"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30</a:t>
              </a:r>
            </a:p>
          </p:txBody>
        </p:sp>
        <p:sp>
          <p:nvSpPr>
            <p:cNvPr id="146" name="TextBox 145">
              <a:extLst>
                <a:ext uri="{FF2B5EF4-FFF2-40B4-BE49-F238E27FC236}">
                  <a16:creationId xmlns:a16="http://schemas.microsoft.com/office/drawing/2014/main" id="{D4C40B31-D43A-4B4A-B357-CAD2B4D4F673}"/>
                </a:ext>
              </a:extLst>
            </p:cNvPr>
            <p:cNvSpPr txBox="1"/>
            <p:nvPr/>
          </p:nvSpPr>
          <p:spPr>
            <a:xfrm>
              <a:off x="2660957" y="3048146"/>
              <a:ext cx="286053"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29</a:t>
              </a:r>
            </a:p>
          </p:txBody>
        </p:sp>
        <p:sp>
          <p:nvSpPr>
            <p:cNvPr id="147" name="TextBox 146">
              <a:extLst>
                <a:ext uri="{FF2B5EF4-FFF2-40B4-BE49-F238E27FC236}">
                  <a16:creationId xmlns:a16="http://schemas.microsoft.com/office/drawing/2014/main" id="{E4BCEC98-3FD3-43F5-A2F0-0D004645698F}"/>
                </a:ext>
              </a:extLst>
            </p:cNvPr>
            <p:cNvSpPr txBox="1"/>
            <p:nvPr/>
          </p:nvSpPr>
          <p:spPr>
            <a:xfrm>
              <a:off x="2660957" y="3199230"/>
              <a:ext cx="286053"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28</a:t>
              </a:r>
            </a:p>
          </p:txBody>
        </p:sp>
        <p:sp>
          <p:nvSpPr>
            <p:cNvPr id="148" name="TextBox 147">
              <a:extLst>
                <a:ext uri="{FF2B5EF4-FFF2-40B4-BE49-F238E27FC236}">
                  <a16:creationId xmlns:a16="http://schemas.microsoft.com/office/drawing/2014/main" id="{B24DA66F-EDFA-4ECB-8DBB-206D1E155AEA}"/>
                </a:ext>
              </a:extLst>
            </p:cNvPr>
            <p:cNvSpPr txBox="1"/>
            <p:nvPr/>
          </p:nvSpPr>
          <p:spPr>
            <a:xfrm>
              <a:off x="2660957" y="3337866"/>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243</a:t>
              </a:r>
            </a:p>
          </p:txBody>
        </p:sp>
        <p:sp>
          <p:nvSpPr>
            <p:cNvPr id="149" name="TextBox 148">
              <a:extLst>
                <a:ext uri="{FF2B5EF4-FFF2-40B4-BE49-F238E27FC236}">
                  <a16:creationId xmlns:a16="http://schemas.microsoft.com/office/drawing/2014/main" id="{EAB591A2-A7CC-468A-B9D5-2A8F1BCB20A8}"/>
                </a:ext>
              </a:extLst>
            </p:cNvPr>
            <p:cNvSpPr txBox="1"/>
            <p:nvPr/>
          </p:nvSpPr>
          <p:spPr>
            <a:xfrm>
              <a:off x="2660957" y="3475435"/>
              <a:ext cx="333950" cy="198057"/>
            </a:xfrm>
            <a:prstGeom prst="rect">
              <a:avLst/>
            </a:prstGeom>
            <a:noFill/>
          </p:spPr>
          <p:txBody>
            <a:bodyPr wrap="none" rtlCol="0">
              <a:spAutoFit/>
            </a:bodyPr>
            <a:lstStyle/>
            <a:p>
              <a:r>
                <a:rPr lang="en-US" sz="649" dirty="0">
                  <a:latin typeface="Arial" panose="020B0604020202020204" pitchFamily="34" charset="0"/>
                  <a:cs typeface="Arial" panose="020B0604020202020204" pitchFamily="34" charset="0"/>
                </a:rPr>
                <a:t>189</a:t>
              </a:r>
            </a:p>
          </p:txBody>
        </p:sp>
        <p:sp>
          <p:nvSpPr>
            <p:cNvPr id="150" name="TextBox 149">
              <a:extLst>
                <a:ext uri="{FF2B5EF4-FFF2-40B4-BE49-F238E27FC236}">
                  <a16:creationId xmlns:a16="http://schemas.microsoft.com/office/drawing/2014/main" id="{5116636B-5198-409D-B912-1C108EC97DDC}"/>
                </a:ext>
              </a:extLst>
            </p:cNvPr>
            <p:cNvSpPr txBox="1"/>
            <p:nvPr/>
          </p:nvSpPr>
          <p:spPr>
            <a:xfrm>
              <a:off x="2660957" y="3630292"/>
              <a:ext cx="449162" cy="198057"/>
            </a:xfrm>
            <a:prstGeom prst="rect">
              <a:avLst/>
            </a:prstGeom>
            <a:noFill/>
          </p:spPr>
          <p:txBody>
            <a:bodyPr wrap="square" rtlCol="0">
              <a:spAutoFit/>
            </a:bodyPr>
            <a:lstStyle/>
            <a:p>
              <a:r>
                <a:rPr lang="en-US" sz="649" dirty="0">
                  <a:latin typeface="Arial" panose="020B0604020202020204" pitchFamily="34" charset="0"/>
                  <a:cs typeface="Arial" panose="020B0604020202020204" pitchFamily="34" charset="0"/>
                </a:rPr>
                <a:t>189</a:t>
              </a:r>
            </a:p>
          </p:txBody>
        </p:sp>
        <p:sp>
          <p:nvSpPr>
            <p:cNvPr id="151" name="TextBox 150">
              <a:extLst>
                <a:ext uri="{FF2B5EF4-FFF2-40B4-BE49-F238E27FC236}">
                  <a16:creationId xmlns:a16="http://schemas.microsoft.com/office/drawing/2014/main" id="{E92FBAFF-1097-41A6-94DF-97D112364533}"/>
                </a:ext>
              </a:extLst>
            </p:cNvPr>
            <p:cNvSpPr txBox="1"/>
            <p:nvPr/>
          </p:nvSpPr>
          <p:spPr>
            <a:xfrm>
              <a:off x="2660957" y="2731181"/>
              <a:ext cx="1044129" cy="198057"/>
            </a:xfrm>
            <a:prstGeom prst="rect">
              <a:avLst/>
            </a:prstGeom>
            <a:noFill/>
          </p:spPr>
          <p:txBody>
            <a:bodyPr wrap="none" rtlCol="0">
              <a:spAutoFit/>
            </a:bodyPr>
            <a:lstStyle/>
            <a:p>
              <a:r>
                <a:rPr lang="en-US" sz="649" b="1" dirty="0">
                  <a:latin typeface="Arial" panose="020B0604020202020204" pitchFamily="34" charset="0"/>
                  <a:cs typeface="Arial" panose="020B0604020202020204" pitchFamily="34" charset="0"/>
                </a:rPr>
                <a:t>Blocker protein (MFI)</a:t>
              </a:r>
            </a:p>
          </p:txBody>
        </p:sp>
        <p:sp>
          <p:nvSpPr>
            <p:cNvPr id="152" name="TextBox 151">
              <a:extLst>
                <a:ext uri="{FF2B5EF4-FFF2-40B4-BE49-F238E27FC236}">
                  <a16:creationId xmlns:a16="http://schemas.microsoft.com/office/drawing/2014/main" id="{52AD1989-9F96-4517-A57D-77AFB8D99911}"/>
                </a:ext>
              </a:extLst>
            </p:cNvPr>
            <p:cNvSpPr txBox="1"/>
            <p:nvPr/>
          </p:nvSpPr>
          <p:spPr>
            <a:xfrm>
              <a:off x="3042705" y="3493169"/>
              <a:ext cx="510669" cy="198057"/>
            </a:xfrm>
            <a:prstGeom prst="rect">
              <a:avLst/>
            </a:prstGeom>
            <a:noFill/>
          </p:spPr>
          <p:txBody>
            <a:bodyPr wrap="none" rtlCol="0">
              <a:spAutoFit/>
            </a:bodyPr>
            <a:lstStyle/>
            <a:p>
              <a:r>
                <a:rPr lang="en-US" sz="649" dirty="0"/>
                <a:t>+ blocker</a:t>
              </a:r>
            </a:p>
          </p:txBody>
        </p:sp>
        <p:sp>
          <p:nvSpPr>
            <p:cNvPr id="153" name="TextBox 152">
              <a:extLst>
                <a:ext uri="{FF2B5EF4-FFF2-40B4-BE49-F238E27FC236}">
                  <a16:creationId xmlns:a16="http://schemas.microsoft.com/office/drawing/2014/main" id="{EA2D69DF-A646-43E8-8F0B-FC3B091F26B7}"/>
                </a:ext>
              </a:extLst>
            </p:cNvPr>
            <p:cNvSpPr txBox="1"/>
            <p:nvPr/>
          </p:nvSpPr>
          <p:spPr>
            <a:xfrm>
              <a:off x="3051243" y="2999431"/>
              <a:ext cx="494152" cy="198057"/>
            </a:xfrm>
            <a:prstGeom prst="rect">
              <a:avLst/>
            </a:prstGeom>
            <a:noFill/>
          </p:spPr>
          <p:txBody>
            <a:bodyPr wrap="none" rtlCol="0">
              <a:spAutoFit/>
            </a:bodyPr>
            <a:lstStyle/>
            <a:p>
              <a:r>
                <a:rPr lang="en-US" sz="649" dirty="0"/>
                <a:t>- blocker</a:t>
              </a:r>
            </a:p>
          </p:txBody>
        </p:sp>
        <p:cxnSp>
          <p:nvCxnSpPr>
            <p:cNvPr id="154" name="Straight Connector 153">
              <a:extLst>
                <a:ext uri="{FF2B5EF4-FFF2-40B4-BE49-F238E27FC236}">
                  <a16:creationId xmlns:a16="http://schemas.microsoft.com/office/drawing/2014/main" id="{F11B96AB-EDBB-4264-B7A6-B8CB048B2C4E}"/>
                </a:ext>
              </a:extLst>
            </p:cNvPr>
            <p:cNvCxnSpPr>
              <a:cxnSpLocks/>
            </p:cNvCxnSpPr>
            <p:nvPr/>
          </p:nvCxnSpPr>
          <p:spPr>
            <a:xfrm>
              <a:off x="3072227" y="3368486"/>
              <a:ext cx="0" cy="37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5FAFE37-887D-4ACF-996D-A3D189934B0A}"/>
                </a:ext>
              </a:extLst>
            </p:cNvPr>
            <p:cNvCxnSpPr>
              <a:cxnSpLocks/>
            </p:cNvCxnSpPr>
            <p:nvPr/>
          </p:nvCxnSpPr>
          <p:spPr>
            <a:xfrm>
              <a:off x="3072273" y="2871024"/>
              <a:ext cx="0" cy="458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53ACFECF-390B-4F5E-8B2D-733D9175B95E}"/>
              </a:ext>
            </a:extLst>
          </p:cNvPr>
          <p:cNvGrpSpPr/>
          <p:nvPr/>
        </p:nvGrpSpPr>
        <p:grpSpPr>
          <a:xfrm>
            <a:off x="40554" y="2869789"/>
            <a:ext cx="1270357" cy="599325"/>
            <a:chOff x="272748" y="1028225"/>
            <a:chExt cx="2737465" cy="1291477"/>
          </a:xfrm>
        </p:grpSpPr>
        <p:sp>
          <p:nvSpPr>
            <p:cNvPr id="157" name="Rectangle 156">
              <a:extLst>
                <a:ext uri="{FF2B5EF4-FFF2-40B4-BE49-F238E27FC236}">
                  <a16:creationId xmlns:a16="http://schemas.microsoft.com/office/drawing/2014/main" id="{9EA8226E-00FF-4A67-B979-05B67A7F9572}"/>
                </a:ext>
              </a:extLst>
            </p:cNvPr>
            <p:cNvSpPr/>
            <p:nvPr/>
          </p:nvSpPr>
          <p:spPr>
            <a:xfrm>
              <a:off x="1635275" y="1028602"/>
              <a:ext cx="578291" cy="455413"/>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58" name="Rectangle 157">
              <a:extLst>
                <a:ext uri="{FF2B5EF4-FFF2-40B4-BE49-F238E27FC236}">
                  <a16:creationId xmlns:a16="http://schemas.microsoft.com/office/drawing/2014/main" id="{18031FE8-6445-440D-AD5F-58B9CCBBDA83}"/>
                </a:ext>
              </a:extLst>
            </p:cNvPr>
            <p:cNvSpPr/>
            <p:nvPr/>
          </p:nvSpPr>
          <p:spPr>
            <a:xfrm>
              <a:off x="2257596" y="1028225"/>
              <a:ext cx="578290" cy="455413"/>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59" name="Rectangle 158">
              <a:extLst>
                <a:ext uri="{FF2B5EF4-FFF2-40B4-BE49-F238E27FC236}">
                  <a16:creationId xmlns:a16="http://schemas.microsoft.com/office/drawing/2014/main" id="{C5F748EE-AA2C-454E-8F50-14D746B150BA}"/>
                </a:ext>
              </a:extLst>
            </p:cNvPr>
            <p:cNvSpPr/>
            <p:nvPr/>
          </p:nvSpPr>
          <p:spPr>
            <a:xfrm>
              <a:off x="1635276" y="1523740"/>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60" name="Rectangle 159">
              <a:extLst>
                <a:ext uri="{FF2B5EF4-FFF2-40B4-BE49-F238E27FC236}">
                  <a16:creationId xmlns:a16="http://schemas.microsoft.com/office/drawing/2014/main" id="{4654A496-CAEA-4D89-99D4-54FF3E483694}"/>
                </a:ext>
              </a:extLst>
            </p:cNvPr>
            <p:cNvSpPr/>
            <p:nvPr/>
          </p:nvSpPr>
          <p:spPr>
            <a:xfrm>
              <a:off x="2257596" y="1523363"/>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61" name="TextBox 160">
              <a:extLst>
                <a:ext uri="{FF2B5EF4-FFF2-40B4-BE49-F238E27FC236}">
                  <a16:creationId xmlns:a16="http://schemas.microsoft.com/office/drawing/2014/main" id="{2661D0AD-58DD-409E-BE07-6A2F33CA9871}"/>
                </a:ext>
              </a:extLst>
            </p:cNvPr>
            <p:cNvSpPr txBox="1"/>
            <p:nvPr/>
          </p:nvSpPr>
          <p:spPr>
            <a:xfrm>
              <a:off x="272748" y="1610171"/>
              <a:ext cx="1551662" cy="383703"/>
            </a:xfrm>
            <a:prstGeom prst="rect">
              <a:avLst/>
            </a:prstGeom>
            <a:noFill/>
          </p:spPr>
          <p:txBody>
            <a:bodyPr wrap="none" rtlCol="0">
              <a:spAutoFit/>
            </a:bodyPr>
            <a:lstStyle/>
            <a:p>
              <a:r>
                <a:rPr lang="en-US" sz="557" b="1" dirty="0"/>
                <a:t>Primary T effector</a:t>
              </a:r>
            </a:p>
          </p:txBody>
        </p:sp>
        <p:sp>
          <p:nvSpPr>
            <p:cNvPr id="162" name="TextBox 161">
              <a:extLst>
                <a:ext uri="{FF2B5EF4-FFF2-40B4-BE49-F238E27FC236}">
                  <a16:creationId xmlns:a16="http://schemas.microsoft.com/office/drawing/2014/main" id="{808C869F-5CF0-4E3C-AEA7-A9004186BE3F}"/>
                </a:ext>
              </a:extLst>
            </p:cNvPr>
            <p:cNvSpPr txBox="1"/>
            <p:nvPr/>
          </p:nvSpPr>
          <p:spPr>
            <a:xfrm>
              <a:off x="1420661" y="1935999"/>
              <a:ext cx="985159" cy="383703"/>
            </a:xfrm>
            <a:prstGeom prst="rect">
              <a:avLst/>
            </a:prstGeom>
            <a:noFill/>
          </p:spPr>
          <p:txBody>
            <a:bodyPr wrap="none" rtlCol="0">
              <a:spAutoFit/>
            </a:bodyPr>
            <a:lstStyle/>
            <a:p>
              <a:r>
                <a:rPr lang="en-US" sz="557" b="1" dirty="0"/>
                <a:t>Activator</a:t>
              </a:r>
            </a:p>
          </p:txBody>
        </p:sp>
        <p:sp>
          <p:nvSpPr>
            <p:cNvPr id="163" name="TextBox 162">
              <a:extLst>
                <a:ext uri="{FF2B5EF4-FFF2-40B4-BE49-F238E27FC236}">
                  <a16:creationId xmlns:a16="http://schemas.microsoft.com/office/drawing/2014/main" id="{26643E7F-3B75-461F-A68A-8BA30C5F0DD3}"/>
                </a:ext>
              </a:extLst>
            </p:cNvPr>
            <p:cNvSpPr txBox="1"/>
            <p:nvPr/>
          </p:nvSpPr>
          <p:spPr>
            <a:xfrm>
              <a:off x="2135591" y="1935999"/>
              <a:ext cx="874622" cy="383703"/>
            </a:xfrm>
            <a:prstGeom prst="rect">
              <a:avLst/>
            </a:prstGeom>
            <a:noFill/>
          </p:spPr>
          <p:txBody>
            <a:bodyPr wrap="none" rtlCol="0">
              <a:spAutoFit/>
            </a:bodyPr>
            <a:lstStyle/>
            <a:p>
              <a:r>
                <a:rPr lang="en-US" sz="557" b="1" dirty="0"/>
                <a:t>Blocker</a:t>
              </a:r>
            </a:p>
          </p:txBody>
        </p:sp>
      </p:grpSp>
      <p:grpSp>
        <p:nvGrpSpPr>
          <p:cNvPr id="164" name="Group 163">
            <a:extLst>
              <a:ext uri="{FF2B5EF4-FFF2-40B4-BE49-F238E27FC236}">
                <a16:creationId xmlns:a16="http://schemas.microsoft.com/office/drawing/2014/main" id="{F27216D4-324C-4373-AFD6-3ED96ADBDD42}"/>
              </a:ext>
            </a:extLst>
          </p:cNvPr>
          <p:cNvGrpSpPr/>
          <p:nvPr/>
        </p:nvGrpSpPr>
        <p:grpSpPr>
          <a:xfrm>
            <a:off x="705774" y="3173272"/>
            <a:ext cx="192541" cy="60410"/>
            <a:chOff x="1900165" y="2313318"/>
            <a:chExt cx="414901" cy="130176"/>
          </a:xfrm>
        </p:grpSpPr>
        <p:cxnSp>
          <p:nvCxnSpPr>
            <p:cNvPr id="165" name="Straight Connector 164">
              <a:extLst>
                <a:ext uri="{FF2B5EF4-FFF2-40B4-BE49-F238E27FC236}">
                  <a16:creationId xmlns:a16="http://schemas.microsoft.com/office/drawing/2014/main" id="{BC70481F-3882-4A5C-8E34-869BC6D023EB}"/>
                </a:ext>
              </a:extLst>
            </p:cNvPr>
            <p:cNvCxnSpPr>
              <a:cxnSpLocks/>
            </p:cNvCxnSpPr>
            <p:nvPr/>
          </p:nvCxnSpPr>
          <p:spPr>
            <a:xfrm>
              <a:off x="1900165" y="231331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52B7D05-C58E-4675-95EB-83874BB47F03}"/>
                </a:ext>
              </a:extLst>
            </p:cNvPr>
            <p:cNvCxnSpPr>
              <a:cxnSpLocks/>
            </p:cNvCxnSpPr>
            <p:nvPr/>
          </p:nvCxnSpPr>
          <p:spPr>
            <a:xfrm>
              <a:off x="1900165" y="237840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8567499-B874-476B-B615-5C0698D85D5A}"/>
                </a:ext>
              </a:extLst>
            </p:cNvPr>
            <p:cNvCxnSpPr>
              <a:cxnSpLocks/>
            </p:cNvCxnSpPr>
            <p:nvPr/>
          </p:nvCxnSpPr>
          <p:spPr>
            <a:xfrm>
              <a:off x="1900165" y="244349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a:extLst>
              <a:ext uri="{FF2B5EF4-FFF2-40B4-BE49-F238E27FC236}">
                <a16:creationId xmlns:a16="http://schemas.microsoft.com/office/drawing/2014/main" id="{A8B7A8D3-3591-4537-B35E-5BED9FE8E32D}"/>
              </a:ext>
            </a:extLst>
          </p:cNvPr>
          <p:cNvCxnSpPr>
            <a:cxnSpLocks/>
          </p:cNvCxnSpPr>
          <p:nvPr/>
        </p:nvCxnSpPr>
        <p:spPr>
          <a:xfrm>
            <a:off x="996151" y="3201333"/>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C5D6D43F-5C4D-480E-95B1-78E5C81A7EA8}"/>
              </a:ext>
            </a:extLst>
          </p:cNvPr>
          <p:cNvSpPr txBox="1"/>
          <p:nvPr/>
        </p:nvSpPr>
        <p:spPr>
          <a:xfrm>
            <a:off x="638797" y="2730898"/>
            <a:ext cx="327334" cy="178062"/>
          </a:xfrm>
          <a:prstGeom prst="rect">
            <a:avLst/>
          </a:prstGeom>
          <a:noFill/>
        </p:spPr>
        <p:txBody>
          <a:bodyPr wrap="none" rtlCol="0">
            <a:spAutoFit/>
          </a:bodyPr>
          <a:lstStyle/>
          <a:p>
            <a:r>
              <a:rPr lang="en-US" sz="557" b="1" dirty="0"/>
              <a:t>A-Ag</a:t>
            </a:r>
          </a:p>
        </p:txBody>
      </p:sp>
      <p:sp>
        <p:nvSpPr>
          <p:cNvPr id="170" name="TextBox 169">
            <a:extLst>
              <a:ext uri="{FF2B5EF4-FFF2-40B4-BE49-F238E27FC236}">
                <a16:creationId xmlns:a16="http://schemas.microsoft.com/office/drawing/2014/main" id="{4F28F81F-104E-43E0-AABB-CDFA5DBF18B1}"/>
              </a:ext>
            </a:extLst>
          </p:cNvPr>
          <p:cNvSpPr txBox="1"/>
          <p:nvPr/>
        </p:nvSpPr>
        <p:spPr>
          <a:xfrm>
            <a:off x="926773" y="2730898"/>
            <a:ext cx="324128" cy="178062"/>
          </a:xfrm>
          <a:prstGeom prst="rect">
            <a:avLst/>
          </a:prstGeom>
          <a:noFill/>
        </p:spPr>
        <p:txBody>
          <a:bodyPr wrap="none" rtlCol="0">
            <a:spAutoFit/>
          </a:bodyPr>
          <a:lstStyle/>
          <a:p>
            <a:r>
              <a:rPr lang="en-US" sz="557" b="1" dirty="0"/>
              <a:t>B-Ag</a:t>
            </a:r>
          </a:p>
        </p:txBody>
      </p:sp>
      <p:grpSp>
        <p:nvGrpSpPr>
          <p:cNvPr id="171" name="Group 170">
            <a:extLst>
              <a:ext uri="{FF2B5EF4-FFF2-40B4-BE49-F238E27FC236}">
                <a16:creationId xmlns:a16="http://schemas.microsoft.com/office/drawing/2014/main" id="{CBEE12F1-2F3D-46D6-9DC9-DF075D4EC5C3}"/>
              </a:ext>
            </a:extLst>
          </p:cNvPr>
          <p:cNvGrpSpPr/>
          <p:nvPr/>
        </p:nvGrpSpPr>
        <p:grpSpPr>
          <a:xfrm>
            <a:off x="40553" y="4879684"/>
            <a:ext cx="1270358" cy="599325"/>
            <a:chOff x="283864" y="1028225"/>
            <a:chExt cx="2737467" cy="1291477"/>
          </a:xfrm>
        </p:grpSpPr>
        <p:sp>
          <p:nvSpPr>
            <p:cNvPr id="172" name="Rectangle 171">
              <a:extLst>
                <a:ext uri="{FF2B5EF4-FFF2-40B4-BE49-F238E27FC236}">
                  <a16:creationId xmlns:a16="http://schemas.microsoft.com/office/drawing/2014/main" id="{A00389CC-DD77-4A77-A6FB-CDAC8874E2D2}"/>
                </a:ext>
              </a:extLst>
            </p:cNvPr>
            <p:cNvSpPr/>
            <p:nvPr/>
          </p:nvSpPr>
          <p:spPr>
            <a:xfrm>
              <a:off x="1635275" y="1028602"/>
              <a:ext cx="578291" cy="455413"/>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73" name="Rectangle 172">
              <a:extLst>
                <a:ext uri="{FF2B5EF4-FFF2-40B4-BE49-F238E27FC236}">
                  <a16:creationId xmlns:a16="http://schemas.microsoft.com/office/drawing/2014/main" id="{16429BF3-0B98-463E-8F9A-D0D60F8163BF}"/>
                </a:ext>
              </a:extLst>
            </p:cNvPr>
            <p:cNvSpPr/>
            <p:nvPr/>
          </p:nvSpPr>
          <p:spPr>
            <a:xfrm>
              <a:off x="2257596" y="1028225"/>
              <a:ext cx="578290" cy="455413"/>
            </a:xfrm>
            <a:prstGeom prst="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74" name="Rectangle 173">
              <a:extLst>
                <a:ext uri="{FF2B5EF4-FFF2-40B4-BE49-F238E27FC236}">
                  <a16:creationId xmlns:a16="http://schemas.microsoft.com/office/drawing/2014/main" id="{128E30F2-3194-4EA7-B11F-DAAC62438585}"/>
                </a:ext>
              </a:extLst>
            </p:cNvPr>
            <p:cNvSpPr/>
            <p:nvPr/>
          </p:nvSpPr>
          <p:spPr>
            <a:xfrm>
              <a:off x="1635276" y="1523740"/>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75" name="Rectangle 174">
              <a:extLst>
                <a:ext uri="{FF2B5EF4-FFF2-40B4-BE49-F238E27FC236}">
                  <a16:creationId xmlns:a16="http://schemas.microsoft.com/office/drawing/2014/main" id="{ED13B5B6-5DC8-48D6-B7F4-4DD86B40D9C3}"/>
                </a:ext>
              </a:extLst>
            </p:cNvPr>
            <p:cNvSpPr/>
            <p:nvPr/>
          </p:nvSpPr>
          <p:spPr>
            <a:xfrm>
              <a:off x="2257596" y="1523363"/>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76" name="TextBox 175">
              <a:extLst>
                <a:ext uri="{FF2B5EF4-FFF2-40B4-BE49-F238E27FC236}">
                  <a16:creationId xmlns:a16="http://schemas.microsoft.com/office/drawing/2014/main" id="{404C4EC4-E9CE-4E80-B5B2-3E8C91EC5077}"/>
                </a:ext>
              </a:extLst>
            </p:cNvPr>
            <p:cNvSpPr txBox="1"/>
            <p:nvPr/>
          </p:nvSpPr>
          <p:spPr>
            <a:xfrm>
              <a:off x="283864" y="1610171"/>
              <a:ext cx="1551661" cy="383703"/>
            </a:xfrm>
            <a:prstGeom prst="rect">
              <a:avLst/>
            </a:prstGeom>
            <a:noFill/>
          </p:spPr>
          <p:txBody>
            <a:bodyPr wrap="none" rtlCol="0">
              <a:spAutoFit/>
            </a:bodyPr>
            <a:lstStyle/>
            <a:p>
              <a:r>
                <a:rPr lang="en-US" sz="557" b="1" dirty="0"/>
                <a:t>Primary T effector</a:t>
              </a:r>
            </a:p>
          </p:txBody>
        </p:sp>
        <p:sp>
          <p:nvSpPr>
            <p:cNvPr id="177" name="TextBox 176">
              <a:extLst>
                <a:ext uri="{FF2B5EF4-FFF2-40B4-BE49-F238E27FC236}">
                  <a16:creationId xmlns:a16="http://schemas.microsoft.com/office/drawing/2014/main" id="{5B3B0EDC-CEDA-41BC-BFCC-F6163A841A1C}"/>
                </a:ext>
              </a:extLst>
            </p:cNvPr>
            <p:cNvSpPr txBox="1"/>
            <p:nvPr/>
          </p:nvSpPr>
          <p:spPr>
            <a:xfrm>
              <a:off x="1420655" y="1935999"/>
              <a:ext cx="985159" cy="383703"/>
            </a:xfrm>
            <a:prstGeom prst="rect">
              <a:avLst/>
            </a:prstGeom>
            <a:noFill/>
          </p:spPr>
          <p:txBody>
            <a:bodyPr wrap="none" rtlCol="0">
              <a:spAutoFit/>
            </a:bodyPr>
            <a:lstStyle/>
            <a:p>
              <a:r>
                <a:rPr lang="en-US" sz="557" b="1" dirty="0"/>
                <a:t>Activator</a:t>
              </a:r>
            </a:p>
          </p:txBody>
        </p:sp>
        <p:sp>
          <p:nvSpPr>
            <p:cNvPr id="178" name="TextBox 177">
              <a:extLst>
                <a:ext uri="{FF2B5EF4-FFF2-40B4-BE49-F238E27FC236}">
                  <a16:creationId xmlns:a16="http://schemas.microsoft.com/office/drawing/2014/main" id="{C7F6117F-BF10-4B97-BB54-FA474251BC00}"/>
                </a:ext>
              </a:extLst>
            </p:cNvPr>
            <p:cNvSpPr txBox="1"/>
            <p:nvPr/>
          </p:nvSpPr>
          <p:spPr>
            <a:xfrm>
              <a:off x="2146709" y="1935999"/>
              <a:ext cx="874622" cy="383703"/>
            </a:xfrm>
            <a:prstGeom prst="rect">
              <a:avLst/>
            </a:prstGeom>
            <a:noFill/>
          </p:spPr>
          <p:txBody>
            <a:bodyPr wrap="none" rtlCol="0">
              <a:spAutoFit/>
            </a:bodyPr>
            <a:lstStyle/>
            <a:p>
              <a:r>
                <a:rPr lang="en-US" sz="557" b="1" dirty="0"/>
                <a:t>Blocker</a:t>
              </a:r>
            </a:p>
          </p:txBody>
        </p:sp>
      </p:grpSp>
      <p:grpSp>
        <p:nvGrpSpPr>
          <p:cNvPr id="179" name="Group 178">
            <a:extLst>
              <a:ext uri="{FF2B5EF4-FFF2-40B4-BE49-F238E27FC236}">
                <a16:creationId xmlns:a16="http://schemas.microsoft.com/office/drawing/2014/main" id="{0D0605BE-258C-48EC-A5F1-AB6007B8600E}"/>
              </a:ext>
            </a:extLst>
          </p:cNvPr>
          <p:cNvGrpSpPr/>
          <p:nvPr/>
        </p:nvGrpSpPr>
        <p:grpSpPr>
          <a:xfrm>
            <a:off x="705774" y="5183165"/>
            <a:ext cx="192541" cy="60410"/>
            <a:chOff x="1900165" y="2313318"/>
            <a:chExt cx="414901" cy="130176"/>
          </a:xfrm>
        </p:grpSpPr>
        <p:cxnSp>
          <p:nvCxnSpPr>
            <p:cNvPr id="180" name="Straight Connector 179">
              <a:extLst>
                <a:ext uri="{FF2B5EF4-FFF2-40B4-BE49-F238E27FC236}">
                  <a16:creationId xmlns:a16="http://schemas.microsoft.com/office/drawing/2014/main" id="{FA4AB190-6E06-4B1A-9296-0BECE2F8117D}"/>
                </a:ext>
              </a:extLst>
            </p:cNvPr>
            <p:cNvCxnSpPr>
              <a:cxnSpLocks/>
            </p:cNvCxnSpPr>
            <p:nvPr/>
          </p:nvCxnSpPr>
          <p:spPr>
            <a:xfrm>
              <a:off x="1900165" y="2313318"/>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4E6BDBCC-64FA-45DB-952D-DEB85C1E98DC}"/>
                </a:ext>
              </a:extLst>
            </p:cNvPr>
            <p:cNvCxnSpPr>
              <a:cxnSpLocks/>
            </p:cNvCxnSpPr>
            <p:nvPr/>
          </p:nvCxnSpPr>
          <p:spPr>
            <a:xfrm>
              <a:off x="1900165" y="2378406"/>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103720EB-B438-4BEF-9EBC-C0DC8D44F9B1}"/>
                </a:ext>
              </a:extLst>
            </p:cNvPr>
            <p:cNvCxnSpPr>
              <a:cxnSpLocks/>
            </p:cNvCxnSpPr>
            <p:nvPr/>
          </p:nvCxnSpPr>
          <p:spPr>
            <a:xfrm>
              <a:off x="1900165" y="2443494"/>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8C97DAC3-D5DD-433F-8F86-82837BADE979}"/>
              </a:ext>
            </a:extLst>
          </p:cNvPr>
          <p:cNvCxnSpPr>
            <a:cxnSpLocks/>
          </p:cNvCxnSpPr>
          <p:nvPr/>
        </p:nvCxnSpPr>
        <p:spPr>
          <a:xfrm>
            <a:off x="996151" y="5211227"/>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7DBDF118-EB85-44B7-AF78-6BBF83275EBB}"/>
              </a:ext>
            </a:extLst>
          </p:cNvPr>
          <p:cNvSpPr txBox="1"/>
          <p:nvPr/>
        </p:nvSpPr>
        <p:spPr>
          <a:xfrm>
            <a:off x="646266" y="4742062"/>
            <a:ext cx="327334" cy="178062"/>
          </a:xfrm>
          <a:prstGeom prst="rect">
            <a:avLst/>
          </a:prstGeom>
          <a:noFill/>
        </p:spPr>
        <p:txBody>
          <a:bodyPr wrap="none" rtlCol="0">
            <a:spAutoFit/>
          </a:bodyPr>
          <a:lstStyle/>
          <a:p>
            <a:r>
              <a:rPr lang="en-US" sz="557" b="1" dirty="0"/>
              <a:t>A-Ag</a:t>
            </a:r>
          </a:p>
        </p:txBody>
      </p:sp>
      <p:sp>
        <p:nvSpPr>
          <p:cNvPr id="185" name="TextBox 184">
            <a:extLst>
              <a:ext uri="{FF2B5EF4-FFF2-40B4-BE49-F238E27FC236}">
                <a16:creationId xmlns:a16="http://schemas.microsoft.com/office/drawing/2014/main" id="{8C54378E-2C8B-41BE-A91A-7F0AE0B5500A}"/>
              </a:ext>
            </a:extLst>
          </p:cNvPr>
          <p:cNvSpPr txBox="1"/>
          <p:nvPr/>
        </p:nvSpPr>
        <p:spPr>
          <a:xfrm>
            <a:off x="934243" y="4742062"/>
            <a:ext cx="324128" cy="178062"/>
          </a:xfrm>
          <a:prstGeom prst="rect">
            <a:avLst/>
          </a:prstGeom>
          <a:noFill/>
        </p:spPr>
        <p:txBody>
          <a:bodyPr wrap="none" rtlCol="0">
            <a:spAutoFit/>
          </a:bodyPr>
          <a:lstStyle/>
          <a:p>
            <a:r>
              <a:rPr lang="en-US" sz="557" b="1" dirty="0"/>
              <a:t>B-Ag</a:t>
            </a:r>
          </a:p>
        </p:txBody>
      </p:sp>
      <p:grpSp>
        <p:nvGrpSpPr>
          <p:cNvPr id="186" name="Group 185">
            <a:extLst>
              <a:ext uri="{FF2B5EF4-FFF2-40B4-BE49-F238E27FC236}">
                <a16:creationId xmlns:a16="http://schemas.microsoft.com/office/drawing/2014/main" id="{F4D8A413-577A-444C-BC4D-37692807749F}"/>
              </a:ext>
            </a:extLst>
          </p:cNvPr>
          <p:cNvGrpSpPr/>
          <p:nvPr/>
        </p:nvGrpSpPr>
        <p:grpSpPr>
          <a:xfrm>
            <a:off x="29595" y="6701369"/>
            <a:ext cx="1270930" cy="725899"/>
            <a:chOff x="115385" y="2321517"/>
            <a:chExt cx="2738700" cy="1564226"/>
          </a:xfrm>
        </p:grpSpPr>
        <p:sp>
          <p:nvSpPr>
            <p:cNvPr id="187" name="Rectangle 186">
              <a:extLst>
                <a:ext uri="{FF2B5EF4-FFF2-40B4-BE49-F238E27FC236}">
                  <a16:creationId xmlns:a16="http://schemas.microsoft.com/office/drawing/2014/main" id="{F291E0A9-96E7-4486-AFF2-2AEEB2D34BC7}"/>
                </a:ext>
              </a:extLst>
            </p:cNvPr>
            <p:cNvSpPr/>
            <p:nvPr/>
          </p:nvSpPr>
          <p:spPr>
            <a:xfrm>
              <a:off x="1469883" y="2626520"/>
              <a:ext cx="578291"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88" name="Rectangle 187">
              <a:extLst>
                <a:ext uri="{FF2B5EF4-FFF2-40B4-BE49-F238E27FC236}">
                  <a16:creationId xmlns:a16="http://schemas.microsoft.com/office/drawing/2014/main" id="{866CCAB0-DE77-4A4B-AC9A-A2BC1C3E19CB}"/>
                </a:ext>
              </a:extLst>
            </p:cNvPr>
            <p:cNvSpPr/>
            <p:nvPr/>
          </p:nvSpPr>
          <p:spPr>
            <a:xfrm>
              <a:off x="2092204" y="2626143"/>
              <a:ext cx="578290"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89" name="Rectangle 188">
              <a:extLst>
                <a:ext uri="{FF2B5EF4-FFF2-40B4-BE49-F238E27FC236}">
                  <a16:creationId xmlns:a16="http://schemas.microsoft.com/office/drawing/2014/main" id="{9DE2578A-156E-4693-A7CE-73762F4A3AB6}"/>
                </a:ext>
              </a:extLst>
            </p:cNvPr>
            <p:cNvSpPr/>
            <p:nvPr/>
          </p:nvSpPr>
          <p:spPr>
            <a:xfrm>
              <a:off x="1469884" y="3121658"/>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190" name="Rectangle 189">
              <a:extLst>
                <a:ext uri="{FF2B5EF4-FFF2-40B4-BE49-F238E27FC236}">
                  <a16:creationId xmlns:a16="http://schemas.microsoft.com/office/drawing/2014/main" id="{E29FD08B-EB82-4772-837B-3CE51546A46F}"/>
                </a:ext>
              </a:extLst>
            </p:cNvPr>
            <p:cNvSpPr/>
            <p:nvPr/>
          </p:nvSpPr>
          <p:spPr>
            <a:xfrm>
              <a:off x="2092204" y="3121281"/>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191" name="TextBox 190">
              <a:extLst>
                <a:ext uri="{FF2B5EF4-FFF2-40B4-BE49-F238E27FC236}">
                  <a16:creationId xmlns:a16="http://schemas.microsoft.com/office/drawing/2014/main" id="{F2CC7F5E-DA5C-4CA6-BFA4-0DE2EEDB8134}"/>
                </a:ext>
              </a:extLst>
            </p:cNvPr>
            <p:cNvSpPr txBox="1"/>
            <p:nvPr/>
          </p:nvSpPr>
          <p:spPr>
            <a:xfrm>
              <a:off x="115385" y="3196207"/>
              <a:ext cx="1551662" cy="383702"/>
            </a:xfrm>
            <a:prstGeom prst="rect">
              <a:avLst/>
            </a:prstGeom>
            <a:noFill/>
          </p:spPr>
          <p:txBody>
            <a:bodyPr wrap="none" rtlCol="0">
              <a:spAutoFit/>
            </a:bodyPr>
            <a:lstStyle/>
            <a:p>
              <a:r>
                <a:rPr lang="en-US" sz="557" b="1" dirty="0"/>
                <a:t>Primary T effector</a:t>
              </a:r>
            </a:p>
          </p:txBody>
        </p:sp>
        <p:sp>
          <p:nvSpPr>
            <p:cNvPr id="192" name="TextBox 191">
              <a:extLst>
                <a:ext uri="{FF2B5EF4-FFF2-40B4-BE49-F238E27FC236}">
                  <a16:creationId xmlns:a16="http://schemas.microsoft.com/office/drawing/2014/main" id="{398DC56B-C042-48BD-9785-F74EFD3271F3}"/>
                </a:ext>
              </a:extLst>
            </p:cNvPr>
            <p:cNvSpPr txBox="1"/>
            <p:nvPr/>
          </p:nvSpPr>
          <p:spPr>
            <a:xfrm>
              <a:off x="492913" y="2734810"/>
              <a:ext cx="1130241" cy="383702"/>
            </a:xfrm>
            <a:prstGeom prst="rect">
              <a:avLst/>
            </a:prstGeom>
            <a:noFill/>
          </p:spPr>
          <p:txBody>
            <a:bodyPr wrap="none" rtlCol="0">
              <a:spAutoFit/>
            </a:bodyPr>
            <a:lstStyle/>
            <a:p>
              <a:r>
                <a:rPr lang="en-US" sz="557" b="1" dirty="0"/>
                <a:t>HeLa target</a:t>
              </a:r>
            </a:p>
          </p:txBody>
        </p:sp>
        <p:sp>
          <p:nvSpPr>
            <p:cNvPr id="193" name="TextBox 192">
              <a:extLst>
                <a:ext uri="{FF2B5EF4-FFF2-40B4-BE49-F238E27FC236}">
                  <a16:creationId xmlns:a16="http://schemas.microsoft.com/office/drawing/2014/main" id="{7E85A168-7007-481E-858E-C5F20DBE7680}"/>
                </a:ext>
              </a:extLst>
            </p:cNvPr>
            <p:cNvSpPr txBox="1"/>
            <p:nvPr/>
          </p:nvSpPr>
          <p:spPr>
            <a:xfrm>
              <a:off x="1309005" y="3502041"/>
              <a:ext cx="985159" cy="383702"/>
            </a:xfrm>
            <a:prstGeom prst="rect">
              <a:avLst/>
            </a:prstGeom>
            <a:noFill/>
          </p:spPr>
          <p:txBody>
            <a:bodyPr wrap="none" rtlCol="0">
              <a:spAutoFit/>
            </a:bodyPr>
            <a:lstStyle/>
            <a:p>
              <a:r>
                <a:rPr lang="en-US" sz="557" b="1" dirty="0"/>
                <a:t>Activator</a:t>
              </a:r>
            </a:p>
          </p:txBody>
        </p:sp>
        <p:sp>
          <p:nvSpPr>
            <p:cNvPr id="194" name="TextBox 193">
              <a:extLst>
                <a:ext uri="{FF2B5EF4-FFF2-40B4-BE49-F238E27FC236}">
                  <a16:creationId xmlns:a16="http://schemas.microsoft.com/office/drawing/2014/main" id="{F4338BA7-FDAC-4EA8-89E0-7374963C36F8}"/>
                </a:ext>
              </a:extLst>
            </p:cNvPr>
            <p:cNvSpPr txBox="1"/>
            <p:nvPr/>
          </p:nvSpPr>
          <p:spPr>
            <a:xfrm>
              <a:off x="1414139" y="2321517"/>
              <a:ext cx="705365" cy="383702"/>
            </a:xfrm>
            <a:prstGeom prst="rect">
              <a:avLst/>
            </a:prstGeom>
            <a:noFill/>
          </p:spPr>
          <p:txBody>
            <a:bodyPr wrap="none" rtlCol="0">
              <a:spAutoFit/>
            </a:bodyPr>
            <a:lstStyle/>
            <a:p>
              <a:r>
                <a:rPr lang="en-US" sz="557" b="1" dirty="0"/>
                <a:t>A-Ag</a:t>
              </a:r>
            </a:p>
          </p:txBody>
        </p:sp>
        <p:sp>
          <p:nvSpPr>
            <p:cNvPr id="195" name="TextBox 194">
              <a:extLst>
                <a:ext uri="{FF2B5EF4-FFF2-40B4-BE49-F238E27FC236}">
                  <a16:creationId xmlns:a16="http://schemas.microsoft.com/office/drawing/2014/main" id="{B1D4465D-4D2E-484A-A493-0BCB3875DC3B}"/>
                </a:ext>
              </a:extLst>
            </p:cNvPr>
            <p:cNvSpPr txBox="1"/>
            <p:nvPr/>
          </p:nvSpPr>
          <p:spPr>
            <a:xfrm>
              <a:off x="1979463" y="3502041"/>
              <a:ext cx="874622" cy="383702"/>
            </a:xfrm>
            <a:prstGeom prst="rect">
              <a:avLst/>
            </a:prstGeom>
            <a:noFill/>
          </p:spPr>
          <p:txBody>
            <a:bodyPr wrap="none" rtlCol="0">
              <a:spAutoFit/>
            </a:bodyPr>
            <a:lstStyle/>
            <a:p>
              <a:r>
                <a:rPr lang="en-US" sz="557" b="1" dirty="0"/>
                <a:t>Blocker</a:t>
              </a:r>
            </a:p>
          </p:txBody>
        </p:sp>
        <p:sp>
          <p:nvSpPr>
            <p:cNvPr id="196" name="TextBox 195">
              <a:extLst>
                <a:ext uri="{FF2B5EF4-FFF2-40B4-BE49-F238E27FC236}">
                  <a16:creationId xmlns:a16="http://schemas.microsoft.com/office/drawing/2014/main" id="{BF8D942E-0BD8-43AD-9CB9-BAAB77980385}"/>
                </a:ext>
              </a:extLst>
            </p:cNvPr>
            <p:cNvSpPr txBox="1"/>
            <p:nvPr/>
          </p:nvSpPr>
          <p:spPr>
            <a:xfrm>
              <a:off x="2018957" y="2321517"/>
              <a:ext cx="698457" cy="383702"/>
            </a:xfrm>
            <a:prstGeom prst="rect">
              <a:avLst/>
            </a:prstGeom>
            <a:noFill/>
          </p:spPr>
          <p:txBody>
            <a:bodyPr wrap="none" rtlCol="0">
              <a:spAutoFit/>
            </a:bodyPr>
            <a:lstStyle/>
            <a:p>
              <a:r>
                <a:rPr lang="en-US" sz="557" b="1" dirty="0"/>
                <a:t>B-Ag</a:t>
              </a:r>
            </a:p>
          </p:txBody>
        </p:sp>
      </p:grpSp>
      <p:cxnSp>
        <p:nvCxnSpPr>
          <p:cNvPr id="197" name="Straight Connector 196">
            <a:extLst>
              <a:ext uri="{FF2B5EF4-FFF2-40B4-BE49-F238E27FC236}">
                <a16:creationId xmlns:a16="http://schemas.microsoft.com/office/drawing/2014/main" id="{628C33F4-450E-4CF1-84D4-4F6A0E23E070}"/>
              </a:ext>
            </a:extLst>
          </p:cNvPr>
          <p:cNvCxnSpPr>
            <a:cxnSpLocks/>
          </p:cNvCxnSpPr>
          <p:nvPr/>
        </p:nvCxnSpPr>
        <p:spPr>
          <a:xfrm flipV="1">
            <a:off x="716007" y="6877913"/>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410BBF8-0740-4F26-B5F1-1B7BF0C1793C}"/>
              </a:ext>
            </a:extLst>
          </p:cNvPr>
          <p:cNvCxnSpPr>
            <a:cxnSpLocks/>
          </p:cNvCxnSpPr>
          <p:nvPr/>
        </p:nvCxnSpPr>
        <p:spPr>
          <a:xfrm>
            <a:off x="983524" y="7175079"/>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a16="http://schemas.microsoft.com/office/drawing/2014/main" id="{DDE592BE-2A98-43EC-84AC-BF9BC04E99B2}"/>
              </a:ext>
            </a:extLst>
          </p:cNvPr>
          <p:cNvGrpSpPr/>
          <p:nvPr/>
        </p:nvGrpSpPr>
        <p:grpSpPr>
          <a:xfrm>
            <a:off x="699646" y="7149326"/>
            <a:ext cx="192541" cy="60410"/>
            <a:chOff x="1430616" y="2769169"/>
            <a:chExt cx="414901" cy="130176"/>
          </a:xfrm>
        </p:grpSpPr>
        <p:cxnSp>
          <p:nvCxnSpPr>
            <p:cNvPr id="200" name="Straight Connector 199">
              <a:extLst>
                <a:ext uri="{FF2B5EF4-FFF2-40B4-BE49-F238E27FC236}">
                  <a16:creationId xmlns:a16="http://schemas.microsoft.com/office/drawing/2014/main" id="{4B791127-2460-4545-B866-E0CB5B16B037}"/>
                </a:ext>
              </a:extLst>
            </p:cNvPr>
            <p:cNvCxnSpPr>
              <a:cxnSpLocks/>
            </p:cNvCxnSpPr>
            <p:nvPr/>
          </p:nvCxnSpPr>
          <p:spPr>
            <a:xfrm>
              <a:off x="1430616" y="2769169"/>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0E7AAC5-E4F8-497A-83E4-B219C0C7F469}"/>
                </a:ext>
              </a:extLst>
            </p:cNvPr>
            <p:cNvCxnSpPr>
              <a:cxnSpLocks/>
            </p:cNvCxnSpPr>
            <p:nvPr/>
          </p:nvCxnSpPr>
          <p:spPr>
            <a:xfrm>
              <a:off x="1430616" y="2834257"/>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47174A0-B207-4066-A0D1-16797FABB0D0}"/>
                </a:ext>
              </a:extLst>
            </p:cNvPr>
            <p:cNvCxnSpPr>
              <a:cxnSpLocks/>
            </p:cNvCxnSpPr>
            <p:nvPr/>
          </p:nvCxnSpPr>
          <p:spPr>
            <a:xfrm>
              <a:off x="1430616" y="2899345"/>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3" name="Straight Connector 202">
            <a:extLst>
              <a:ext uri="{FF2B5EF4-FFF2-40B4-BE49-F238E27FC236}">
                <a16:creationId xmlns:a16="http://schemas.microsoft.com/office/drawing/2014/main" id="{83744842-0E53-40B9-82F6-62496E82B501}"/>
              </a:ext>
            </a:extLst>
          </p:cNvPr>
          <p:cNvCxnSpPr>
            <a:cxnSpLocks/>
          </p:cNvCxnSpPr>
          <p:nvPr/>
        </p:nvCxnSpPr>
        <p:spPr>
          <a:xfrm>
            <a:off x="982008" y="6954465"/>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9197F3BD-DCAF-4B23-9C81-ECC9AB832524}"/>
              </a:ext>
            </a:extLst>
          </p:cNvPr>
          <p:cNvGrpSpPr/>
          <p:nvPr/>
        </p:nvGrpSpPr>
        <p:grpSpPr>
          <a:xfrm>
            <a:off x="31741" y="8613847"/>
            <a:ext cx="1266648" cy="739718"/>
            <a:chOff x="108676" y="2307675"/>
            <a:chExt cx="2729476" cy="1594006"/>
          </a:xfrm>
        </p:grpSpPr>
        <p:sp>
          <p:nvSpPr>
            <p:cNvPr id="205" name="Rectangle 204">
              <a:extLst>
                <a:ext uri="{FF2B5EF4-FFF2-40B4-BE49-F238E27FC236}">
                  <a16:creationId xmlns:a16="http://schemas.microsoft.com/office/drawing/2014/main" id="{11E369F2-726E-489E-95B3-A2C204E299FB}"/>
                </a:ext>
              </a:extLst>
            </p:cNvPr>
            <p:cNvSpPr/>
            <p:nvPr/>
          </p:nvSpPr>
          <p:spPr>
            <a:xfrm>
              <a:off x="1469883" y="2626520"/>
              <a:ext cx="578291"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206" name="Rectangle 205">
              <a:extLst>
                <a:ext uri="{FF2B5EF4-FFF2-40B4-BE49-F238E27FC236}">
                  <a16:creationId xmlns:a16="http://schemas.microsoft.com/office/drawing/2014/main" id="{31758BC7-C8DA-41E3-BCE3-FBB431F080E5}"/>
                </a:ext>
              </a:extLst>
            </p:cNvPr>
            <p:cNvSpPr/>
            <p:nvPr/>
          </p:nvSpPr>
          <p:spPr>
            <a:xfrm>
              <a:off x="2092204" y="2626143"/>
              <a:ext cx="578290" cy="45541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207" name="Rectangle 206">
              <a:extLst>
                <a:ext uri="{FF2B5EF4-FFF2-40B4-BE49-F238E27FC236}">
                  <a16:creationId xmlns:a16="http://schemas.microsoft.com/office/drawing/2014/main" id="{5D675C77-941D-4FFD-8468-B0AD4CCF8A48}"/>
                </a:ext>
              </a:extLst>
            </p:cNvPr>
            <p:cNvSpPr/>
            <p:nvPr/>
          </p:nvSpPr>
          <p:spPr>
            <a:xfrm>
              <a:off x="1469884" y="3121658"/>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dirty="0"/>
            </a:p>
          </p:txBody>
        </p:sp>
        <p:sp>
          <p:nvSpPr>
            <p:cNvPr id="208" name="Rectangle 207">
              <a:extLst>
                <a:ext uri="{FF2B5EF4-FFF2-40B4-BE49-F238E27FC236}">
                  <a16:creationId xmlns:a16="http://schemas.microsoft.com/office/drawing/2014/main" id="{0F0FF7C7-A72D-4487-88A9-61308C86B7C3}"/>
                </a:ext>
              </a:extLst>
            </p:cNvPr>
            <p:cNvSpPr/>
            <p:nvPr/>
          </p:nvSpPr>
          <p:spPr>
            <a:xfrm>
              <a:off x="2092204" y="3121281"/>
              <a:ext cx="578290" cy="455413"/>
            </a:xfrm>
            <a:prstGeom prst="rect">
              <a:avLst/>
            </a:prstGeom>
            <a:solidFill>
              <a:schemeClr val="accent1">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6"/>
            </a:p>
          </p:txBody>
        </p:sp>
        <p:sp>
          <p:nvSpPr>
            <p:cNvPr id="209" name="TextBox 208">
              <a:extLst>
                <a:ext uri="{FF2B5EF4-FFF2-40B4-BE49-F238E27FC236}">
                  <a16:creationId xmlns:a16="http://schemas.microsoft.com/office/drawing/2014/main" id="{934AE4C9-5404-46D8-BF18-1D6C1E22E9C3}"/>
                </a:ext>
              </a:extLst>
            </p:cNvPr>
            <p:cNvSpPr txBox="1"/>
            <p:nvPr/>
          </p:nvSpPr>
          <p:spPr>
            <a:xfrm>
              <a:off x="108676" y="3153350"/>
              <a:ext cx="1551663" cy="383703"/>
            </a:xfrm>
            <a:prstGeom prst="rect">
              <a:avLst/>
            </a:prstGeom>
            <a:noFill/>
          </p:spPr>
          <p:txBody>
            <a:bodyPr wrap="none" rtlCol="0">
              <a:spAutoFit/>
            </a:bodyPr>
            <a:lstStyle/>
            <a:p>
              <a:r>
                <a:rPr lang="en-US" sz="557" b="1" dirty="0"/>
                <a:t>Primary T effector</a:t>
              </a:r>
            </a:p>
          </p:txBody>
        </p:sp>
        <p:sp>
          <p:nvSpPr>
            <p:cNvPr id="210" name="TextBox 209">
              <a:extLst>
                <a:ext uri="{FF2B5EF4-FFF2-40B4-BE49-F238E27FC236}">
                  <a16:creationId xmlns:a16="http://schemas.microsoft.com/office/drawing/2014/main" id="{5103B5C1-BD15-4E90-8898-8D37A166B306}"/>
                </a:ext>
              </a:extLst>
            </p:cNvPr>
            <p:cNvSpPr txBox="1"/>
            <p:nvPr/>
          </p:nvSpPr>
          <p:spPr>
            <a:xfrm>
              <a:off x="437655" y="2661162"/>
              <a:ext cx="1130242" cy="383703"/>
            </a:xfrm>
            <a:prstGeom prst="rect">
              <a:avLst/>
            </a:prstGeom>
            <a:noFill/>
          </p:spPr>
          <p:txBody>
            <a:bodyPr wrap="none" rtlCol="0">
              <a:spAutoFit/>
            </a:bodyPr>
            <a:lstStyle/>
            <a:p>
              <a:r>
                <a:rPr lang="en-US" sz="557" b="1" dirty="0"/>
                <a:t>HeLa target</a:t>
              </a:r>
            </a:p>
          </p:txBody>
        </p:sp>
        <p:sp>
          <p:nvSpPr>
            <p:cNvPr id="211" name="TextBox 210">
              <a:extLst>
                <a:ext uri="{FF2B5EF4-FFF2-40B4-BE49-F238E27FC236}">
                  <a16:creationId xmlns:a16="http://schemas.microsoft.com/office/drawing/2014/main" id="{4633B6DB-5404-43A2-BB85-2DB28BADBBD0}"/>
                </a:ext>
              </a:extLst>
            </p:cNvPr>
            <p:cNvSpPr txBox="1"/>
            <p:nvPr/>
          </p:nvSpPr>
          <p:spPr>
            <a:xfrm>
              <a:off x="1293068" y="3517978"/>
              <a:ext cx="985160" cy="383703"/>
            </a:xfrm>
            <a:prstGeom prst="rect">
              <a:avLst/>
            </a:prstGeom>
            <a:noFill/>
          </p:spPr>
          <p:txBody>
            <a:bodyPr wrap="none" rtlCol="0">
              <a:spAutoFit/>
            </a:bodyPr>
            <a:lstStyle/>
            <a:p>
              <a:r>
                <a:rPr lang="en-US" sz="557" b="1" dirty="0"/>
                <a:t>Activator</a:t>
              </a:r>
            </a:p>
          </p:txBody>
        </p:sp>
        <p:sp>
          <p:nvSpPr>
            <p:cNvPr id="212" name="TextBox 211">
              <a:extLst>
                <a:ext uri="{FF2B5EF4-FFF2-40B4-BE49-F238E27FC236}">
                  <a16:creationId xmlns:a16="http://schemas.microsoft.com/office/drawing/2014/main" id="{FC892F60-642A-4432-B8CB-AD1ED4D3D2D8}"/>
                </a:ext>
              </a:extLst>
            </p:cNvPr>
            <p:cNvSpPr txBox="1"/>
            <p:nvPr/>
          </p:nvSpPr>
          <p:spPr>
            <a:xfrm>
              <a:off x="1413698" y="2307675"/>
              <a:ext cx="705366" cy="383703"/>
            </a:xfrm>
            <a:prstGeom prst="rect">
              <a:avLst/>
            </a:prstGeom>
            <a:noFill/>
          </p:spPr>
          <p:txBody>
            <a:bodyPr wrap="none" rtlCol="0">
              <a:spAutoFit/>
            </a:bodyPr>
            <a:lstStyle/>
            <a:p>
              <a:r>
                <a:rPr lang="en-US" sz="557" b="1" dirty="0"/>
                <a:t>A-Ag</a:t>
              </a:r>
            </a:p>
          </p:txBody>
        </p:sp>
        <p:sp>
          <p:nvSpPr>
            <p:cNvPr id="213" name="TextBox 212">
              <a:extLst>
                <a:ext uri="{FF2B5EF4-FFF2-40B4-BE49-F238E27FC236}">
                  <a16:creationId xmlns:a16="http://schemas.microsoft.com/office/drawing/2014/main" id="{3D21167D-9ECE-4D4C-883E-BEA62826EE42}"/>
                </a:ext>
              </a:extLst>
            </p:cNvPr>
            <p:cNvSpPr txBox="1"/>
            <p:nvPr/>
          </p:nvSpPr>
          <p:spPr>
            <a:xfrm>
              <a:off x="1963529" y="3517978"/>
              <a:ext cx="874623" cy="383703"/>
            </a:xfrm>
            <a:prstGeom prst="rect">
              <a:avLst/>
            </a:prstGeom>
            <a:noFill/>
          </p:spPr>
          <p:txBody>
            <a:bodyPr wrap="none" rtlCol="0">
              <a:spAutoFit/>
            </a:bodyPr>
            <a:lstStyle/>
            <a:p>
              <a:r>
                <a:rPr lang="en-US" sz="557" b="1" dirty="0"/>
                <a:t>Blocker</a:t>
              </a:r>
            </a:p>
          </p:txBody>
        </p:sp>
        <p:sp>
          <p:nvSpPr>
            <p:cNvPr id="214" name="TextBox 213">
              <a:extLst>
                <a:ext uri="{FF2B5EF4-FFF2-40B4-BE49-F238E27FC236}">
                  <a16:creationId xmlns:a16="http://schemas.microsoft.com/office/drawing/2014/main" id="{5BF4F564-B29A-4B1B-B66B-09E51F9C2835}"/>
                </a:ext>
              </a:extLst>
            </p:cNvPr>
            <p:cNvSpPr txBox="1"/>
            <p:nvPr/>
          </p:nvSpPr>
          <p:spPr>
            <a:xfrm>
              <a:off x="2018517" y="2307675"/>
              <a:ext cx="698457" cy="383703"/>
            </a:xfrm>
            <a:prstGeom prst="rect">
              <a:avLst/>
            </a:prstGeom>
            <a:noFill/>
          </p:spPr>
          <p:txBody>
            <a:bodyPr wrap="none" rtlCol="0">
              <a:spAutoFit/>
            </a:bodyPr>
            <a:lstStyle/>
            <a:p>
              <a:r>
                <a:rPr lang="en-US" sz="557" b="1" dirty="0"/>
                <a:t>B-Ag</a:t>
              </a:r>
            </a:p>
          </p:txBody>
        </p:sp>
      </p:grpSp>
      <p:cxnSp>
        <p:nvCxnSpPr>
          <p:cNvPr id="215" name="Straight Connector 214">
            <a:extLst>
              <a:ext uri="{FF2B5EF4-FFF2-40B4-BE49-F238E27FC236}">
                <a16:creationId xmlns:a16="http://schemas.microsoft.com/office/drawing/2014/main" id="{670A577F-503B-42C9-B84A-EADCEA607175}"/>
              </a:ext>
            </a:extLst>
          </p:cNvPr>
          <p:cNvCxnSpPr>
            <a:cxnSpLocks/>
          </p:cNvCxnSpPr>
          <p:nvPr/>
        </p:nvCxnSpPr>
        <p:spPr>
          <a:xfrm flipV="1">
            <a:off x="1009243" y="8796815"/>
            <a:ext cx="173419" cy="138047"/>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84A7725-6C3E-407B-954D-DDFE1882C9D9}"/>
              </a:ext>
            </a:extLst>
          </p:cNvPr>
          <p:cNvCxnSpPr>
            <a:cxnSpLocks/>
          </p:cNvCxnSpPr>
          <p:nvPr/>
        </p:nvCxnSpPr>
        <p:spPr>
          <a:xfrm>
            <a:off x="995510" y="9093981"/>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7" name="Group 216">
            <a:extLst>
              <a:ext uri="{FF2B5EF4-FFF2-40B4-BE49-F238E27FC236}">
                <a16:creationId xmlns:a16="http://schemas.microsoft.com/office/drawing/2014/main" id="{EC4E9E82-ECEA-48BE-AF71-D31DF8D6F236}"/>
              </a:ext>
            </a:extLst>
          </p:cNvPr>
          <p:cNvGrpSpPr/>
          <p:nvPr/>
        </p:nvGrpSpPr>
        <p:grpSpPr>
          <a:xfrm>
            <a:off x="711632" y="9068227"/>
            <a:ext cx="192541" cy="60410"/>
            <a:chOff x="1430616" y="2769169"/>
            <a:chExt cx="414901" cy="130176"/>
          </a:xfrm>
        </p:grpSpPr>
        <p:cxnSp>
          <p:nvCxnSpPr>
            <p:cNvPr id="218" name="Straight Connector 217">
              <a:extLst>
                <a:ext uri="{FF2B5EF4-FFF2-40B4-BE49-F238E27FC236}">
                  <a16:creationId xmlns:a16="http://schemas.microsoft.com/office/drawing/2014/main" id="{B35329EE-BF94-415D-96A0-8CECE8BF1E0B}"/>
                </a:ext>
              </a:extLst>
            </p:cNvPr>
            <p:cNvCxnSpPr>
              <a:cxnSpLocks/>
            </p:cNvCxnSpPr>
            <p:nvPr/>
          </p:nvCxnSpPr>
          <p:spPr>
            <a:xfrm>
              <a:off x="1430616" y="2769169"/>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8C4707E-213F-49EA-8F8A-B5EEEFC790DD}"/>
                </a:ext>
              </a:extLst>
            </p:cNvPr>
            <p:cNvCxnSpPr>
              <a:cxnSpLocks/>
            </p:cNvCxnSpPr>
            <p:nvPr/>
          </p:nvCxnSpPr>
          <p:spPr>
            <a:xfrm>
              <a:off x="1430616" y="2834257"/>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957C5F6-9235-4458-8249-C21EF203CC65}"/>
                </a:ext>
              </a:extLst>
            </p:cNvPr>
            <p:cNvCxnSpPr>
              <a:cxnSpLocks/>
            </p:cNvCxnSpPr>
            <p:nvPr/>
          </p:nvCxnSpPr>
          <p:spPr>
            <a:xfrm>
              <a:off x="1430616" y="2899345"/>
              <a:ext cx="4149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1" name="Straight Connector 220">
            <a:extLst>
              <a:ext uri="{FF2B5EF4-FFF2-40B4-BE49-F238E27FC236}">
                <a16:creationId xmlns:a16="http://schemas.microsoft.com/office/drawing/2014/main" id="{406331DA-1870-4377-860B-4902DE336A62}"/>
              </a:ext>
            </a:extLst>
          </p:cNvPr>
          <p:cNvCxnSpPr>
            <a:cxnSpLocks/>
          </p:cNvCxnSpPr>
          <p:nvPr/>
        </p:nvCxnSpPr>
        <p:spPr>
          <a:xfrm>
            <a:off x="707812" y="8873367"/>
            <a:ext cx="1925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CF5574D3-BCBA-43D3-9845-BCD8E63FA222}"/>
              </a:ext>
            </a:extLst>
          </p:cNvPr>
          <p:cNvSpPr txBox="1"/>
          <p:nvPr/>
        </p:nvSpPr>
        <p:spPr>
          <a:xfrm>
            <a:off x="2744520" y="2171564"/>
            <a:ext cx="1622560" cy="206660"/>
          </a:xfrm>
          <a:prstGeom prst="rect">
            <a:avLst/>
          </a:prstGeom>
          <a:solidFill>
            <a:schemeClr val="bg1"/>
          </a:solidFill>
        </p:spPr>
        <p:txBody>
          <a:bodyPr wrap="none" rtlCol="0">
            <a:spAutoFit/>
          </a:bodyPr>
          <a:lstStyle/>
          <a:p>
            <a:r>
              <a:rPr lang="en-US" sz="743" b="1" u="sng" dirty="0"/>
              <a:t>Receptor levels: CAR mRNA titration</a:t>
            </a:r>
          </a:p>
        </p:txBody>
      </p:sp>
      <p:sp>
        <p:nvSpPr>
          <p:cNvPr id="223" name="TextBox 222">
            <a:extLst>
              <a:ext uri="{FF2B5EF4-FFF2-40B4-BE49-F238E27FC236}">
                <a16:creationId xmlns:a16="http://schemas.microsoft.com/office/drawing/2014/main" id="{C0D3762A-0709-4825-B023-FC72658ABBF0}"/>
              </a:ext>
            </a:extLst>
          </p:cNvPr>
          <p:cNvSpPr txBox="1"/>
          <p:nvPr/>
        </p:nvSpPr>
        <p:spPr>
          <a:xfrm>
            <a:off x="2592498" y="4211393"/>
            <a:ext cx="2164375" cy="206660"/>
          </a:xfrm>
          <a:prstGeom prst="rect">
            <a:avLst/>
          </a:prstGeom>
          <a:solidFill>
            <a:schemeClr val="bg1"/>
          </a:solidFill>
        </p:spPr>
        <p:txBody>
          <a:bodyPr wrap="none" rtlCol="0">
            <a:spAutoFit/>
          </a:bodyPr>
          <a:lstStyle/>
          <a:p>
            <a:r>
              <a:rPr lang="en-US" sz="743" b="1" u="sng" dirty="0"/>
              <a:t>Receptor levels: Blocker mRNA (5000 ng constant)</a:t>
            </a:r>
          </a:p>
        </p:txBody>
      </p:sp>
      <p:sp>
        <p:nvSpPr>
          <p:cNvPr id="224" name="TextBox 223">
            <a:extLst>
              <a:ext uri="{FF2B5EF4-FFF2-40B4-BE49-F238E27FC236}">
                <a16:creationId xmlns:a16="http://schemas.microsoft.com/office/drawing/2014/main" id="{B1D90777-2C28-473C-B18A-961F507D916E}"/>
              </a:ext>
            </a:extLst>
          </p:cNvPr>
          <p:cNvSpPr txBox="1"/>
          <p:nvPr/>
        </p:nvSpPr>
        <p:spPr>
          <a:xfrm>
            <a:off x="1622898" y="3742099"/>
            <a:ext cx="1032070" cy="211917"/>
          </a:xfrm>
          <a:prstGeom prst="rect">
            <a:avLst/>
          </a:prstGeom>
          <a:solidFill>
            <a:schemeClr val="bg1"/>
          </a:solidFill>
        </p:spPr>
        <p:txBody>
          <a:bodyPr wrap="square" rtlCol="0">
            <a:spAutoFit/>
          </a:bodyPr>
          <a:lstStyle/>
          <a:p>
            <a:pPr algn="ctr"/>
            <a:r>
              <a:rPr lang="en-US" sz="777" b="1" dirty="0"/>
              <a:t>CAR protein (MFI)</a:t>
            </a:r>
          </a:p>
        </p:txBody>
      </p:sp>
      <p:sp>
        <p:nvSpPr>
          <p:cNvPr id="226" name="TextBox 225">
            <a:extLst>
              <a:ext uri="{FF2B5EF4-FFF2-40B4-BE49-F238E27FC236}">
                <a16:creationId xmlns:a16="http://schemas.microsoft.com/office/drawing/2014/main" id="{2868B253-1EAD-4E35-9FED-9C313DD9273F}"/>
              </a:ext>
            </a:extLst>
          </p:cNvPr>
          <p:cNvSpPr txBox="1"/>
          <p:nvPr/>
        </p:nvSpPr>
        <p:spPr>
          <a:xfrm>
            <a:off x="1640279" y="5796893"/>
            <a:ext cx="1089293" cy="211917"/>
          </a:xfrm>
          <a:prstGeom prst="rect">
            <a:avLst/>
          </a:prstGeom>
          <a:solidFill>
            <a:schemeClr val="bg1"/>
          </a:solidFill>
        </p:spPr>
        <p:txBody>
          <a:bodyPr wrap="square" rtlCol="0">
            <a:spAutoFit/>
          </a:bodyPr>
          <a:lstStyle/>
          <a:p>
            <a:pPr algn="ctr"/>
            <a:r>
              <a:rPr lang="en-US" sz="777" b="1" dirty="0"/>
              <a:t>Blocker protein (MFI)</a:t>
            </a:r>
          </a:p>
        </p:txBody>
      </p:sp>
      <p:pic>
        <p:nvPicPr>
          <p:cNvPr id="23" name="Picture 22" descr="A screenshot of a video game&#10;&#10;Description automatically generated with low confidence">
            <a:extLst>
              <a:ext uri="{FF2B5EF4-FFF2-40B4-BE49-F238E27FC236}">
                <a16:creationId xmlns:a16="http://schemas.microsoft.com/office/drawing/2014/main" id="{85882D1F-7445-459F-B721-92BE35F83D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0214" y="2109995"/>
            <a:ext cx="1511137" cy="1979138"/>
          </a:xfrm>
          <a:prstGeom prst="rect">
            <a:avLst/>
          </a:prstGeom>
        </p:spPr>
      </p:pic>
      <p:pic>
        <p:nvPicPr>
          <p:cNvPr id="61" name="Picture 60" descr="A screenshot of a video game&#10;&#10;Description automatically generated with medium confidence">
            <a:extLst>
              <a:ext uri="{FF2B5EF4-FFF2-40B4-BE49-F238E27FC236}">
                <a16:creationId xmlns:a16="http://schemas.microsoft.com/office/drawing/2014/main" id="{141339B6-A3A8-4816-86EF-568A4B69EC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90212" y="4380038"/>
            <a:ext cx="1437055" cy="1704011"/>
          </a:xfrm>
          <a:prstGeom prst="rect">
            <a:avLst/>
          </a:prstGeom>
        </p:spPr>
      </p:pic>
      <p:sp>
        <p:nvSpPr>
          <p:cNvPr id="227" name="TextBox 226">
            <a:extLst>
              <a:ext uri="{FF2B5EF4-FFF2-40B4-BE49-F238E27FC236}">
                <a16:creationId xmlns:a16="http://schemas.microsoft.com/office/drawing/2014/main" id="{789ECEB1-27F3-45CE-89B5-4C54D548BEAB}"/>
              </a:ext>
            </a:extLst>
          </p:cNvPr>
          <p:cNvSpPr txBox="1"/>
          <p:nvPr/>
        </p:nvSpPr>
        <p:spPr>
          <a:xfrm>
            <a:off x="1832631" y="6358837"/>
            <a:ext cx="723275" cy="220958"/>
          </a:xfrm>
          <a:prstGeom prst="rect">
            <a:avLst/>
          </a:prstGeom>
          <a:solidFill>
            <a:schemeClr val="bg1"/>
          </a:solidFill>
        </p:spPr>
        <p:txBody>
          <a:bodyPr wrap="none" rtlCol="0">
            <a:spAutoFit/>
          </a:bodyPr>
          <a:lstStyle/>
          <a:p>
            <a:r>
              <a:rPr lang="en-US" sz="836" b="1" u="sng" dirty="0"/>
              <a:t>1x Activator</a:t>
            </a:r>
          </a:p>
        </p:txBody>
      </p:sp>
      <p:sp>
        <p:nvSpPr>
          <p:cNvPr id="228" name="TextBox 227">
            <a:extLst>
              <a:ext uri="{FF2B5EF4-FFF2-40B4-BE49-F238E27FC236}">
                <a16:creationId xmlns:a16="http://schemas.microsoft.com/office/drawing/2014/main" id="{00D561DA-E2CC-45AC-8211-F8718E33F2D9}"/>
              </a:ext>
            </a:extLst>
          </p:cNvPr>
          <p:cNvSpPr txBox="1"/>
          <p:nvPr/>
        </p:nvSpPr>
        <p:spPr>
          <a:xfrm>
            <a:off x="118346" y="-4776"/>
            <a:ext cx="7539754" cy="2182136"/>
          </a:xfrm>
          <a:prstGeom prst="rect">
            <a:avLst/>
          </a:prstGeom>
          <a:noFill/>
        </p:spPr>
        <p:txBody>
          <a:bodyPr wrap="square" rtlCol="0">
            <a:spAutoFit/>
          </a:bodyPr>
          <a:lstStyle/>
          <a:p>
            <a:pPr defTabSz="443776"/>
            <a:r>
              <a:rPr lang="en-US" sz="970" b="1" dirty="0">
                <a:solidFill>
                  <a:prstClr val="black"/>
                </a:solidFill>
                <a:latin typeface="Calibri" panose="020F0502020204030204"/>
              </a:rPr>
              <a:t>Supplementary Figure 9: Altering the ratio of MSLN CAR activator to A*02 blocker in primary T cells (Donor 2).  </a:t>
            </a:r>
            <a:r>
              <a:rPr lang="en-US" sz="970" dirty="0">
                <a:solidFill>
                  <a:prstClr val="black"/>
                </a:solidFill>
                <a:latin typeface="Calibri" panose="020F0502020204030204"/>
              </a:rPr>
              <a:t>Cell surface staining of activator and blocker receptors vs. various MSLN CAR mRNA amounts, analyzed by flow cytometry.  Blocker was held constant at 5000 ng mRNA and activator (MSLN CAR) was varied at 0, 1250, 2500 and 5000 ng as shown. (A) MSLN CAR and A*02 blocker.  MSLN CAR was stained with labeled MSLN tetramer (see Methods).  To calculate fold-expression, background was subtracted before normalization to the lowest value. Bar chart colors match flow histogram colors. (B) Blocker protein level is minimally affected by varying activator level.  Surface expression of blocker at different mRNA amounts of CAR activator.  Blocker was stained with A*02 </a:t>
            </a:r>
            <a:r>
              <a:rPr lang="en-US" sz="970" dirty="0" err="1">
                <a:solidFill>
                  <a:prstClr val="black"/>
                </a:solidFill>
                <a:latin typeface="Calibri" panose="020F0502020204030204"/>
              </a:rPr>
              <a:t>pMHC</a:t>
            </a:r>
            <a:r>
              <a:rPr lang="en-US" sz="970" dirty="0">
                <a:solidFill>
                  <a:prstClr val="black"/>
                </a:solidFill>
                <a:latin typeface="Calibri" panose="020F0502020204030204"/>
              </a:rPr>
              <a:t> tetramer (see Methods). Fold-changes shown on graphs (i.e., 1x, 2x, 3x) are based on surface protein estimates, not mRNA amount. Compared to Donor 1 (Figure 7A,B), Donor 2 did not transfect as well with MSLN CAR or A*02 blocker mRNA, resulting in weaker blocking (see C,D below). MFI, geometric mean fluorescence intensity. (C) Activation response (killing of GFP-labeled target cells) to varied ratios of MSLN CAR to A*02 blocker after 12 hours of co-culture with target cells. Activation dose-response curves are shown for each ratio of CAR to blocker tested.  Open circles = CAR only, filled circles = CAR + blocker. MSLN-knockout HeLa cells provided the stimulus. MSLN A-Ag levels were varied with constant B-Ag (50 ng A*02 mRNA, ~58,000 molecules/cell).  Shifting of EC50 and Emax with blocker present is shown for each activator amount. (D) Inhibition response to varied MSLN CAR to A*02 blocker ratios after 12 hours of co-culture with target cells. Wildtype HeLa cells provided the A-Ag stimulus (endogenously expressed ~50,000 MSLN molecules/cell), and B-Ag (A*02 mRNA) was varied. Dashed lines are meant to convey trends and are not fit mathematically. </a:t>
            </a:r>
          </a:p>
        </p:txBody>
      </p:sp>
    </p:spTree>
    <p:extLst>
      <p:ext uri="{BB962C8B-B14F-4D97-AF65-F5344CB8AC3E}">
        <p14:creationId xmlns:p14="http://schemas.microsoft.com/office/powerpoint/2010/main" val="3367741193"/>
      </p:ext>
    </p:extLst>
  </p:cSld>
  <p:clrMapOvr>
    <a:masterClrMapping/>
  </p:clrMapOvr>
</p:sld>
</file>

<file path=ppt/theme/theme1.xml><?xml version="1.0" encoding="utf-8"?>
<a:theme xmlns:a="http://schemas.openxmlformats.org/drawingml/2006/main" name="Simple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3298</Words>
  <Application>Microsoft Office PowerPoint</Application>
  <PresentationFormat>Custom</PresentationFormat>
  <Paragraphs>516</Paragraphs>
  <Slides>9</Slides>
  <Notes>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Simple Light</vt:lpstr>
      <vt:lpstr>Office Theme</vt:lpstr>
      <vt:lpstr>Prism 9</vt:lpstr>
      <vt:lpstr>Supplementary Figure 1:  Graphical depiction of antigen surface expression in HeLa [A*02(-)MSLN(-)] cells. (A) Flow cytometry data depicting constant amounts of A*02 mRNA used for activation dose-response 2D titration. Titrated MSLN mRNA amounts are shown on the left. (B) Standard curves showing MSLN molecules/cell resulting from MSLN mRNA titration with different constant A*02 mRNA amounts (left).  Graph depicting effect of MSLN mRNA titration on constant amounts of A*02 mRNA expression (right). (C) Flow cytometry data depicting constant amounts of MSLN mRNA used for inhibition dose-response 2D titration. Titrated A*02 mRNA amounts are shown on the left. (D) Standard curves showing MSLN molecules/cell resulting from A*02 mRNA titration with different constant MSLN mRNA amounts (left).  Graph depicting effect of A*02 mRNA titration on constant amounts of MSLN mRNA expression (right). (E) MSLN activator and A*02 blocker expression in transduced Jurkat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Manry</dc:creator>
  <cp:lastModifiedBy>Megan Bond</cp:lastModifiedBy>
  <cp:revision>383</cp:revision>
  <dcterms:created xsi:type="dcterms:W3CDTF">2021-09-23T19:44:56Z</dcterms:created>
  <dcterms:modified xsi:type="dcterms:W3CDTF">2022-03-03T09:33:25Z</dcterms:modified>
</cp:coreProperties>
</file>