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35640" y="5982480"/>
            <a:ext cx="885600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2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Figure S1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Phenotype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growth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one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representative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HRC generated by </a:t>
            </a:r>
            <a:r>
              <a:rPr lang="en-US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35S:PhAN4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along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sub-culture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cycle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(from day 7 to day 21) after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isolation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from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transformed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leaf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disk (panel A). Visual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inspection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same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clone after 1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year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sub-culture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passages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(panel B)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confirmed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phenotype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.  </a:t>
            </a:r>
            <a:endParaRPr dirty="0"/>
          </a:p>
        </p:txBody>
      </p:sp>
      <p:grpSp>
        <p:nvGrpSpPr>
          <p:cNvPr id="2" name="Gruppo 1"/>
          <p:cNvGrpSpPr/>
          <p:nvPr/>
        </p:nvGrpSpPr>
        <p:grpSpPr>
          <a:xfrm>
            <a:off x="-423720" y="260640"/>
            <a:ext cx="8207280" cy="5468760"/>
            <a:chOff x="-423720" y="260640"/>
            <a:chExt cx="8207280" cy="5468760"/>
          </a:xfrm>
        </p:grpSpPr>
        <p:sp>
          <p:nvSpPr>
            <p:cNvPr id="73" name="CustomShape 2"/>
            <p:cNvSpPr/>
            <p:nvPr/>
          </p:nvSpPr>
          <p:spPr>
            <a:xfrm>
              <a:off x="138960" y="3055680"/>
              <a:ext cx="5701680" cy="272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strike="noStrike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day</a:t>
              </a:r>
              <a:r>
                <a:rPr lang="it-IT" sz="1200" strike="noStrike" dirty="0">
                  <a:solidFill>
                    <a:srgbClr val="000000"/>
                  </a:solidFill>
                  <a:latin typeface="Times New Roman"/>
                  <a:ea typeface="DejaVu Sans"/>
                </a:rPr>
                <a:t> 7                                                           </a:t>
              </a:r>
              <a:r>
                <a:rPr lang="it-IT" sz="1200" strike="noStrike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day</a:t>
              </a:r>
              <a:r>
                <a:rPr lang="it-IT" sz="1200" strike="noStrike" dirty="0">
                  <a:solidFill>
                    <a:srgbClr val="000000"/>
                  </a:solidFill>
                  <a:latin typeface="Times New Roman"/>
                  <a:ea typeface="DejaVu Sans"/>
                </a:rPr>
                <a:t> 14                                                        </a:t>
              </a:r>
              <a:r>
                <a:rPr lang="it-IT" sz="1200" strike="noStrike" dirty="0" err="1">
                  <a:solidFill>
                    <a:srgbClr val="000000"/>
                  </a:solidFill>
                  <a:latin typeface="Times New Roman"/>
                  <a:ea typeface="DejaVu Sans"/>
                </a:rPr>
                <a:t>day</a:t>
              </a:r>
              <a:r>
                <a:rPr lang="it-IT" sz="1200" strike="noStrike" dirty="0">
                  <a:solidFill>
                    <a:srgbClr val="000000"/>
                  </a:solidFill>
                  <a:latin typeface="Times New Roman"/>
                  <a:ea typeface="DejaVu Sans"/>
                </a:rPr>
                <a:t> 21</a:t>
              </a:r>
              <a:endParaRPr dirty="0"/>
            </a:p>
          </p:txBody>
        </p:sp>
        <p:pic>
          <p:nvPicPr>
            <p:cNvPr id="74" name="Immagine 20"/>
            <p:cNvPicPr/>
            <p:nvPr/>
          </p:nvPicPr>
          <p:blipFill>
            <a:blip r:embed="rId2"/>
            <a:srcRect l="-7530" t="49879"/>
            <a:stretch/>
          </p:blipFill>
          <p:spPr>
            <a:xfrm>
              <a:off x="-423720" y="260640"/>
              <a:ext cx="8206920" cy="344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Immagine 1"/>
            <p:cNvPicPr/>
            <p:nvPr/>
          </p:nvPicPr>
          <p:blipFill>
            <a:blip r:embed="rId3"/>
            <a:stretch/>
          </p:blipFill>
          <p:spPr>
            <a:xfrm>
              <a:off x="157320" y="641160"/>
              <a:ext cx="2499840" cy="237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Immagine 2"/>
            <p:cNvPicPr/>
            <p:nvPr/>
          </p:nvPicPr>
          <p:blipFill>
            <a:blip r:embed="rId4"/>
            <a:stretch/>
          </p:blipFill>
          <p:spPr>
            <a:xfrm>
              <a:off x="2715840" y="641160"/>
              <a:ext cx="2499840" cy="237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Immagine 3"/>
            <p:cNvPicPr/>
            <p:nvPr/>
          </p:nvPicPr>
          <p:blipFill>
            <a:blip r:embed="rId5"/>
            <a:stretch/>
          </p:blipFill>
          <p:spPr>
            <a:xfrm>
              <a:off x="5270760" y="641160"/>
              <a:ext cx="2512440" cy="237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Immagine 4"/>
            <p:cNvPicPr/>
            <p:nvPr/>
          </p:nvPicPr>
          <p:blipFill>
            <a:blip r:embed="rId6"/>
            <a:stretch/>
          </p:blipFill>
          <p:spPr>
            <a:xfrm>
              <a:off x="157320" y="3350160"/>
              <a:ext cx="2506680" cy="2379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Immagine 5"/>
            <p:cNvPicPr/>
            <p:nvPr/>
          </p:nvPicPr>
          <p:blipFill>
            <a:blip r:embed="rId7"/>
            <a:stretch/>
          </p:blipFill>
          <p:spPr>
            <a:xfrm>
              <a:off x="2715480" y="3350160"/>
              <a:ext cx="2500200" cy="2379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Immagine 6"/>
            <p:cNvPicPr/>
            <p:nvPr/>
          </p:nvPicPr>
          <p:blipFill>
            <a:blip r:embed="rId8"/>
            <a:stretch/>
          </p:blipFill>
          <p:spPr>
            <a:xfrm>
              <a:off x="5270760" y="3350160"/>
              <a:ext cx="2512800" cy="237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1" name="CustomShape 3"/>
            <p:cNvSpPr/>
            <p:nvPr/>
          </p:nvSpPr>
          <p:spPr>
            <a:xfrm>
              <a:off x="1231920" y="86760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A</a:t>
              </a:r>
              <a:endParaRPr/>
            </a:p>
          </p:txBody>
        </p:sp>
        <p:sp>
          <p:nvSpPr>
            <p:cNvPr id="82" name="CustomShape 4"/>
            <p:cNvSpPr/>
            <p:nvPr/>
          </p:nvSpPr>
          <p:spPr>
            <a:xfrm>
              <a:off x="3854880" y="86760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A</a:t>
              </a:r>
              <a:endParaRPr/>
            </a:p>
          </p:txBody>
        </p:sp>
        <p:sp>
          <p:nvSpPr>
            <p:cNvPr id="83" name="CustomShape 5"/>
            <p:cNvSpPr/>
            <p:nvPr/>
          </p:nvSpPr>
          <p:spPr>
            <a:xfrm>
              <a:off x="6416280" y="86760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A</a:t>
              </a:r>
              <a:endParaRPr/>
            </a:p>
          </p:txBody>
        </p:sp>
        <p:sp>
          <p:nvSpPr>
            <p:cNvPr id="84" name="CustomShape 6"/>
            <p:cNvSpPr/>
            <p:nvPr/>
          </p:nvSpPr>
          <p:spPr>
            <a:xfrm>
              <a:off x="1259640" y="368100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B</a:t>
              </a:r>
              <a:endParaRPr/>
            </a:p>
          </p:txBody>
        </p:sp>
        <p:sp>
          <p:nvSpPr>
            <p:cNvPr id="85" name="CustomShape 7"/>
            <p:cNvSpPr/>
            <p:nvPr/>
          </p:nvSpPr>
          <p:spPr>
            <a:xfrm>
              <a:off x="3854880" y="365904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B</a:t>
              </a:r>
              <a:endParaRPr/>
            </a:p>
          </p:txBody>
        </p:sp>
        <p:sp>
          <p:nvSpPr>
            <p:cNvPr id="86" name="CustomShape 8"/>
            <p:cNvSpPr/>
            <p:nvPr/>
          </p:nvSpPr>
          <p:spPr>
            <a:xfrm>
              <a:off x="6433920" y="3681000"/>
              <a:ext cx="18432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it-IT" sz="1200" b="1" strike="noStrike">
                  <a:solidFill>
                    <a:srgbClr val="000000"/>
                  </a:solidFill>
                  <a:latin typeface="Arial"/>
                  <a:ea typeface="DejaVu Sans"/>
                </a:rPr>
                <a:t>B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4329720"/>
            <a:ext cx="914292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2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Figure S2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PCR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analysis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on MicroTom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HRCs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for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detection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specific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gene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fragments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200" i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rolB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200" i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rolC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virC1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PhAn4 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from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representative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independently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isolated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HR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clones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(A). M: DNA marker,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Thermo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Scientific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GeneRuler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1kb DNA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Ladder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section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containing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the 1000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bp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750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bp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500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bp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fragments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from top to bottom); lane 1: positive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controls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A. rhizogenes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itself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was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used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for </a:t>
            </a:r>
            <a:r>
              <a:rPr lang="it-IT" sz="1200" i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rolB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200" i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rolC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virC1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35S:AN4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plant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expression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vector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was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used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for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PhAN4)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;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lanes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2-5: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HRCs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obtained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by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transformation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with 35S:AN4;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lanes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6-9):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HRCs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obtained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by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transformation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with 35S:AN4-EGFP; lane 10: control HRC.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size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the PCR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products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indicated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in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Table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S1.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One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representative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transformed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HRC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after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1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year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-subculture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passages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. Lane 1: positive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controls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; lane 2: HRC-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extracted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genomic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DNA (B).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88" name="Immagine 21"/>
          <p:cNvPicPr/>
          <p:nvPr/>
        </p:nvPicPr>
        <p:blipFill>
          <a:blip r:embed="rId2"/>
          <a:stretch/>
        </p:blipFill>
        <p:spPr>
          <a:xfrm>
            <a:off x="676440" y="216360"/>
            <a:ext cx="5522400" cy="4112640"/>
          </a:xfrm>
          <a:prstGeom prst="rect">
            <a:avLst/>
          </a:prstGeom>
          <a:ln>
            <a:noFill/>
          </a:ln>
        </p:spPr>
      </p:pic>
      <p:sp>
        <p:nvSpPr>
          <p:cNvPr id="96" name="CustomShape 5"/>
          <p:cNvSpPr/>
          <p:nvPr/>
        </p:nvSpPr>
        <p:spPr>
          <a:xfrm>
            <a:off x="7017572" y="3977670"/>
            <a:ext cx="2995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400" b="1" strike="noStrike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endParaRPr/>
          </a:p>
        </p:txBody>
      </p:sp>
      <p:grpSp>
        <p:nvGrpSpPr>
          <p:cNvPr id="2" name="Gruppo 1"/>
          <p:cNvGrpSpPr/>
          <p:nvPr/>
        </p:nvGrpSpPr>
        <p:grpSpPr>
          <a:xfrm>
            <a:off x="6225028" y="631996"/>
            <a:ext cx="1445852" cy="2781211"/>
            <a:chOff x="6318674" y="216360"/>
            <a:chExt cx="1445852" cy="2781211"/>
          </a:xfrm>
        </p:grpSpPr>
        <p:grpSp>
          <p:nvGrpSpPr>
            <p:cNvPr id="12" name="Gruppo 11"/>
            <p:cNvGrpSpPr/>
            <p:nvPr/>
          </p:nvGrpSpPr>
          <p:grpSpPr>
            <a:xfrm>
              <a:off x="6318674" y="216360"/>
              <a:ext cx="1445852" cy="2653263"/>
              <a:chOff x="6135937" y="756729"/>
              <a:chExt cx="1445852" cy="2653263"/>
            </a:xfrm>
          </p:grpSpPr>
          <p:pic>
            <p:nvPicPr>
              <p:cNvPr id="13" name="Immagine 12" descr="pcr ricorsa bis 1 2017-06-20 11hr 59min TAGLIATA 1.tif"/>
              <p:cNvPicPr>
                <a:picLocks noChangeAspect="1"/>
              </p:cNvPicPr>
              <p:nvPr/>
            </p:nvPicPr>
            <p:blipFill>
              <a:blip r:embed="rId3" cstate="print"/>
              <a:srcRect l="18237" t="51196" r="60922" b="29723"/>
              <a:stretch>
                <a:fillRect/>
              </a:stretch>
            </p:blipFill>
            <p:spPr>
              <a:xfrm>
                <a:off x="6610189" y="1177744"/>
                <a:ext cx="936104" cy="504056"/>
              </a:xfrm>
              <a:prstGeom prst="rect">
                <a:avLst/>
              </a:prstGeom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6853597" y="756729"/>
                <a:ext cx="72819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1       2          </a:t>
                </a:r>
              </a:p>
            </p:txBody>
          </p:sp>
          <p:pic>
            <p:nvPicPr>
              <p:cNvPr id="15" name="Immagine 14" descr="pcr ricorsa bis 2 2017-06-20 12hr 00min 5.tif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rcRect l="-3372" t="59832" r="73769" b="19580"/>
              <a:stretch>
                <a:fillRect/>
              </a:stretch>
            </p:blipFill>
            <p:spPr>
              <a:xfrm>
                <a:off x="6538181" y="2204864"/>
                <a:ext cx="1008112" cy="504056"/>
              </a:xfrm>
              <a:prstGeom prst="rect">
                <a:avLst/>
              </a:prstGeom>
            </p:spPr>
          </p:pic>
          <p:pic>
            <p:nvPicPr>
              <p:cNvPr id="16" name="Immagine 15" descr="pcr ricorsa bis 1 2017-06-20 11hr 59min TAGLIATA 2.tif"/>
              <p:cNvPicPr>
                <a:picLocks noChangeAspect="1"/>
              </p:cNvPicPr>
              <p:nvPr/>
            </p:nvPicPr>
            <p:blipFill>
              <a:blip r:embed="rId5" cstate="print"/>
              <a:srcRect l="19178" t="64266" r="53148" b="16317"/>
              <a:stretch>
                <a:fillRect/>
              </a:stretch>
            </p:blipFill>
            <p:spPr>
              <a:xfrm>
                <a:off x="6615129" y="1709936"/>
                <a:ext cx="931164" cy="475920"/>
              </a:xfrm>
              <a:prstGeom prst="rect">
                <a:avLst/>
              </a:prstGeom>
            </p:spPr>
          </p:pic>
          <p:sp>
            <p:nvSpPr>
              <p:cNvPr id="17" name="Rettangolo 16"/>
              <p:cNvSpPr/>
              <p:nvPr/>
            </p:nvSpPr>
            <p:spPr>
              <a:xfrm>
                <a:off x="6538181" y="1105736"/>
                <a:ext cx="144016" cy="2304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6135937" y="1277888"/>
                <a:ext cx="133164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hangingPunct="0">
                  <a:defRPr/>
                </a:pPr>
                <a:r>
                  <a:rPr lang="it-IT" sz="1200" i="1" dirty="0" err="1">
                    <a:latin typeface="Times New Roman" pitchFamily="18" charset="0"/>
                    <a:cs typeface="Times New Roman" pitchFamily="18" charset="0"/>
                  </a:rPr>
                  <a:t>rolB</a:t>
                </a:r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r>
                  <a:rPr lang="it-IT" sz="1200" i="1" dirty="0" err="1">
                    <a:latin typeface="Times New Roman" pitchFamily="18" charset="0"/>
                    <a:cs typeface="Times New Roman" pitchFamily="18" charset="0"/>
                  </a:rPr>
                  <a:t>rolC</a:t>
                </a:r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virC1 </a:t>
                </a: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endParaRPr lang="it-IT" sz="1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eaLnBrk="0" hangingPunct="0">
                  <a:defRPr/>
                </a:pPr>
                <a:r>
                  <a:rPr lang="it-IT" sz="1200" i="1" dirty="0">
                    <a:latin typeface="Times New Roman" pitchFamily="18" charset="0"/>
                    <a:cs typeface="Times New Roman" pitchFamily="18" charset="0"/>
                  </a:rPr>
                  <a:t>PhAN4 </a:t>
                </a:r>
                <a:endParaRPr lang="it-IT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9" name="Immagine 18" descr="genom e pcr 220716 T5 x AN4.tif"/>
            <p:cNvPicPr>
              <a:picLocks noChangeAspect="1"/>
            </p:cNvPicPr>
            <p:nvPr/>
          </p:nvPicPr>
          <p:blipFill>
            <a:blip r:embed="rId6" cstate="print"/>
            <a:srcRect l="3132" r="59277" b="-48499"/>
            <a:stretch>
              <a:fillRect/>
            </a:stretch>
          </p:blipFill>
          <p:spPr>
            <a:xfrm>
              <a:off x="6881958" y="2209950"/>
              <a:ext cx="859223" cy="7876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4329720"/>
            <a:ext cx="9142920" cy="136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2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Figure S3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Transcript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levels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copy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number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PhAN4 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in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tissues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6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independent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transformed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tomato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HRCs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. Relative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expression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was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determined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by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qRT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-PCR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using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the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SlAct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-40 gene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endogenous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reference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. Relative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expression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the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PhAN4 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gene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was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calculated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using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the 2</a:t>
            </a:r>
            <a:r>
              <a:rPr lang="it-IT" sz="1200" strike="noStrike" baseline="26000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it-IT" sz="1200" strike="noStrike" baseline="26000" dirty="0">
                <a:solidFill>
                  <a:srgbClr val="000000"/>
                </a:solidFill>
                <a:latin typeface="Palatino Linotype Greek"/>
                <a:ea typeface="Palatino Linotype Greek"/>
              </a:rPr>
              <a:t>Δ</a:t>
            </a:r>
            <a:r>
              <a:rPr lang="it-IT" sz="1200" strike="noStrike" baseline="26000" dirty="0">
                <a:solidFill>
                  <a:srgbClr val="000000"/>
                </a:solidFill>
                <a:latin typeface="Times New Roman"/>
                <a:ea typeface="Palatino Linotype"/>
              </a:rPr>
              <a:t>CT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 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method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 and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expressed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mean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values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± s.d. of separate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measurements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(n = 3) from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two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biological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replicates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for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each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HRC. SYBR Green real-time PCR on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genomic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DNA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was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used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to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determine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i="1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PhAN4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copy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number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.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Both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parameters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were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subjected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to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one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-way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analysis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of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variance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(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one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-way ANOVA) with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Palatino Linotype"/>
              </a:rPr>
              <a:t>Tukey’s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Palatino Linotype"/>
              </a:rPr>
              <a:t> post-hoc test.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06" y="316652"/>
            <a:ext cx="6436668" cy="386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40120" y="3911400"/>
            <a:ext cx="864000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it-IT" sz="12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Figure S4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UV-VIS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spectra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both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control (on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left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) and AN4-1HRC (on the right)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before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after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2kGy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absorbed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dose.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Peaks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280 nm and 320 nm indicate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presence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of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flavonols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hydroxycinnamic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acids,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tannins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and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flavanols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.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extraction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in PBS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did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not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show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additional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anthocyanins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peak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at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520 nm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as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demonstrated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by the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extraction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200" strike="noStrike" dirty="0" err="1">
                <a:solidFill>
                  <a:srgbClr val="000000"/>
                </a:solidFill>
                <a:latin typeface="Times New Roman"/>
                <a:ea typeface="Calibri"/>
              </a:rPr>
              <a:t>water:HCl</a:t>
            </a:r>
            <a:r>
              <a:rPr lang="it-IT" sz="1200" strike="noStrike" dirty="0">
                <a:solidFill>
                  <a:srgbClr val="000000"/>
                </a:solidFill>
                <a:latin typeface="Times New Roman"/>
                <a:ea typeface="Calibri"/>
              </a:rPr>
              <a:t> (100:1, v/v).</a:t>
            </a:r>
            <a:endParaRPr dirty="0"/>
          </a:p>
        </p:txBody>
      </p:sp>
      <p:pic>
        <p:nvPicPr>
          <p:cNvPr id="100" name="Immagine 1"/>
          <p:cNvPicPr/>
          <p:nvPr/>
        </p:nvPicPr>
        <p:blipFill>
          <a:blip r:embed="rId2"/>
          <a:stretch/>
        </p:blipFill>
        <p:spPr>
          <a:xfrm>
            <a:off x="395640" y="836640"/>
            <a:ext cx="4163760" cy="3038400"/>
          </a:xfrm>
          <a:prstGeom prst="rect">
            <a:avLst/>
          </a:prstGeom>
          <a:ln>
            <a:noFill/>
          </a:ln>
        </p:spPr>
      </p:pic>
      <p:pic>
        <p:nvPicPr>
          <p:cNvPr id="101" name="Immagine 5"/>
          <p:cNvPicPr/>
          <p:nvPr/>
        </p:nvPicPr>
        <p:blipFill>
          <a:blip r:embed="rId3"/>
          <a:stretch/>
        </p:blipFill>
        <p:spPr>
          <a:xfrm>
            <a:off x="4560480" y="852840"/>
            <a:ext cx="4162320" cy="303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29581" y="4568625"/>
            <a:ext cx="864000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it-IT" sz="12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Figure S5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GB" sz="1200" dirty="0" err="1">
                <a:solidFill>
                  <a:srgbClr val="000000"/>
                </a:solidFill>
                <a:latin typeface="Times New Roman"/>
              </a:rPr>
              <a:t>Vacuolar</a:t>
            </a:r>
            <a:r>
              <a:rPr lang="en-GB" sz="1200" dirty="0">
                <a:solidFill>
                  <a:srgbClr val="000000"/>
                </a:solidFill>
                <a:latin typeface="Times New Roman"/>
              </a:rPr>
              <a:t> pH of both control and </a:t>
            </a:r>
            <a:r>
              <a:rPr lang="en-GB" sz="1200" i="1" dirty="0">
                <a:solidFill>
                  <a:srgbClr val="000000"/>
                </a:solidFill>
                <a:latin typeface="Times New Roman"/>
              </a:rPr>
              <a:t>Ph</a:t>
            </a:r>
            <a:r>
              <a:rPr lang="en-GB" sz="1200" dirty="0">
                <a:solidFill>
                  <a:srgbClr val="000000"/>
                </a:solidFill>
                <a:latin typeface="Times New Roman"/>
              </a:rPr>
              <a:t>AN4 HRCs. The pH was measured as described in </a:t>
            </a:r>
            <a:r>
              <a:rPr lang="en-GB" sz="1200" dirty="0" err="1">
                <a:solidFill>
                  <a:srgbClr val="000000"/>
                </a:solidFill>
                <a:latin typeface="Times New Roman"/>
              </a:rPr>
              <a:t>Verweij</a:t>
            </a:r>
            <a:r>
              <a:rPr lang="en-GB" sz="1200" dirty="0">
                <a:solidFill>
                  <a:srgbClr val="000000"/>
                </a:solidFill>
                <a:latin typeface="Times New Roman"/>
              </a:rPr>
              <a:t> et al. 2008.</a:t>
            </a:r>
          </a:p>
          <a:p>
            <a:pPr algn="just">
              <a:lnSpc>
                <a:spcPct val="100000"/>
              </a:lnSpc>
            </a:pPr>
            <a:endParaRPr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49551"/>
              </p:ext>
            </p:extLst>
          </p:nvPr>
        </p:nvGraphicFramePr>
        <p:xfrm>
          <a:off x="3135313" y="1295400"/>
          <a:ext cx="3214687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215112" imgH="3180261" progId="Prism8.Document">
                  <p:embed/>
                </p:oleObj>
              </mc:Choice>
              <mc:Fallback>
                <p:oleObj name="Prism 8" r:id="rId2" imgW="3215112" imgH="3180261" progId="Prism8.Document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5313" y="1295400"/>
                        <a:ext cx="3214687" cy="317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4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435</Words>
  <Application>Microsoft Office PowerPoint</Application>
  <PresentationFormat>Presentazione su schermo (4:3)</PresentationFormat>
  <Paragraphs>32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Palatino Linotype Greek</vt:lpstr>
      <vt:lpstr>StarSymbol</vt:lpstr>
      <vt:lpstr>Times New Roman</vt:lpstr>
      <vt:lpstr>Office Theme</vt:lpstr>
      <vt:lpstr>Office Theme</vt:lpstr>
      <vt:lpstr>Prism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Silvia</cp:lastModifiedBy>
  <cp:revision>11</cp:revision>
  <dcterms:modified xsi:type="dcterms:W3CDTF">2021-12-07T13:58:31Z</dcterms:modified>
</cp:coreProperties>
</file>