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39CD"/>
    <a:srgbClr val="B30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6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E20D3F-E5F3-4EDF-80F8-93DAF146C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08BB4A-D494-40EA-A628-0ABFDF2C0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0A9805-01C8-4A5E-B677-FF52B3F9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09E192-748D-4219-8333-473B241F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859237-6CAA-4EFA-BE91-C0DCBFA0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49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C2F386-E3B7-4776-AB9B-F31160AA5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E5D936-985A-49B2-A9BB-087A48272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AA2996-24D0-4ABE-9F37-E2FF343D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D10701-006A-450F-8A2F-99D55BC2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CB28A9-479B-4042-8035-CD4A5121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30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8FF5F88-581A-4C9E-8707-3A8366B0F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D393FA5-E760-4062-8F0F-0662E8731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82BA51-7592-4686-B999-A900DF85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346E78-A587-4751-B1F1-92EC82A9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5DA582-556A-4483-A6B0-9DC89336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76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3D9ECE-DAB2-4686-AFBB-D8B41789F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3B4BD0-335A-4886-AE1C-D874BD25E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F3A74F-4E53-4A8B-AD02-396C580F6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760BA2-D161-41EE-8E06-AE0131464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F68DAD-ACA6-488A-A860-2E0A59C21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92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6858C4-8E41-4758-B0A8-54A467DDE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7287D18-0154-4EC2-A57A-C921D0C80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A9BA79-C8B1-41B5-9557-08BA88099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6695B1-ED42-4A62-B65D-D8D1BDDB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740BF5-4976-4622-AE04-EBD5E192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1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0DE8A6-BAE5-4E99-B3B1-0F1F9DB1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1D1DAF-B101-4959-90BE-A86E2F05F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C6A9804-F2DC-40F5-986F-F10C9120A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CAECDFB-3D1A-4A0F-B062-7C807B4C3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0FC7D67-6C91-4D15-B11A-56BAC1A8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A2F215-ADF5-4BFB-B429-DB2CD3D67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55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3733C7-4DF7-4E0B-AA90-8F0503F0E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8D07005-1310-413A-B98F-C1078D143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9ECC2A-3AE1-47C9-9D9A-651504143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1D715CE-774E-4571-AB0A-E0ED1AC48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D44A688-FA56-4B02-94BE-0F4B693BA1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3C4D21F-3A05-4DFB-AEDC-FD0D9E423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61BE5E3-8A8E-4BE6-838B-93D9B14A5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4307618-8BE1-4C8B-ACFC-82E28666D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557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1A2809-BF25-459B-B9D4-474E0577B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07431DB-29D0-40CA-8133-84E12BFE2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C84E3A2-1F54-411C-865C-5F92FD9CA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93BEB21-522B-4AD6-8250-EBBBDB56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4988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227D72C-A4D6-488E-A9FD-DEBC16DB5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D02BDE7-FAB5-4CDE-8A89-92A441B71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F8308F-4E21-400A-B8EB-2F2AE2FD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80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716A7F-7FAC-47BA-A4C0-E76FD3F9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0196FF-A3B4-4EFB-A521-799565D71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5B742D4-E156-4A51-A053-E6BFB74EC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C5552D5-7533-455E-80C3-A3BAEC48C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48A15E-07A1-43C5-A285-CB73F8D63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D5D1A5F-C874-4345-8170-EF625D9E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8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9B7C79-E3A9-481D-8877-721D9055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FBE8F21-6B03-4818-8876-07CF00B7F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FB05799-5AE4-46A1-AEC1-AC1093EAB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0DFE4BF-C274-45F5-99CE-D6DBC2E84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5FB7CC-3153-4EE1-B6AC-F87AB9C76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083E4F9-5982-4347-9E97-D0E9191A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13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EEC3450-01BA-4301-8D58-25C494DF0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8B34F9-17B7-4DE0-946D-1CBDA16B3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DF8DC5-5455-4C78-8DC0-D39F61C6A8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28EE2-E504-444E-8838-0CA79B3621AD}" type="datetimeFigureOut">
              <a:rPr lang="zh-CN" altLang="en-US" smtClean="0"/>
              <a:t>2022/2/10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2AEF3D-6217-4656-BF88-F891C8E10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59CAFC-426B-40F7-9C2B-75CBF7B69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962CE-8B2C-49EB-B5F5-B7190439C4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14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32045" y="127583"/>
            <a:ext cx="11327909" cy="6602839"/>
            <a:chOff x="123932" y="-154235"/>
            <a:chExt cx="11494519" cy="6849080"/>
          </a:xfrm>
        </p:grpSpPr>
        <p:grpSp>
          <p:nvGrpSpPr>
            <p:cNvPr id="112" name="组合 111"/>
            <p:cNvGrpSpPr/>
            <p:nvPr/>
          </p:nvGrpSpPr>
          <p:grpSpPr>
            <a:xfrm>
              <a:off x="123932" y="-154235"/>
              <a:ext cx="11494519" cy="6849080"/>
              <a:chOff x="123932" y="0"/>
              <a:chExt cx="11494519" cy="6849080"/>
            </a:xfrm>
          </p:grpSpPr>
          <p:pic>
            <p:nvPicPr>
              <p:cNvPr id="5" name="图片 4">
                <a:extLst>
                  <a:ext uri="{FF2B5EF4-FFF2-40B4-BE49-F238E27FC236}">
                    <a16:creationId xmlns:a16="http://schemas.microsoft.com/office/drawing/2014/main" id="{6C61F084-3372-4FDE-A2E8-68652D0386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7439" y="0"/>
                <a:ext cx="9524999" cy="6849080"/>
              </a:xfrm>
              <a:prstGeom prst="rect">
                <a:avLst/>
              </a:prstGeom>
            </p:spPr>
          </p:pic>
          <p:sp>
            <p:nvSpPr>
              <p:cNvPr id="6" name="流程图: 终止 5">
                <a:extLst>
                  <a:ext uri="{FF2B5EF4-FFF2-40B4-BE49-F238E27FC236}">
                    <a16:creationId xmlns:a16="http://schemas.microsoft.com/office/drawing/2014/main" id="{780EA62E-F85A-44DE-B84D-FB67A46D835F}"/>
                  </a:ext>
                </a:extLst>
              </p:cNvPr>
              <p:cNvSpPr/>
              <p:nvPr/>
            </p:nvSpPr>
            <p:spPr>
              <a:xfrm>
                <a:off x="2330662" y="3860800"/>
                <a:ext cx="375920" cy="142240"/>
              </a:xfrm>
              <a:prstGeom prst="flowChartTerminator">
                <a:avLst/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sp>
            <p:nvSpPr>
              <p:cNvPr id="7" name="流程图: 终止 6">
                <a:extLst>
                  <a:ext uri="{FF2B5EF4-FFF2-40B4-BE49-F238E27FC236}">
                    <a16:creationId xmlns:a16="http://schemas.microsoft.com/office/drawing/2014/main" id="{F5211752-2105-41CD-BF69-3539B9F80CB5}"/>
                  </a:ext>
                </a:extLst>
              </p:cNvPr>
              <p:cNvSpPr/>
              <p:nvPr/>
            </p:nvSpPr>
            <p:spPr>
              <a:xfrm>
                <a:off x="2706582" y="3860800"/>
                <a:ext cx="375920" cy="142240"/>
              </a:xfrm>
              <a:prstGeom prst="flowChartTerminator">
                <a:avLst/>
              </a:prstGeom>
              <a:solidFill>
                <a:srgbClr val="C739C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cxnSp>
            <p:nvCxnSpPr>
              <p:cNvPr id="19" name="直接箭头连接符 18">
                <a:extLst>
                  <a:ext uri="{FF2B5EF4-FFF2-40B4-BE49-F238E27FC236}">
                    <a16:creationId xmlns:a16="http://schemas.microsoft.com/office/drawing/2014/main" id="{B19023F7-4DC7-4BB2-9FEC-DDBECF97DC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74725" y="4124582"/>
                <a:ext cx="2517957" cy="95882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流程图: 终止 19">
                <a:extLst>
                  <a:ext uri="{FF2B5EF4-FFF2-40B4-BE49-F238E27FC236}">
                    <a16:creationId xmlns:a16="http://schemas.microsoft.com/office/drawing/2014/main" id="{CB87DE17-1AE6-49BE-BA56-4565052A1FD0}"/>
                  </a:ext>
                </a:extLst>
              </p:cNvPr>
              <p:cNvSpPr/>
              <p:nvPr/>
            </p:nvSpPr>
            <p:spPr>
              <a:xfrm>
                <a:off x="5792682" y="3860800"/>
                <a:ext cx="375920" cy="142240"/>
              </a:xfrm>
              <a:prstGeom prst="flowChartTerminator">
                <a:avLst/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sp>
            <p:nvSpPr>
              <p:cNvPr id="21" name="流程图: 终止 20">
                <a:extLst>
                  <a:ext uri="{FF2B5EF4-FFF2-40B4-BE49-F238E27FC236}">
                    <a16:creationId xmlns:a16="http://schemas.microsoft.com/office/drawing/2014/main" id="{373D0DF4-3C2E-4292-A4DB-A05FF9E25518}"/>
                  </a:ext>
                </a:extLst>
              </p:cNvPr>
              <p:cNvSpPr/>
              <p:nvPr/>
            </p:nvSpPr>
            <p:spPr>
              <a:xfrm>
                <a:off x="6168602" y="3860800"/>
                <a:ext cx="375920" cy="142240"/>
              </a:xfrm>
              <a:prstGeom prst="flowChartTerminator">
                <a:avLst/>
              </a:prstGeom>
              <a:solidFill>
                <a:srgbClr val="C739C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sp>
            <p:nvSpPr>
              <p:cNvPr id="22" name="流程图: 终止 21">
                <a:extLst>
                  <a:ext uri="{FF2B5EF4-FFF2-40B4-BE49-F238E27FC236}">
                    <a16:creationId xmlns:a16="http://schemas.microsoft.com/office/drawing/2014/main" id="{9FD5B32F-2DCE-48A8-876E-8A2B87B71701}"/>
                  </a:ext>
                </a:extLst>
              </p:cNvPr>
              <p:cNvSpPr/>
              <p:nvPr/>
            </p:nvSpPr>
            <p:spPr>
              <a:xfrm>
                <a:off x="8359142" y="3860800"/>
                <a:ext cx="375920" cy="142240"/>
              </a:xfrm>
              <a:prstGeom prst="flowChartTerminator">
                <a:avLst/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sp>
            <p:nvSpPr>
              <p:cNvPr id="23" name="流程图: 终止 22">
                <a:extLst>
                  <a:ext uri="{FF2B5EF4-FFF2-40B4-BE49-F238E27FC236}">
                    <a16:creationId xmlns:a16="http://schemas.microsoft.com/office/drawing/2014/main" id="{4237D3B2-505C-4608-9B75-995EDA4C9F90}"/>
                  </a:ext>
                </a:extLst>
              </p:cNvPr>
              <p:cNvSpPr/>
              <p:nvPr/>
            </p:nvSpPr>
            <p:spPr>
              <a:xfrm>
                <a:off x="8735062" y="3860800"/>
                <a:ext cx="375920" cy="142240"/>
              </a:xfrm>
              <a:prstGeom prst="flowChartTerminator">
                <a:avLst/>
              </a:prstGeom>
              <a:solidFill>
                <a:srgbClr val="C739C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sp>
            <p:nvSpPr>
              <p:cNvPr id="24" name="流程图: 终止 23">
                <a:extLst>
                  <a:ext uri="{FF2B5EF4-FFF2-40B4-BE49-F238E27FC236}">
                    <a16:creationId xmlns:a16="http://schemas.microsoft.com/office/drawing/2014/main" id="{18394DBE-6668-41FC-ADF0-CE4877F49695}"/>
                  </a:ext>
                </a:extLst>
              </p:cNvPr>
              <p:cNvSpPr/>
              <p:nvPr/>
            </p:nvSpPr>
            <p:spPr>
              <a:xfrm>
                <a:off x="9419378" y="3860800"/>
                <a:ext cx="375920" cy="142240"/>
              </a:xfrm>
              <a:prstGeom prst="flowChartTerminator">
                <a:avLst/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sp>
            <p:nvSpPr>
              <p:cNvPr id="25" name="流程图: 终止 24">
                <a:extLst>
                  <a:ext uri="{FF2B5EF4-FFF2-40B4-BE49-F238E27FC236}">
                    <a16:creationId xmlns:a16="http://schemas.microsoft.com/office/drawing/2014/main" id="{A447CA17-803C-4BDF-B80E-4FCD1BB997D7}"/>
                  </a:ext>
                </a:extLst>
              </p:cNvPr>
              <p:cNvSpPr/>
              <p:nvPr/>
            </p:nvSpPr>
            <p:spPr>
              <a:xfrm>
                <a:off x="9795298" y="3860800"/>
                <a:ext cx="375920" cy="142240"/>
              </a:xfrm>
              <a:prstGeom prst="flowChartTerminator">
                <a:avLst/>
              </a:prstGeom>
              <a:solidFill>
                <a:srgbClr val="C739C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sp>
            <p:nvSpPr>
              <p:cNvPr id="31" name="流程图: 终止 30">
                <a:extLst>
                  <a:ext uri="{FF2B5EF4-FFF2-40B4-BE49-F238E27FC236}">
                    <a16:creationId xmlns:a16="http://schemas.microsoft.com/office/drawing/2014/main" id="{9CF33778-56EE-4021-BFA5-0AEEFCC910D5}"/>
                  </a:ext>
                </a:extLst>
              </p:cNvPr>
              <p:cNvSpPr/>
              <p:nvPr/>
            </p:nvSpPr>
            <p:spPr>
              <a:xfrm>
                <a:off x="4545542" y="4487079"/>
                <a:ext cx="375920" cy="142240"/>
              </a:xfrm>
              <a:prstGeom prst="flowChartTerminator">
                <a:avLst/>
              </a:prstGeom>
              <a:solidFill>
                <a:srgbClr val="C739C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sp>
            <p:nvSpPr>
              <p:cNvPr id="33" name="流程图: 终止 32">
                <a:extLst>
                  <a:ext uri="{FF2B5EF4-FFF2-40B4-BE49-F238E27FC236}">
                    <a16:creationId xmlns:a16="http://schemas.microsoft.com/office/drawing/2014/main" id="{7EC6246D-A23F-492F-B2E7-A128317072F6}"/>
                  </a:ext>
                </a:extLst>
              </p:cNvPr>
              <p:cNvSpPr/>
              <p:nvPr/>
            </p:nvSpPr>
            <p:spPr>
              <a:xfrm>
                <a:off x="9170118" y="4461679"/>
                <a:ext cx="375920" cy="142240"/>
              </a:xfrm>
              <a:prstGeom prst="flowChartTerminator">
                <a:avLst/>
              </a:prstGeom>
              <a:solidFill>
                <a:srgbClr val="C739C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 dirty="0"/>
              </a:p>
            </p:txBody>
          </p:sp>
          <p:sp>
            <p:nvSpPr>
              <p:cNvPr id="35" name="流程图: 终止 34">
                <a:extLst>
                  <a:ext uri="{FF2B5EF4-FFF2-40B4-BE49-F238E27FC236}">
                    <a16:creationId xmlns:a16="http://schemas.microsoft.com/office/drawing/2014/main" id="{279387A0-3DDA-4F9A-B5F5-35AA43DDD95E}"/>
                  </a:ext>
                </a:extLst>
              </p:cNvPr>
              <p:cNvSpPr/>
              <p:nvPr/>
            </p:nvSpPr>
            <p:spPr>
              <a:xfrm>
                <a:off x="5972566" y="4474379"/>
                <a:ext cx="375920" cy="142240"/>
              </a:xfrm>
              <a:prstGeom prst="flowChartTerminator">
                <a:avLst/>
              </a:prstGeom>
              <a:solidFill>
                <a:srgbClr val="C739C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sp>
            <p:nvSpPr>
              <p:cNvPr id="36" name="流程图: 终止 35">
                <a:extLst>
                  <a:ext uri="{FF2B5EF4-FFF2-40B4-BE49-F238E27FC236}">
                    <a16:creationId xmlns:a16="http://schemas.microsoft.com/office/drawing/2014/main" id="{059EEDFF-1863-4085-B241-DDDBB7A2B522}"/>
                  </a:ext>
                </a:extLst>
              </p:cNvPr>
              <p:cNvSpPr/>
              <p:nvPr/>
            </p:nvSpPr>
            <p:spPr>
              <a:xfrm>
                <a:off x="7485769" y="4486553"/>
                <a:ext cx="375920" cy="142240"/>
              </a:xfrm>
              <a:prstGeom prst="flowChartTerminator">
                <a:avLst/>
              </a:prstGeom>
              <a:solidFill>
                <a:srgbClr val="C739C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cxnSp>
            <p:nvCxnSpPr>
              <p:cNvPr id="41" name="直接箭头连接符 40">
                <a:extLst>
                  <a:ext uri="{FF2B5EF4-FFF2-40B4-BE49-F238E27FC236}">
                    <a16:creationId xmlns:a16="http://schemas.microsoft.com/office/drawing/2014/main" id="{6987EBDC-058D-4A96-8381-584403F9F93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02909" y="4209867"/>
                <a:ext cx="2787673" cy="95823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箭头连接符 41">
                <a:extLst>
                  <a:ext uri="{FF2B5EF4-FFF2-40B4-BE49-F238E27FC236}">
                    <a16:creationId xmlns:a16="http://schemas.microsoft.com/office/drawing/2014/main" id="{5920C190-7121-452E-9931-58CA18F74D6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69496" y="3989741"/>
                <a:ext cx="1156174" cy="104142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爆炸形: 8 pt  49">
                <a:extLst>
                  <a:ext uri="{FF2B5EF4-FFF2-40B4-BE49-F238E27FC236}">
                    <a16:creationId xmlns:a16="http://schemas.microsoft.com/office/drawing/2014/main" id="{ED41778D-E2EE-4B94-9C91-1AC329389FEE}"/>
                  </a:ext>
                </a:extLst>
              </p:cNvPr>
              <p:cNvSpPr/>
              <p:nvPr/>
            </p:nvSpPr>
            <p:spPr>
              <a:xfrm>
                <a:off x="7117082" y="5933240"/>
                <a:ext cx="1480818" cy="915839"/>
              </a:xfrm>
              <a:prstGeom prst="irregularSeal1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cxnSp>
            <p:nvCxnSpPr>
              <p:cNvPr id="51" name="直接箭头连接符 50">
                <a:extLst>
                  <a:ext uri="{FF2B5EF4-FFF2-40B4-BE49-F238E27FC236}">
                    <a16:creationId xmlns:a16="http://schemas.microsoft.com/office/drawing/2014/main" id="{FCE9F726-91A5-46BD-91E6-9DBF49EFD5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40364" y="4025383"/>
                <a:ext cx="196266" cy="96493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箭头连接符 51">
                <a:extLst>
                  <a:ext uri="{FF2B5EF4-FFF2-40B4-BE49-F238E27FC236}">
                    <a16:creationId xmlns:a16="http://schemas.microsoft.com/office/drawing/2014/main" id="{136000D6-B1F9-43EF-8C3B-1D5155B77F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4548" y="443979"/>
                <a:ext cx="0" cy="100018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箭头连接符 52">
                <a:extLst>
                  <a:ext uri="{FF2B5EF4-FFF2-40B4-BE49-F238E27FC236}">
                    <a16:creationId xmlns:a16="http://schemas.microsoft.com/office/drawing/2014/main" id="{3A71E64C-974F-4195-97A1-FFD3193BFF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08480" y="1962438"/>
                <a:ext cx="710142" cy="153332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箭头连接符 56">
                <a:extLst>
                  <a:ext uri="{FF2B5EF4-FFF2-40B4-BE49-F238E27FC236}">
                    <a16:creationId xmlns:a16="http://schemas.microsoft.com/office/drawing/2014/main" id="{AC01D9AD-1F0C-4486-8201-5565DA734E3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62480" y="443979"/>
                <a:ext cx="562398" cy="100018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箭头连接符 60">
                <a:extLst>
                  <a:ext uri="{FF2B5EF4-FFF2-40B4-BE49-F238E27FC236}">
                    <a16:creationId xmlns:a16="http://schemas.microsoft.com/office/drawing/2014/main" id="{D391061D-840F-42F8-A820-D5B02D1E35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88224" y="443979"/>
                <a:ext cx="0" cy="10072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箭头连接符 63">
                <a:extLst>
                  <a:ext uri="{FF2B5EF4-FFF2-40B4-BE49-F238E27FC236}">
                    <a16:creationId xmlns:a16="http://schemas.microsoft.com/office/drawing/2014/main" id="{B92F77B4-D0C9-49F6-90E5-DC43E3AB69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22498" y="1895158"/>
                <a:ext cx="965726" cy="165227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接箭头连接符 66">
                <a:extLst>
                  <a:ext uri="{FF2B5EF4-FFF2-40B4-BE49-F238E27FC236}">
                    <a16:creationId xmlns:a16="http://schemas.microsoft.com/office/drawing/2014/main" id="{8E99B8DF-F901-4907-9337-8538233433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9444" y="443979"/>
                <a:ext cx="0" cy="10072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箭头连接符 67">
                <a:extLst>
                  <a:ext uri="{FF2B5EF4-FFF2-40B4-BE49-F238E27FC236}">
                    <a16:creationId xmlns:a16="http://schemas.microsoft.com/office/drawing/2014/main" id="{B49D80DE-BECC-4693-A48E-EC9BA2141768}"/>
                  </a:ext>
                </a:extLst>
              </p:cNvPr>
              <p:cNvCxnSpPr>
                <a:cxnSpLocks/>
                <a:endCxn id="54" idx="0"/>
              </p:cNvCxnSpPr>
              <p:nvPr/>
            </p:nvCxnSpPr>
            <p:spPr>
              <a:xfrm flipH="1">
                <a:off x="3242866" y="1942509"/>
                <a:ext cx="2878924" cy="160818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箭头连接符 71">
                <a:extLst>
                  <a:ext uri="{FF2B5EF4-FFF2-40B4-BE49-F238E27FC236}">
                    <a16:creationId xmlns:a16="http://schemas.microsoft.com/office/drawing/2014/main" id="{40D2EDD1-3071-41E3-B05A-2CD233D449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9444" y="1920558"/>
                <a:ext cx="0" cy="71596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箭头连接符 73">
                <a:extLst>
                  <a:ext uri="{FF2B5EF4-FFF2-40B4-BE49-F238E27FC236}">
                    <a16:creationId xmlns:a16="http://schemas.microsoft.com/office/drawing/2014/main" id="{C46740E6-EFFA-4F60-8212-DDF6B3049E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5108" y="2825259"/>
                <a:ext cx="0" cy="71596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箭头连接符 74">
                <a:extLst>
                  <a:ext uri="{FF2B5EF4-FFF2-40B4-BE49-F238E27FC236}">
                    <a16:creationId xmlns:a16="http://schemas.microsoft.com/office/drawing/2014/main" id="{34F1E25B-070A-4FC8-A754-64DE0CE63C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3781" y="1920558"/>
                <a:ext cx="2270157" cy="163221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箭头连接符 77">
                <a:extLst>
                  <a:ext uri="{FF2B5EF4-FFF2-40B4-BE49-F238E27FC236}">
                    <a16:creationId xmlns:a16="http://schemas.microsoft.com/office/drawing/2014/main" id="{B9762DB4-4123-4D5C-A2A6-BEA1ED6475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09748" y="443979"/>
                <a:ext cx="0" cy="10072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箭头连接符 78">
                <a:extLst>
                  <a:ext uri="{FF2B5EF4-FFF2-40B4-BE49-F238E27FC236}">
                    <a16:creationId xmlns:a16="http://schemas.microsoft.com/office/drawing/2014/main" id="{4E49E966-50C5-4EC4-981E-4DD051A14D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83924" y="1894259"/>
                <a:ext cx="25824" cy="153028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箭头连接符 85">
                <a:extLst>
                  <a:ext uri="{FF2B5EF4-FFF2-40B4-BE49-F238E27FC236}">
                    <a16:creationId xmlns:a16="http://schemas.microsoft.com/office/drawing/2014/main" id="{D254D640-F810-4112-B133-9A9FE6DCC8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3711" y="1970420"/>
                <a:ext cx="278372" cy="248788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连接符: 曲线 92">
                <a:extLst>
                  <a:ext uri="{FF2B5EF4-FFF2-40B4-BE49-F238E27FC236}">
                    <a16:creationId xmlns:a16="http://schemas.microsoft.com/office/drawing/2014/main" id="{C624C03D-533B-4974-AE21-1081C336A8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480" y="4911180"/>
                <a:ext cx="4530690" cy="1733261"/>
              </a:xfrm>
              <a:prstGeom prst="curvedConnector3">
                <a:avLst>
                  <a:gd name="adj1" fmla="val 100456"/>
                </a:avLst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文本框 104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1703711" y="4527452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IL-1β/18</a:t>
                </a:r>
                <a:endParaRPr lang="zh-CN" altLang="en-US" sz="1400" b="1" dirty="0"/>
              </a:p>
            </p:txBody>
          </p:sp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293016" y="368028"/>
                <a:ext cx="14136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 err="1"/>
                  <a:t>Becteria</a:t>
                </a:r>
                <a:r>
                  <a:rPr lang="zh-CN" altLang="en-US" sz="1400" b="1" dirty="0"/>
                  <a:t>，</a:t>
                </a:r>
                <a:r>
                  <a:rPr lang="en-US" altLang="zh-CN" sz="1400" b="1" dirty="0"/>
                  <a:t>virus</a:t>
                </a:r>
                <a:r>
                  <a:rPr lang="zh-CN" altLang="en-US" sz="1400" b="1" dirty="0"/>
                  <a:t>，</a:t>
                </a:r>
                <a:r>
                  <a:rPr lang="en-US" altLang="zh-CN" sz="1400" b="1" dirty="0"/>
                  <a:t>toxin</a:t>
                </a:r>
                <a:r>
                  <a:rPr lang="zh-CN" altLang="en-US" sz="1400" b="1" dirty="0"/>
                  <a:t>，</a:t>
                </a:r>
                <a:r>
                  <a:rPr lang="en-US" altLang="zh-CN" sz="1400" b="1" dirty="0"/>
                  <a:t>dsDNA</a:t>
                </a:r>
                <a:endParaRPr lang="zh-CN" altLang="en-US" sz="1400" b="1" dirty="0"/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9908865" y="293453"/>
                <a:ext cx="17095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Cytotoxic lymphocytes</a:t>
                </a:r>
                <a:endParaRPr lang="zh-CN" altLang="en-US" sz="1400" b="1" dirty="0"/>
              </a:p>
            </p:txBody>
          </p:sp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3797004" y="181966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LPS</a:t>
                </a:r>
                <a:endParaRPr lang="zh-CN" altLang="en-US" sz="1400" b="1" dirty="0"/>
              </a:p>
            </p:txBody>
          </p:sp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2162455" y="181965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miR-214</a:t>
                </a:r>
                <a:endParaRPr lang="zh-CN" altLang="en-US" sz="1400" b="1" dirty="0"/>
              </a:p>
            </p:txBody>
          </p:sp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5363514" y="181967"/>
                <a:ext cx="21464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Chemotherapy drugs</a:t>
                </a:r>
                <a:endParaRPr lang="zh-CN" altLang="en-US" sz="1400" b="1" dirty="0"/>
              </a:p>
            </p:txBody>
          </p:sp>
          <p:sp>
            <p:nvSpPr>
              <p:cNvPr id="44" name="文本框 43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3274725" y="1540029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Caspase-4/5/11</a:t>
                </a:r>
                <a:endParaRPr lang="zh-CN" altLang="en-US" sz="1400" b="1" dirty="0"/>
              </a:p>
            </p:txBody>
          </p:sp>
          <p:sp>
            <p:nvSpPr>
              <p:cNvPr id="45" name="文本框 44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1234870" y="1559217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Caspase-1</a:t>
                </a:r>
                <a:endParaRPr lang="zh-CN" altLang="en-US" sz="1400" b="1" dirty="0"/>
              </a:p>
            </p:txBody>
          </p:sp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5809939" y="1559217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Caspase-8</a:t>
                </a:r>
                <a:endParaRPr lang="zh-CN" altLang="en-US" sz="1400" b="1" dirty="0"/>
              </a:p>
            </p:txBody>
          </p:sp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9456193" y="1553812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GZMA</a:t>
                </a:r>
                <a:endParaRPr lang="zh-CN" altLang="en-US" sz="1400" b="1" dirty="0"/>
              </a:p>
            </p:txBody>
          </p:sp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9416565" y="3547432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GSDMB</a:t>
                </a:r>
                <a:endParaRPr lang="zh-CN" altLang="en-US" sz="1400" b="1" dirty="0"/>
              </a:p>
            </p:txBody>
          </p:sp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2388073" y="3550691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GSDMD</a:t>
                </a:r>
                <a:endParaRPr lang="zh-CN" altLang="en-US" sz="1400" b="1" dirty="0"/>
              </a:p>
            </p:txBody>
          </p:sp>
          <p:sp>
            <p:nvSpPr>
              <p:cNvPr id="55" name="文本框 54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7374126" y="6237270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 err="1"/>
                  <a:t>pyroptosis</a:t>
                </a:r>
                <a:endParaRPr lang="zh-CN" altLang="en-US" sz="1400" b="1" dirty="0"/>
              </a:p>
            </p:txBody>
          </p:sp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5716450" y="4998820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Pore formation</a:t>
                </a:r>
                <a:endParaRPr lang="zh-CN" altLang="en-US" sz="1400" b="1" dirty="0"/>
              </a:p>
            </p:txBody>
          </p:sp>
          <p:sp>
            <p:nvSpPr>
              <p:cNvPr id="59" name="文本框 58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4851520" y="4413425"/>
                <a:ext cx="12569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GSDMD-NT</a:t>
                </a:r>
                <a:endParaRPr lang="zh-CN" altLang="en-US" sz="1400" b="1" dirty="0"/>
              </a:p>
            </p:txBody>
          </p:sp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5776183" y="3535881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GSDMC</a:t>
                </a:r>
                <a:endParaRPr lang="zh-CN" altLang="en-US" sz="1400" b="1" dirty="0"/>
              </a:p>
            </p:txBody>
          </p:sp>
          <p:sp>
            <p:nvSpPr>
              <p:cNvPr id="63" name="文本框 62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8236256" y="3535881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GSDME</a:t>
                </a:r>
                <a:endParaRPr lang="zh-CN" altLang="en-US" sz="1400" b="1" dirty="0"/>
              </a:p>
            </p:txBody>
          </p:sp>
          <p:sp>
            <p:nvSpPr>
              <p:cNvPr id="65" name="文本框 64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6306087" y="4402414"/>
                <a:ext cx="13177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GSDMC-NT</a:t>
                </a:r>
                <a:endParaRPr lang="zh-CN" altLang="en-US" sz="1400" b="1" dirty="0"/>
              </a:p>
            </p:txBody>
          </p:sp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7821406" y="4402414"/>
                <a:ext cx="12133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GSDME-NT</a:t>
                </a:r>
                <a:endParaRPr lang="zh-CN" altLang="en-US" sz="1400" b="1" dirty="0"/>
              </a:p>
            </p:txBody>
          </p:sp>
          <p:sp>
            <p:nvSpPr>
              <p:cNvPr id="69" name="文本框 68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9564087" y="4364315"/>
                <a:ext cx="121901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GSDMB-NT</a:t>
                </a:r>
                <a:endParaRPr lang="zh-CN" altLang="en-US" sz="1400" b="1" dirty="0"/>
              </a:p>
            </p:txBody>
          </p:sp>
          <p:sp>
            <p:nvSpPr>
              <p:cNvPr id="73" name="scissors_117853">
                <a:extLst>
                  <a:ext uri="{FF2B5EF4-FFF2-40B4-BE49-F238E27FC236}">
                    <a16:creationId xmlns:a16="http://schemas.microsoft.com/office/drawing/2014/main" id="{54405246-CCE2-4201-BBB1-D3F3EB6E740D}"/>
                  </a:ext>
                </a:extLst>
              </p:cNvPr>
              <p:cNvSpPr/>
              <p:nvPr/>
            </p:nvSpPr>
            <p:spPr>
              <a:xfrm rot="15619016">
                <a:off x="6100788" y="3124040"/>
                <a:ext cx="400725" cy="517562"/>
              </a:xfrm>
              <a:custGeom>
                <a:avLst/>
                <a:gdLst>
                  <a:gd name="T0" fmla="*/ 5525 w 6571"/>
                  <a:gd name="T1" fmla="*/ 2889 h 6573"/>
                  <a:gd name="T2" fmla="*/ 4720 w 6571"/>
                  <a:gd name="T3" fmla="*/ 3268 h 6573"/>
                  <a:gd name="T4" fmla="*/ 2797 w 6571"/>
                  <a:gd name="T5" fmla="*/ 2387 h 6573"/>
                  <a:gd name="T6" fmla="*/ 1793 w 6571"/>
                  <a:gd name="T7" fmla="*/ 197 h 6573"/>
                  <a:gd name="T8" fmla="*/ 1432 w 6571"/>
                  <a:gd name="T9" fmla="*/ 63 h 6573"/>
                  <a:gd name="T10" fmla="*/ 1297 w 6571"/>
                  <a:gd name="T11" fmla="*/ 424 h 6573"/>
                  <a:gd name="T12" fmla="*/ 2039 w 6571"/>
                  <a:gd name="T13" fmla="*/ 2039 h 6573"/>
                  <a:gd name="T14" fmla="*/ 424 w 6571"/>
                  <a:gd name="T15" fmla="*/ 1299 h 6573"/>
                  <a:gd name="T16" fmla="*/ 63 w 6571"/>
                  <a:gd name="T17" fmla="*/ 1433 h 6573"/>
                  <a:gd name="T18" fmla="*/ 197 w 6571"/>
                  <a:gd name="T19" fmla="*/ 1795 h 6573"/>
                  <a:gd name="T20" fmla="*/ 2387 w 6571"/>
                  <a:gd name="T21" fmla="*/ 2799 h 6573"/>
                  <a:gd name="T22" fmla="*/ 3268 w 6571"/>
                  <a:gd name="T23" fmla="*/ 4721 h 6573"/>
                  <a:gd name="T24" fmla="*/ 2889 w 6571"/>
                  <a:gd name="T25" fmla="*/ 5527 h 6573"/>
                  <a:gd name="T26" fmla="*/ 3936 w 6571"/>
                  <a:gd name="T27" fmla="*/ 6573 h 6573"/>
                  <a:gd name="T28" fmla="*/ 4983 w 6571"/>
                  <a:gd name="T29" fmla="*/ 5527 h 6573"/>
                  <a:gd name="T30" fmla="*/ 3936 w 6571"/>
                  <a:gd name="T31" fmla="*/ 4480 h 6573"/>
                  <a:gd name="T32" fmla="*/ 3763 w 6571"/>
                  <a:gd name="T33" fmla="*/ 4495 h 6573"/>
                  <a:gd name="T34" fmla="*/ 3145 w 6571"/>
                  <a:gd name="T35" fmla="*/ 3145 h 6573"/>
                  <a:gd name="T36" fmla="*/ 4492 w 6571"/>
                  <a:gd name="T37" fmla="*/ 3763 h 6573"/>
                  <a:gd name="T38" fmla="*/ 4477 w 6571"/>
                  <a:gd name="T39" fmla="*/ 3936 h 6573"/>
                  <a:gd name="T40" fmla="*/ 5524 w 6571"/>
                  <a:gd name="T41" fmla="*/ 4983 h 6573"/>
                  <a:gd name="T42" fmla="*/ 6571 w 6571"/>
                  <a:gd name="T43" fmla="*/ 3936 h 6573"/>
                  <a:gd name="T44" fmla="*/ 5525 w 6571"/>
                  <a:gd name="T45" fmla="*/ 2889 h 6573"/>
                  <a:gd name="T46" fmla="*/ 4437 w 6571"/>
                  <a:gd name="T47" fmla="*/ 5525 h 6573"/>
                  <a:gd name="T48" fmla="*/ 3937 w 6571"/>
                  <a:gd name="T49" fmla="*/ 6025 h 6573"/>
                  <a:gd name="T50" fmla="*/ 3437 w 6571"/>
                  <a:gd name="T51" fmla="*/ 5525 h 6573"/>
                  <a:gd name="T52" fmla="*/ 3937 w 6571"/>
                  <a:gd name="T53" fmla="*/ 5025 h 6573"/>
                  <a:gd name="T54" fmla="*/ 4437 w 6571"/>
                  <a:gd name="T55" fmla="*/ 5525 h 6573"/>
                  <a:gd name="T56" fmla="*/ 5525 w 6571"/>
                  <a:gd name="T57" fmla="*/ 4437 h 6573"/>
                  <a:gd name="T58" fmla="*/ 5025 w 6571"/>
                  <a:gd name="T59" fmla="*/ 3937 h 6573"/>
                  <a:gd name="T60" fmla="*/ 5525 w 6571"/>
                  <a:gd name="T61" fmla="*/ 3437 h 6573"/>
                  <a:gd name="T62" fmla="*/ 6025 w 6571"/>
                  <a:gd name="T63" fmla="*/ 3937 h 6573"/>
                  <a:gd name="T64" fmla="*/ 5525 w 6571"/>
                  <a:gd name="T65" fmla="*/ 4437 h 6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71" h="6573">
                    <a:moveTo>
                      <a:pt x="5525" y="2889"/>
                    </a:moveTo>
                    <a:cubicBezTo>
                      <a:pt x="5201" y="2889"/>
                      <a:pt x="4912" y="3037"/>
                      <a:pt x="4720" y="3268"/>
                    </a:cubicBezTo>
                    <a:lnTo>
                      <a:pt x="2797" y="2387"/>
                    </a:lnTo>
                    <a:lnTo>
                      <a:pt x="1793" y="197"/>
                    </a:lnTo>
                    <a:cubicBezTo>
                      <a:pt x="1731" y="60"/>
                      <a:pt x="1568" y="0"/>
                      <a:pt x="1432" y="63"/>
                    </a:cubicBezTo>
                    <a:cubicBezTo>
                      <a:pt x="1295" y="125"/>
                      <a:pt x="1235" y="287"/>
                      <a:pt x="1297" y="424"/>
                    </a:cubicBezTo>
                    <a:lnTo>
                      <a:pt x="2039" y="2039"/>
                    </a:lnTo>
                    <a:lnTo>
                      <a:pt x="424" y="1299"/>
                    </a:lnTo>
                    <a:cubicBezTo>
                      <a:pt x="288" y="1236"/>
                      <a:pt x="125" y="1296"/>
                      <a:pt x="63" y="1433"/>
                    </a:cubicBezTo>
                    <a:cubicBezTo>
                      <a:pt x="0" y="1571"/>
                      <a:pt x="60" y="1732"/>
                      <a:pt x="197" y="1795"/>
                    </a:cubicBezTo>
                    <a:lnTo>
                      <a:pt x="2387" y="2799"/>
                    </a:lnTo>
                    <a:lnTo>
                      <a:pt x="3268" y="4721"/>
                    </a:lnTo>
                    <a:cubicBezTo>
                      <a:pt x="3037" y="4913"/>
                      <a:pt x="2889" y="5203"/>
                      <a:pt x="2889" y="5527"/>
                    </a:cubicBezTo>
                    <a:cubicBezTo>
                      <a:pt x="2889" y="6104"/>
                      <a:pt x="3359" y="6573"/>
                      <a:pt x="3936" y="6573"/>
                    </a:cubicBezTo>
                    <a:cubicBezTo>
                      <a:pt x="4513" y="6573"/>
                      <a:pt x="4983" y="6104"/>
                      <a:pt x="4983" y="5527"/>
                    </a:cubicBezTo>
                    <a:cubicBezTo>
                      <a:pt x="4983" y="4949"/>
                      <a:pt x="4513" y="4480"/>
                      <a:pt x="3936" y="4480"/>
                    </a:cubicBezTo>
                    <a:cubicBezTo>
                      <a:pt x="3877" y="4480"/>
                      <a:pt x="3819" y="4485"/>
                      <a:pt x="3763" y="4495"/>
                    </a:cubicBezTo>
                    <a:lnTo>
                      <a:pt x="3145" y="3145"/>
                    </a:lnTo>
                    <a:lnTo>
                      <a:pt x="4492" y="3763"/>
                    </a:lnTo>
                    <a:cubicBezTo>
                      <a:pt x="4483" y="3819"/>
                      <a:pt x="4477" y="3877"/>
                      <a:pt x="4477" y="3936"/>
                    </a:cubicBezTo>
                    <a:cubicBezTo>
                      <a:pt x="4477" y="4513"/>
                      <a:pt x="4947" y="4983"/>
                      <a:pt x="5524" y="4983"/>
                    </a:cubicBezTo>
                    <a:cubicBezTo>
                      <a:pt x="6101" y="4983"/>
                      <a:pt x="6571" y="4513"/>
                      <a:pt x="6571" y="3936"/>
                    </a:cubicBezTo>
                    <a:cubicBezTo>
                      <a:pt x="6571" y="3359"/>
                      <a:pt x="6103" y="2889"/>
                      <a:pt x="5525" y="2889"/>
                    </a:cubicBezTo>
                    <a:close/>
                    <a:moveTo>
                      <a:pt x="4437" y="5525"/>
                    </a:moveTo>
                    <a:cubicBezTo>
                      <a:pt x="4437" y="5801"/>
                      <a:pt x="4213" y="6025"/>
                      <a:pt x="3937" y="6025"/>
                    </a:cubicBezTo>
                    <a:cubicBezTo>
                      <a:pt x="3661" y="6025"/>
                      <a:pt x="3437" y="5801"/>
                      <a:pt x="3437" y="5525"/>
                    </a:cubicBezTo>
                    <a:cubicBezTo>
                      <a:pt x="3437" y="5249"/>
                      <a:pt x="3661" y="5025"/>
                      <a:pt x="3937" y="5025"/>
                    </a:cubicBezTo>
                    <a:cubicBezTo>
                      <a:pt x="4213" y="5025"/>
                      <a:pt x="4437" y="5249"/>
                      <a:pt x="4437" y="5525"/>
                    </a:cubicBezTo>
                    <a:close/>
                    <a:moveTo>
                      <a:pt x="5525" y="4437"/>
                    </a:moveTo>
                    <a:cubicBezTo>
                      <a:pt x="5249" y="4437"/>
                      <a:pt x="5025" y="4213"/>
                      <a:pt x="5025" y="3937"/>
                    </a:cubicBezTo>
                    <a:cubicBezTo>
                      <a:pt x="5025" y="3661"/>
                      <a:pt x="5249" y="3437"/>
                      <a:pt x="5525" y="3437"/>
                    </a:cubicBezTo>
                    <a:cubicBezTo>
                      <a:pt x="5801" y="3437"/>
                      <a:pt x="6025" y="3661"/>
                      <a:pt x="6025" y="3937"/>
                    </a:cubicBezTo>
                    <a:cubicBezTo>
                      <a:pt x="6025" y="4213"/>
                      <a:pt x="5801" y="4437"/>
                      <a:pt x="5525" y="443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scissors_117853">
                <a:extLst>
                  <a:ext uri="{FF2B5EF4-FFF2-40B4-BE49-F238E27FC236}">
                    <a16:creationId xmlns:a16="http://schemas.microsoft.com/office/drawing/2014/main" id="{54405246-CCE2-4201-BBB1-D3F3EB6E740D}"/>
                  </a:ext>
                </a:extLst>
              </p:cNvPr>
              <p:cNvSpPr/>
              <p:nvPr/>
            </p:nvSpPr>
            <p:spPr>
              <a:xfrm rot="15619016">
                <a:off x="8457197" y="3114887"/>
                <a:ext cx="400725" cy="517562"/>
              </a:xfrm>
              <a:custGeom>
                <a:avLst/>
                <a:gdLst>
                  <a:gd name="T0" fmla="*/ 5525 w 6571"/>
                  <a:gd name="T1" fmla="*/ 2889 h 6573"/>
                  <a:gd name="T2" fmla="*/ 4720 w 6571"/>
                  <a:gd name="T3" fmla="*/ 3268 h 6573"/>
                  <a:gd name="T4" fmla="*/ 2797 w 6571"/>
                  <a:gd name="T5" fmla="*/ 2387 h 6573"/>
                  <a:gd name="T6" fmla="*/ 1793 w 6571"/>
                  <a:gd name="T7" fmla="*/ 197 h 6573"/>
                  <a:gd name="T8" fmla="*/ 1432 w 6571"/>
                  <a:gd name="T9" fmla="*/ 63 h 6573"/>
                  <a:gd name="T10" fmla="*/ 1297 w 6571"/>
                  <a:gd name="T11" fmla="*/ 424 h 6573"/>
                  <a:gd name="T12" fmla="*/ 2039 w 6571"/>
                  <a:gd name="T13" fmla="*/ 2039 h 6573"/>
                  <a:gd name="T14" fmla="*/ 424 w 6571"/>
                  <a:gd name="T15" fmla="*/ 1299 h 6573"/>
                  <a:gd name="T16" fmla="*/ 63 w 6571"/>
                  <a:gd name="T17" fmla="*/ 1433 h 6573"/>
                  <a:gd name="T18" fmla="*/ 197 w 6571"/>
                  <a:gd name="T19" fmla="*/ 1795 h 6573"/>
                  <a:gd name="T20" fmla="*/ 2387 w 6571"/>
                  <a:gd name="T21" fmla="*/ 2799 h 6573"/>
                  <a:gd name="T22" fmla="*/ 3268 w 6571"/>
                  <a:gd name="T23" fmla="*/ 4721 h 6573"/>
                  <a:gd name="T24" fmla="*/ 2889 w 6571"/>
                  <a:gd name="T25" fmla="*/ 5527 h 6573"/>
                  <a:gd name="T26" fmla="*/ 3936 w 6571"/>
                  <a:gd name="T27" fmla="*/ 6573 h 6573"/>
                  <a:gd name="T28" fmla="*/ 4983 w 6571"/>
                  <a:gd name="T29" fmla="*/ 5527 h 6573"/>
                  <a:gd name="T30" fmla="*/ 3936 w 6571"/>
                  <a:gd name="T31" fmla="*/ 4480 h 6573"/>
                  <a:gd name="T32" fmla="*/ 3763 w 6571"/>
                  <a:gd name="T33" fmla="*/ 4495 h 6573"/>
                  <a:gd name="T34" fmla="*/ 3145 w 6571"/>
                  <a:gd name="T35" fmla="*/ 3145 h 6573"/>
                  <a:gd name="T36" fmla="*/ 4492 w 6571"/>
                  <a:gd name="T37" fmla="*/ 3763 h 6573"/>
                  <a:gd name="T38" fmla="*/ 4477 w 6571"/>
                  <a:gd name="T39" fmla="*/ 3936 h 6573"/>
                  <a:gd name="T40" fmla="*/ 5524 w 6571"/>
                  <a:gd name="T41" fmla="*/ 4983 h 6573"/>
                  <a:gd name="T42" fmla="*/ 6571 w 6571"/>
                  <a:gd name="T43" fmla="*/ 3936 h 6573"/>
                  <a:gd name="T44" fmla="*/ 5525 w 6571"/>
                  <a:gd name="T45" fmla="*/ 2889 h 6573"/>
                  <a:gd name="T46" fmla="*/ 4437 w 6571"/>
                  <a:gd name="T47" fmla="*/ 5525 h 6573"/>
                  <a:gd name="T48" fmla="*/ 3937 w 6571"/>
                  <a:gd name="T49" fmla="*/ 6025 h 6573"/>
                  <a:gd name="T50" fmla="*/ 3437 w 6571"/>
                  <a:gd name="T51" fmla="*/ 5525 h 6573"/>
                  <a:gd name="T52" fmla="*/ 3937 w 6571"/>
                  <a:gd name="T53" fmla="*/ 5025 h 6573"/>
                  <a:gd name="T54" fmla="*/ 4437 w 6571"/>
                  <a:gd name="T55" fmla="*/ 5525 h 6573"/>
                  <a:gd name="T56" fmla="*/ 5525 w 6571"/>
                  <a:gd name="T57" fmla="*/ 4437 h 6573"/>
                  <a:gd name="T58" fmla="*/ 5025 w 6571"/>
                  <a:gd name="T59" fmla="*/ 3937 h 6573"/>
                  <a:gd name="T60" fmla="*/ 5525 w 6571"/>
                  <a:gd name="T61" fmla="*/ 3437 h 6573"/>
                  <a:gd name="T62" fmla="*/ 6025 w 6571"/>
                  <a:gd name="T63" fmla="*/ 3937 h 6573"/>
                  <a:gd name="T64" fmla="*/ 5525 w 6571"/>
                  <a:gd name="T65" fmla="*/ 4437 h 6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71" h="6573">
                    <a:moveTo>
                      <a:pt x="5525" y="2889"/>
                    </a:moveTo>
                    <a:cubicBezTo>
                      <a:pt x="5201" y="2889"/>
                      <a:pt x="4912" y="3037"/>
                      <a:pt x="4720" y="3268"/>
                    </a:cubicBezTo>
                    <a:lnTo>
                      <a:pt x="2797" y="2387"/>
                    </a:lnTo>
                    <a:lnTo>
                      <a:pt x="1793" y="197"/>
                    </a:lnTo>
                    <a:cubicBezTo>
                      <a:pt x="1731" y="60"/>
                      <a:pt x="1568" y="0"/>
                      <a:pt x="1432" y="63"/>
                    </a:cubicBezTo>
                    <a:cubicBezTo>
                      <a:pt x="1295" y="125"/>
                      <a:pt x="1235" y="287"/>
                      <a:pt x="1297" y="424"/>
                    </a:cubicBezTo>
                    <a:lnTo>
                      <a:pt x="2039" y="2039"/>
                    </a:lnTo>
                    <a:lnTo>
                      <a:pt x="424" y="1299"/>
                    </a:lnTo>
                    <a:cubicBezTo>
                      <a:pt x="288" y="1236"/>
                      <a:pt x="125" y="1296"/>
                      <a:pt x="63" y="1433"/>
                    </a:cubicBezTo>
                    <a:cubicBezTo>
                      <a:pt x="0" y="1571"/>
                      <a:pt x="60" y="1732"/>
                      <a:pt x="197" y="1795"/>
                    </a:cubicBezTo>
                    <a:lnTo>
                      <a:pt x="2387" y="2799"/>
                    </a:lnTo>
                    <a:lnTo>
                      <a:pt x="3268" y="4721"/>
                    </a:lnTo>
                    <a:cubicBezTo>
                      <a:pt x="3037" y="4913"/>
                      <a:pt x="2889" y="5203"/>
                      <a:pt x="2889" y="5527"/>
                    </a:cubicBezTo>
                    <a:cubicBezTo>
                      <a:pt x="2889" y="6104"/>
                      <a:pt x="3359" y="6573"/>
                      <a:pt x="3936" y="6573"/>
                    </a:cubicBezTo>
                    <a:cubicBezTo>
                      <a:pt x="4513" y="6573"/>
                      <a:pt x="4983" y="6104"/>
                      <a:pt x="4983" y="5527"/>
                    </a:cubicBezTo>
                    <a:cubicBezTo>
                      <a:pt x="4983" y="4949"/>
                      <a:pt x="4513" y="4480"/>
                      <a:pt x="3936" y="4480"/>
                    </a:cubicBezTo>
                    <a:cubicBezTo>
                      <a:pt x="3877" y="4480"/>
                      <a:pt x="3819" y="4485"/>
                      <a:pt x="3763" y="4495"/>
                    </a:cubicBezTo>
                    <a:lnTo>
                      <a:pt x="3145" y="3145"/>
                    </a:lnTo>
                    <a:lnTo>
                      <a:pt x="4492" y="3763"/>
                    </a:lnTo>
                    <a:cubicBezTo>
                      <a:pt x="4483" y="3819"/>
                      <a:pt x="4477" y="3877"/>
                      <a:pt x="4477" y="3936"/>
                    </a:cubicBezTo>
                    <a:cubicBezTo>
                      <a:pt x="4477" y="4513"/>
                      <a:pt x="4947" y="4983"/>
                      <a:pt x="5524" y="4983"/>
                    </a:cubicBezTo>
                    <a:cubicBezTo>
                      <a:pt x="6101" y="4983"/>
                      <a:pt x="6571" y="4513"/>
                      <a:pt x="6571" y="3936"/>
                    </a:cubicBezTo>
                    <a:cubicBezTo>
                      <a:pt x="6571" y="3359"/>
                      <a:pt x="6103" y="2889"/>
                      <a:pt x="5525" y="2889"/>
                    </a:cubicBezTo>
                    <a:close/>
                    <a:moveTo>
                      <a:pt x="4437" y="5525"/>
                    </a:moveTo>
                    <a:cubicBezTo>
                      <a:pt x="4437" y="5801"/>
                      <a:pt x="4213" y="6025"/>
                      <a:pt x="3937" y="6025"/>
                    </a:cubicBezTo>
                    <a:cubicBezTo>
                      <a:pt x="3661" y="6025"/>
                      <a:pt x="3437" y="5801"/>
                      <a:pt x="3437" y="5525"/>
                    </a:cubicBezTo>
                    <a:cubicBezTo>
                      <a:pt x="3437" y="5249"/>
                      <a:pt x="3661" y="5025"/>
                      <a:pt x="3937" y="5025"/>
                    </a:cubicBezTo>
                    <a:cubicBezTo>
                      <a:pt x="4213" y="5025"/>
                      <a:pt x="4437" y="5249"/>
                      <a:pt x="4437" y="5525"/>
                    </a:cubicBezTo>
                    <a:close/>
                    <a:moveTo>
                      <a:pt x="5525" y="4437"/>
                    </a:moveTo>
                    <a:cubicBezTo>
                      <a:pt x="5249" y="4437"/>
                      <a:pt x="5025" y="4213"/>
                      <a:pt x="5025" y="3937"/>
                    </a:cubicBezTo>
                    <a:cubicBezTo>
                      <a:pt x="5025" y="3661"/>
                      <a:pt x="5249" y="3437"/>
                      <a:pt x="5525" y="3437"/>
                    </a:cubicBezTo>
                    <a:cubicBezTo>
                      <a:pt x="5801" y="3437"/>
                      <a:pt x="6025" y="3661"/>
                      <a:pt x="6025" y="3937"/>
                    </a:cubicBezTo>
                    <a:cubicBezTo>
                      <a:pt x="6025" y="4213"/>
                      <a:pt x="5801" y="4437"/>
                      <a:pt x="5525" y="443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scissors_117853">
                <a:extLst>
                  <a:ext uri="{FF2B5EF4-FFF2-40B4-BE49-F238E27FC236}">
                    <a16:creationId xmlns:a16="http://schemas.microsoft.com/office/drawing/2014/main" id="{54405246-CCE2-4201-BBB1-D3F3EB6E740D}"/>
                  </a:ext>
                </a:extLst>
              </p:cNvPr>
              <p:cNvSpPr/>
              <p:nvPr/>
            </p:nvSpPr>
            <p:spPr>
              <a:xfrm rot="15619016">
                <a:off x="9811323" y="3114694"/>
                <a:ext cx="400725" cy="517562"/>
              </a:xfrm>
              <a:custGeom>
                <a:avLst/>
                <a:gdLst>
                  <a:gd name="T0" fmla="*/ 5525 w 6571"/>
                  <a:gd name="T1" fmla="*/ 2889 h 6573"/>
                  <a:gd name="T2" fmla="*/ 4720 w 6571"/>
                  <a:gd name="T3" fmla="*/ 3268 h 6573"/>
                  <a:gd name="T4" fmla="*/ 2797 w 6571"/>
                  <a:gd name="T5" fmla="*/ 2387 h 6573"/>
                  <a:gd name="T6" fmla="*/ 1793 w 6571"/>
                  <a:gd name="T7" fmla="*/ 197 h 6573"/>
                  <a:gd name="T8" fmla="*/ 1432 w 6571"/>
                  <a:gd name="T9" fmla="*/ 63 h 6573"/>
                  <a:gd name="T10" fmla="*/ 1297 w 6571"/>
                  <a:gd name="T11" fmla="*/ 424 h 6573"/>
                  <a:gd name="T12" fmla="*/ 2039 w 6571"/>
                  <a:gd name="T13" fmla="*/ 2039 h 6573"/>
                  <a:gd name="T14" fmla="*/ 424 w 6571"/>
                  <a:gd name="T15" fmla="*/ 1299 h 6573"/>
                  <a:gd name="T16" fmla="*/ 63 w 6571"/>
                  <a:gd name="T17" fmla="*/ 1433 h 6573"/>
                  <a:gd name="T18" fmla="*/ 197 w 6571"/>
                  <a:gd name="T19" fmla="*/ 1795 h 6573"/>
                  <a:gd name="T20" fmla="*/ 2387 w 6571"/>
                  <a:gd name="T21" fmla="*/ 2799 h 6573"/>
                  <a:gd name="T22" fmla="*/ 3268 w 6571"/>
                  <a:gd name="T23" fmla="*/ 4721 h 6573"/>
                  <a:gd name="T24" fmla="*/ 2889 w 6571"/>
                  <a:gd name="T25" fmla="*/ 5527 h 6573"/>
                  <a:gd name="T26" fmla="*/ 3936 w 6571"/>
                  <a:gd name="T27" fmla="*/ 6573 h 6573"/>
                  <a:gd name="T28" fmla="*/ 4983 w 6571"/>
                  <a:gd name="T29" fmla="*/ 5527 h 6573"/>
                  <a:gd name="T30" fmla="*/ 3936 w 6571"/>
                  <a:gd name="T31" fmla="*/ 4480 h 6573"/>
                  <a:gd name="T32" fmla="*/ 3763 w 6571"/>
                  <a:gd name="T33" fmla="*/ 4495 h 6573"/>
                  <a:gd name="T34" fmla="*/ 3145 w 6571"/>
                  <a:gd name="T35" fmla="*/ 3145 h 6573"/>
                  <a:gd name="T36" fmla="*/ 4492 w 6571"/>
                  <a:gd name="T37" fmla="*/ 3763 h 6573"/>
                  <a:gd name="T38" fmla="*/ 4477 w 6571"/>
                  <a:gd name="T39" fmla="*/ 3936 h 6573"/>
                  <a:gd name="T40" fmla="*/ 5524 w 6571"/>
                  <a:gd name="T41" fmla="*/ 4983 h 6573"/>
                  <a:gd name="T42" fmla="*/ 6571 w 6571"/>
                  <a:gd name="T43" fmla="*/ 3936 h 6573"/>
                  <a:gd name="T44" fmla="*/ 5525 w 6571"/>
                  <a:gd name="T45" fmla="*/ 2889 h 6573"/>
                  <a:gd name="T46" fmla="*/ 4437 w 6571"/>
                  <a:gd name="T47" fmla="*/ 5525 h 6573"/>
                  <a:gd name="T48" fmla="*/ 3937 w 6571"/>
                  <a:gd name="T49" fmla="*/ 6025 h 6573"/>
                  <a:gd name="T50" fmla="*/ 3437 w 6571"/>
                  <a:gd name="T51" fmla="*/ 5525 h 6573"/>
                  <a:gd name="T52" fmla="*/ 3937 w 6571"/>
                  <a:gd name="T53" fmla="*/ 5025 h 6573"/>
                  <a:gd name="T54" fmla="*/ 4437 w 6571"/>
                  <a:gd name="T55" fmla="*/ 5525 h 6573"/>
                  <a:gd name="T56" fmla="*/ 5525 w 6571"/>
                  <a:gd name="T57" fmla="*/ 4437 h 6573"/>
                  <a:gd name="T58" fmla="*/ 5025 w 6571"/>
                  <a:gd name="T59" fmla="*/ 3937 h 6573"/>
                  <a:gd name="T60" fmla="*/ 5525 w 6571"/>
                  <a:gd name="T61" fmla="*/ 3437 h 6573"/>
                  <a:gd name="T62" fmla="*/ 6025 w 6571"/>
                  <a:gd name="T63" fmla="*/ 3937 h 6573"/>
                  <a:gd name="T64" fmla="*/ 5525 w 6571"/>
                  <a:gd name="T65" fmla="*/ 4437 h 6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71" h="6573">
                    <a:moveTo>
                      <a:pt x="5525" y="2889"/>
                    </a:moveTo>
                    <a:cubicBezTo>
                      <a:pt x="5201" y="2889"/>
                      <a:pt x="4912" y="3037"/>
                      <a:pt x="4720" y="3268"/>
                    </a:cubicBezTo>
                    <a:lnTo>
                      <a:pt x="2797" y="2387"/>
                    </a:lnTo>
                    <a:lnTo>
                      <a:pt x="1793" y="197"/>
                    </a:lnTo>
                    <a:cubicBezTo>
                      <a:pt x="1731" y="60"/>
                      <a:pt x="1568" y="0"/>
                      <a:pt x="1432" y="63"/>
                    </a:cubicBezTo>
                    <a:cubicBezTo>
                      <a:pt x="1295" y="125"/>
                      <a:pt x="1235" y="287"/>
                      <a:pt x="1297" y="424"/>
                    </a:cubicBezTo>
                    <a:lnTo>
                      <a:pt x="2039" y="2039"/>
                    </a:lnTo>
                    <a:lnTo>
                      <a:pt x="424" y="1299"/>
                    </a:lnTo>
                    <a:cubicBezTo>
                      <a:pt x="288" y="1236"/>
                      <a:pt x="125" y="1296"/>
                      <a:pt x="63" y="1433"/>
                    </a:cubicBezTo>
                    <a:cubicBezTo>
                      <a:pt x="0" y="1571"/>
                      <a:pt x="60" y="1732"/>
                      <a:pt x="197" y="1795"/>
                    </a:cubicBezTo>
                    <a:lnTo>
                      <a:pt x="2387" y="2799"/>
                    </a:lnTo>
                    <a:lnTo>
                      <a:pt x="3268" y="4721"/>
                    </a:lnTo>
                    <a:cubicBezTo>
                      <a:pt x="3037" y="4913"/>
                      <a:pt x="2889" y="5203"/>
                      <a:pt x="2889" y="5527"/>
                    </a:cubicBezTo>
                    <a:cubicBezTo>
                      <a:pt x="2889" y="6104"/>
                      <a:pt x="3359" y="6573"/>
                      <a:pt x="3936" y="6573"/>
                    </a:cubicBezTo>
                    <a:cubicBezTo>
                      <a:pt x="4513" y="6573"/>
                      <a:pt x="4983" y="6104"/>
                      <a:pt x="4983" y="5527"/>
                    </a:cubicBezTo>
                    <a:cubicBezTo>
                      <a:pt x="4983" y="4949"/>
                      <a:pt x="4513" y="4480"/>
                      <a:pt x="3936" y="4480"/>
                    </a:cubicBezTo>
                    <a:cubicBezTo>
                      <a:pt x="3877" y="4480"/>
                      <a:pt x="3819" y="4485"/>
                      <a:pt x="3763" y="4495"/>
                    </a:cubicBezTo>
                    <a:lnTo>
                      <a:pt x="3145" y="3145"/>
                    </a:lnTo>
                    <a:lnTo>
                      <a:pt x="4492" y="3763"/>
                    </a:lnTo>
                    <a:cubicBezTo>
                      <a:pt x="4483" y="3819"/>
                      <a:pt x="4477" y="3877"/>
                      <a:pt x="4477" y="3936"/>
                    </a:cubicBezTo>
                    <a:cubicBezTo>
                      <a:pt x="4477" y="4513"/>
                      <a:pt x="4947" y="4983"/>
                      <a:pt x="5524" y="4983"/>
                    </a:cubicBezTo>
                    <a:cubicBezTo>
                      <a:pt x="6101" y="4983"/>
                      <a:pt x="6571" y="4513"/>
                      <a:pt x="6571" y="3936"/>
                    </a:cubicBezTo>
                    <a:cubicBezTo>
                      <a:pt x="6571" y="3359"/>
                      <a:pt x="6103" y="2889"/>
                      <a:pt x="5525" y="2889"/>
                    </a:cubicBezTo>
                    <a:close/>
                    <a:moveTo>
                      <a:pt x="4437" y="5525"/>
                    </a:moveTo>
                    <a:cubicBezTo>
                      <a:pt x="4437" y="5801"/>
                      <a:pt x="4213" y="6025"/>
                      <a:pt x="3937" y="6025"/>
                    </a:cubicBezTo>
                    <a:cubicBezTo>
                      <a:pt x="3661" y="6025"/>
                      <a:pt x="3437" y="5801"/>
                      <a:pt x="3437" y="5525"/>
                    </a:cubicBezTo>
                    <a:cubicBezTo>
                      <a:pt x="3437" y="5249"/>
                      <a:pt x="3661" y="5025"/>
                      <a:pt x="3937" y="5025"/>
                    </a:cubicBezTo>
                    <a:cubicBezTo>
                      <a:pt x="4213" y="5025"/>
                      <a:pt x="4437" y="5249"/>
                      <a:pt x="4437" y="5525"/>
                    </a:cubicBezTo>
                    <a:close/>
                    <a:moveTo>
                      <a:pt x="5525" y="4437"/>
                    </a:moveTo>
                    <a:cubicBezTo>
                      <a:pt x="5249" y="4437"/>
                      <a:pt x="5025" y="4213"/>
                      <a:pt x="5025" y="3937"/>
                    </a:cubicBezTo>
                    <a:cubicBezTo>
                      <a:pt x="5025" y="3661"/>
                      <a:pt x="5249" y="3437"/>
                      <a:pt x="5525" y="3437"/>
                    </a:cubicBezTo>
                    <a:cubicBezTo>
                      <a:pt x="5801" y="3437"/>
                      <a:pt x="6025" y="3661"/>
                      <a:pt x="6025" y="3937"/>
                    </a:cubicBezTo>
                    <a:cubicBezTo>
                      <a:pt x="6025" y="4213"/>
                      <a:pt x="5801" y="4437"/>
                      <a:pt x="5525" y="443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scissors_117853">
                <a:extLst>
                  <a:ext uri="{FF2B5EF4-FFF2-40B4-BE49-F238E27FC236}">
                    <a16:creationId xmlns:a16="http://schemas.microsoft.com/office/drawing/2014/main" id="{54405246-CCE2-4201-BBB1-D3F3EB6E740D}"/>
                  </a:ext>
                </a:extLst>
              </p:cNvPr>
              <p:cNvSpPr/>
              <p:nvPr/>
            </p:nvSpPr>
            <p:spPr>
              <a:xfrm rot="15619016">
                <a:off x="2562096" y="3101994"/>
                <a:ext cx="400725" cy="517562"/>
              </a:xfrm>
              <a:custGeom>
                <a:avLst/>
                <a:gdLst>
                  <a:gd name="T0" fmla="*/ 5525 w 6571"/>
                  <a:gd name="T1" fmla="*/ 2889 h 6573"/>
                  <a:gd name="T2" fmla="*/ 4720 w 6571"/>
                  <a:gd name="T3" fmla="*/ 3268 h 6573"/>
                  <a:gd name="T4" fmla="*/ 2797 w 6571"/>
                  <a:gd name="T5" fmla="*/ 2387 h 6573"/>
                  <a:gd name="T6" fmla="*/ 1793 w 6571"/>
                  <a:gd name="T7" fmla="*/ 197 h 6573"/>
                  <a:gd name="T8" fmla="*/ 1432 w 6571"/>
                  <a:gd name="T9" fmla="*/ 63 h 6573"/>
                  <a:gd name="T10" fmla="*/ 1297 w 6571"/>
                  <a:gd name="T11" fmla="*/ 424 h 6573"/>
                  <a:gd name="T12" fmla="*/ 2039 w 6571"/>
                  <a:gd name="T13" fmla="*/ 2039 h 6573"/>
                  <a:gd name="T14" fmla="*/ 424 w 6571"/>
                  <a:gd name="T15" fmla="*/ 1299 h 6573"/>
                  <a:gd name="T16" fmla="*/ 63 w 6571"/>
                  <a:gd name="T17" fmla="*/ 1433 h 6573"/>
                  <a:gd name="T18" fmla="*/ 197 w 6571"/>
                  <a:gd name="T19" fmla="*/ 1795 h 6573"/>
                  <a:gd name="T20" fmla="*/ 2387 w 6571"/>
                  <a:gd name="T21" fmla="*/ 2799 h 6573"/>
                  <a:gd name="T22" fmla="*/ 3268 w 6571"/>
                  <a:gd name="T23" fmla="*/ 4721 h 6573"/>
                  <a:gd name="T24" fmla="*/ 2889 w 6571"/>
                  <a:gd name="T25" fmla="*/ 5527 h 6573"/>
                  <a:gd name="T26" fmla="*/ 3936 w 6571"/>
                  <a:gd name="T27" fmla="*/ 6573 h 6573"/>
                  <a:gd name="T28" fmla="*/ 4983 w 6571"/>
                  <a:gd name="T29" fmla="*/ 5527 h 6573"/>
                  <a:gd name="T30" fmla="*/ 3936 w 6571"/>
                  <a:gd name="T31" fmla="*/ 4480 h 6573"/>
                  <a:gd name="T32" fmla="*/ 3763 w 6571"/>
                  <a:gd name="T33" fmla="*/ 4495 h 6573"/>
                  <a:gd name="T34" fmla="*/ 3145 w 6571"/>
                  <a:gd name="T35" fmla="*/ 3145 h 6573"/>
                  <a:gd name="T36" fmla="*/ 4492 w 6571"/>
                  <a:gd name="T37" fmla="*/ 3763 h 6573"/>
                  <a:gd name="T38" fmla="*/ 4477 w 6571"/>
                  <a:gd name="T39" fmla="*/ 3936 h 6573"/>
                  <a:gd name="T40" fmla="*/ 5524 w 6571"/>
                  <a:gd name="T41" fmla="*/ 4983 h 6573"/>
                  <a:gd name="T42" fmla="*/ 6571 w 6571"/>
                  <a:gd name="T43" fmla="*/ 3936 h 6573"/>
                  <a:gd name="T44" fmla="*/ 5525 w 6571"/>
                  <a:gd name="T45" fmla="*/ 2889 h 6573"/>
                  <a:gd name="T46" fmla="*/ 4437 w 6571"/>
                  <a:gd name="T47" fmla="*/ 5525 h 6573"/>
                  <a:gd name="T48" fmla="*/ 3937 w 6571"/>
                  <a:gd name="T49" fmla="*/ 6025 h 6573"/>
                  <a:gd name="T50" fmla="*/ 3437 w 6571"/>
                  <a:gd name="T51" fmla="*/ 5525 h 6573"/>
                  <a:gd name="T52" fmla="*/ 3937 w 6571"/>
                  <a:gd name="T53" fmla="*/ 5025 h 6573"/>
                  <a:gd name="T54" fmla="*/ 4437 w 6571"/>
                  <a:gd name="T55" fmla="*/ 5525 h 6573"/>
                  <a:gd name="T56" fmla="*/ 5525 w 6571"/>
                  <a:gd name="T57" fmla="*/ 4437 h 6573"/>
                  <a:gd name="T58" fmla="*/ 5025 w 6571"/>
                  <a:gd name="T59" fmla="*/ 3937 h 6573"/>
                  <a:gd name="T60" fmla="*/ 5525 w 6571"/>
                  <a:gd name="T61" fmla="*/ 3437 h 6573"/>
                  <a:gd name="T62" fmla="*/ 6025 w 6571"/>
                  <a:gd name="T63" fmla="*/ 3937 h 6573"/>
                  <a:gd name="T64" fmla="*/ 5525 w 6571"/>
                  <a:gd name="T65" fmla="*/ 4437 h 6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571" h="6573">
                    <a:moveTo>
                      <a:pt x="5525" y="2889"/>
                    </a:moveTo>
                    <a:cubicBezTo>
                      <a:pt x="5201" y="2889"/>
                      <a:pt x="4912" y="3037"/>
                      <a:pt x="4720" y="3268"/>
                    </a:cubicBezTo>
                    <a:lnTo>
                      <a:pt x="2797" y="2387"/>
                    </a:lnTo>
                    <a:lnTo>
                      <a:pt x="1793" y="197"/>
                    </a:lnTo>
                    <a:cubicBezTo>
                      <a:pt x="1731" y="60"/>
                      <a:pt x="1568" y="0"/>
                      <a:pt x="1432" y="63"/>
                    </a:cubicBezTo>
                    <a:cubicBezTo>
                      <a:pt x="1295" y="125"/>
                      <a:pt x="1235" y="287"/>
                      <a:pt x="1297" y="424"/>
                    </a:cubicBezTo>
                    <a:lnTo>
                      <a:pt x="2039" y="2039"/>
                    </a:lnTo>
                    <a:lnTo>
                      <a:pt x="424" y="1299"/>
                    </a:lnTo>
                    <a:cubicBezTo>
                      <a:pt x="288" y="1236"/>
                      <a:pt x="125" y="1296"/>
                      <a:pt x="63" y="1433"/>
                    </a:cubicBezTo>
                    <a:cubicBezTo>
                      <a:pt x="0" y="1571"/>
                      <a:pt x="60" y="1732"/>
                      <a:pt x="197" y="1795"/>
                    </a:cubicBezTo>
                    <a:lnTo>
                      <a:pt x="2387" y="2799"/>
                    </a:lnTo>
                    <a:lnTo>
                      <a:pt x="3268" y="4721"/>
                    </a:lnTo>
                    <a:cubicBezTo>
                      <a:pt x="3037" y="4913"/>
                      <a:pt x="2889" y="5203"/>
                      <a:pt x="2889" y="5527"/>
                    </a:cubicBezTo>
                    <a:cubicBezTo>
                      <a:pt x="2889" y="6104"/>
                      <a:pt x="3359" y="6573"/>
                      <a:pt x="3936" y="6573"/>
                    </a:cubicBezTo>
                    <a:cubicBezTo>
                      <a:pt x="4513" y="6573"/>
                      <a:pt x="4983" y="6104"/>
                      <a:pt x="4983" y="5527"/>
                    </a:cubicBezTo>
                    <a:cubicBezTo>
                      <a:pt x="4983" y="4949"/>
                      <a:pt x="4513" y="4480"/>
                      <a:pt x="3936" y="4480"/>
                    </a:cubicBezTo>
                    <a:cubicBezTo>
                      <a:pt x="3877" y="4480"/>
                      <a:pt x="3819" y="4485"/>
                      <a:pt x="3763" y="4495"/>
                    </a:cubicBezTo>
                    <a:lnTo>
                      <a:pt x="3145" y="3145"/>
                    </a:lnTo>
                    <a:lnTo>
                      <a:pt x="4492" y="3763"/>
                    </a:lnTo>
                    <a:cubicBezTo>
                      <a:pt x="4483" y="3819"/>
                      <a:pt x="4477" y="3877"/>
                      <a:pt x="4477" y="3936"/>
                    </a:cubicBezTo>
                    <a:cubicBezTo>
                      <a:pt x="4477" y="4513"/>
                      <a:pt x="4947" y="4983"/>
                      <a:pt x="5524" y="4983"/>
                    </a:cubicBezTo>
                    <a:cubicBezTo>
                      <a:pt x="6101" y="4983"/>
                      <a:pt x="6571" y="4513"/>
                      <a:pt x="6571" y="3936"/>
                    </a:cubicBezTo>
                    <a:cubicBezTo>
                      <a:pt x="6571" y="3359"/>
                      <a:pt x="6103" y="2889"/>
                      <a:pt x="5525" y="2889"/>
                    </a:cubicBezTo>
                    <a:close/>
                    <a:moveTo>
                      <a:pt x="4437" y="5525"/>
                    </a:moveTo>
                    <a:cubicBezTo>
                      <a:pt x="4437" y="5801"/>
                      <a:pt x="4213" y="6025"/>
                      <a:pt x="3937" y="6025"/>
                    </a:cubicBezTo>
                    <a:cubicBezTo>
                      <a:pt x="3661" y="6025"/>
                      <a:pt x="3437" y="5801"/>
                      <a:pt x="3437" y="5525"/>
                    </a:cubicBezTo>
                    <a:cubicBezTo>
                      <a:pt x="3437" y="5249"/>
                      <a:pt x="3661" y="5025"/>
                      <a:pt x="3937" y="5025"/>
                    </a:cubicBezTo>
                    <a:cubicBezTo>
                      <a:pt x="4213" y="5025"/>
                      <a:pt x="4437" y="5249"/>
                      <a:pt x="4437" y="5525"/>
                    </a:cubicBezTo>
                    <a:close/>
                    <a:moveTo>
                      <a:pt x="5525" y="4437"/>
                    </a:moveTo>
                    <a:cubicBezTo>
                      <a:pt x="5249" y="4437"/>
                      <a:pt x="5025" y="4213"/>
                      <a:pt x="5025" y="3937"/>
                    </a:cubicBezTo>
                    <a:cubicBezTo>
                      <a:pt x="5025" y="3661"/>
                      <a:pt x="5249" y="3437"/>
                      <a:pt x="5525" y="3437"/>
                    </a:cubicBezTo>
                    <a:cubicBezTo>
                      <a:pt x="5801" y="3437"/>
                      <a:pt x="6025" y="3661"/>
                      <a:pt x="6025" y="3937"/>
                    </a:cubicBezTo>
                    <a:cubicBezTo>
                      <a:pt x="6025" y="4213"/>
                      <a:pt x="5801" y="4437"/>
                      <a:pt x="5525" y="443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" name="直接连接符 29"/>
              <p:cNvCxnSpPr/>
              <p:nvPr/>
            </p:nvCxnSpPr>
            <p:spPr>
              <a:xfrm>
                <a:off x="123932" y="6237270"/>
                <a:ext cx="986048" cy="0"/>
              </a:xfrm>
              <a:prstGeom prst="line">
                <a:avLst/>
              </a:prstGeom>
              <a:ln w="28575">
                <a:solidFill>
                  <a:srgbClr val="00B0F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 80"/>
              <p:cNvCxnSpPr/>
              <p:nvPr/>
            </p:nvCxnSpPr>
            <p:spPr>
              <a:xfrm>
                <a:off x="123932" y="6623588"/>
                <a:ext cx="986048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文本框 81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1109980" y="6020357"/>
                <a:ext cx="59304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The canonical </a:t>
                </a:r>
                <a:r>
                  <a:rPr lang="en-US" altLang="zh-CN" b="1" dirty="0" err="1"/>
                  <a:t>inflammasome</a:t>
                </a:r>
                <a:r>
                  <a:rPr lang="en-US" altLang="zh-CN" b="1" dirty="0"/>
                  <a:t>-induced </a:t>
                </a:r>
                <a:r>
                  <a:rPr lang="en-US" altLang="zh-CN" b="1" dirty="0" err="1"/>
                  <a:t>pyroptosis</a:t>
                </a:r>
                <a:endParaRPr lang="zh-CN" altLang="en-US" sz="1400" dirty="0"/>
              </a:p>
            </p:txBody>
          </p:sp>
          <p:sp>
            <p:nvSpPr>
              <p:cNvPr id="83" name="文本框 82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1109979" y="6412032"/>
                <a:ext cx="59304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The non-canonical </a:t>
                </a:r>
                <a:r>
                  <a:rPr lang="en-US" altLang="zh-CN" b="1" dirty="0" err="1"/>
                  <a:t>inflammasome</a:t>
                </a:r>
                <a:r>
                  <a:rPr lang="en-US" altLang="zh-CN" b="1" dirty="0"/>
                  <a:t>-induced </a:t>
                </a:r>
                <a:r>
                  <a:rPr lang="en-US" altLang="zh-CN" b="1" dirty="0" err="1"/>
                  <a:t>pyroptosis</a:t>
                </a:r>
                <a:endParaRPr lang="zh-CN" altLang="en-US" sz="1400" dirty="0"/>
              </a:p>
            </p:txBody>
          </p:sp>
          <p:sp>
            <p:nvSpPr>
              <p:cNvPr id="88" name="文本框 87">
                <a:extLst>
                  <a:ext uri="{FF2B5EF4-FFF2-40B4-BE49-F238E27FC236}">
                    <a16:creationId xmlns:a16="http://schemas.microsoft.com/office/drawing/2014/main" id="{C47211D9-439B-4AE1-84D2-4F98C75EFF38}"/>
                  </a:ext>
                </a:extLst>
              </p:cNvPr>
              <p:cNvSpPr txBox="1"/>
              <p:nvPr/>
            </p:nvSpPr>
            <p:spPr>
              <a:xfrm>
                <a:off x="5629898" y="2559009"/>
                <a:ext cx="1709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dirty="0"/>
                  <a:t>Caspase-3</a:t>
                </a:r>
                <a:endParaRPr lang="zh-CN" altLang="en-US" sz="1400" b="1" dirty="0"/>
              </a:p>
            </p:txBody>
          </p:sp>
        </p:grpSp>
        <p:sp>
          <p:nvSpPr>
            <p:cNvPr id="2" name="矩形 1"/>
            <p:cNvSpPr/>
            <p:nvPr/>
          </p:nvSpPr>
          <p:spPr>
            <a:xfrm>
              <a:off x="232049" y="-113609"/>
              <a:ext cx="2988327" cy="5030547"/>
            </a:xfrm>
            <a:prstGeom prst="rect">
              <a:avLst/>
            </a:prstGeom>
            <a:noFill/>
            <a:ln w="38100">
              <a:solidFill>
                <a:srgbClr val="00B0F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" name="矩形 2"/>
            <p:cNvSpPr/>
            <p:nvPr/>
          </p:nvSpPr>
          <p:spPr>
            <a:xfrm rot="7466645">
              <a:off x="1450616" y="1014937"/>
              <a:ext cx="4145734" cy="2387139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676038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81254;#137018;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38</Words>
  <Application>Microsoft Office PowerPoint</Application>
  <PresentationFormat>宽屏</PresentationFormat>
  <Paragraphs>23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biaoyang132@126.com</dc:creator>
  <cp:lastModifiedBy>1054834877@qq.com</cp:lastModifiedBy>
  <cp:revision>14</cp:revision>
  <dcterms:created xsi:type="dcterms:W3CDTF">2022-01-28T16:42:51Z</dcterms:created>
  <dcterms:modified xsi:type="dcterms:W3CDTF">2022-02-10T10:44:25Z</dcterms:modified>
</cp:coreProperties>
</file>