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Figure 1" id="{BA9CA153-BF61-4878-ACF5-8E2382CFA929}">
          <p14:sldIdLst>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68" d="100"/>
          <a:sy n="68" d="100"/>
        </p:scale>
        <p:origin x="84"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ie Chai" userId="083d20a3-7b66-4603-be0c-dfd1995b1ee1" providerId="ADAL" clId="{1E5D7BCB-3326-40D2-BB06-C77DAD14732E}"/>
    <pc:docChg chg="addSld delSld modSld delSection modSection">
      <pc:chgData name="Annie Chai" userId="083d20a3-7b66-4603-be0c-dfd1995b1ee1" providerId="ADAL" clId="{1E5D7BCB-3326-40D2-BB06-C77DAD14732E}" dt="2021-12-16T14:39:45.789" v="31" actId="404"/>
      <pc:docMkLst>
        <pc:docMk/>
      </pc:docMkLst>
      <pc:sldChg chg="del">
        <pc:chgData name="Annie Chai" userId="083d20a3-7b66-4603-be0c-dfd1995b1ee1" providerId="ADAL" clId="{1E5D7BCB-3326-40D2-BB06-C77DAD14732E}" dt="2021-12-16T12:58:27.858" v="6" actId="47"/>
        <pc:sldMkLst>
          <pc:docMk/>
          <pc:sldMk cId="1046591383" sldId="256"/>
        </pc:sldMkLst>
      </pc:sldChg>
      <pc:sldChg chg="modSp del mod">
        <pc:chgData name="Annie Chai" userId="083d20a3-7b66-4603-be0c-dfd1995b1ee1" providerId="ADAL" clId="{1E5D7BCB-3326-40D2-BB06-C77DAD14732E}" dt="2021-12-16T12:58:09.745" v="4" actId="47"/>
        <pc:sldMkLst>
          <pc:docMk/>
          <pc:sldMk cId="838749118" sldId="257"/>
        </pc:sldMkLst>
        <pc:spChg chg="mod">
          <ac:chgData name="Annie Chai" userId="083d20a3-7b66-4603-be0c-dfd1995b1ee1" providerId="ADAL" clId="{1E5D7BCB-3326-40D2-BB06-C77DAD14732E}" dt="2021-12-16T12:56:58.604" v="1"/>
          <ac:spMkLst>
            <pc:docMk/>
            <pc:sldMk cId="838749118" sldId="257"/>
            <ac:spMk id="10" creationId="{59113B1F-0FC7-4001-B538-43473B41EA8E}"/>
          </ac:spMkLst>
        </pc:spChg>
        <pc:graphicFrameChg chg="mod">
          <ac:chgData name="Annie Chai" userId="083d20a3-7b66-4603-be0c-dfd1995b1ee1" providerId="ADAL" clId="{1E5D7BCB-3326-40D2-BB06-C77DAD14732E}" dt="2021-12-16T12:57:11.703" v="2" actId="14100"/>
          <ac:graphicFrameMkLst>
            <pc:docMk/>
            <pc:sldMk cId="838749118" sldId="257"/>
            <ac:graphicFrameMk id="5" creationId="{B547B6DC-5856-4073-AD74-EB805792505D}"/>
          </ac:graphicFrameMkLst>
        </pc:graphicFrameChg>
      </pc:sldChg>
      <pc:sldChg chg="modSp add mod">
        <pc:chgData name="Annie Chai" userId="083d20a3-7b66-4603-be0c-dfd1995b1ee1" providerId="ADAL" clId="{1E5D7BCB-3326-40D2-BB06-C77DAD14732E}" dt="2021-12-16T14:39:45.789" v="31" actId="404"/>
        <pc:sldMkLst>
          <pc:docMk/>
          <pc:sldMk cId="3288965996" sldId="258"/>
        </pc:sldMkLst>
        <pc:spChg chg="mod">
          <ac:chgData name="Annie Chai" userId="083d20a3-7b66-4603-be0c-dfd1995b1ee1" providerId="ADAL" clId="{1E5D7BCB-3326-40D2-BB06-C77DAD14732E}" dt="2021-12-16T14:39:45.789" v="31" actId="404"/>
          <ac:spMkLst>
            <pc:docMk/>
            <pc:sldMk cId="3288965996" sldId="258"/>
            <ac:spMk id="10" creationId="{59113B1F-0FC7-4001-B538-43473B41EA8E}"/>
          </ac:spMkLst>
        </pc:spChg>
        <pc:graphicFrameChg chg="mod">
          <ac:chgData name="Annie Chai" userId="083d20a3-7b66-4603-be0c-dfd1995b1ee1" providerId="ADAL" clId="{1E5D7BCB-3326-40D2-BB06-C77DAD14732E}" dt="2021-12-16T12:58:19.897" v="5"/>
          <ac:graphicFrameMkLst>
            <pc:docMk/>
            <pc:sldMk cId="3288965996" sldId="258"/>
            <ac:graphicFrameMk id="5" creationId="{B547B6DC-5856-4073-AD74-EB805792505D}"/>
          </ac:graphicFrameMkLst>
        </pc:graphicFrameChg>
      </pc:sldChg>
    </pc:docChg>
  </pc:docChgLst>
  <pc:docChgLst>
    <pc:chgData name="Annie Chai" userId="083d20a3-7b66-4603-be0c-dfd1995b1ee1" providerId="ADAL" clId="{18984BE5-A586-44D1-80D5-637EBFEF2CAA}"/>
    <pc:docChg chg="addSld modSld sldOrd addSection modSection">
      <pc:chgData name="Annie Chai" userId="083d20a3-7b66-4603-be0c-dfd1995b1ee1" providerId="ADAL" clId="{18984BE5-A586-44D1-80D5-637EBFEF2CAA}" dt="2021-12-07T15:38:00.375" v="43" actId="17846"/>
      <pc:docMkLst>
        <pc:docMk/>
      </pc:docMkLst>
      <pc:sldChg chg="ord">
        <pc:chgData name="Annie Chai" userId="083d20a3-7b66-4603-be0c-dfd1995b1ee1" providerId="ADAL" clId="{18984BE5-A586-44D1-80D5-637EBFEF2CAA}" dt="2021-12-07T12:19:07.090" v="29"/>
        <pc:sldMkLst>
          <pc:docMk/>
          <pc:sldMk cId="1046591383" sldId="256"/>
        </pc:sldMkLst>
      </pc:sldChg>
      <pc:sldChg chg="modSp add mod ord">
        <pc:chgData name="Annie Chai" userId="083d20a3-7b66-4603-be0c-dfd1995b1ee1" providerId="ADAL" clId="{18984BE5-A586-44D1-80D5-637EBFEF2CAA}" dt="2021-12-07T15:37:55.051" v="42" actId="20577"/>
        <pc:sldMkLst>
          <pc:docMk/>
          <pc:sldMk cId="838749118" sldId="257"/>
        </pc:sldMkLst>
        <pc:spChg chg="mod">
          <ac:chgData name="Annie Chai" userId="083d20a3-7b66-4603-be0c-dfd1995b1ee1" providerId="ADAL" clId="{18984BE5-A586-44D1-80D5-637EBFEF2CAA}" dt="2021-12-07T15:37:55.051" v="42" actId="20577"/>
          <ac:spMkLst>
            <pc:docMk/>
            <pc:sldMk cId="838749118" sldId="257"/>
            <ac:spMk id="10" creationId="{59113B1F-0FC7-4001-B538-43473B41EA8E}"/>
          </ac:spMkLst>
        </pc:spChg>
        <pc:graphicFrameChg chg="mod">
          <ac:chgData name="Annie Chai" userId="083d20a3-7b66-4603-be0c-dfd1995b1ee1" providerId="ADAL" clId="{18984BE5-A586-44D1-80D5-637EBFEF2CAA}" dt="2021-12-07T15:37:29.158" v="36"/>
          <ac:graphicFrameMkLst>
            <pc:docMk/>
            <pc:sldMk cId="838749118" sldId="257"/>
            <ac:graphicFrameMk id="4" creationId="{5483E665-6270-49D3-AE46-C91B90F95860}"/>
          </ac:graphicFrameMkLst>
        </pc:graphicFrameChg>
        <pc:graphicFrameChg chg="mod">
          <ac:chgData name="Annie Chai" userId="083d20a3-7b66-4603-be0c-dfd1995b1ee1" providerId="ADAL" clId="{18984BE5-A586-44D1-80D5-637EBFEF2CAA}" dt="2021-12-07T12:07:55.775" v="14"/>
          <ac:graphicFrameMkLst>
            <pc:docMk/>
            <pc:sldMk cId="838749118" sldId="257"/>
            <ac:graphicFrameMk id="5" creationId="{B547B6DC-5856-4073-AD74-EB805792505D}"/>
          </ac:graphicFrameMkLst>
        </pc:graphicFrameChg>
        <pc:graphicFrameChg chg="mod">
          <ac:chgData name="Annie Chai" userId="083d20a3-7b66-4603-be0c-dfd1995b1ee1" providerId="ADAL" clId="{18984BE5-A586-44D1-80D5-637EBFEF2CAA}" dt="2021-12-07T12:08:29.783" v="18"/>
          <ac:graphicFrameMkLst>
            <pc:docMk/>
            <pc:sldMk cId="838749118" sldId="257"/>
            <ac:graphicFrameMk id="6" creationId="{2CC11952-F988-48C3-A2F6-033E17586A22}"/>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cancerresearchmy-my.sharepoint.com/personal/annie_chai_cancerresearch_my/Documents/Documents/Manuscripts/Frontiers%20in%20Oncology%20-%20mini%20review/Frontiers%20-%20Table%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ancerresearchmy-my.sharepoint.com/personal/annie_chai_cancerresearch_my/Documents/Documents/Manuscripts/Frontiers%20in%20Oncology%20-%20mini%20review/Frontiers%20-%20Table%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cancerresearchmy-my.sharepoint.com/personal/annie_chai_cancerresearch_my/Documents/Documents/Manuscripts/Frontiers%20in%20Oncology%20-%20mini%20review/Frontiers%20-%20Table%20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1" i="0" u="sng"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u="sng" dirty="0">
                <a:latin typeface="Arial" panose="020B0604020202020204" pitchFamily="34" charset="0"/>
                <a:cs typeface="Arial" panose="020B0604020202020204" pitchFamily="34" charset="0"/>
              </a:rPr>
              <a:t>STATU</a:t>
            </a:r>
            <a:r>
              <a:rPr lang="en-US" u="sng" baseline="0" dirty="0">
                <a:latin typeface="Arial" panose="020B0604020202020204" pitchFamily="34" charset="0"/>
                <a:cs typeface="Arial" panose="020B0604020202020204" pitchFamily="34" charset="0"/>
              </a:rPr>
              <a:t>S OF CLINICAL TRIALS</a:t>
            </a:r>
            <a:endParaRPr lang="en-US" u="sng"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600" b="1" i="0" u="sng"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Summary!$B$4</c:f>
              <c:strCache>
                <c:ptCount val="1"/>
                <c:pt idx="0">
                  <c:v>Number of trials</c:v>
                </c:pt>
              </c:strCache>
            </c:strRef>
          </c:tx>
          <c:dPt>
            <c:idx val="0"/>
            <c:bubble3D val="0"/>
            <c:spPr>
              <a:solidFill>
                <a:schemeClr val="accent3">
                  <a:shade val="5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92FA-4878-B602-3C2906403918}"/>
              </c:ext>
            </c:extLst>
          </c:dPt>
          <c:dPt>
            <c:idx val="1"/>
            <c:bubble3D val="0"/>
            <c:spPr>
              <a:solidFill>
                <a:schemeClr val="accent3">
                  <a:shade val="7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92FA-4878-B602-3C2906403918}"/>
              </c:ext>
            </c:extLst>
          </c:dPt>
          <c:dPt>
            <c:idx val="2"/>
            <c:bubble3D val="0"/>
            <c:spPr>
              <a:solidFill>
                <a:schemeClr val="accent3">
                  <a:shade val="9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92FA-4878-B602-3C2906403918}"/>
              </c:ext>
            </c:extLst>
          </c:dPt>
          <c:dPt>
            <c:idx val="3"/>
            <c:bubble3D val="0"/>
            <c:spPr>
              <a:solidFill>
                <a:schemeClr val="accent3">
                  <a:tint val="9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92FA-4878-B602-3C2906403918}"/>
              </c:ext>
            </c:extLst>
          </c:dPt>
          <c:dPt>
            <c:idx val="4"/>
            <c:bubble3D val="0"/>
            <c:spPr>
              <a:solidFill>
                <a:schemeClr val="accent3">
                  <a:tint val="7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92FA-4878-B602-3C2906403918}"/>
              </c:ext>
            </c:extLst>
          </c:dPt>
          <c:dPt>
            <c:idx val="5"/>
            <c:bubble3D val="0"/>
            <c:spPr>
              <a:solidFill>
                <a:schemeClr val="accent3">
                  <a:tint val="5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92FA-4878-B602-3C2906403918}"/>
              </c:ext>
            </c:extLst>
          </c:dPt>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1"/>
              <c:showSerName val="0"/>
              <c:showPercent val="1"/>
              <c:showBubbleSize val="0"/>
              <c:extLst>
                <c:ext xmlns:c16="http://schemas.microsoft.com/office/drawing/2014/chart" uri="{C3380CC4-5D6E-409C-BE32-E72D297353CC}">
                  <c16:uniqueId val="{00000001-92FA-4878-B602-3C2906403918}"/>
                </c:ext>
              </c:extLst>
            </c:dLbl>
            <c:dLbl>
              <c:idx val="1"/>
              <c:layout>
                <c:manualLayout>
                  <c:x val="5.2054261279444E-2"/>
                  <c:y val="9.5578469704280744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2150561445976336"/>
                      <c:h val="0.21352704867330166"/>
                    </c:manualLayout>
                  </c15:layout>
                </c:ext>
                <c:ext xmlns:c16="http://schemas.microsoft.com/office/drawing/2014/chart" uri="{C3380CC4-5D6E-409C-BE32-E72D297353CC}">
                  <c16:uniqueId val="{00000003-92FA-4878-B602-3C2906403918}"/>
                </c:ext>
              </c:extLst>
            </c:dLbl>
            <c:dLbl>
              <c:idx val="2"/>
              <c:layout>
                <c:manualLayout>
                  <c:x val="-0.1540900986205343"/>
                  <c:y val="-6.9104928725741824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0498320689185593"/>
                      <c:h val="0.18718465526155437"/>
                    </c:manualLayout>
                  </c15:layout>
                </c:ext>
                <c:ext xmlns:c16="http://schemas.microsoft.com/office/drawing/2014/chart" uri="{C3380CC4-5D6E-409C-BE32-E72D297353CC}">
                  <c16:uniqueId val="{00000005-92FA-4878-B602-3C2906403918}"/>
                </c:ext>
              </c:extLst>
            </c:dLbl>
            <c:dLbl>
              <c:idx val="3"/>
              <c:layout>
                <c:manualLayout>
                  <c:x val="0.18144802704542473"/>
                  <c:y val="-0.18402719700961973"/>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5680474050543504"/>
                      <c:h val="0.14028080395886036"/>
                    </c:manualLayout>
                  </c15:layout>
                </c:ext>
                <c:ext xmlns:c16="http://schemas.microsoft.com/office/drawing/2014/chart" uri="{C3380CC4-5D6E-409C-BE32-E72D297353CC}">
                  <c16:uniqueId val="{00000007-92FA-4878-B602-3C2906403918}"/>
                </c:ext>
              </c:extLst>
            </c:dLbl>
            <c:dLbl>
              <c:idx val="4"/>
              <c:layout>
                <c:manualLayout>
                  <c:x val="0"/>
                  <c:y val="-3.103895272079325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1677987219674727"/>
                      <c:h val="0.26413107954650367"/>
                    </c:manualLayout>
                  </c15:layout>
                </c:ext>
                <c:ext xmlns:c16="http://schemas.microsoft.com/office/drawing/2014/chart" uri="{C3380CC4-5D6E-409C-BE32-E72D297353CC}">
                  <c16:uniqueId val="{00000009-92FA-4878-B602-3C2906403918}"/>
                </c:ext>
              </c:extLst>
            </c:dLbl>
            <c:dLbl>
              <c:idx val="5"/>
              <c:layout>
                <c:manualLayout>
                  <c:x val="9.0537937171475902E-2"/>
                  <c:y val="0.18654040567239694"/>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4675267487040864"/>
                      <c:h val="0.23223163672286132"/>
                    </c:manualLayout>
                  </c15:layout>
                </c:ext>
                <c:ext xmlns:c16="http://schemas.microsoft.com/office/drawing/2014/chart" uri="{C3380CC4-5D6E-409C-BE32-E72D297353CC}">
                  <c16:uniqueId val="{0000000B-92FA-4878-B602-3C290640391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Summary!$A$5:$A$10</c:f>
              <c:strCache>
                <c:ptCount val="6"/>
                <c:pt idx="0">
                  <c:v>Status of trial</c:v>
                </c:pt>
                <c:pt idx="1">
                  <c:v>Completed</c:v>
                </c:pt>
                <c:pt idx="2">
                  <c:v>Active, not recruiting</c:v>
                </c:pt>
                <c:pt idx="3">
                  <c:v>Recruiting</c:v>
                </c:pt>
                <c:pt idx="4">
                  <c:v>Not yet recruiting</c:v>
                </c:pt>
                <c:pt idx="5">
                  <c:v>Terminated/Suspended/Withdrawn</c:v>
                </c:pt>
              </c:strCache>
            </c:strRef>
          </c:cat>
          <c:val>
            <c:numRef>
              <c:f>Summary!$B$5:$B$10</c:f>
              <c:numCache>
                <c:formatCode>General</c:formatCode>
                <c:ptCount val="6"/>
                <c:pt idx="1">
                  <c:v>2</c:v>
                </c:pt>
                <c:pt idx="2">
                  <c:v>14</c:v>
                </c:pt>
                <c:pt idx="3">
                  <c:v>20</c:v>
                </c:pt>
                <c:pt idx="4">
                  <c:v>2</c:v>
                </c:pt>
                <c:pt idx="5">
                  <c:v>11</c:v>
                </c:pt>
              </c:numCache>
            </c:numRef>
          </c:val>
          <c:extLst>
            <c:ext xmlns:c16="http://schemas.microsoft.com/office/drawing/2014/chart" uri="{C3380CC4-5D6E-409C-BE32-E72D297353CC}">
              <c16:uniqueId val="{0000000C-92FA-4878-B602-3C2906403918}"/>
            </c:ext>
          </c:extLst>
        </c:ser>
        <c:dLbls>
          <c:dLblPos val="outEnd"/>
          <c:showLegendKey val="0"/>
          <c:showVal val="0"/>
          <c:showCatName val="1"/>
          <c:showSerName val="0"/>
          <c:showPercent val="0"/>
          <c:showBubbleSize val="0"/>
          <c:showLeaderLines val="1"/>
        </c:dLbls>
        <c:firstSliceAng val="3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sng"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u="sng" baseline="0">
                <a:latin typeface="Arial" panose="020B0604020202020204" pitchFamily="34" charset="0"/>
                <a:cs typeface="Arial" panose="020B0604020202020204" pitchFamily="34" charset="0"/>
              </a:rPr>
              <a:t>Phase OF CLINICAL TRIALS</a:t>
            </a:r>
            <a:endParaRPr lang="en-US" u="sng">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600" b="1" i="0" u="sng"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Summary!$B$4</c:f>
              <c:strCache>
                <c:ptCount val="1"/>
                <c:pt idx="0">
                  <c:v>Number of trials</c:v>
                </c:pt>
              </c:strCache>
            </c:strRef>
          </c:tx>
          <c:dPt>
            <c:idx val="0"/>
            <c:bubble3D val="0"/>
            <c:spPr>
              <a:solidFill>
                <a:schemeClr val="accent5">
                  <a:shade val="53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FD0A-44DB-9529-B23E36C17FBF}"/>
              </c:ext>
            </c:extLst>
          </c:dPt>
          <c:dPt>
            <c:idx val="1"/>
            <c:bubble3D val="0"/>
            <c:spPr>
              <a:solidFill>
                <a:schemeClr val="accent5">
                  <a:shade val="76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FD0A-44DB-9529-B23E36C17FBF}"/>
              </c:ext>
            </c:extLst>
          </c:dPt>
          <c:dPt>
            <c:idx val="2"/>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FD0A-44DB-9529-B23E36C17FBF}"/>
              </c:ext>
            </c:extLst>
          </c:dPt>
          <c:dPt>
            <c:idx val="3"/>
            <c:bubble3D val="0"/>
            <c:spPr>
              <a:solidFill>
                <a:schemeClr val="accent5">
                  <a:tint val="77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FD0A-44DB-9529-B23E36C17FBF}"/>
              </c:ext>
            </c:extLst>
          </c:dPt>
          <c:dPt>
            <c:idx val="4"/>
            <c:bubble3D val="0"/>
            <c:spPr>
              <a:solidFill>
                <a:schemeClr val="accent5">
                  <a:tint val="54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FD0A-44DB-9529-B23E36C17FBF}"/>
              </c:ext>
            </c:extLst>
          </c:dPt>
          <c:dLbls>
            <c:dLbl>
              <c:idx val="0"/>
              <c:layout>
                <c:manualLayout>
                  <c:x val="0"/>
                  <c:y val="8.1334216414290589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FD0A-44DB-9529-B23E36C17FBF}"/>
                </c:ext>
              </c:extLst>
            </c:dLbl>
            <c:dLbl>
              <c:idx val="1"/>
              <c:layout>
                <c:manualLayout>
                  <c:x val="-0.1726232247603848"/>
                  <c:y val="-0.1215422641744698"/>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0698132586011384"/>
                      <c:h val="0.1448693564850396"/>
                    </c:manualLayout>
                  </c15:layout>
                </c:ext>
                <c:ext xmlns:c16="http://schemas.microsoft.com/office/drawing/2014/chart" uri="{C3380CC4-5D6E-409C-BE32-E72D297353CC}">
                  <c16:uniqueId val="{00000003-FD0A-44DB-9529-B23E36C17FBF}"/>
                </c:ext>
              </c:extLst>
            </c:dLbl>
            <c:dLbl>
              <c:idx val="2"/>
              <c:layout>
                <c:manualLayout>
                  <c:x val="0.19173007830844593"/>
                  <c:y val="-0.18945371527237073"/>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7791111297771909"/>
                      <c:h val="0.15552112446884439"/>
                    </c:manualLayout>
                  </c15:layout>
                </c:ext>
                <c:ext xmlns:c16="http://schemas.microsoft.com/office/drawing/2014/chart" uri="{C3380CC4-5D6E-409C-BE32-E72D297353CC}">
                  <c16:uniqueId val="{00000005-FD0A-44DB-9529-B23E36C17FBF}"/>
                </c:ext>
              </c:extLst>
            </c:dLbl>
            <c:dLbl>
              <c:idx val="3"/>
              <c:layout>
                <c:manualLayout>
                  <c:x val="0.22838803548264086"/>
                  <c:y val="0.2001748589453331"/>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9987349488825169"/>
                      <c:h val="0.10226228454982023"/>
                    </c:manualLayout>
                  </c15:layout>
                </c:ext>
                <c:ext xmlns:c16="http://schemas.microsoft.com/office/drawing/2014/chart" uri="{C3380CC4-5D6E-409C-BE32-E72D297353CC}">
                  <c16:uniqueId val="{00000007-FD0A-44DB-9529-B23E36C17FBF}"/>
                </c:ext>
              </c:extLst>
            </c:dLbl>
            <c:dLbl>
              <c:idx val="4"/>
              <c:layout>
                <c:manualLayout>
                  <c:x val="-3.7486239069207457E-2"/>
                  <c:y val="-4.0316103096812828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1350849787343804"/>
                      <c:h val="9.16104338732638E-2"/>
                    </c:manualLayout>
                  </c15:layout>
                </c:ext>
                <c:ext xmlns:c16="http://schemas.microsoft.com/office/drawing/2014/chart" uri="{C3380CC4-5D6E-409C-BE32-E72D297353CC}">
                  <c16:uniqueId val="{00000009-FD0A-44DB-9529-B23E36C17FB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Summary!$A$13:$A$17</c:f>
              <c:strCache>
                <c:ptCount val="5"/>
                <c:pt idx="0">
                  <c:v>Phase 0 / Early Phase 1</c:v>
                </c:pt>
                <c:pt idx="1">
                  <c:v>Phase 1</c:v>
                </c:pt>
                <c:pt idx="2">
                  <c:v>Phase 1/2</c:v>
                </c:pt>
                <c:pt idx="3">
                  <c:v>Phase 2</c:v>
                </c:pt>
                <c:pt idx="4">
                  <c:v>Phase 3</c:v>
                </c:pt>
              </c:strCache>
            </c:strRef>
          </c:cat>
          <c:val>
            <c:numRef>
              <c:f>Summary!$B$13:$B$17</c:f>
              <c:numCache>
                <c:formatCode>General</c:formatCode>
                <c:ptCount val="5"/>
                <c:pt idx="0">
                  <c:v>2</c:v>
                </c:pt>
                <c:pt idx="1">
                  <c:v>18</c:v>
                </c:pt>
                <c:pt idx="2">
                  <c:v>11</c:v>
                </c:pt>
                <c:pt idx="3">
                  <c:v>17</c:v>
                </c:pt>
                <c:pt idx="4">
                  <c:v>1</c:v>
                </c:pt>
              </c:numCache>
            </c:numRef>
          </c:val>
          <c:extLst>
            <c:ext xmlns:c16="http://schemas.microsoft.com/office/drawing/2014/chart" uri="{C3380CC4-5D6E-409C-BE32-E72D297353CC}">
              <c16:uniqueId val="{0000000A-FD0A-44DB-9529-B23E36C17FBF}"/>
            </c:ext>
          </c:extLst>
        </c:ser>
        <c:dLbls>
          <c:dLblPos val="outEnd"/>
          <c:showLegendKey val="0"/>
          <c:showVal val="0"/>
          <c:showCatName val="1"/>
          <c:showSerName val="0"/>
          <c:showPercent val="0"/>
          <c:showBubbleSize val="0"/>
          <c:showLeaderLines val="1"/>
        </c:dLbls>
        <c:firstSliceAng val="45"/>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600" b="1" i="0" u="sng" strike="noStrike" kern="1200" cap="all" baseline="0">
                <a:solidFill>
                  <a:schemeClr val="tx1">
                    <a:lumMod val="65000"/>
                    <a:lumOff val="35000"/>
                  </a:schemeClr>
                </a:solidFill>
                <a:effectLst/>
                <a:latin typeface="Arial" panose="020B0604020202020204" pitchFamily="34" charset="0"/>
                <a:ea typeface="+mn-ea"/>
                <a:cs typeface="Arial" panose="020B0604020202020204" pitchFamily="34" charset="0"/>
              </a:defRPr>
            </a:pPr>
            <a:r>
              <a:rPr lang="en-US" u="sng" baseline="0">
                <a:effectLst/>
                <a:latin typeface="Arial" panose="020B0604020202020204" pitchFamily="34" charset="0"/>
                <a:cs typeface="Arial" panose="020B0604020202020204" pitchFamily="34" charset="0"/>
              </a:rPr>
              <a:t>cHOICE OF immunotherapy</a:t>
            </a:r>
            <a:endParaRPr lang="en-US" u="sng">
              <a:effectLst/>
              <a:latin typeface="Arial" panose="020B0604020202020204" pitchFamily="34" charset="0"/>
              <a:cs typeface="Arial" panose="020B0604020202020204" pitchFamily="34" charset="0"/>
            </a:endParaRPr>
          </a:p>
        </c:rich>
      </c:tx>
      <c:layout>
        <c:manualLayout>
          <c:xMode val="edge"/>
          <c:yMode val="edge"/>
          <c:x val="0.19866155638036215"/>
          <c:y val="2.1303541923525317E-2"/>
        </c:manualLayout>
      </c:layout>
      <c:overlay val="0"/>
      <c:spPr>
        <a:noFill/>
        <a:ln>
          <a:noFill/>
        </a:ln>
        <a:effectLst/>
      </c:spPr>
      <c:txPr>
        <a:bodyPr rot="0" spcFirstLastPara="1" vertOverflow="ellipsis" vert="horz" wrap="square" anchor="ctr" anchorCtr="1"/>
        <a:lstStyle/>
        <a:p>
          <a:pPr>
            <a:defRPr sz="1600" b="1" i="0" u="sng" strike="noStrike" kern="1200" cap="all" baseline="0">
              <a:solidFill>
                <a:schemeClr val="tx1">
                  <a:lumMod val="65000"/>
                  <a:lumOff val="35000"/>
                </a:schemeClr>
              </a:solidFill>
              <a:effectLst/>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dPt>
            <c:idx val="0"/>
            <c:bubble3D val="0"/>
            <c:spPr>
              <a:solidFill>
                <a:schemeClr val="accent4">
                  <a:tint val="5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996F-4BE0-8FD5-A5226115C38A}"/>
              </c:ext>
            </c:extLst>
          </c:dPt>
          <c:dPt>
            <c:idx val="1"/>
            <c:bubble3D val="0"/>
            <c:spPr>
              <a:solidFill>
                <a:schemeClr val="accent4">
                  <a:tint val="7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996F-4BE0-8FD5-A5226115C38A}"/>
              </c:ext>
            </c:extLst>
          </c:dPt>
          <c:dPt>
            <c:idx val="2"/>
            <c:bubble3D val="0"/>
            <c:spPr>
              <a:solidFill>
                <a:schemeClr val="accent4">
                  <a:tint val="9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996F-4BE0-8FD5-A5226115C38A}"/>
              </c:ext>
            </c:extLst>
          </c:dPt>
          <c:dPt>
            <c:idx val="3"/>
            <c:bubble3D val="0"/>
            <c:spPr>
              <a:solidFill>
                <a:schemeClr val="accent4">
                  <a:shade val="9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996F-4BE0-8FD5-A5226115C38A}"/>
              </c:ext>
            </c:extLst>
          </c:dPt>
          <c:dPt>
            <c:idx val="4"/>
            <c:bubble3D val="0"/>
            <c:spPr>
              <a:solidFill>
                <a:schemeClr val="accent4">
                  <a:shade val="7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996F-4BE0-8FD5-A5226115C38A}"/>
              </c:ext>
            </c:extLst>
          </c:dPt>
          <c:dPt>
            <c:idx val="5"/>
            <c:bubble3D val="0"/>
            <c:spPr>
              <a:solidFill>
                <a:schemeClr val="accent4">
                  <a:shade val="5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996F-4BE0-8FD5-A5226115C38A}"/>
              </c:ext>
            </c:extLst>
          </c:dPt>
          <c:dLbls>
            <c:dLbl>
              <c:idx val="0"/>
              <c:layout>
                <c:manualLayout>
                  <c:x val="0.14778233895583753"/>
                  <c:y val="-0.21964140332763754"/>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4490293421371271"/>
                      <c:h val="0.15999491175245395"/>
                    </c:manualLayout>
                  </c15:layout>
                </c:ext>
                <c:ext xmlns:c16="http://schemas.microsoft.com/office/drawing/2014/chart" uri="{C3380CC4-5D6E-409C-BE32-E72D297353CC}">
                  <c16:uniqueId val="{00000001-996F-4BE0-8FD5-A5226115C38A}"/>
                </c:ext>
              </c:extLst>
            </c:dLbl>
            <c:dLbl>
              <c:idx val="1"/>
              <c:layout>
                <c:manualLayout>
                  <c:x val="0.21123384734973943"/>
                  <c:y val="0.25211259093023197"/>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067324974341486"/>
                      <c:h val="0.17774786335539172"/>
                    </c:manualLayout>
                  </c15:layout>
                </c:ext>
                <c:ext xmlns:c16="http://schemas.microsoft.com/office/drawing/2014/chart" uri="{C3380CC4-5D6E-409C-BE32-E72D297353CC}">
                  <c16:uniqueId val="{00000003-996F-4BE0-8FD5-A5226115C38A}"/>
                </c:ext>
              </c:extLst>
            </c:dLbl>
            <c:dLbl>
              <c:idx val="2"/>
              <c:layout>
                <c:manualLayout>
                  <c:x val="-2.4569902299244849E-2"/>
                  <c:y val="2.2262435469449747E-3"/>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3818641672061955"/>
                      <c:h val="0.10072745165465896"/>
                    </c:manualLayout>
                  </c15:layout>
                </c:ext>
                <c:ext xmlns:c16="http://schemas.microsoft.com/office/drawing/2014/chart" uri="{C3380CC4-5D6E-409C-BE32-E72D297353CC}">
                  <c16:uniqueId val="{00000005-996F-4BE0-8FD5-A5226115C38A}"/>
                </c:ext>
              </c:extLst>
            </c:dLbl>
            <c:dLbl>
              <c:idx val="3"/>
              <c:layout>
                <c:manualLayout>
                  <c:x val="5.4237279060840742E-2"/>
                  <c:y val="9.2849055179528475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285376624146844"/>
                      <c:h val="0.15890261597430158"/>
                    </c:manualLayout>
                  </c15:layout>
                </c:ext>
                <c:ext xmlns:c16="http://schemas.microsoft.com/office/drawing/2014/chart" uri="{C3380CC4-5D6E-409C-BE32-E72D297353CC}">
                  <c16:uniqueId val="{00000007-996F-4BE0-8FD5-A5226115C38A}"/>
                </c:ext>
              </c:extLst>
            </c:dLbl>
            <c:dLbl>
              <c:idx val="4"/>
              <c:layout>
                <c:manualLayout>
                  <c:x val="-0.1741935072016817"/>
                  <c:y val="0.11947289110311529"/>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5432920490732452"/>
                      <c:h val="0.1973857031426918"/>
                    </c:manualLayout>
                  </c15:layout>
                </c:ext>
                <c:ext xmlns:c16="http://schemas.microsoft.com/office/drawing/2014/chart" uri="{C3380CC4-5D6E-409C-BE32-E72D297353CC}">
                  <c16:uniqueId val="{00000009-996F-4BE0-8FD5-A5226115C38A}"/>
                </c:ext>
              </c:extLst>
            </c:dLbl>
            <c:dLbl>
              <c:idx val="5"/>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1"/>
              <c:showSerName val="0"/>
              <c:showPercent val="1"/>
              <c:showBubbleSize val="0"/>
              <c:extLst>
                <c:ext xmlns:c16="http://schemas.microsoft.com/office/drawing/2014/chart" uri="{C3380CC4-5D6E-409C-BE32-E72D297353CC}">
                  <c16:uniqueId val="{0000000B-996F-4BE0-8FD5-A5226115C38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Summary!$A$20:$A$25</c:f>
              <c:strCache>
                <c:ptCount val="5"/>
                <c:pt idx="0">
                  <c:v>Pembrolizumab</c:v>
                </c:pt>
                <c:pt idx="1">
                  <c:v>Nivolumab</c:v>
                </c:pt>
                <c:pt idx="2">
                  <c:v>Atezolimumab</c:v>
                </c:pt>
                <c:pt idx="3">
                  <c:v>Durvalumab</c:v>
                </c:pt>
                <c:pt idx="4">
                  <c:v>Multiple ICIs / Undefined choice</c:v>
                </c:pt>
              </c:strCache>
            </c:strRef>
          </c:cat>
          <c:val>
            <c:numRef>
              <c:f>Summary!$B$20:$B$25</c:f>
              <c:numCache>
                <c:formatCode>General</c:formatCode>
                <c:ptCount val="6"/>
                <c:pt idx="0">
                  <c:v>27</c:v>
                </c:pt>
                <c:pt idx="1">
                  <c:v>13</c:v>
                </c:pt>
                <c:pt idx="2">
                  <c:v>2</c:v>
                </c:pt>
                <c:pt idx="3">
                  <c:v>1</c:v>
                </c:pt>
                <c:pt idx="4">
                  <c:v>6</c:v>
                </c:pt>
              </c:numCache>
            </c:numRef>
          </c:val>
          <c:extLst>
            <c:ext xmlns:c16="http://schemas.microsoft.com/office/drawing/2014/chart" uri="{C3380CC4-5D6E-409C-BE32-E72D297353CC}">
              <c16:uniqueId val="{0000000C-996F-4BE0-8FD5-A5226115C38A}"/>
            </c:ext>
          </c:extLst>
        </c:ser>
        <c:dLbls>
          <c:dLblPos val="outEnd"/>
          <c:showLegendKey val="0"/>
          <c:showVal val="0"/>
          <c:showCatName val="1"/>
          <c:showSerName val="0"/>
          <c:showPercent val="0"/>
          <c:showBubbleSize val="0"/>
          <c:showLeaderLines val="1"/>
        </c:dLbls>
        <c:firstSliceAng val="9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Reversed" id="24">
  <a:schemeClr val="accent4"/>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EAA1D-CC79-4E3C-9D4E-F73F8C87E2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35372285-A09A-4767-A677-FA612841C4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23189247-C5E9-4CE3-9688-80E48EA75C33}"/>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5" name="Footer Placeholder 4">
            <a:extLst>
              <a:ext uri="{FF2B5EF4-FFF2-40B4-BE49-F238E27FC236}">
                <a16:creationId xmlns:a16="http://schemas.microsoft.com/office/drawing/2014/main" id="{BA4ABFFC-EAA7-4474-8D35-1540D4463809}"/>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BB9362DA-8B3A-49C2-8CFD-EF63D51D5B2E}"/>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785308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35FC1-0C5E-405E-834C-020F7213E2E2}"/>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5135B306-309C-4058-AE94-C6687D20B6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07AB3ED9-FA02-4895-B5EB-CA386961536E}"/>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5" name="Footer Placeholder 4">
            <a:extLst>
              <a:ext uri="{FF2B5EF4-FFF2-40B4-BE49-F238E27FC236}">
                <a16:creationId xmlns:a16="http://schemas.microsoft.com/office/drawing/2014/main" id="{C6B488E8-8357-43E6-A987-D9667F6568CB}"/>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37307B8C-8D38-42B3-8DBB-045ABBA512D1}"/>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3719522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35E0CF-ED58-4E1E-BA01-02D8DADBB69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739D8442-8274-4009-9A19-533A9B1772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972A7E9E-D7A1-4EA3-A9C9-D2E97B401146}"/>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5" name="Footer Placeholder 4">
            <a:extLst>
              <a:ext uri="{FF2B5EF4-FFF2-40B4-BE49-F238E27FC236}">
                <a16:creationId xmlns:a16="http://schemas.microsoft.com/office/drawing/2014/main" id="{ED122F79-2C10-45F3-A76C-7A237084856F}"/>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913450BC-18CA-40FA-8F35-7C863E5492DD}"/>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354568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623C5-6564-481C-AD5C-2A2C03769094}"/>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C7A73CE7-2A9F-4EA7-BDA9-9685A8B185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E5A29727-FED1-4BFD-858C-D4C363CB188D}"/>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5" name="Footer Placeholder 4">
            <a:extLst>
              <a:ext uri="{FF2B5EF4-FFF2-40B4-BE49-F238E27FC236}">
                <a16:creationId xmlns:a16="http://schemas.microsoft.com/office/drawing/2014/main" id="{D9083ECA-8AEF-46E3-9C5F-307A7E553975}"/>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7072DCFA-A736-431A-8A9E-7BB5EBC09B79}"/>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1673626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DC09E-C11A-498F-BAA0-E922BED663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1E672BA0-BA8C-4CA5-9E37-3748D69FA3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7CEED7-3734-48BB-AC52-F965B9318208}"/>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5" name="Footer Placeholder 4">
            <a:extLst>
              <a:ext uri="{FF2B5EF4-FFF2-40B4-BE49-F238E27FC236}">
                <a16:creationId xmlns:a16="http://schemas.microsoft.com/office/drawing/2014/main" id="{AB9A5CF7-E1DD-4F8A-8AAB-FB7E98C7F29E}"/>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4E705408-C077-46C2-9920-EF189903D938}"/>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2684928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C188F-61C8-457D-ABE6-57ABCFF8C451}"/>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6328A114-7E4A-40AE-8397-5FAD4DE7A9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766853C7-140B-4414-AF3A-77964F851E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1DCE5883-DF30-44CB-8E6D-C911E70F0B45}"/>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6" name="Footer Placeholder 5">
            <a:extLst>
              <a:ext uri="{FF2B5EF4-FFF2-40B4-BE49-F238E27FC236}">
                <a16:creationId xmlns:a16="http://schemas.microsoft.com/office/drawing/2014/main" id="{3CCBECFE-A83D-4176-8544-040EDE17D4F5}"/>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B590FB9A-A235-4364-8103-BFD40EB1CA63}"/>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147993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FCD8-945D-4CED-ABBD-C636EBB9AFE3}"/>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A0022850-7A70-467F-A5BB-65ECECD5D2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20EA95-B9E1-4EFB-9173-0D27E99168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B89758E5-AE31-4CFF-9213-FD7DD453B8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5FD3E0-8226-487F-9F93-09803FAC39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975C4A3C-EBC1-4136-A3A4-F7123516349F}"/>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8" name="Footer Placeholder 7">
            <a:extLst>
              <a:ext uri="{FF2B5EF4-FFF2-40B4-BE49-F238E27FC236}">
                <a16:creationId xmlns:a16="http://schemas.microsoft.com/office/drawing/2014/main" id="{03B4530C-C43B-487E-AFF9-7A873619A643}"/>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61151F17-9077-4A6B-9D78-DC72ABD04A4D}"/>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2752929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538AA-B0DD-4746-AD09-5C6E7DE6AB3A}"/>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E161106B-AB2D-4486-BFB5-87F0A3177E44}"/>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4" name="Footer Placeholder 3">
            <a:extLst>
              <a:ext uri="{FF2B5EF4-FFF2-40B4-BE49-F238E27FC236}">
                <a16:creationId xmlns:a16="http://schemas.microsoft.com/office/drawing/2014/main" id="{7153285E-31E6-4D9D-888D-9C374C0A785F}"/>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7D24C97F-8694-4103-8805-EA2328021C43}"/>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342980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C74F68-5341-4E2C-8889-E09708147492}"/>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3" name="Footer Placeholder 2">
            <a:extLst>
              <a:ext uri="{FF2B5EF4-FFF2-40B4-BE49-F238E27FC236}">
                <a16:creationId xmlns:a16="http://schemas.microsoft.com/office/drawing/2014/main" id="{99778ABE-3097-45EB-A280-C6B9E43C46C7}"/>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6EB8746E-482A-4EED-A110-C672F74619B3}"/>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335027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163F5-3A17-4787-84E5-42C246E6D4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35C22E74-939B-4B94-B6F5-458763D19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AFD67557-F721-4833-9A4D-F94B3BAEE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256D10-EA71-4CFD-9D59-BF088A86FCCD}"/>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6" name="Footer Placeholder 5">
            <a:extLst>
              <a:ext uri="{FF2B5EF4-FFF2-40B4-BE49-F238E27FC236}">
                <a16:creationId xmlns:a16="http://schemas.microsoft.com/office/drawing/2014/main" id="{5892BDC1-D9BC-422C-9DBC-AFCC9AC0086C}"/>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0F9235A1-68AA-444E-A2FF-492440ACF178}"/>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33157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4681B-B77D-461C-B2B5-469CC2EC2D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EBD4387C-8CB2-40BF-9E36-7FEDAF6DA2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C4C38F34-B88D-4228-8C61-5283CF888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A8D4B3-B87F-4241-88B9-9DECED51096F}"/>
              </a:ext>
            </a:extLst>
          </p:cNvPr>
          <p:cNvSpPr>
            <a:spLocks noGrp="1"/>
          </p:cNvSpPr>
          <p:nvPr>
            <p:ph type="dt" sz="half" idx="10"/>
          </p:nvPr>
        </p:nvSpPr>
        <p:spPr/>
        <p:txBody>
          <a:bodyPr/>
          <a:lstStyle/>
          <a:p>
            <a:fld id="{06309A44-715B-4001-B39F-822340A846C7}" type="datetimeFigureOut">
              <a:rPr lang="en-MY" smtClean="0"/>
              <a:t>16/12/2021</a:t>
            </a:fld>
            <a:endParaRPr lang="en-MY"/>
          </a:p>
        </p:txBody>
      </p:sp>
      <p:sp>
        <p:nvSpPr>
          <p:cNvPr id="6" name="Footer Placeholder 5">
            <a:extLst>
              <a:ext uri="{FF2B5EF4-FFF2-40B4-BE49-F238E27FC236}">
                <a16:creationId xmlns:a16="http://schemas.microsoft.com/office/drawing/2014/main" id="{EF478A00-706A-4B63-AE12-8A5468984884}"/>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541116C0-3F45-431D-9E95-42ACFC74D475}"/>
              </a:ext>
            </a:extLst>
          </p:cNvPr>
          <p:cNvSpPr>
            <a:spLocks noGrp="1"/>
          </p:cNvSpPr>
          <p:nvPr>
            <p:ph type="sldNum" sz="quarter" idx="12"/>
          </p:nvPr>
        </p:nvSpPr>
        <p:spPr/>
        <p:txBody>
          <a:bodyPr/>
          <a:lstStyle/>
          <a:p>
            <a:fld id="{13EF4272-31AE-47DC-BEEE-86E2C97ADF63}" type="slidenum">
              <a:rPr lang="en-MY" smtClean="0"/>
              <a:t>‹#›</a:t>
            </a:fld>
            <a:endParaRPr lang="en-MY"/>
          </a:p>
        </p:txBody>
      </p:sp>
    </p:spTree>
    <p:extLst>
      <p:ext uri="{BB962C8B-B14F-4D97-AF65-F5344CB8AC3E}">
        <p14:creationId xmlns:p14="http://schemas.microsoft.com/office/powerpoint/2010/main" val="160027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FC6A18-5777-4DBD-8385-2914557477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B187CB52-E670-44FC-9F21-15F6C84788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64E4EEE4-AE69-45EA-80EA-6EBB13B8FA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09A44-715B-4001-B39F-822340A846C7}" type="datetimeFigureOut">
              <a:rPr lang="en-MY" smtClean="0"/>
              <a:t>16/12/2021</a:t>
            </a:fld>
            <a:endParaRPr lang="en-MY"/>
          </a:p>
        </p:txBody>
      </p:sp>
      <p:sp>
        <p:nvSpPr>
          <p:cNvPr id="5" name="Footer Placeholder 4">
            <a:extLst>
              <a:ext uri="{FF2B5EF4-FFF2-40B4-BE49-F238E27FC236}">
                <a16:creationId xmlns:a16="http://schemas.microsoft.com/office/drawing/2014/main" id="{D99358AB-689A-4BA1-92B5-4F333A2629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91D9CED5-62A5-4FDF-88B6-A450D35F90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F4272-31AE-47DC-BEEE-86E2C97ADF63}" type="slidenum">
              <a:rPr lang="en-MY" smtClean="0"/>
              <a:t>‹#›</a:t>
            </a:fld>
            <a:endParaRPr lang="en-MY"/>
          </a:p>
        </p:txBody>
      </p:sp>
    </p:spTree>
    <p:extLst>
      <p:ext uri="{BB962C8B-B14F-4D97-AF65-F5344CB8AC3E}">
        <p14:creationId xmlns:p14="http://schemas.microsoft.com/office/powerpoint/2010/main" val="2393777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5483E665-6270-49D3-AE46-C91B90F95860}"/>
              </a:ext>
            </a:extLst>
          </p:cNvPr>
          <p:cNvGraphicFramePr>
            <a:graphicFrameLocks/>
          </p:cNvGraphicFramePr>
          <p:nvPr/>
        </p:nvGraphicFramePr>
        <p:xfrm>
          <a:off x="62733" y="644141"/>
          <a:ext cx="3928695" cy="34660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B547B6DC-5856-4073-AD74-EB805792505D}"/>
              </a:ext>
            </a:extLst>
          </p:cNvPr>
          <p:cNvGraphicFramePr>
            <a:graphicFrameLocks/>
          </p:cNvGraphicFramePr>
          <p:nvPr>
            <p:extLst>
              <p:ext uri="{D42A27DB-BD31-4B8C-83A1-F6EECF244321}">
                <p14:modId xmlns:p14="http://schemas.microsoft.com/office/powerpoint/2010/main" val="672730495"/>
              </p:ext>
            </p:extLst>
          </p:nvPr>
        </p:nvGraphicFramePr>
        <p:xfrm>
          <a:off x="3748915" y="643247"/>
          <a:ext cx="3928695" cy="35768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CC11952-F988-48C3-A2F6-033E17586A22}"/>
              </a:ext>
            </a:extLst>
          </p:cNvPr>
          <p:cNvGraphicFramePr>
            <a:graphicFrameLocks/>
          </p:cNvGraphicFramePr>
          <p:nvPr/>
        </p:nvGraphicFramePr>
        <p:xfrm>
          <a:off x="6987569" y="615112"/>
          <a:ext cx="4856088" cy="357687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1432939A-98B9-40A5-A14D-02AF47395112}"/>
              </a:ext>
            </a:extLst>
          </p:cNvPr>
          <p:cNvSpPr txBox="1"/>
          <p:nvPr/>
        </p:nvSpPr>
        <p:spPr>
          <a:xfrm>
            <a:off x="62733" y="193016"/>
            <a:ext cx="493485" cy="36933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A</a:t>
            </a:r>
            <a:endParaRPr lang="en-MY" b="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227BD70E-4874-4360-85C9-3CD48F8A5D50}"/>
              </a:ext>
            </a:extLst>
          </p:cNvPr>
          <p:cNvSpPr txBox="1"/>
          <p:nvPr/>
        </p:nvSpPr>
        <p:spPr>
          <a:xfrm>
            <a:off x="3744685" y="163986"/>
            <a:ext cx="493485" cy="36933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B</a:t>
            </a:r>
            <a:endParaRPr lang="en-MY" b="1"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1E2E89F-2FB3-4D52-A2FE-1128DD5F7C7A}"/>
              </a:ext>
            </a:extLst>
          </p:cNvPr>
          <p:cNvSpPr txBox="1"/>
          <p:nvPr/>
        </p:nvSpPr>
        <p:spPr>
          <a:xfrm>
            <a:off x="7460347" y="154982"/>
            <a:ext cx="493485" cy="36933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C</a:t>
            </a:r>
            <a:endParaRPr lang="en-MY"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9113B1F-0FC7-4001-B538-43473B41EA8E}"/>
              </a:ext>
            </a:extLst>
          </p:cNvPr>
          <p:cNvSpPr txBox="1"/>
          <p:nvPr/>
        </p:nvSpPr>
        <p:spPr>
          <a:xfrm>
            <a:off x="203200" y="4441370"/>
            <a:ext cx="11640457" cy="1077218"/>
          </a:xfrm>
          <a:prstGeom prst="rect">
            <a:avLst/>
          </a:prstGeom>
          <a:noFill/>
        </p:spPr>
        <p:txBody>
          <a:bodyPr wrap="square" lIns="91440" tIns="45720" rIns="91440" bIns="45720" rtlCol="0" anchor="t">
            <a:spAutoFit/>
          </a:bodyPr>
          <a:lstStyle/>
          <a:p>
            <a:r>
              <a:rPr lang="en-US" sz="1600" b="1" dirty="0">
                <a:latin typeface="Arial" panose="020B0604020202020204" pitchFamily="34" charset="0"/>
                <a:cs typeface="Arial" panose="020B0604020202020204" pitchFamily="34" charset="0"/>
              </a:rPr>
              <a:t>Supplementary Figure 1. </a:t>
            </a:r>
            <a:r>
              <a:rPr lang="en-US" sz="1600" dirty="0">
                <a:latin typeface="Arial" panose="020B0604020202020204" pitchFamily="34" charset="0"/>
                <a:cs typeface="Arial" panose="020B0604020202020204" pitchFamily="34" charset="0"/>
              </a:rPr>
              <a:t>Summary of the 49 clinical trials as tabulated (Table 1) that are testing/have tested combination of an immune checkpoint inhibitor (ICI) with targeted agents in HNC. (A) Status of clinical trials. (B) Phase of clinical trials. (C) Choice of immunotherapy. The status, phase, or drug and the number of trials and the percentage for each category are indicated.</a:t>
            </a:r>
            <a:endParaRPr lang="en-MY"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8965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170</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Annie Chai</dc:creator>
  <cp:lastModifiedBy>Annie Chai</cp:lastModifiedBy>
  <cp:revision>2</cp:revision>
  <dcterms:created xsi:type="dcterms:W3CDTF">2021-12-07T12:04:03Z</dcterms:created>
  <dcterms:modified xsi:type="dcterms:W3CDTF">2021-12-16T14:39:46Z</dcterms:modified>
</cp:coreProperties>
</file>