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1" r:id="rId2"/>
    <p:sldId id="268" r:id="rId3"/>
    <p:sldId id="269" r:id="rId4"/>
    <p:sldId id="257" r:id="rId5"/>
    <p:sldId id="259" r:id="rId6"/>
    <p:sldId id="260" r:id="rId7"/>
    <p:sldId id="261" r:id="rId8"/>
    <p:sldId id="262" r:id="rId9"/>
    <p:sldId id="263" r:id="rId10"/>
    <p:sldId id="264" r:id="rId11"/>
    <p:sldId id="265" r:id="rId12"/>
    <p:sldId id="266" r:id="rId13"/>
    <p:sldId id="267" r:id="rId14"/>
    <p:sldId id="270" r:id="rId1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ühl, Anja" initials="KA" lastIdx="3" clrIdx="0">
    <p:extLst>
      <p:ext uri="{19B8F6BF-5375-455C-9EA6-DF929625EA0E}">
        <p15:presenceInfo xmlns:p15="http://schemas.microsoft.com/office/powerpoint/2012/main" userId="S-1-5-21-1057563376-1269908281-367356602-153195" providerId="AD"/>
      </p:ext>
    </p:extLst>
  </p:cmAuthor>
  <p:cmAuthor id="2" name="Golusda, Laura" initials="GL" lastIdx="2" clrIdx="1">
    <p:extLst>
      <p:ext uri="{19B8F6BF-5375-455C-9EA6-DF929625EA0E}">
        <p15:presenceInfo xmlns:p15="http://schemas.microsoft.com/office/powerpoint/2012/main" userId="S-1-5-21-1057563376-1269908281-367356602-4150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0BDB"/>
    <a:srgbClr val="2BF51B"/>
    <a:srgbClr val="0B5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1" d="100"/>
          <a:sy n="81" d="100"/>
        </p:scale>
        <p:origin x="102"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de-DE" smtClean="0"/>
              <a:t>Titelmasterformat durch Klicken bearbeiten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7502C088-121A-434C-BF9A-730A3BFEA7A7}" type="datetimeFigureOut">
              <a:rPr lang="de-DE" smtClean="0"/>
              <a:t>13.05.2022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3276330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7502C088-121A-434C-BF9A-730A3BFEA7A7}" type="datetimeFigureOut">
              <a:rPr lang="de-DE" smtClean="0"/>
              <a:t>13.05.2022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2945864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7502C088-121A-434C-BF9A-730A3BFEA7A7}" type="datetimeFigureOut">
              <a:rPr lang="de-DE" smtClean="0"/>
              <a:t>13.05.2022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421495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7502C088-121A-434C-BF9A-730A3BFEA7A7}" type="datetimeFigureOut">
              <a:rPr lang="de-DE" smtClean="0"/>
              <a:t>13.05.2022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341114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7502C088-121A-434C-BF9A-730A3BFEA7A7}" type="datetimeFigureOut">
              <a:rPr lang="de-DE" smtClean="0"/>
              <a:t>13.05.2022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273122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7502C088-121A-434C-BF9A-730A3BFEA7A7}" type="datetimeFigureOut">
              <a:rPr lang="de-DE" smtClean="0"/>
              <a:t>13.05.2022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201965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682329" y="2505075"/>
            <a:ext cx="4190702"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5014913" y="2505075"/>
            <a:ext cx="4211340"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7502C088-121A-434C-BF9A-730A3BFEA7A7}" type="datetimeFigureOut">
              <a:rPr lang="de-DE" smtClean="0"/>
              <a:t>13.05.2022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161686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7502C088-121A-434C-BF9A-730A3BFEA7A7}" type="datetimeFigureOut">
              <a:rPr lang="de-DE" smtClean="0"/>
              <a:t>13.05.2022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75517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2C088-121A-434C-BF9A-730A3BFEA7A7}" type="datetimeFigureOut">
              <a:rPr lang="de-DE" smtClean="0"/>
              <a:t>13.05.2022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424492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smtClean="0"/>
              <a:t>Titelmasterformat durch Klicken bearbeiten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7502C088-121A-434C-BF9A-730A3BFEA7A7}" type="datetimeFigureOut">
              <a:rPr lang="de-DE" smtClean="0"/>
              <a:t>13.05.2022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1125463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7502C088-121A-434C-BF9A-730A3BFEA7A7}" type="datetimeFigureOut">
              <a:rPr lang="de-DE" smtClean="0"/>
              <a:t>13.05.2022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E1A0EA2-59A4-4D57-8F03-FD4E7933F339}" type="slidenum">
              <a:rPr lang="de-DE" smtClean="0"/>
              <a:t>‹Nr.›</a:t>
            </a:fld>
            <a:endParaRPr lang="de-DE"/>
          </a:p>
        </p:txBody>
      </p:sp>
    </p:spTree>
    <p:extLst>
      <p:ext uri="{BB962C8B-B14F-4D97-AF65-F5344CB8AC3E}">
        <p14:creationId xmlns:p14="http://schemas.microsoft.com/office/powerpoint/2010/main" val="538004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2C088-121A-434C-BF9A-730A3BFEA7A7}" type="datetimeFigureOut">
              <a:rPr lang="de-DE" smtClean="0"/>
              <a:t>13.05.2022</a:t>
            </a:fld>
            <a:endParaRPr lang="de-D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A0EA2-59A4-4D57-8F03-FD4E7933F339}" type="slidenum">
              <a:rPr lang="de-DE" smtClean="0"/>
              <a:t>‹Nr.›</a:t>
            </a:fld>
            <a:endParaRPr lang="de-DE"/>
          </a:p>
        </p:txBody>
      </p:sp>
    </p:spTree>
    <p:extLst>
      <p:ext uri="{BB962C8B-B14F-4D97-AF65-F5344CB8AC3E}">
        <p14:creationId xmlns:p14="http://schemas.microsoft.com/office/powerpoint/2010/main" val="33975494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11.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35.tiff"/><Relationship Id="rId7" Type="http://schemas.openxmlformats.org/officeDocument/2006/relationships/image" Target="../media/image39.tiff"/><Relationship Id="rId2" Type="http://schemas.openxmlformats.org/officeDocument/2006/relationships/image" Target="../media/image34.tiff"/><Relationship Id="rId1" Type="http://schemas.openxmlformats.org/officeDocument/2006/relationships/slideLayout" Target="../slideLayouts/slideLayout2.xml"/><Relationship Id="rId6" Type="http://schemas.openxmlformats.org/officeDocument/2006/relationships/image" Target="../media/image38.tiff"/><Relationship Id="rId11" Type="http://schemas.openxmlformats.org/officeDocument/2006/relationships/image" Target="../media/image43.tiff"/><Relationship Id="rId5" Type="http://schemas.openxmlformats.org/officeDocument/2006/relationships/image" Target="../media/image37.tiff"/><Relationship Id="rId10" Type="http://schemas.openxmlformats.org/officeDocument/2006/relationships/image" Target="../media/image42.tiff"/><Relationship Id="rId4" Type="http://schemas.openxmlformats.org/officeDocument/2006/relationships/image" Target="../media/image36.tiff"/><Relationship Id="rId9" Type="http://schemas.openxmlformats.org/officeDocument/2006/relationships/image" Target="../media/image41.tiff"/></Relationships>
</file>

<file path=ppt/slides/_rels/slide12.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5.tiff"/><Relationship Id="rId7" Type="http://schemas.openxmlformats.org/officeDocument/2006/relationships/image" Target="../media/image49.tiff"/><Relationship Id="rId2"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48.tiff"/><Relationship Id="rId11" Type="http://schemas.openxmlformats.org/officeDocument/2006/relationships/image" Target="../media/image53.tiff"/><Relationship Id="rId5" Type="http://schemas.openxmlformats.org/officeDocument/2006/relationships/image" Target="../media/image47.tiff"/><Relationship Id="rId10" Type="http://schemas.openxmlformats.org/officeDocument/2006/relationships/image" Target="../media/image52.tiff"/><Relationship Id="rId4" Type="http://schemas.openxmlformats.org/officeDocument/2006/relationships/image" Target="../media/image46.tiff"/><Relationship Id="rId9" Type="http://schemas.openxmlformats.org/officeDocument/2006/relationships/image" Target="../media/image51.tiff"/></Relationships>
</file>

<file path=ppt/slides/_rels/slide13.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tiff"/><Relationship Id="rId7" Type="http://schemas.openxmlformats.org/officeDocument/2006/relationships/image" Target="../media/image59.tiff"/><Relationship Id="rId2" Type="http://schemas.openxmlformats.org/officeDocument/2006/relationships/image" Target="../media/image54.tiff"/><Relationship Id="rId1" Type="http://schemas.openxmlformats.org/officeDocument/2006/relationships/slideLayout" Target="../slideLayouts/slideLayout2.xml"/><Relationship Id="rId6" Type="http://schemas.openxmlformats.org/officeDocument/2006/relationships/image" Target="../media/image58.tiff"/><Relationship Id="rId11" Type="http://schemas.openxmlformats.org/officeDocument/2006/relationships/image" Target="../media/image63.tiff"/><Relationship Id="rId5" Type="http://schemas.openxmlformats.org/officeDocument/2006/relationships/image" Target="../media/image57.tiff"/><Relationship Id="rId10" Type="http://schemas.openxmlformats.org/officeDocument/2006/relationships/image" Target="../media/image62.tiff"/><Relationship Id="rId4" Type="http://schemas.openxmlformats.org/officeDocument/2006/relationships/image" Target="../media/image56.tiff"/><Relationship Id="rId9" Type="http://schemas.openxmlformats.org/officeDocument/2006/relationships/image" Target="../media/image61.tiff"/></Relationships>
</file>

<file path=ppt/slides/_rels/slide1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2.bin"/><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1604251046"/>
              </p:ext>
            </p:extLst>
          </p:nvPr>
        </p:nvGraphicFramePr>
        <p:xfrm>
          <a:off x="166082" y="1914799"/>
          <a:ext cx="6015990" cy="2926080"/>
        </p:xfrm>
        <a:graphic>
          <a:graphicData uri="http://schemas.openxmlformats.org/drawingml/2006/table">
            <a:tbl>
              <a:tblPr firstRow="1" firstCol="1" bandRow="1">
                <a:tableStyleId>{5940675A-B579-460E-94D1-54222C63F5DA}</a:tableStyleId>
              </a:tblPr>
              <a:tblGrid>
                <a:gridCol w="2183243">
                  <a:extLst>
                    <a:ext uri="{9D8B030D-6E8A-4147-A177-3AD203B41FA5}">
                      <a16:colId xmlns:a16="http://schemas.microsoft.com/office/drawing/2014/main" val="3074912358"/>
                    </a:ext>
                  </a:extLst>
                </a:gridCol>
                <a:gridCol w="1077007">
                  <a:extLst>
                    <a:ext uri="{9D8B030D-6E8A-4147-A177-3AD203B41FA5}">
                      <a16:colId xmlns:a16="http://schemas.microsoft.com/office/drawing/2014/main" val="3262024392"/>
                    </a:ext>
                  </a:extLst>
                </a:gridCol>
                <a:gridCol w="1801366">
                  <a:extLst>
                    <a:ext uri="{9D8B030D-6E8A-4147-A177-3AD203B41FA5}">
                      <a16:colId xmlns:a16="http://schemas.microsoft.com/office/drawing/2014/main" val="2008773236"/>
                    </a:ext>
                  </a:extLst>
                </a:gridCol>
                <a:gridCol w="954374">
                  <a:extLst>
                    <a:ext uri="{9D8B030D-6E8A-4147-A177-3AD203B41FA5}">
                      <a16:colId xmlns:a16="http://schemas.microsoft.com/office/drawing/2014/main" val="2347820135"/>
                    </a:ext>
                  </a:extLst>
                </a:gridCol>
              </a:tblGrid>
              <a:tr h="279400">
                <a:tc gridSpan="2">
                  <a:txBody>
                    <a:bodyPr/>
                    <a:lstStyle/>
                    <a:p>
                      <a:pPr>
                        <a:lnSpc>
                          <a:spcPct val="200000"/>
                        </a:lnSpc>
                        <a:spcAft>
                          <a:spcPts val="0"/>
                        </a:spcAft>
                      </a:pPr>
                      <a:r>
                        <a:rPr lang="en-GB" sz="1200" b="1" dirty="0">
                          <a:effectLst/>
                          <a:latin typeface="Times New Roman" panose="02020603050405020304" pitchFamily="18" charset="0"/>
                          <a:cs typeface="Times New Roman" panose="02020603050405020304" pitchFamily="18" charset="0"/>
                        </a:rPr>
                        <a:t>ICP-MS</a:t>
                      </a:r>
                      <a:endPar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hMerge="1">
                  <a:txBody>
                    <a:bodyPr/>
                    <a:lstStyle/>
                    <a:p>
                      <a:endParaRPr lang="de-DE"/>
                    </a:p>
                  </a:txBody>
                  <a:tcPr/>
                </a:tc>
                <a:tc gridSpan="2">
                  <a:txBody>
                    <a:bodyPr/>
                    <a:lstStyle/>
                    <a:p>
                      <a:pPr>
                        <a:lnSpc>
                          <a:spcPct val="200000"/>
                        </a:lnSpc>
                        <a:spcAft>
                          <a:spcPts val="0"/>
                        </a:spcAft>
                      </a:pPr>
                      <a:r>
                        <a:rPr lang="en-GB" sz="1200" b="1" dirty="0">
                          <a:effectLst/>
                          <a:latin typeface="Times New Roman" panose="02020603050405020304" pitchFamily="18" charset="0"/>
                          <a:cs typeface="Times New Roman" panose="02020603050405020304" pitchFamily="18" charset="0"/>
                        </a:rPr>
                        <a:t>LA system</a:t>
                      </a:r>
                      <a:endPar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2"/>
                    </a:solidFill>
                  </a:tcPr>
                </a:tc>
                <a:tc hMerge="1">
                  <a:txBody>
                    <a:bodyPr/>
                    <a:lstStyle/>
                    <a:p>
                      <a:endParaRPr lang="de-DE"/>
                    </a:p>
                  </a:txBody>
                  <a:tcPr/>
                </a:tc>
                <a:extLst>
                  <a:ext uri="{0D108BD9-81ED-4DB2-BD59-A6C34878D82A}">
                    <a16:rowId xmlns:a16="http://schemas.microsoft.com/office/drawing/2014/main" val="1344469000"/>
                  </a:ext>
                </a:extLst>
              </a:tr>
              <a:tr h="222250">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RF plasma power [W]</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1350</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Wavelength [nm]</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213</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9664545"/>
                  </a:ext>
                </a:extLst>
              </a:tr>
              <a:tr h="182880">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Plasma gas flow (Ar) [L min</a:t>
                      </a:r>
                      <a:r>
                        <a:rPr lang="en-GB" sz="1200" baseline="30000">
                          <a:effectLst/>
                          <a:latin typeface="Times New Roman" panose="02020603050405020304" pitchFamily="18" charset="0"/>
                          <a:cs typeface="Times New Roman" panose="02020603050405020304" pitchFamily="18" charset="0"/>
                        </a:rPr>
                        <a:t>-1</a:t>
                      </a:r>
                      <a:r>
                        <a:rPr lang="en-GB" sz="1200">
                          <a:effectLst/>
                          <a:latin typeface="Times New Roman" panose="02020603050405020304" pitchFamily="18" charset="0"/>
                          <a:cs typeface="Times New Roman" panose="02020603050405020304" pitchFamily="18" charset="0"/>
                        </a:rPr>
                        <a:t>]</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16</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Helium gas flow [L min</a:t>
                      </a:r>
                      <a:r>
                        <a:rPr lang="en-GB" sz="1200" baseline="30000">
                          <a:effectLst/>
                          <a:latin typeface="Times New Roman" panose="02020603050405020304" pitchFamily="18" charset="0"/>
                          <a:cs typeface="Times New Roman" panose="02020603050405020304" pitchFamily="18" charset="0"/>
                        </a:rPr>
                        <a:t>-1</a:t>
                      </a:r>
                      <a:r>
                        <a:rPr lang="en-GB" sz="1200">
                          <a:effectLst/>
                          <a:latin typeface="Times New Roman" panose="02020603050405020304" pitchFamily="18" charset="0"/>
                          <a:cs typeface="Times New Roman" panose="02020603050405020304" pitchFamily="18" charset="0"/>
                        </a:rPr>
                        <a:t>]</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8500548"/>
                  </a:ext>
                </a:extLst>
              </a:tr>
              <a:tr h="182880">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Sample gas flow (Ar) [L min</a:t>
                      </a:r>
                      <a:r>
                        <a:rPr lang="en-GB" sz="1200" baseline="30000">
                          <a:effectLst/>
                          <a:latin typeface="Times New Roman" panose="02020603050405020304" pitchFamily="18" charset="0"/>
                          <a:cs typeface="Times New Roman" panose="02020603050405020304" pitchFamily="18" charset="0"/>
                        </a:rPr>
                        <a:t>-1</a:t>
                      </a:r>
                      <a:r>
                        <a:rPr lang="en-GB" sz="1200">
                          <a:effectLst/>
                          <a:latin typeface="Times New Roman" panose="02020603050405020304" pitchFamily="18" charset="0"/>
                          <a:cs typeface="Times New Roman" panose="02020603050405020304" pitchFamily="18" charset="0"/>
                        </a:rPr>
                        <a:t>]</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0.690</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Laser energy [J cm</a:t>
                      </a:r>
                      <a:r>
                        <a:rPr lang="en-GB" sz="1200" baseline="30000">
                          <a:effectLst/>
                          <a:latin typeface="Times New Roman" panose="02020603050405020304" pitchFamily="18" charset="0"/>
                          <a:cs typeface="Times New Roman" panose="02020603050405020304" pitchFamily="18" charset="0"/>
                        </a:rPr>
                        <a:t>-2</a:t>
                      </a:r>
                      <a:r>
                        <a:rPr lang="en-GB" sz="1200">
                          <a:effectLst/>
                          <a:latin typeface="Times New Roman" panose="02020603050405020304" pitchFamily="18" charset="0"/>
                          <a:cs typeface="Times New Roman" panose="02020603050405020304" pitchFamily="18" charset="0"/>
                        </a:rPr>
                        <a:t>]</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0.8</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5126554"/>
                  </a:ext>
                </a:extLst>
              </a:tr>
              <a:tr h="182880">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Auxiliary gas flow (Ar) [L min</a:t>
                      </a:r>
                      <a:r>
                        <a:rPr lang="en-GB" sz="1200" baseline="30000">
                          <a:effectLst/>
                          <a:latin typeface="Times New Roman" panose="02020603050405020304" pitchFamily="18" charset="0"/>
                          <a:cs typeface="Times New Roman" panose="02020603050405020304" pitchFamily="18" charset="0"/>
                        </a:rPr>
                        <a:t>-1</a:t>
                      </a:r>
                      <a:r>
                        <a:rPr lang="en-GB" sz="1200">
                          <a:effectLst/>
                          <a:latin typeface="Times New Roman" panose="02020603050405020304" pitchFamily="18" charset="0"/>
                          <a:cs typeface="Times New Roman" panose="02020603050405020304" pitchFamily="18" charset="0"/>
                        </a:rPr>
                        <a:t>]</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1.05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Laser spot size [µm]</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65</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1537826"/>
                  </a:ext>
                </a:extLst>
              </a:tr>
              <a:tr h="182880">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Mass resolution (m/∆m)</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300 (LR)</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Scan speed [µm s</a:t>
                      </a:r>
                      <a:r>
                        <a:rPr lang="en-GB" sz="1200" baseline="30000">
                          <a:effectLst/>
                          <a:latin typeface="Times New Roman" panose="02020603050405020304" pitchFamily="18" charset="0"/>
                          <a:cs typeface="Times New Roman" panose="02020603050405020304" pitchFamily="18" charset="0"/>
                        </a:rPr>
                        <a:t>-1</a:t>
                      </a:r>
                      <a:r>
                        <a:rPr lang="en-GB" sz="1200">
                          <a:effectLst/>
                          <a:latin typeface="Times New Roman" panose="02020603050405020304" pitchFamily="18" charset="0"/>
                          <a:cs typeface="Times New Roman" panose="02020603050405020304" pitchFamily="18" charset="0"/>
                        </a:rPr>
                        <a:t>]</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50</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99765868"/>
                  </a:ext>
                </a:extLst>
              </a:tr>
              <a:tr h="182880">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Scanning mode</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Line by line</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Repetition rate [Hz]</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20</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2294539"/>
                  </a:ext>
                </a:extLst>
              </a:tr>
              <a:tr h="0">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Detected isotopes</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de-DE" sz="1200" baseline="30000">
                          <a:effectLst/>
                          <a:latin typeface="Times New Roman" panose="02020603050405020304" pitchFamily="18" charset="0"/>
                          <a:cs typeface="Times New Roman" panose="02020603050405020304" pitchFamily="18" charset="0"/>
                        </a:rPr>
                        <a:t>31</a:t>
                      </a:r>
                      <a:r>
                        <a:rPr lang="de-DE" sz="1200">
                          <a:effectLst/>
                          <a:latin typeface="Times New Roman" panose="02020603050405020304" pitchFamily="18" charset="0"/>
                          <a:cs typeface="Times New Roman" panose="02020603050405020304" pitchFamily="18" charset="0"/>
                        </a:rPr>
                        <a:t>P, </a:t>
                      </a:r>
                      <a:r>
                        <a:rPr lang="de-DE" sz="1200" baseline="30000">
                          <a:effectLst/>
                          <a:latin typeface="Times New Roman" panose="02020603050405020304" pitchFamily="18" charset="0"/>
                          <a:cs typeface="Times New Roman" panose="02020603050405020304" pitchFamily="18" charset="0"/>
                        </a:rPr>
                        <a:t>57</a:t>
                      </a:r>
                      <a:r>
                        <a:rPr lang="de-DE" sz="1200">
                          <a:effectLst/>
                          <a:latin typeface="Times New Roman" panose="02020603050405020304" pitchFamily="18" charset="0"/>
                          <a:cs typeface="Times New Roman" panose="02020603050405020304" pitchFamily="18" charset="0"/>
                        </a:rPr>
                        <a:t>Fe, </a:t>
                      </a:r>
                      <a:r>
                        <a:rPr lang="de-DE" sz="1200" baseline="30000">
                          <a:effectLst/>
                          <a:latin typeface="Times New Roman" panose="02020603050405020304" pitchFamily="18" charset="0"/>
                          <a:cs typeface="Times New Roman" panose="02020603050405020304" pitchFamily="18" charset="0"/>
                        </a:rPr>
                        <a:t>151</a:t>
                      </a:r>
                      <a:r>
                        <a:rPr lang="de-DE" sz="1200">
                          <a:effectLst/>
                          <a:latin typeface="Times New Roman" panose="02020603050405020304" pitchFamily="18" charset="0"/>
                          <a:cs typeface="Times New Roman" panose="02020603050405020304" pitchFamily="18" charset="0"/>
                        </a:rPr>
                        <a:t>Eu</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a:effectLst/>
                          <a:latin typeface="Times New Roman" panose="02020603050405020304" pitchFamily="18" charset="0"/>
                          <a:cs typeface="Times New Roman" panose="02020603050405020304" pitchFamily="18" charset="0"/>
                        </a:rPr>
                        <a:t>Line overlap [µm]</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en-GB" sz="1200" dirty="0">
                          <a:effectLst/>
                          <a:latin typeface="Times New Roman" panose="02020603050405020304" pitchFamily="18" charset="0"/>
                          <a:cs typeface="Times New Roman" panose="02020603050405020304" pitchFamily="18" charset="0"/>
                        </a:rPr>
                        <a:t>15</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72129078"/>
                  </a:ext>
                </a:extLst>
              </a:tr>
            </a:tbl>
          </a:graphicData>
        </a:graphic>
      </p:graphicFrame>
      <p:sp>
        <p:nvSpPr>
          <p:cNvPr id="5" name="Rechteck 4"/>
          <p:cNvSpPr/>
          <p:nvPr/>
        </p:nvSpPr>
        <p:spPr>
          <a:xfrm>
            <a:off x="91267" y="4394855"/>
            <a:ext cx="6567747" cy="461665"/>
          </a:xfrm>
          <a:prstGeom prst="rect">
            <a:avLst/>
          </a:prstGeom>
        </p:spPr>
        <p:txBody>
          <a:bodyPr wrap="square">
            <a:spAutoFit/>
          </a:bodyPr>
          <a:lstStyle/>
          <a:p>
            <a:pPr>
              <a:lnSpc>
                <a:spcPct val="200000"/>
              </a:lnSpc>
              <a:spcAft>
                <a:spcPts val="1200"/>
              </a:spcAft>
            </a:pPr>
            <a:r>
              <a:rPr lang="en-US" sz="1200" b="1" dirty="0" smtClean="0">
                <a:latin typeface="Times New Roman" panose="02020603050405020304" pitchFamily="18" charset="0"/>
                <a:ea typeface="Times New Roman" panose="02020603050405020304" pitchFamily="18" charset="0"/>
              </a:rPr>
              <a:t>Supplementary Table 1. </a:t>
            </a:r>
            <a:r>
              <a:rPr lang="en-US" sz="1200" dirty="0">
                <a:latin typeface="Times New Roman" panose="02020603050405020304" pitchFamily="18" charset="0"/>
                <a:ea typeface="Times New Roman" panose="02020603050405020304" pitchFamily="18" charset="0"/>
              </a:rPr>
              <a:t>Instrumental parameters of the </a:t>
            </a:r>
            <a:r>
              <a:rPr lang="en-US" sz="1200">
                <a:latin typeface="Times New Roman" panose="02020603050405020304" pitchFamily="18" charset="0"/>
                <a:ea typeface="Times New Roman" panose="02020603050405020304" pitchFamily="18" charset="0"/>
              </a:rPr>
              <a:t>LA-ICP-MS </a:t>
            </a:r>
            <a:r>
              <a:rPr lang="en-US" sz="1200" smtClean="0">
                <a:latin typeface="Times New Roman" panose="02020603050405020304" pitchFamily="18" charset="0"/>
                <a:ea typeface="Times New Roman" panose="02020603050405020304" pitchFamily="18" charset="0"/>
              </a:rPr>
              <a:t>system.</a:t>
            </a:r>
            <a:endParaRPr lang="de-DE"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5657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8108" y="1199091"/>
            <a:ext cx="9671799" cy="3037523"/>
            <a:chOff x="-8108" y="1199091"/>
            <a:chExt cx="9671799" cy="3037523"/>
          </a:xfrm>
        </p:grpSpPr>
        <p:grpSp>
          <p:nvGrpSpPr>
            <p:cNvPr id="22" name="Gruppieren 21"/>
            <p:cNvGrpSpPr/>
            <p:nvPr/>
          </p:nvGrpSpPr>
          <p:grpSpPr>
            <a:xfrm>
              <a:off x="83332" y="1199091"/>
              <a:ext cx="9488919" cy="2575858"/>
              <a:chOff x="42757" y="649801"/>
              <a:chExt cx="15055679" cy="3961520"/>
            </a:xfrm>
          </p:grpSpPr>
          <p:grpSp>
            <p:nvGrpSpPr>
              <p:cNvPr id="5" name="Gruppieren 4"/>
              <p:cNvGrpSpPr/>
              <p:nvPr/>
            </p:nvGrpSpPr>
            <p:grpSpPr>
              <a:xfrm>
                <a:off x="55051" y="649801"/>
                <a:ext cx="15022487" cy="408244"/>
                <a:chOff x="153516" y="925823"/>
                <a:chExt cx="12586364" cy="408244"/>
              </a:xfrm>
            </p:grpSpPr>
            <p:sp>
              <p:nvSpPr>
                <p:cNvPr id="11" name="Rechteck 10"/>
                <p:cNvSpPr/>
                <p:nvPr/>
              </p:nvSpPr>
              <p:spPr>
                <a:xfrm>
                  <a:off x="153516" y="971045"/>
                  <a:ext cx="12586364" cy="2751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dirty="0">
                    <a:latin typeface="Arial" panose="020B0604020202020204" pitchFamily="34" charset="0"/>
                    <a:cs typeface="Arial" panose="020B0604020202020204" pitchFamily="34" charset="0"/>
                  </a:endParaRPr>
                </a:p>
              </p:txBody>
            </p:sp>
            <p:sp>
              <p:nvSpPr>
                <p:cNvPr id="12" name="Textfeld 11"/>
                <p:cNvSpPr txBox="1"/>
                <p:nvPr/>
              </p:nvSpPr>
              <p:spPr>
                <a:xfrm>
                  <a:off x="1910977" y="925823"/>
                  <a:ext cx="844289" cy="395438"/>
                </a:xfrm>
                <a:prstGeom prst="rect">
                  <a:avLst/>
                </a:prstGeom>
                <a:noFill/>
              </p:spPr>
              <p:txBody>
                <a:bodyPr wrap="none" rtlCol="0">
                  <a:spAutoFit/>
                </a:bodyPr>
                <a:lstStyle/>
                <a:p>
                  <a:r>
                    <a:rPr lang="de-DE" sz="1071" dirty="0">
                      <a:solidFill>
                        <a:srgbClr val="0B54E7"/>
                      </a:solidFill>
                      <a:latin typeface="Arial" panose="020B0604020202020204" pitchFamily="34" charset="0"/>
                      <a:cs typeface="Arial" panose="020B0604020202020204" pitchFamily="34" charset="0"/>
                    </a:rPr>
                    <a:t>VSOPs</a:t>
                  </a:r>
                </a:p>
              </p:txBody>
            </p:sp>
            <p:sp>
              <p:nvSpPr>
                <p:cNvPr id="13" name="Textfeld 12"/>
                <p:cNvSpPr txBox="1"/>
                <p:nvPr/>
              </p:nvSpPr>
              <p:spPr>
                <a:xfrm>
                  <a:off x="4595615" y="925825"/>
                  <a:ext cx="714300" cy="395438"/>
                </a:xfrm>
                <a:prstGeom prst="rect">
                  <a:avLst/>
                </a:prstGeom>
                <a:noFill/>
              </p:spPr>
              <p:txBody>
                <a:bodyPr wrap="none" rtlCol="0">
                  <a:spAutoFit/>
                </a:bodyPr>
                <a:lstStyle/>
                <a:p>
                  <a:r>
                    <a:rPr lang="de-DE" sz="1071" dirty="0">
                      <a:solidFill>
                        <a:srgbClr val="2BF51B"/>
                      </a:solidFill>
                      <a:latin typeface="Arial" panose="020B0604020202020204" pitchFamily="34" charset="0"/>
                      <a:cs typeface="Arial" panose="020B0604020202020204" pitchFamily="34" charset="0"/>
                    </a:rPr>
                    <a:t>CD31</a:t>
                  </a:r>
                </a:p>
              </p:txBody>
            </p:sp>
            <p:sp>
              <p:nvSpPr>
                <p:cNvPr id="14" name="Textfeld 13"/>
                <p:cNvSpPr txBox="1"/>
                <p:nvPr/>
              </p:nvSpPr>
              <p:spPr>
                <a:xfrm>
                  <a:off x="7116455" y="938629"/>
                  <a:ext cx="714300" cy="395438"/>
                </a:xfrm>
                <a:prstGeom prst="rect">
                  <a:avLst/>
                </a:prstGeom>
                <a:noFill/>
              </p:spPr>
              <p:txBody>
                <a:bodyPr wrap="none" rtlCol="0">
                  <a:spAutoFit/>
                </a:bodyPr>
                <a:lstStyle/>
                <a:p>
                  <a:r>
                    <a:rPr lang="de-DE" sz="1071" dirty="0">
                      <a:solidFill>
                        <a:srgbClr val="EB0BDB"/>
                      </a:solidFill>
                      <a:latin typeface="Arial" panose="020B0604020202020204" pitchFamily="34" charset="0"/>
                      <a:cs typeface="Arial" panose="020B0604020202020204" pitchFamily="34" charset="0"/>
                    </a:rPr>
                    <a:t>F4/80</a:t>
                  </a:r>
                </a:p>
              </p:txBody>
            </p:sp>
            <p:sp>
              <p:nvSpPr>
                <p:cNvPr id="15" name="Textfeld 14"/>
                <p:cNvSpPr txBox="1"/>
                <p:nvPr/>
              </p:nvSpPr>
              <p:spPr>
                <a:xfrm>
                  <a:off x="9577737" y="925825"/>
                  <a:ext cx="805932" cy="395439"/>
                </a:xfrm>
                <a:prstGeom prst="rect">
                  <a:avLst/>
                </a:prstGeom>
                <a:noFill/>
              </p:spPr>
              <p:txBody>
                <a:bodyPr wrap="none" rtlCol="0">
                  <a:spAutoFit/>
                </a:bodyPr>
                <a:lstStyle/>
                <a:p>
                  <a:r>
                    <a:rPr lang="de-DE" sz="1071" dirty="0">
                      <a:solidFill>
                        <a:schemeClr val="bg1"/>
                      </a:solidFill>
                      <a:latin typeface="Arial" panose="020B0604020202020204" pitchFamily="34" charset="0"/>
                      <a:cs typeface="Arial" panose="020B0604020202020204" pitchFamily="34" charset="0"/>
                    </a:rPr>
                    <a:t>Nuclei </a:t>
                  </a:r>
                </a:p>
              </p:txBody>
            </p:sp>
          </p:grpSp>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57" y="1011321"/>
                <a:ext cx="2994147" cy="3600000"/>
              </a:xfrm>
              <a:prstGeom prst="rect">
                <a:avLst/>
              </a:prstGeom>
            </p:spPr>
          </p:pic>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833" y="1011321"/>
                <a:ext cx="2994147" cy="3600000"/>
              </a:xfrm>
              <a:prstGeom prst="rect">
                <a:avLst/>
              </a:prstGeom>
            </p:spPr>
          </p:pic>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7985" y="1011321"/>
                <a:ext cx="2994147" cy="3600000"/>
              </a:xfrm>
              <a:prstGeom prst="rect">
                <a:avLst/>
              </a:prstGeom>
            </p:spPr>
          </p:pic>
          <p:pic>
            <p:nvPicPr>
              <p:cNvPr id="20"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04289" y="1011321"/>
                <a:ext cx="2994147" cy="3600000"/>
              </a:xfrm>
              <a:prstGeom prst="rect">
                <a:avLst/>
              </a:prstGeom>
            </p:spPr>
          </p:pic>
          <p:pic>
            <p:nvPicPr>
              <p:cNvPr id="21" name="Grafi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1137" y="1011321"/>
                <a:ext cx="2994147" cy="3600000"/>
              </a:xfrm>
              <a:prstGeom prst="rect">
                <a:avLst/>
              </a:prstGeom>
            </p:spPr>
          </p:pic>
        </p:grpSp>
        <p:sp>
          <p:nvSpPr>
            <p:cNvPr id="25" name="Textfeld 24"/>
            <p:cNvSpPr txBox="1"/>
            <p:nvPr/>
          </p:nvSpPr>
          <p:spPr>
            <a:xfrm>
              <a:off x="-8108" y="3774949"/>
              <a:ext cx="9671799" cy="461665"/>
            </a:xfrm>
            <a:prstGeom prst="rect">
              <a:avLst/>
            </a:prstGeom>
            <a:noFill/>
          </p:spPr>
          <p:txBody>
            <a:bodyPr wrap="square" rtlCol="0">
              <a:spAutoFit/>
            </a:bodyPr>
            <a:lstStyle/>
            <a:p>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9. </a:t>
              </a:r>
              <a:r>
                <a:rPr lang="de-DE" sz="1200" dirty="0" err="1" smtClean="0">
                  <a:latin typeface="Times New Roman" panose="02020603050405020304" pitchFamily="18" charset="0"/>
                  <a:cs typeface="Times New Roman" panose="02020603050405020304" pitchFamily="18" charset="0"/>
                </a:rPr>
                <a:t>Representative</a:t>
              </a:r>
              <a:r>
                <a:rPr lang="de-DE" sz="1200" dirty="0" smtClean="0">
                  <a:latin typeface="Times New Roman" panose="02020603050405020304" pitchFamily="18" charset="0"/>
                  <a:cs typeface="Times New Roman" panose="02020603050405020304" pitchFamily="18" charset="0"/>
                </a:rPr>
                <a:t> IMC </a:t>
              </a:r>
              <a:r>
                <a:rPr lang="de-DE" sz="1200" dirty="0" err="1" smtClean="0">
                  <a:latin typeface="Times New Roman" panose="02020603050405020304" pitchFamily="18" charset="0"/>
                  <a:cs typeface="Times New Roman" panose="02020603050405020304" pitchFamily="18" charset="0"/>
                </a:rPr>
                <a:t>image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colon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tissue</a:t>
              </a:r>
              <a:r>
                <a:rPr lang="de-DE" sz="1200" dirty="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from</a:t>
              </a:r>
              <a:r>
                <a:rPr lang="de-DE" sz="1200" dirty="0" smtClean="0">
                  <a:latin typeface="Times New Roman" panose="02020603050405020304" pitchFamily="18" charset="0"/>
                  <a:cs typeface="Times New Roman" panose="02020603050405020304" pitchFamily="18" charset="0"/>
                </a:rPr>
                <a:t> a </a:t>
              </a:r>
              <a:r>
                <a:rPr lang="de-DE" sz="1200" dirty="0" err="1" smtClean="0">
                  <a:latin typeface="Times New Roman" panose="02020603050405020304" pitchFamily="18" charset="0"/>
                  <a:cs typeface="Times New Roman" panose="02020603050405020304" pitchFamily="18" charset="0"/>
                </a:rPr>
                <a:t>day</a:t>
              </a:r>
              <a:r>
                <a:rPr lang="de-DE" sz="1200" dirty="0" smtClean="0">
                  <a:latin typeface="Times New Roman" panose="02020603050405020304" pitchFamily="18" charset="0"/>
                  <a:cs typeface="Times New Roman" panose="02020603050405020304" pitchFamily="18" charset="0"/>
                </a:rPr>
                <a:t> 10 (6 </a:t>
              </a:r>
              <a:r>
                <a:rPr lang="de-DE" sz="1200" dirty="0" err="1" smtClean="0">
                  <a:latin typeface="Times New Roman" panose="02020603050405020304" pitchFamily="18" charset="0"/>
                  <a:cs typeface="Times New Roman" panose="02020603050405020304" pitchFamily="18" charset="0"/>
                </a:rPr>
                <a:t>days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DSS </a:t>
              </a:r>
              <a:r>
                <a:rPr lang="de-DE" sz="1200" dirty="0" err="1" smtClean="0">
                  <a:latin typeface="Times New Roman" panose="02020603050405020304" pitchFamily="18" charset="0"/>
                  <a:cs typeface="Times New Roman" panose="02020603050405020304" pitchFamily="18" charset="0"/>
                </a:rPr>
                <a:t>and</a:t>
              </a:r>
              <a:r>
                <a:rPr lang="de-DE" sz="1200" dirty="0" smtClean="0">
                  <a:latin typeface="Times New Roman" panose="02020603050405020304" pitchFamily="18" charset="0"/>
                  <a:cs typeface="Times New Roman" panose="02020603050405020304" pitchFamily="18" charset="0"/>
                </a:rPr>
                <a:t> 4 </a:t>
              </a:r>
              <a:r>
                <a:rPr lang="de-DE" sz="1200" dirty="0" err="1" smtClean="0">
                  <a:latin typeface="Times New Roman" panose="02020603050405020304" pitchFamily="18" charset="0"/>
                  <a:cs typeface="Times New Roman" panose="02020603050405020304" pitchFamily="18" charset="0"/>
                </a:rPr>
                <a:t>days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water</a:t>
              </a:r>
              <a:r>
                <a:rPr lang="de-DE" sz="1200" dirty="0">
                  <a:latin typeface="Times New Roman" panose="02020603050405020304" pitchFamily="18" charset="0"/>
                  <a:cs typeface="Times New Roman" panose="02020603050405020304" pitchFamily="18" charset="0"/>
                </a:rPr>
                <a:t>)</a:t>
              </a:r>
              <a:r>
                <a:rPr lang="de-DE" sz="1200" dirty="0" smtClean="0">
                  <a:latin typeface="Times New Roman" panose="02020603050405020304" pitchFamily="18" charset="0"/>
                  <a:cs typeface="Times New Roman" panose="02020603050405020304" pitchFamily="18" charset="0"/>
                </a:rPr>
                <a:t> DSS-</a:t>
              </a:r>
              <a:r>
                <a:rPr lang="de-DE" sz="1200" dirty="0" err="1" smtClean="0">
                  <a:latin typeface="Times New Roman" panose="02020603050405020304" pitchFamily="18" charset="0"/>
                  <a:cs typeface="Times New Roman" panose="02020603050405020304" pitchFamily="18" charset="0"/>
                </a:rPr>
                <a:t>induced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colitis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mouse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With</a:t>
              </a:r>
              <a:r>
                <a:rPr lang="de-DE" sz="1200" dirty="0" smtClean="0">
                  <a:latin typeface="Times New Roman" panose="02020603050405020304" pitchFamily="18" charset="0"/>
                  <a:cs typeface="Times New Roman" panose="02020603050405020304" pitchFamily="18" charset="0"/>
                </a:rPr>
                <a:t> VSOPs in </a:t>
              </a:r>
              <a:r>
                <a:rPr lang="de-DE" sz="1200" dirty="0" err="1" smtClean="0">
                  <a:latin typeface="Times New Roman" panose="02020603050405020304" pitchFamily="18" charset="0"/>
                  <a:cs typeface="Times New Roman" panose="02020603050405020304" pitchFamily="18" charset="0"/>
                </a:rPr>
                <a:t>blue</a:t>
              </a:r>
              <a:r>
                <a:rPr lang="de-DE" sz="1200" dirty="0" smtClean="0">
                  <a:latin typeface="Times New Roman" panose="02020603050405020304" pitchFamily="18" charset="0"/>
                  <a:cs typeface="Times New Roman" panose="02020603050405020304" pitchFamily="18" charset="0"/>
                </a:rPr>
                <a:t>, CD31 in </a:t>
              </a:r>
              <a:r>
                <a:rPr lang="de-DE" sz="1200" dirty="0" err="1" smtClean="0">
                  <a:latin typeface="Times New Roman" panose="02020603050405020304" pitchFamily="18" charset="0"/>
                  <a:cs typeface="Times New Roman" panose="02020603050405020304" pitchFamily="18" charset="0"/>
                </a:rPr>
                <a:t>green</a:t>
              </a:r>
              <a:r>
                <a:rPr lang="de-DE" sz="1200" dirty="0" smtClean="0">
                  <a:latin typeface="Times New Roman" panose="02020603050405020304" pitchFamily="18" charset="0"/>
                  <a:cs typeface="Times New Roman" panose="02020603050405020304" pitchFamily="18" charset="0"/>
                </a:rPr>
                <a:t>, F4/80 in </a:t>
              </a:r>
              <a:r>
                <a:rPr lang="de-DE" sz="1200" dirty="0" err="1" smtClean="0">
                  <a:latin typeface="Times New Roman" panose="02020603050405020304" pitchFamily="18" charset="0"/>
                  <a:cs typeface="Times New Roman" panose="02020603050405020304" pitchFamily="18" charset="0"/>
                </a:rPr>
                <a:t>magenta</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nuclei</a:t>
              </a:r>
              <a:r>
                <a:rPr lang="de-DE" sz="1200" dirty="0">
                  <a:latin typeface="Times New Roman" panose="02020603050405020304" pitchFamily="18" charset="0"/>
                  <a:cs typeface="Times New Roman" panose="02020603050405020304" pitchFamily="18" charset="0"/>
                </a:rPr>
                <a:t> in </a:t>
              </a:r>
              <a:r>
                <a:rPr lang="de-DE" sz="1200" dirty="0" err="1">
                  <a:latin typeface="Times New Roman" panose="02020603050405020304" pitchFamily="18" charset="0"/>
                  <a:cs typeface="Times New Roman" panose="02020603050405020304" pitchFamily="18" charset="0"/>
                </a:rPr>
                <a:t>white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merged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image</a:t>
              </a:r>
              <a:r>
                <a:rPr lang="de-DE" sz="12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4184102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74698" y="246946"/>
            <a:ext cx="10059143" cy="6602679"/>
            <a:chOff x="-74698" y="246946"/>
            <a:chExt cx="10059143" cy="6602679"/>
          </a:xfrm>
        </p:grpSpPr>
        <p:grpSp>
          <p:nvGrpSpPr>
            <p:cNvPr id="2" name="Gruppieren 1"/>
            <p:cNvGrpSpPr/>
            <p:nvPr/>
          </p:nvGrpSpPr>
          <p:grpSpPr>
            <a:xfrm>
              <a:off x="65644" y="490549"/>
              <a:ext cx="9618082" cy="1924263"/>
              <a:chOff x="206323" y="486489"/>
              <a:chExt cx="10959274" cy="2035883"/>
            </a:xfrm>
          </p:grpSpPr>
          <p:grpSp>
            <p:nvGrpSpPr>
              <p:cNvPr id="5" name="Gruppieren 4"/>
              <p:cNvGrpSpPr/>
              <p:nvPr/>
            </p:nvGrpSpPr>
            <p:grpSpPr>
              <a:xfrm>
                <a:off x="214635" y="486489"/>
                <a:ext cx="10950961" cy="272037"/>
                <a:chOff x="143214" y="939551"/>
                <a:chExt cx="12845136" cy="380852"/>
              </a:xfrm>
            </p:grpSpPr>
            <p:sp>
              <p:nvSpPr>
                <p:cNvPr id="11" name="Rechteck 10"/>
                <p:cNvSpPr/>
                <p:nvPr/>
              </p:nvSpPr>
              <p:spPr>
                <a:xfrm>
                  <a:off x="143214" y="947767"/>
                  <a:ext cx="12845136" cy="2960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dirty="0">
                    <a:latin typeface="Arial" panose="020B0604020202020204" pitchFamily="34" charset="0"/>
                    <a:cs typeface="Arial" panose="020B0604020202020204" pitchFamily="34" charset="0"/>
                  </a:endParaRPr>
                </a:p>
              </p:txBody>
            </p:sp>
            <p:sp>
              <p:nvSpPr>
                <p:cNvPr id="12" name="Textfeld 11"/>
                <p:cNvSpPr txBox="1"/>
                <p:nvPr/>
              </p:nvSpPr>
              <p:spPr>
                <a:xfrm>
                  <a:off x="1998849" y="939551"/>
                  <a:ext cx="848846" cy="380851"/>
                </a:xfrm>
                <a:prstGeom prst="rect">
                  <a:avLst/>
                </a:prstGeom>
                <a:noFill/>
              </p:spPr>
              <p:txBody>
                <a:bodyPr wrap="none" rtlCol="0">
                  <a:spAutoFit/>
                </a:bodyPr>
                <a:lstStyle/>
                <a:p>
                  <a:r>
                    <a:rPr lang="de-DE" sz="1071" dirty="0">
                      <a:solidFill>
                        <a:srgbClr val="0B54E7"/>
                      </a:solidFill>
                      <a:latin typeface="Arial" panose="020B0604020202020204" pitchFamily="34" charset="0"/>
                      <a:cs typeface="Arial" panose="020B0604020202020204" pitchFamily="34" charset="0"/>
                    </a:rPr>
                    <a:t>VSOPs</a:t>
                  </a:r>
                </a:p>
              </p:txBody>
            </p:sp>
            <p:sp>
              <p:nvSpPr>
                <p:cNvPr id="13" name="Textfeld 12"/>
                <p:cNvSpPr txBox="1"/>
                <p:nvPr/>
              </p:nvSpPr>
              <p:spPr>
                <a:xfrm>
                  <a:off x="4680130" y="939551"/>
                  <a:ext cx="718155" cy="380851"/>
                </a:xfrm>
                <a:prstGeom prst="rect">
                  <a:avLst/>
                </a:prstGeom>
                <a:noFill/>
              </p:spPr>
              <p:txBody>
                <a:bodyPr wrap="none" rtlCol="0">
                  <a:spAutoFit/>
                </a:bodyPr>
                <a:lstStyle/>
                <a:p>
                  <a:r>
                    <a:rPr lang="de-DE" sz="1071" dirty="0">
                      <a:solidFill>
                        <a:srgbClr val="2BF51B"/>
                      </a:solidFill>
                      <a:latin typeface="Arial" panose="020B0604020202020204" pitchFamily="34" charset="0"/>
                      <a:cs typeface="Arial" panose="020B0604020202020204" pitchFamily="34" charset="0"/>
                    </a:rPr>
                    <a:t>CD31</a:t>
                  </a:r>
                </a:p>
              </p:txBody>
            </p:sp>
            <p:sp>
              <p:nvSpPr>
                <p:cNvPr id="14" name="Textfeld 13"/>
                <p:cNvSpPr txBox="1"/>
                <p:nvPr/>
              </p:nvSpPr>
              <p:spPr>
                <a:xfrm>
                  <a:off x="7230721" y="939551"/>
                  <a:ext cx="718155" cy="380851"/>
                </a:xfrm>
                <a:prstGeom prst="rect">
                  <a:avLst/>
                </a:prstGeom>
                <a:noFill/>
              </p:spPr>
              <p:txBody>
                <a:bodyPr wrap="none" rtlCol="0">
                  <a:spAutoFit/>
                </a:bodyPr>
                <a:lstStyle/>
                <a:p>
                  <a:r>
                    <a:rPr lang="de-DE" sz="1071" dirty="0">
                      <a:solidFill>
                        <a:srgbClr val="EB0BDB"/>
                      </a:solidFill>
                      <a:latin typeface="Arial" panose="020B0604020202020204" pitchFamily="34" charset="0"/>
                      <a:cs typeface="Arial" panose="020B0604020202020204" pitchFamily="34" charset="0"/>
                    </a:rPr>
                    <a:t>F4/80</a:t>
                  </a:r>
                </a:p>
              </p:txBody>
            </p:sp>
            <p:sp>
              <p:nvSpPr>
                <p:cNvPr id="15" name="Textfeld 14"/>
                <p:cNvSpPr txBox="1"/>
                <p:nvPr/>
              </p:nvSpPr>
              <p:spPr>
                <a:xfrm>
                  <a:off x="9765524" y="939551"/>
                  <a:ext cx="810281" cy="380852"/>
                </a:xfrm>
                <a:prstGeom prst="rect">
                  <a:avLst/>
                </a:prstGeom>
                <a:noFill/>
              </p:spPr>
              <p:txBody>
                <a:bodyPr wrap="none" rtlCol="0">
                  <a:spAutoFit/>
                </a:bodyPr>
                <a:lstStyle/>
                <a:p>
                  <a:r>
                    <a:rPr lang="de-DE" sz="1071" dirty="0">
                      <a:solidFill>
                        <a:schemeClr val="bg1"/>
                      </a:solidFill>
                      <a:latin typeface="Arial" panose="020B0604020202020204" pitchFamily="34" charset="0"/>
                      <a:cs typeface="Arial" panose="020B0604020202020204" pitchFamily="34" charset="0"/>
                    </a:rPr>
                    <a:t>Nuclei </a:t>
                  </a:r>
                </a:p>
              </p:txBody>
            </p:sp>
          </p:grpSp>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23" y="720472"/>
                <a:ext cx="2180952" cy="1800000"/>
              </a:xfrm>
              <a:prstGeom prst="rect">
                <a:avLst/>
              </a:prstGeom>
            </p:spPr>
          </p:pic>
          <p:pic>
            <p:nvPicPr>
              <p:cNvPr id="18" name="Grafi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457" y="720472"/>
                <a:ext cx="2180952" cy="1800000"/>
              </a:xfrm>
              <a:prstGeom prst="rect">
                <a:avLst/>
              </a:prstGeom>
            </p:spPr>
          </p:pic>
          <p:pic>
            <p:nvPicPr>
              <p:cNvPr id="19" name="Grafik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2771" y="722371"/>
                <a:ext cx="2180952" cy="1800000"/>
              </a:xfrm>
              <a:prstGeom prst="rect">
                <a:avLst/>
              </a:prstGeom>
            </p:spPr>
          </p:pic>
          <p:pic>
            <p:nvPicPr>
              <p:cNvPr id="20"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4645" y="722372"/>
                <a:ext cx="2180952" cy="1800000"/>
              </a:xfrm>
              <a:prstGeom prst="rect">
                <a:avLst/>
              </a:prstGeom>
            </p:spPr>
          </p:pic>
          <p:pic>
            <p:nvPicPr>
              <p:cNvPr id="21" name="Grafi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0085" y="722371"/>
                <a:ext cx="2180952" cy="1800000"/>
              </a:xfrm>
              <a:prstGeom prst="rect">
                <a:avLst/>
              </a:prstGeom>
            </p:spPr>
          </p:pic>
        </p:grpSp>
        <p:grpSp>
          <p:nvGrpSpPr>
            <p:cNvPr id="3" name="Gruppieren 2"/>
            <p:cNvGrpSpPr/>
            <p:nvPr/>
          </p:nvGrpSpPr>
          <p:grpSpPr>
            <a:xfrm>
              <a:off x="56934" y="2672397"/>
              <a:ext cx="9618082" cy="3695790"/>
              <a:chOff x="156482" y="2424504"/>
              <a:chExt cx="10569177" cy="3832040"/>
            </a:xfrm>
          </p:grpSpPr>
          <p:pic>
            <p:nvPicPr>
              <p:cNvPr id="26" name="Grafi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482" y="2656544"/>
                <a:ext cx="2101961" cy="3600000"/>
              </a:xfrm>
              <a:prstGeom prst="rect">
                <a:avLst/>
              </a:prstGeom>
            </p:spPr>
          </p:pic>
          <p:pic>
            <p:nvPicPr>
              <p:cNvPr id="27" name="Grafik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051" y="2656544"/>
                <a:ext cx="2101961" cy="3600000"/>
              </a:xfrm>
              <a:prstGeom prst="rect">
                <a:avLst/>
              </a:prstGeom>
            </p:spPr>
          </p:pic>
          <p:pic>
            <p:nvPicPr>
              <p:cNvPr id="28" name="Grafik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7620" y="2656544"/>
                <a:ext cx="2101961" cy="3600000"/>
              </a:xfrm>
              <a:prstGeom prst="rect">
                <a:avLst/>
              </a:prstGeom>
            </p:spPr>
          </p:pic>
          <p:pic>
            <p:nvPicPr>
              <p:cNvPr id="29" name="Grafik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3698" y="2656544"/>
                <a:ext cx="2101961" cy="3600000"/>
              </a:xfrm>
              <a:prstGeom prst="rect">
                <a:avLst/>
              </a:prstGeom>
            </p:spPr>
          </p:pic>
          <p:pic>
            <p:nvPicPr>
              <p:cNvPr id="30" name="Grafik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1326" y="2656544"/>
                <a:ext cx="2101961" cy="3600000"/>
              </a:xfrm>
              <a:prstGeom prst="rect">
                <a:avLst/>
              </a:prstGeom>
            </p:spPr>
          </p:pic>
          <p:sp>
            <p:nvSpPr>
              <p:cNvPr id="23" name="Rechteck 22"/>
              <p:cNvSpPr/>
              <p:nvPr/>
            </p:nvSpPr>
            <p:spPr>
              <a:xfrm>
                <a:off x="160474" y="2424555"/>
                <a:ext cx="10562494" cy="2114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dirty="0">
                  <a:latin typeface="Arial" panose="020B0604020202020204" pitchFamily="34" charset="0"/>
                  <a:cs typeface="Arial" panose="020B0604020202020204" pitchFamily="34" charset="0"/>
                </a:endParaRPr>
              </a:p>
            </p:txBody>
          </p:sp>
          <p:sp>
            <p:nvSpPr>
              <p:cNvPr id="24" name="Textfeld 23"/>
              <p:cNvSpPr txBox="1"/>
              <p:nvPr/>
            </p:nvSpPr>
            <p:spPr>
              <a:xfrm>
                <a:off x="1669437" y="2424504"/>
                <a:ext cx="697914" cy="266601"/>
              </a:xfrm>
              <a:prstGeom prst="rect">
                <a:avLst/>
              </a:prstGeom>
              <a:noFill/>
            </p:spPr>
            <p:txBody>
              <a:bodyPr wrap="none" rtlCol="0">
                <a:spAutoFit/>
              </a:bodyPr>
              <a:lstStyle/>
              <a:p>
                <a:r>
                  <a:rPr lang="de-DE" sz="1071" dirty="0">
                    <a:solidFill>
                      <a:srgbClr val="0B54E7"/>
                    </a:solidFill>
                    <a:latin typeface="Arial" panose="020B0604020202020204" pitchFamily="34" charset="0"/>
                    <a:cs typeface="Arial" panose="020B0604020202020204" pitchFamily="34" charset="0"/>
                  </a:rPr>
                  <a:t>VSOPs</a:t>
                </a:r>
              </a:p>
            </p:txBody>
          </p:sp>
          <p:sp>
            <p:nvSpPr>
              <p:cNvPr id="25" name="Textfeld 24"/>
              <p:cNvSpPr txBox="1"/>
              <p:nvPr/>
            </p:nvSpPr>
            <p:spPr>
              <a:xfrm>
                <a:off x="3902374" y="2424504"/>
                <a:ext cx="590461" cy="266601"/>
              </a:xfrm>
              <a:prstGeom prst="rect">
                <a:avLst/>
              </a:prstGeom>
              <a:noFill/>
            </p:spPr>
            <p:txBody>
              <a:bodyPr wrap="none" rtlCol="0">
                <a:spAutoFit/>
              </a:bodyPr>
              <a:lstStyle/>
              <a:p>
                <a:r>
                  <a:rPr lang="de-DE" sz="1071" dirty="0">
                    <a:solidFill>
                      <a:srgbClr val="2BF51B"/>
                    </a:solidFill>
                    <a:latin typeface="Arial" panose="020B0604020202020204" pitchFamily="34" charset="0"/>
                    <a:cs typeface="Arial" panose="020B0604020202020204" pitchFamily="34" charset="0"/>
                  </a:rPr>
                  <a:t>CD31</a:t>
                </a:r>
              </a:p>
            </p:txBody>
          </p:sp>
          <p:sp>
            <p:nvSpPr>
              <p:cNvPr id="31" name="Textfeld 30"/>
              <p:cNvSpPr txBox="1"/>
              <p:nvPr/>
            </p:nvSpPr>
            <p:spPr>
              <a:xfrm>
                <a:off x="6006408" y="2433123"/>
                <a:ext cx="590461" cy="266601"/>
              </a:xfrm>
              <a:prstGeom prst="rect">
                <a:avLst/>
              </a:prstGeom>
              <a:noFill/>
            </p:spPr>
            <p:txBody>
              <a:bodyPr wrap="none" rtlCol="0">
                <a:spAutoFit/>
              </a:bodyPr>
              <a:lstStyle/>
              <a:p>
                <a:r>
                  <a:rPr lang="de-DE" sz="1071" dirty="0">
                    <a:solidFill>
                      <a:srgbClr val="EB0BDB"/>
                    </a:solidFill>
                    <a:latin typeface="Arial" panose="020B0604020202020204" pitchFamily="34" charset="0"/>
                    <a:cs typeface="Arial" panose="020B0604020202020204" pitchFamily="34" charset="0"/>
                  </a:rPr>
                  <a:t>F4/80</a:t>
                </a:r>
              </a:p>
            </p:txBody>
          </p:sp>
          <p:sp>
            <p:nvSpPr>
              <p:cNvPr id="32" name="Textfeld 31"/>
              <p:cNvSpPr txBox="1"/>
              <p:nvPr/>
            </p:nvSpPr>
            <p:spPr>
              <a:xfrm>
                <a:off x="8082378" y="2424504"/>
                <a:ext cx="666206" cy="266601"/>
              </a:xfrm>
              <a:prstGeom prst="rect">
                <a:avLst/>
              </a:prstGeom>
              <a:noFill/>
            </p:spPr>
            <p:txBody>
              <a:bodyPr wrap="none" rtlCol="0">
                <a:spAutoFit/>
              </a:bodyPr>
              <a:lstStyle/>
              <a:p>
                <a:r>
                  <a:rPr lang="de-DE" sz="1071" dirty="0">
                    <a:solidFill>
                      <a:schemeClr val="bg1"/>
                    </a:solidFill>
                    <a:latin typeface="Arial" panose="020B0604020202020204" pitchFamily="34" charset="0"/>
                    <a:cs typeface="Arial" panose="020B0604020202020204" pitchFamily="34" charset="0"/>
                  </a:rPr>
                  <a:t>Nuclei </a:t>
                </a:r>
              </a:p>
            </p:txBody>
          </p:sp>
        </p:grpSp>
        <p:sp>
          <p:nvSpPr>
            <p:cNvPr id="33" name="Textfeld 32"/>
            <p:cNvSpPr txBox="1"/>
            <p:nvPr/>
          </p:nvSpPr>
          <p:spPr>
            <a:xfrm>
              <a:off x="0" y="6387960"/>
              <a:ext cx="9984445" cy="461665"/>
            </a:xfrm>
            <a:prstGeom prst="rect">
              <a:avLst/>
            </a:prstGeom>
            <a:noFill/>
          </p:spPr>
          <p:txBody>
            <a:bodyPr wrap="square" rtlCol="0">
              <a:spAutoFit/>
            </a:bodyPr>
            <a:lstStyle/>
            <a:p>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10. </a:t>
              </a:r>
              <a:r>
                <a:rPr lang="de-DE" sz="1200" dirty="0" err="1" smtClean="0">
                  <a:latin typeface="Times New Roman" panose="02020603050405020304" pitchFamily="18" charset="0"/>
                  <a:cs typeface="Times New Roman" panose="02020603050405020304" pitchFamily="18" charset="0"/>
                </a:rPr>
                <a:t>Representative</a:t>
              </a:r>
              <a:r>
                <a:rPr lang="de-DE" sz="1200" dirty="0" smtClean="0">
                  <a:latin typeface="Times New Roman" panose="02020603050405020304" pitchFamily="18" charset="0"/>
                  <a:cs typeface="Times New Roman" panose="02020603050405020304" pitchFamily="18" charset="0"/>
                </a:rPr>
                <a:t> IMC </a:t>
              </a:r>
              <a:r>
                <a:rPr lang="de-DE" sz="1200" dirty="0" err="1" smtClean="0">
                  <a:latin typeface="Times New Roman" panose="02020603050405020304" pitchFamily="18" charset="0"/>
                  <a:cs typeface="Times New Roman" panose="02020603050405020304" pitchFamily="18" charset="0"/>
                </a:rPr>
                <a:t>image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colon</a:t>
              </a:r>
              <a:r>
                <a:rPr lang="de-DE" sz="1200"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(A) </a:t>
              </a:r>
              <a:r>
                <a:rPr lang="de-DE" sz="1200" dirty="0" err="1" smtClean="0">
                  <a:latin typeface="Times New Roman" panose="02020603050405020304" pitchFamily="18" charset="0"/>
                  <a:cs typeface="Times New Roman" panose="02020603050405020304" pitchFamily="18" charset="0"/>
                </a:rPr>
                <a:t>and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liver</a:t>
              </a:r>
              <a:r>
                <a:rPr lang="de-DE" sz="1200" dirty="0" smtClean="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(B) </a:t>
              </a:r>
              <a:r>
                <a:rPr lang="de-DE" sz="1200" dirty="0" err="1" smtClean="0">
                  <a:latin typeface="Times New Roman" panose="02020603050405020304" pitchFamily="18" charset="0"/>
                  <a:cs typeface="Times New Roman" panose="02020603050405020304" pitchFamily="18" charset="0"/>
                </a:rPr>
                <a:t>healthy</a:t>
              </a:r>
              <a:r>
                <a:rPr lang="de-DE" sz="1200" dirty="0" smtClean="0">
                  <a:latin typeface="Times New Roman" panose="02020603050405020304" pitchFamily="18" charset="0"/>
                  <a:cs typeface="Times New Roman" panose="02020603050405020304" pitchFamily="18" charset="0"/>
                </a:rPr>
                <a:t> Rag 1 knock out </a:t>
              </a:r>
              <a:r>
                <a:rPr lang="de-DE" sz="1200" dirty="0" err="1" smtClean="0">
                  <a:latin typeface="Times New Roman" panose="02020603050405020304" pitchFamily="18" charset="0"/>
                  <a:cs typeface="Times New Roman" panose="02020603050405020304" pitchFamily="18" charset="0"/>
                </a:rPr>
                <a:t>mouse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With</a:t>
              </a:r>
              <a:r>
                <a:rPr lang="de-DE" sz="1200" dirty="0" smtClean="0">
                  <a:latin typeface="Times New Roman" panose="02020603050405020304" pitchFamily="18" charset="0"/>
                  <a:cs typeface="Times New Roman" panose="02020603050405020304" pitchFamily="18" charset="0"/>
                </a:rPr>
                <a:t> VSOPs in </a:t>
              </a:r>
              <a:r>
                <a:rPr lang="de-DE" sz="1200" dirty="0" err="1" smtClean="0">
                  <a:latin typeface="Times New Roman" panose="02020603050405020304" pitchFamily="18" charset="0"/>
                  <a:cs typeface="Times New Roman" panose="02020603050405020304" pitchFamily="18" charset="0"/>
                </a:rPr>
                <a:t>blue</a:t>
              </a:r>
              <a:r>
                <a:rPr lang="de-DE" sz="1200" dirty="0" smtClean="0">
                  <a:latin typeface="Times New Roman" panose="02020603050405020304" pitchFamily="18" charset="0"/>
                  <a:cs typeface="Times New Roman" panose="02020603050405020304" pitchFamily="18" charset="0"/>
                </a:rPr>
                <a:t>, CD31 in </a:t>
              </a:r>
              <a:r>
                <a:rPr lang="de-DE" sz="1200" dirty="0" err="1" smtClean="0">
                  <a:latin typeface="Times New Roman" panose="02020603050405020304" pitchFamily="18" charset="0"/>
                  <a:cs typeface="Times New Roman" panose="02020603050405020304" pitchFamily="18" charset="0"/>
                </a:rPr>
                <a:t>green</a:t>
              </a:r>
              <a:r>
                <a:rPr lang="de-DE" sz="1200" dirty="0" smtClean="0">
                  <a:latin typeface="Times New Roman" panose="02020603050405020304" pitchFamily="18" charset="0"/>
                  <a:cs typeface="Times New Roman" panose="02020603050405020304" pitchFamily="18" charset="0"/>
                </a:rPr>
                <a:t>, F4/80 in </a:t>
              </a:r>
              <a:r>
                <a:rPr lang="de-DE" sz="1200" dirty="0" err="1" smtClean="0">
                  <a:latin typeface="Times New Roman" panose="02020603050405020304" pitchFamily="18" charset="0"/>
                  <a:cs typeface="Times New Roman" panose="02020603050405020304" pitchFamily="18" charset="0"/>
                </a:rPr>
                <a:t>magenta</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nuclei</a:t>
              </a:r>
              <a:r>
                <a:rPr lang="de-DE" sz="1200" dirty="0">
                  <a:latin typeface="Times New Roman" panose="02020603050405020304" pitchFamily="18" charset="0"/>
                  <a:cs typeface="Times New Roman" panose="02020603050405020304" pitchFamily="18" charset="0"/>
                </a:rPr>
                <a:t> in </a:t>
              </a:r>
              <a:r>
                <a:rPr lang="de-DE" sz="1200" dirty="0" err="1">
                  <a:latin typeface="Times New Roman" panose="02020603050405020304" pitchFamily="18" charset="0"/>
                  <a:cs typeface="Times New Roman" panose="02020603050405020304" pitchFamily="18" charset="0"/>
                </a:rPr>
                <a:t>white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merged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image</a:t>
              </a:r>
              <a:r>
                <a:rPr lang="de-DE" sz="1200" dirty="0">
                  <a:latin typeface="Times New Roman" panose="02020603050405020304" pitchFamily="18" charset="0"/>
                  <a:cs typeface="Times New Roman" panose="02020603050405020304" pitchFamily="18" charset="0"/>
                </a:rPr>
                <a:t>. </a:t>
              </a:r>
            </a:p>
          </p:txBody>
        </p:sp>
        <p:sp>
          <p:nvSpPr>
            <p:cNvPr id="4" name="Textfeld 3"/>
            <p:cNvSpPr txBox="1"/>
            <p:nvPr/>
          </p:nvSpPr>
          <p:spPr>
            <a:xfrm>
              <a:off x="-74698" y="246946"/>
              <a:ext cx="295274"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rPr>
                <a:t>A</a:t>
              </a:r>
              <a:endParaRPr lang="de-DE" sz="1200" dirty="0">
                <a:latin typeface="Arial" panose="020B0604020202020204" pitchFamily="34" charset="0"/>
                <a:cs typeface="Arial" panose="020B0604020202020204" pitchFamily="34" charset="0"/>
              </a:endParaRPr>
            </a:p>
          </p:txBody>
        </p:sp>
        <p:sp>
          <p:nvSpPr>
            <p:cNvPr id="34" name="Textfeld 33"/>
            <p:cNvSpPr txBox="1"/>
            <p:nvPr/>
          </p:nvSpPr>
          <p:spPr>
            <a:xfrm>
              <a:off x="-74698" y="2428729"/>
              <a:ext cx="295274"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rPr>
                <a:t>B</a:t>
              </a:r>
              <a:endParaRPr lang="de-DE"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8356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ieren 20"/>
          <p:cNvGrpSpPr/>
          <p:nvPr/>
        </p:nvGrpSpPr>
        <p:grpSpPr>
          <a:xfrm>
            <a:off x="-61725" y="362035"/>
            <a:ext cx="9950307" cy="5414631"/>
            <a:chOff x="-61725" y="362035"/>
            <a:chExt cx="9950307" cy="5414631"/>
          </a:xfrm>
        </p:grpSpPr>
        <p:grpSp>
          <p:nvGrpSpPr>
            <p:cNvPr id="3" name="Gruppieren 2"/>
            <p:cNvGrpSpPr/>
            <p:nvPr/>
          </p:nvGrpSpPr>
          <p:grpSpPr>
            <a:xfrm>
              <a:off x="15630" y="590637"/>
              <a:ext cx="9872952" cy="2241324"/>
              <a:chOff x="139517" y="547269"/>
              <a:chExt cx="10076752" cy="2284424"/>
            </a:xfrm>
          </p:grpSpPr>
          <p:grpSp>
            <p:nvGrpSpPr>
              <p:cNvPr id="4" name="Gruppieren 3"/>
              <p:cNvGrpSpPr/>
              <p:nvPr/>
            </p:nvGrpSpPr>
            <p:grpSpPr>
              <a:xfrm>
                <a:off x="139517" y="547269"/>
                <a:ext cx="10076752" cy="262379"/>
                <a:chOff x="132789" y="951259"/>
                <a:chExt cx="11819716" cy="367329"/>
              </a:xfrm>
            </p:grpSpPr>
            <p:sp>
              <p:nvSpPr>
                <p:cNvPr id="5" name="Rechteck 4"/>
                <p:cNvSpPr/>
                <p:nvPr/>
              </p:nvSpPr>
              <p:spPr>
                <a:xfrm>
                  <a:off x="132789" y="971043"/>
                  <a:ext cx="11819716" cy="266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dirty="0">
                    <a:latin typeface="Arial" panose="020B0604020202020204" pitchFamily="34" charset="0"/>
                    <a:cs typeface="Arial" panose="020B0604020202020204" pitchFamily="34" charset="0"/>
                  </a:endParaRPr>
                </a:p>
              </p:txBody>
            </p:sp>
            <p:sp>
              <p:nvSpPr>
                <p:cNvPr id="6" name="Textfeld 5"/>
                <p:cNvSpPr txBox="1"/>
                <p:nvPr/>
              </p:nvSpPr>
              <p:spPr>
                <a:xfrm>
                  <a:off x="1834402" y="951259"/>
                  <a:ext cx="744964" cy="359970"/>
                </a:xfrm>
                <a:prstGeom prst="rect">
                  <a:avLst/>
                </a:prstGeom>
                <a:noFill/>
              </p:spPr>
              <p:txBody>
                <a:bodyPr wrap="none" rtlCol="0">
                  <a:spAutoFit/>
                </a:bodyPr>
                <a:lstStyle/>
                <a:p>
                  <a:r>
                    <a:rPr lang="de-DE" sz="1071" dirty="0">
                      <a:solidFill>
                        <a:srgbClr val="0B54E7"/>
                      </a:solidFill>
                      <a:latin typeface="Arial" panose="020B0604020202020204" pitchFamily="34" charset="0"/>
                      <a:cs typeface="Arial" panose="020B0604020202020204" pitchFamily="34" charset="0"/>
                    </a:rPr>
                    <a:t>VSOPs</a:t>
                  </a:r>
                </a:p>
              </p:txBody>
            </p:sp>
            <p:sp>
              <p:nvSpPr>
                <p:cNvPr id="7" name="Textfeld 6"/>
                <p:cNvSpPr txBox="1"/>
                <p:nvPr/>
              </p:nvSpPr>
              <p:spPr>
                <a:xfrm>
                  <a:off x="4343187" y="958618"/>
                  <a:ext cx="630268" cy="359970"/>
                </a:xfrm>
                <a:prstGeom prst="rect">
                  <a:avLst/>
                </a:prstGeom>
                <a:noFill/>
              </p:spPr>
              <p:txBody>
                <a:bodyPr wrap="none" rtlCol="0">
                  <a:spAutoFit/>
                </a:bodyPr>
                <a:lstStyle/>
                <a:p>
                  <a:r>
                    <a:rPr lang="de-DE" sz="1071" dirty="0">
                      <a:solidFill>
                        <a:srgbClr val="2BF51B"/>
                      </a:solidFill>
                      <a:latin typeface="Arial" panose="020B0604020202020204" pitchFamily="34" charset="0"/>
                      <a:cs typeface="Arial" panose="020B0604020202020204" pitchFamily="34" charset="0"/>
                    </a:rPr>
                    <a:t>CD31</a:t>
                  </a:r>
                </a:p>
              </p:txBody>
            </p:sp>
            <p:sp>
              <p:nvSpPr>
                <p:cNvPr id="8" name="Textfeld 7"/>
                <p:cNvSpPr txBox="1"/>
                <p:nvPr/>
              </p:nvSpPr>
              <p:spPr>
                <a:xfrm>
                  <a:off x="6684077" y="951259"/>
                  <a:ext cx="630268" cy="359970"/>
                </a:xfrm>
                <a:prstGeom prst="rect">
                  <a:avLst/>
                </a:prstGeom>
                <a:noFill/>
              </p:spPr>
              <p:txBody>
                <a:bodyPr wrap="none" rtlCol="0">
                  <a:spAutoFit/>
                </a:bodyPr>
                <a:lstStyle/>
                <a:p>
                  <a:r>
                    <a:rPr lang="de-DE" sz="1071" dirty="0">
                      <a:solidFill>
                        <a:srgbClr val="EB0BDB"/>
                      </a:solidFill>
                      <a:latin typeface="Arial" panose="020B0604020202020204" pitchFamily="34" charset="0"/>
                      <a:cs typeface="Arial" panose="020B0604020202020204" pitchFamily="34" charset="0"/>
                    </a:rPr>
                    <a:t>F4/80</a:t>
                  </a:r>
                </a:p>
              </p:txBody>
            </p:sp>
            <p:sp>
              <p:nvSpPr>
                <p:cNvPr id="9" name="Textfeld 8"/>
                <p:cNvSpPr txBox="1"/>
                <p:nvPr/>
              </p:nvSpPr>
              <p:spPr>
                <a:xfrm>
                  <a:off x="9023901" y="956412"/>
                  <a:ext cx="711119" cy="359970"/>
                </a:xfrm>
                <a:prstGeom prst="rect">
                  <a:avLst/>
                </a:prstGeom>
                <a:noFill/>
              </p:spPr>
              <p:txBody>
                <a:bodyPr wrap="none" rtlCol="0">
                  <a:spAutoFit/>
                </a:bodyPr>
                <a:lstStyle/>
                <a:p>
                  <a:r>
                    <a:rPr lang="de-DE" sz="1071" dirty="0">
                      <a:solidFill>
                        <a:schemeClr val="bg1"/>
                      </a:solidFill>
                      <a:latin typeface="Arial" panose="020B0604020202020204" pitchFamily="34" charset="0"/>
                      <a:cs typeface="Arial" panose="020B0604020202020204" pitchFamily="34" charset="0"/>
                    </a:rPr>
                    <a:t>Nuclei </a:t>
                  </a:r>
                </a:p>
              </p:txBody>
            </p:sp>
          </p:grpSp>
          <p:grpSp>
            <p:nvGrpSpPr>
              <p:cNvPr id="2" name="Gruppieren 1"/>
              <p:cNvGrpSpPr/>
              <p:nvPr/>
            </p:nvGrpSpPr>
            <p:grpSpPr>
              <a:xfrm>
                <a:off x="140093" y="772651"/>
                <a:ext cx="10076176" cy="2059042"/>
                <a:chOff x="978718" y="720473"/>
                <a:chExt cx="10076176" cy="2059042"/>
              </a:xfrm>
            </p:grpSpPr>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18" y="722372"/>
                  <a:ext cx="2006271" cy="2057143"/>
                </a:xfrm>
                <a:prstGeom prst="rect">
                  <a:avLst/>
                </a:prstGeom>
              </p:spPr>
            </p:pic>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092" y="722372"/>
                  <a:ext cx="2006271" cy="2057143"/>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465" y="722372"/>
                  <a:ext cx="2006271" cy="2057143"/>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8623" y="720473"/>
                  <a:ext cx="2006271" cy="2057143"/>
                </a:xfrm>
                <a:prstGeom prst="rect">
                  <a:avLst/>
                </a:prstGeom>
              </p:spPr>
            </p:pic>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3087" y="722372"/>
                  <a:ext cx="2006271" cy="2057143"/>
                </a:xfrm>
                <a:prstGeom prst="rect">
                  <a:avLst/>
                </a:prstGeom>
              </p:spPr>
            </p:pic>
          </p:grpSp>
        </p:grpSp>
        <p:grpSp>
          <p:nvGrpSpPr>
            <p:cNvPr id="20" name="Gruppieren 19"/>
            <p:cNvGrpSpPr/>
            <p:nvPr/>
          </p:nvGrpSpPr>
          <p:grpSpPr>
            <a:xfrm>
              <a:off x="15631" y="3317145"/>
              <a:ext cx="9872951" cy="1975769"/>
              <a:chOff x="148406" y="3292079"/>
              <a:chExt cx="11169327" cy="2057143"/>
            </a:xfrm>
          </p:grpSpPr>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406" y="3292079"/>
                <a:ext cx="2221989" cy="2057143"/>
              </a:xfrm>
              <a:prstGeom prst="rect">
                <a:avLst/>
              </a:prstGeom>
            </p:spPr>
          </p:pic>
          <p:pic>
            <p:nvPicPr>
              <p:cNvPr id="16" name="Grafik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0978" y="3292079"/>
                <a:ext cx="2221989" cy="2057143"/>
              </a:xfrm>
              <a:prstGeom prst="rect">
                <a:avLst/>
              </a:prstGeom>
            </p:spPr>
          </p:pic>
          <p:pic>
            <p:nvPicPr>
              <p:cNvPr id="17" name="Grafik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7184" y="3292079"/>
                <a:ext cx="2221989" cy="2057143"/>
              </a:xfrm>
              <a:prstGeom prst="rect">
                <a:avLst/>
              </a:prstGeom>
            </p:spPr>
          </p:pic>
          <p:pic>
            <p:nvPicPr>
              <p:cNvPr id="18" name="Grafik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95744" y="3292079"/>
                <a:ext cx="2221989" cy="2057143"/>
              </a:xfrm>
              <a:prstGeom prst="rect">
                <a:avLst/>
              </a:prstGeom>
            </p:spPr>
          </p:pic>
          <p:pic>
            <p:nvPicPr>
              <p:cNvPr id="19" name="Grafik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2596" y="3292079"/>
                <a:ext cx="2221989" cy="2057143"/>
              </a:xfrm>
              <a:prstGeom prst="rect">
                <a:avLst/>
              </a:prstGeom>
            </p:spPr>
          </p:pic>
        </p:grpSp>
        <p:sp>
          <p:nvSpPr>
            <p:cNvPr id="27" name="Textfeld 26"/>
            <p:cNvSpPr txBox="1"/>
            <p:nvPr/>
          </p:nvSpPr>
          <p:spPr>
            <a:xfrm>
              <a:off x="-61725" y="5315001"/>
              <a:ext cx="9950307" cy="461665"/>
            </a:xfrm>
            <a:prstGeom prst="rect">
              <a:avLst/>
            </a:prstGeom>
            <a:noFill/>
          </p:spPr>
          <p:txBody>
            <a:bodyPr wrap="square" rtlCol="0">
              <a:spAutoFit/>
            </a:bodyPr>
            <a:lstStyle/>
            <a:p>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11</a:t>
              </a:r>
              <a:r>
                <a:rPr lang="de-DE" sz="1200" dirty="0">
                  <a:latin typeface="Times New Roman" panose="02020603050405020304" pitchFamily="18" charset="0"/>
                  <a:cs typeface="Times New Roman" panose="02020603050405020304" pitchFamily="18" charset="0"/>
                </a:rPr>
                <a:t>.</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Representative</a:t>
              </a:r>
              <a:r>
                <a:rPr lang="de-DE" sz="1200" dirty="0" smtClean="0">
                  <a:latin typeface="Times New Roman" panose="02020603050405020304" pitchFamily="18" charset="0"/>
                  <a:cs typeface="Times New Roman" panose="02020603050405020304" pitchFamily="18" charset="0"/>
                </a:rPr>
                <a:t> IMC </a:t>
              </a:r>
              <a:r>
                <a:rPr lang="de-DE" sz="1200" dirty="0" err="1" smtClean="0">
                  <a:latin typeface="Times New Roman" panose="02020603050405020304" pitchFamily="18" charset="0"/>
                  <a:cs typeface="Times New Roman" panose="02020603050405020304" pitchFamily="18" charset="0"/>
                </a:rPr>
                <a:t>image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colon</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(A) </a:t>
              </a:r>
              <a:r>
                <a:rPr lang="de-DE" sz="1200" dirty="0" err="1" smtClean="0">
                  <a:latin typeface="Times New Roman" panose="02020603050405020304" pitchFamily="18" charset="0"/>
                  <a:cs typeface="Times New Roman" panose="02020603050405020304" pitchFamily="18" charset="0"/>
                </a:rPr>
                <a:t>and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liver</a:t>
              </a:r>
              <a:r>
                <a:rPr lang="de-DE" sz="1200" dirty="0" smtClean="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(B) </a:t>
              </a:r>
              <a:r>
                <a:rPr lang="de-DE" sz="1200" dirty="0" err="1" smtClean="0">
                  <a:latin typeface="Times New Roman" panose="02020603050405020304" pitchFamily="18" charset="0"/>
                  <a:cs typeface="Times New Roman" panose="02020603050405020304" pitchFamily="18" charset="0"/>
                </a:rPr>
                <a:t>day</a:t>
              </a:r>
              <a:r>
                <a:rPr lang="de-DE" sz="1200" dirty="0" smtClean="0">
                  <a:latin typeface="Times New Roman" panose="02020603050405020304" pitchFamily="18" charset="0"/>
                  <a:cs typeface="Times New Roman" panose="02020603050405020304" pitchFamily="18" charset="0"/>
                </a:rPr>
                <a:t> 21 </a:t>
              </a:r>
              <a:r>
                <a:rPr lang="de-DE" sz="1200" dirty="0" err="1" smtClean="0">
                  <a:latin typeface="Times New Roman" panose="02020603050405020304" pitchFamily="18" charset="0"/>
                  <a:cs typeface="Times New Roman" panose="02020603050405020304" pitchFamily="18" charset="0"/>
                </a:rPr>
                <a:t>transfer</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colitis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mouse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With</a:t>
              </a:r>
              <a:r>
                <a:rPr lang="de-DE" sz="1200" dirty="0" smtClean="0">
                  <a:latin typeface="Times New Roman" panose="02020603050405020304" pitchFamily="18" charset="0"/>
                  <a:cs typeface="Times New Roman" panose="02020603050405020304" pitchFamily="18" charset="0"/>
                </a:rPr>
                <a:t> VSOPs in </a:t>
              </a:r>
              <a:r>
                <a:rPr lang="de-DE" sz="1200" dirty="0" err="1" smtClean="0">
                  <a:latin typeface="Times New Roman" panose="02020603050405020304" pitchFamily="18" charset="0"/>
                  <a:cs typeface="Times New Roman" panose="02020603050405020304" pitchFamily="18" charset="0"/>
                </a:rPr>
                <a:t>blue</a:t>
              </a:r>
              <a:r>
                <a:rPr lang="de-DE" sz="1200" dirty="0" smtClean="0">
                  <a:latin typeface="Times New Roman" panose="02020603050405020304" pitchFamily="18" charset="0"/>
                  <a:cs typeface="Times New Roman" panose="02020603050405020304" pitchFamily="18" charset="0"/>
                </a:rPr>
                <a:t>, CD31 in </a:t>
              </a:r>
              <a:r>
                <a:rPr lang="de-DE" sz="1200" dirty="0" err="1" smtClean="0">
                  <a:latin typeface="Times New Roman" panose="02020603050405020304" pitchFamily="18" charset="0"/>
                  <a:cs typeface="Times New Roman" panose="02020603050405020304" pitchFamily="18" charset="0"/>
                </a:rPr>
                <a:t>green</a:t>
              </a:r>
              <a:r>
                <a:rPr lang="de-DE" sz="1200" dirty="0" smtClean="0">
                  <a:latin typeface="Times New Roman" panose="02020603050405020304" pitchFamily="18" charset="0"/>
                  <a:cs typeface="Times New Roman" panose="02020603050405020304" pitchFamily="18" charset="0"/>
                </a:rPr>
                <a:t>, F4/80 in </a:t>
              </a:r>
              <a:r>
                <a:rPr lang="de-DE" sz="1200" dirty="0" err="1" smtClean="0">
                  <a:latin typeface="Times New Roman" panose="02020603050405020304" pitchFamily="18" charset="0"/>
                  <a:cs typeface="Times New Roman" panose="02020603050405020304" pitchFamily="18" charset="0"/>
                </a:rPr>
                <a:t>magenta</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nuclei</a:t>
              </a:r>
              <a:r>
                <a:rPr lang="de-DE" sz="1200" dirty="0" smtClean="0">
                  <a:latin typeface="Times New Roman" panose="02020603050405020304" pitchFamily="18" charset="0"/>
                  <a:cs typeface="Times New Roman" panose="02020603050405020304" pitchFamily="18" charset="0"/>
                </a:rPr>
                <a:t> </a:t>
              </a:r>
              <a:r>
                <a:rPr lang="de-DE" sz="1200" dirty="0">
                  <a:latin typeface="Times New Roman" panose="02020603050405020304" pitchFamily="18" charset="0"/>
                  <a:cs typeface="Times New Roman" panose="02020603050405020304" pitchFamily="18" charset="0"/>
                </a:rPr>
                <a:t>in </a:t>
              </a:r>
              <a:r>
                <a:rPr lang="de-DE" sz="1200" dirty="0" err="1">
                  <a:latin typeface="Times New Roman" panose="02020603050405020304" pitchFamily="18" charset="0"/>
                  <a:cs typeface="Times New Roman" panose="02020603050405020304" pitchFamily="18" charset="0"/>
                </a:rPr>
                <a:t>white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merged</a:t>
              </a:r>
              <a:r>
                <a:rPr lang="de-DE" sz="1200" dirty="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image</a:t>
              </a:r>
              <a:r>
                <a:rPr lang="de-DE" sz="1200" dirty="0" smtClean="0">
                  <a:latin typeface="Times New Roman" panose="02020603050405020304" pitchFamily="18" charset="0"/>
                  <a:cs typeface="Times New Roman" panose="02020603050405020304" pitchFamily="18" charset="0"/>
                </a:rPr>
                <a:t>. </a:t>
              </a:r>
              <a:endParaRPr lang="de-DE" sz="1200" dirty="0">
                <a:latin typeface="Times New Roman" panose="02020603050405020304" pitchFamily="18" charset="0"/>
                <a:cs typeface="Times New Roman" panose="02020603050405020304" pitchFamily="18" charset="0"/>
              </a:endParaRPr>
            </a:p>
          </p:txBody>
        </p:sp>
        <p:sp>
          <p:nvSpPr>
            <p:cNvPr id="28" name="Textfeld 27"/>
            <p:cNvSpPr txBox="1"/>
            <p:nvPr/>
          </p:nvSpPr>
          <p:spPr>
            <a:xfrm>
              <a:off x="-61725" y="362035"/>
              <a:ext cx="295274"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rPr>
                <a:t>A</a:t>
              </a:r>
              <a:endParaRPr lang="de-DE" sz="1200" dirty="0">
                <a:latin typeface="Arial" panose="020B0604020202020204" pitchFamily="34" charset="0"/>
                <a:cs typeface="Arial" panose="020B0604020202020204" pitchFamily="34" charset="0"/>
              </a:endParaRPr>
            </a:p>
          </p:txBody>
        </p:sp>
        <p:sp>
          <p:nvSpPr>
            <p:cNvPr id="29" name="Textfeld 28"/>
            <p:cNvSpPr txBox="1"/>
            <p:nvPr/>
          </p:nvSpPr>
          <p:spPr>
            <a:xfrm>
              <a:off x="-56398" y="2859225"/>
              <a:ext cx="295274"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rPr>
                <a:t>B</a:t>
              </a:r>
              <a:endParaRPr lang="de-DE" sz="1200" dirty="0">
                <a:latin typeface="Arial" panose="020B0604020202020204" pitchFamily="34" charset="0"/>
                <a:cs typeface="Arial" panose="020B0604020202020204" pitchFamily="34" charset="0"/>
              </a:endParaRPr>
            </a:p>
          </p:txBody>
        </p:sp>
        <p:sp>
          <p:nvSpPr>
            <p:cNvPr id="31" name="Rechteck 30"/>
            <p:cNvSpPr/>
            <p:nvPr/>
          </p:nvSpPr>
          <p:spPr>
            <a:xfrm>
              <a:off x="15630" y="3116822"/>
              <a:ext cx="9872952" cy="1869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dirty="0">
                <a:latin typeface="Arial" panose="020B0604020202020204" pitchFamily="34" charset="0"/>
                <a:cs typeface="Arial" panose="020B0604020202020204" pitchFamily="34" charset="0"/>
              </a:endParaRPr>
            </a:p>
          </p:txBody>
        </p:sp>
        <p:sp>
          <p:nvSpPr>
            <p:cNvPr id="32" name="Textfeld 31"/>
            <p:cNvSpPr txBox="1"/>
            <p:nvPr/>
          </p:nvSpPr>
          <p:spPr>
            <a:xfrm>
              <a:off x="1436979" y="3102957"/>
              <a:ext cx="622265" cy="252272"/>
            </a:xfrm>
            <a:prstGeom prst="rect">
              <a:avLst/>
            </a:prstGeom>
            <a:noFill/>
          </p:spPr>
          <p:txBody>
            <a:bodyPr wrap="none" rtlCol="0">
              <a:spAutoFit/>
            </a:bodyPr>
            <a:lstStyle/>
            <a:p>
              <a:r>
                <a:rPr lang="de-DE" sz="1071" dirty="0">
                  <a:solidFill>
                    <a:srgbClr val="0B54E7"/>
                  </a:solidFill>
                  <a:latin typeface="Arial" panose="020B0604020202020204" pitchFamily="34" charset="0"/>
                  <a:cs typeface="Arial" panose="020B0604020202020204" pitchFamily="34" charset="0"/>
                </a:rPr>
                <a:t>VSOPs</a:t>
              </a:r>
            </a:p>
          </p:txBody>
        </p:sp>
        <p:sp>
          <p:nvSpPr>
            <p:cNvPr id="33" name="Textfeld 32"/>
            <p:cNvSpPr txBox="1"/>
            <p:nvPr/>
          </p:nvSpPr>
          <p:spPr>
            <a:xfrm>
              <a:off x="3506428" y="3108114"/>
              <a:ext cx="526460" cy="252272"/>
            </a:xfrm>
            <a:prstGeom prst="rect">
              <a:avLst/>
            </a:prstGeom>
            <a:noFill/>
          </p:spPr>
          <p:txBody>
            <a:bodyPr wrap="none" rtlCol="0">
              <a:spAutoFit/>
            </a:bodyPr>
            <a:lstStyle/>
            <a:p>
              <a:r>
                <a:rPr lang="de-DE" sz="1071" dirty="0">
                  <a:solidFill>
                    <a:srgbClr val="2BF51B"/>
                  </a:solidFill>
                  <a:latin typeface="Arial" panose="020B0604020202020204" pitchFamily="34" charset="0"/>
                  <a:cs typeface="Arial" panose="020B0604020202020204" pitchFamily="34" charset="0"/>
                </a:rPr>
                <a:t>CD31</a:t>
              </a:r>
            </a:p>
          </p:txBody>
        </p:sp>
        <p:sp>
          <p:nvSpPr>
            <p:cNvPr id="34" name="Textfeld 33"/>
            <p:cNvSpPr txBox="1"/>
            <p:nvPr/>
          </p:nvSpPr>
          <p:spPr>
            <a:xfrm>
              <a:off x="5479180" y="3102957"/>
              <a:ext cx="526460" cy="252272"/>
            </a:xfrm>
            <a:prstGeom prst="rect">
              <a:avLst/>
            </a:prstGeom>
            <a:noFill/>
          </p:spPr>
          <p:txBody>
            <a:bodyPr wrap="none" rtlCol="0">
              <a:spAutoFit/>
            </a:bodyPr>
            <a:lstStyle/>
            <a:p>
              <a:r>
                <a:rPr lang="de-DE" sz="1071" dirty="0">
                  <a:solidFill>
                    <a:srgbClr val="EB0BDB"/>
                  </a:solidFill>
                  <a:latin typeface="Arial" panose="020B0604020202020204" pitchFamily="34" charset="0"/>
                  <a:cs typeface="Arial" panose="020B0604020202020204" pitchFamily="34" charset="0"/>
                </a:rPr>
                <a:t>F4/80</a:t>
              </a:r>
            </a:p>
          </p:txBody>
        </p:sp>
        <p:sp>
          <p:nvSpPr>
            <p:cNvPr id="35" name="Textfeld 34"/>
            <p:cNvSpPr txBox="1"/>
            <p:nvPr/>
          </p:nvSpPr>
          <p:spPr>
            <a:xfrm>
              <a:off x="7424915" y="3097859"/>
              <a:ext cx="593994" cy="252272"/>
            </a:xfrm>
            <a:prstGeom prst="rect">
              <a:avLst/>
            </a:prstGeom>
            <a:noFill/>
          </p:spPr>
          <p:txBody>
            <a:bodyPr wrap="none" rtlCol="0">
              <a:spAutoFit/>
            </a:bodyPr>
            <a:lstStyle/>
            <a:p>
              <a:r>
                <a:rPr lang="de-DE" sz="1071" dirty="0">
                  <a:solidFill>
                    <a:schemeClr val="bg1"/>
                  </a:solidFill>
                  <a:latin typeface="Arial" panose="020B0604020202020204" pitchFamily="34" charset="0"/>
                  <a:cs typeface="Arial" panose="020B0604020202020204" pitchFamily="34" charset="0"/>
                </a:rPr>
                <a:t>Nuclei </a:t>
              </a:r>
            </a:p>
          </p:txBody>
        </p:sp>
      </p:grpSp>
    </p:spTree>
    <p:extLst>
      <p:ext uri="{BB962C8B-B14F-4D97-AF65-F5344CB8AC3E}">
        <p14:creationId xmlns:p14="http://schemas.microsoft.com/office/powerpoint/2010/main" val="21513825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66301" y="538294"/>
            <a:ext cx="9970384" cy="5523606"/>
            <a:chOff x="-66301" y="538294"/>
            <a:chExt cx="9970384" cy="5523606"/>
          </a:xfrm>
        </p:grpSpPr>
        <p:grpSp>
          <p:nvGrpSpPr>
            <p:cNvPr id="2" name="Gruppieren 1"/>
            <p:cNvGrpSpPr/>
            <p:nvPr/>
          </p:nvGrpSpPr>
          <p:grpSpPr>
            <a:xfrm>
              <a:off x="15630" y="983188"/>
              <a:ext cx="9888453" cy="2006028"/>
              <a:chOff x="116712" y="2507162"/>
              <a:chExt cx="8592469" cy="1527982"/>
            </a:xfrm>
          </p:grpSpPr>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12" y="2507163"/>
                <a:ext cx="1709753" cy="1524780"/>
              </a:xfrm>
              <a:prstGeom prst="rect">
                <a:avLst/>
              </a:prstGeom>
            </p:spPr>
          </p:pic>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778" y="2507163"/>
                <a:ext cx="1709753" cy="1524780"/>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4747" y="2507162"/>
                <a:ext cx="1709753" cy="1524780"/>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9428" y="2510364"/>
                <a:ext cx="1709753" cy="1524780"/>
              </a:xfrm>
              <a:prstGeom prst="rect">
                <a:avLst/>
              </a:prstGeom>
            </p:spPr>
          </p:pic>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2813" y="2510364"/>
                <a:ext cx="1709753" cy="1524780"/>
              </a:xfrm>
              <a:prstGeom prst="rect">
                <a:avLst/>
              </a:prstGeom>
            </p:spPr>
          </p:pic>
        </p:grpSp>
        <p:grpSp>
          <p:nvGrpSpPr>
            <p:cNvPr id="15" name="Gruppieren 14"/>
            <p:cNvGrpSpPr/>
            <p:nvPr/>
          </p:nvGrpSpPr>
          <p:grpSpPr>
            <a:xfrm>
              <a:off x="33048" y="3257029"/>
              <a:ext cx="9838116" cy="2279569"/>
              <a:chOff x="0" y="3422735"/>
              <a:chExt cx="9838116" cy="2279569"/>
            </a:xfrm>
          </p:grpSpPr>
          <p:sp>
            <p:nvSpPr>
              <p:cNvPr id="42" name="Rechteck 41"/>
              <p:cNvSpPr/>
              <p:nvPr/>
            </p:nvSpPr>
            <p:spPr>
              <a:xfrm>
                <a:off x="7749" y="3422735"/>
                <a:ext cx="9828000" cy="2035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dirty="0">
                  <a:latin typeface="Arial" panose="020B0604020202020204" pitchFamily="34" charset="0"/>
                  <a:cs typeface="Arial" panose="020B0604020202020204" pitchFamily="34" charset="0"/>
                </a:endParaRPr>
              </a:p>
            </p:txBody>
          </p:sp>
          <p:grpSp>
            <p:nvGrpSpPr>
              <p:cNvPr id="3" name="Gruppieren 2"/>
              <p:cNvGrpSpPr/>
              <p:nvPr/>
            </p:nvGrpSpPr>
            <p:grpSpPr>
              <a:xfrm>
                <a:off x="0" y="3426279"/>
                <a:ext cx="9838116" cy="2276025"/>
                <a:chOff x="132594" y="3894514"/>
                <a:chExt cx="8254231" cy="1984555"/>
              </a:xfrm>
            </p:grpSpPr>
            <p:pic>
              <p:nvPicPr>
                <p:cNvPr id="20" name="Grafik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594" y="4087643"/>
                  <a:ext cx="1645501" cy="1788224"/>
                </a:xfrm>
                <a:prstGeom prst="rect">
                  <a:avLst/>
                </a:prstGeom>
              </p:spPr>
            </p:pic>
            <p:pic>
              <p:nvPicPr>
                <p:cNvPr id="21" name="Grafik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4916" y="4087643"/>
                  <a:ext cx="1645501" cy="1788224"/>
                </a:xfrm>
                <a:prstGeom prst="rect">
                  <a:avLst/>
                </a:prstGeom>
              </p:spPr>
            </p:pic>
            <p:pic>
              <p:nvPicPr>
                <p:cNvPr id="22" name="Grafi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6213" y="4087643"/>
                  <a:ext cx="1645501" cy="1788224"/>
                </a:xfrm>
                <a:prstGeom prst="rect">
                  <a:avLst/>
                </a:prstGeom>
              </p:spPr>
            </p:pic>
            <p:pic>
              <p:nvPicPr>
                <p:cNvPr id="24" name="Grafik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1324" y="4087643"/>
                  <a:ext cx="1645501" cy="1788224"/>
                </a:xfrm>
                <a:prstGeom prst="rect">
                  <a:avLst/>
                </a:prstGeom>
              </p:spPr>
            </p:pic>
            <p:pic>
              <p:nvPicPr>
                <p:cNvPr id="25" name="Grafik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7510" y="4090845"/>
                  <a:ext cx="1645501" cy="1788224"/>
                </a:xfrm>
                <a:prstGeom prst="rect">
                  <a:avLst/>
                </a:prstGeom>
              </p:spPr>
            </p:pic>
            <p:sp>
              <p:nvSpPr>
                <p:cNvPr id="30" name="Textfeld 29"/>
                <p:cNvSpPr txBox="1"/>
                <p:nvPr/>
              </p:nvSpPr>
              <p:spPr>
                <a:xfrm>
                  <a:off x="1320750" y="3898180"/>
                  <a:ext cx="635110" cy="257122"/>
                </a:xfrm>
                <a:prstGeom prst="rect">
                  <a:avLst/>
                </a:prstGeom>
                <a:noFill/>
              </p:spPr>
              <p:txBody>
                <a:bodyPr wrap="none" rtlCol="0">
                  <a:spAutoFit/>
                </a:bodyPr>
                <a:lstStyle/>
                <a:p>
                  <a:r>
                    <a:rPr lang="de-DE" sz="1071" dirty="0">
                      <a:solidFill>
                        <a:srgbClr val="0B54E7"/>
                      </a:solidFill>
                      <a:latin typeface="Arial" panose="020B0604020202020204" pitchFamily="34" charset="0"/>
                      <a:cs typeface="Arial" panose="020B0604020202020204" pitchFamily="34" charset="0"/>
                    </a:rPr>
                    <a:t>VSOPs</a:t>
                  </a:r>
                </a:p>
              </p:txBody>
            </p:sp>
            <p:sp>
              <p:nvSpPr>
                <p:cNvPr id="31" name="Textfeld 30"/>
                <p:cNvSpPr txBox="1"/>
                <p:nvPr/>
              </p:nvSpPr>
              <p:spPr>
                <a:xfrm>
                  <a:off x="3061343" y="3894514"/>
                  <a:ext cx="537327" cy="257122"/>
                </a:xfrm>
                <a:prstGeom prst="rect">
                  <a:avLst/>
                </a:prstGeom>
                <a:noFill/>
              </p:spPr>
              <p:txBody>
                <a:bodyPr wrap="none" rtlCol="0">
                  <a:spAutoFit/>
                </a:bodyPr>
                <a:lstStyle/>
                <a:p>
                  <a:r>
                    <a:rPr lang="de-DE" sz="1071" dirty="0">
                      <a:solidFill>
                        <a:srgbClr val="2BF51B"/>
                      </a:solidFill>
                      <a:latin typeface="Arial" panose="020B0604020202020204" pitchFamily="34" charset="0"/>
                      <a:cs typeface="Arial" panose="020B0604020202020204" pitchFamily="34" charset="0"/>
                    </a:rPr>
                    <a:t>CD31</a:t>
                  </a:r>
                </a:p>
              </p:txBody>
            </p:sp>
            <p:sp>
              <p:nvSpPr>
                <p:cNvPr id="32" name="Textfeld 31"/>
                <p:cNvSpPr txBox="1"/>
                <p:nvPr/>
              </p:nvSpPr>
              <p:spPr>
                <a:xfrm>
                  <a:off x="4704153" y="3901845"/>
                  <a:ext cx="537327" cy="257122"/>
                </a:xfrm>
                <a:prstGeom prst="rect">
                  <a:avLst/>
                </a:prstGeom>
                <a:noFill/>
              </p:spPr>
              <p:txBody>
                <a:bodyPr wrap="none" rtlCol="0">
                  <a:spAutoFit/>
                </a:bodyPr>
                <a:lstStyle/>
                <a:p>
                  <a:r>
                    <a:rPr lang="de-DE" sz="1071" dirty="0">
                      <a:solidFill>
                        <a:srgbClr val="EB0BDB"/>
                      </a:solidFill>
                      <a:latin typeface="Arial" panose="020B0604020202020204" pitchFamily="34" charset="0"/>
                      <a:cs typeface="Arial" panose="020B0604020202020204" pitchFamily="34" charset="0"/>
                    </a:rPr>
                    <a:t>F4/80</a:t>
                  </a:r>
                </a:p>
              </p:txBody>
            </p:sp>
            <p:sp>
              <p:nvSpPr>
                <p:cNvPr id="33" name="Textfeld 32"/>
                <p:cNvSpPr txBox="1"/>
                <p:nvPr/>
              </p:nvSpPr>
              <p:spPr>
                <a:xfrm>
                  <a:off x="6332349" y="3894514"/>
                  <a:ext cx="606256" cy="257122"/>
                </a:xfrm>
                <a:prstGeom prst="rect">
                  <a:avLst/>
                </a:prstGeom>
                <a:noFill/>
              </p:spPr>
              <p:txBody>
                <a:bodyPr wrap="none" rtlCol="0">
                  <a:spAutoFit/>
                </a:bodyPr>
                <a:lstStyle/>
                <a:p>
                  <a:r>
                    <a:rPr lang="de-DE" sz="1071" dirty="0">
                      <a:solidFill>
                        <a:schemeClr val="bg1"/>
                      </a:solidFill>
                      <a:latin typeface="Arial" panose="020B0604020202020204" pitchFamily="34" charset="0"/>
                      <a:cs typeface="Arial" panose="020B0604020202020204" pitchFamily="34" charset="0"/>
                    </a:rPr>
                    <a:t>Nuclei </a:t>
                  </a:r>
                </a:p>
              </p:txBody>
            </p:sp>
          </p:grpSp>
        </p:grpSp>
        <p:sp>
          <p:nvSpPr>
            <p:cNvPr id="34" name="Textfeld 33"/>
            <p:cNvSpPr txBox="1"/>
            <p:nvPr/>
          </p:nvSpPr>
          <p:spPr>
            <a:xfrm>
              <a:off x="-66301" y="5600235"/>
              <a:ext cx="9904417" cy="461665"/>
            </a:xfrm>
            <a:prstGeom prst="rect">
              <a:avLst/>
            </a:prstGeom>
            <a:noFill/>
          </p:spPr>
          <p:txBody>
            <a:bodyPr wrap="square" rtlCol="0">
              <a:spAutoFit/>
            </a:bodyPr>
            <a:lstStyle/>
            <a:p>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12. </a:t>
              </a:r>
              <a:r>
                <a:rPr lang="de-DE" sz="1200" dirty="0" err="1" smtClean="0">
                  <a:latin typeface="Times New Roman" panose="02020603050405020304" pitchFamily="18" charset="0"/>
                  <a:cs typeface="Times New Roman" panose="02020603050405020304" pitchFamily="18" charset="0"/>
                </a:rPr>
                <a:t>Representative</a:t>
              </a:r>
              <a:r>
                <a:rPr lang="de-DE" sz="1200" dirty="0" smtClean="0">
                  <a:latin typeface="Times New Roman" panose="02020603050405020304" pitchFamily="18" charset="0"/>
                  <a:cs typeface="Times New Roman" panose="02020603050405020304" pitchFamily="18" charset="0"/>
                </a:rPr>
                <a:t> IMC </a:t>
              </a:r>
              <a:r>
                <a:rPr lang="de-DE" sz="1200" dirty="0" err="1" smtClean="0">
                  <a:latin typeface="Times New Roman" panose="02020603050405020304" pitchFamily="18" charset="0"/>
                  <a:cs typeface="Times New Roman" panose="02020603050405020304" pitchFamily="18" charset="0"/>
                </a:rPr>
                <a:t>image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colon</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(A) </a:t>
              </a:r>
              <a:r>
                <a:rPr lang="de-DE" sz="1200" dirty="0" err="1" smtClean="0">
                  <a:latin typeface="Times New Roman" panose="02020603050405020304" pitchFamily="18" charset="0"/>
                  <a:cs typeface="Times New Roman" panose="02020603050405020304" pitchFamily="18" charset="0"/>
                </a:rPr>
                <a:t>and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liver</a:t>
              </a:r>
              <a:r>
                <a:rPr lang="de-DE" sz="1200" dirty="0" smtClean="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(B) </a:t>
              </a:r>
              <a:r>
                <a:rPr lang="de-DE" sz="1200" dirty="0" err="1" smtClean="0">
                  <a:latin typeface="Times New Roman" panose="02020603050405020304" pitchFamily="18" charset="0"/>
                  <a:cs typeface="Times New Roman" panose="02020603050405020304" pitchFamily="18" charset="0"/>
                </a:rPr>
                <a:t>day</a:t>
              </a:r>
              <a:r>
                <a:rPr lang="de-DE" sz="1200" dirty="0" smtClean="0">
                  <a:latin typeface="Times New Roman" panose="02020603050405020304" pitchFamily="18" charset="0"/>
                  <a:cs typeface="Times New Roman" panose="02020603050405020304" pitchFamily="18" charset="0"/>
                </a:rPr>
                <a:t> 28 </a:t>
              </a:r>
              <a:r>
                <a:rPr lang="de-DE" sz="1200" dirty="0" err="1" smtClean="0">
                  <a:latin typeface="Times New Roman" panose="02020603050405020304" pitchFamily="18" charset="0"/>
                  <a:cs typeface="Times New Roman" panose="02020603050405020304" pitchFamily="18" charset="0"/>
                </a:rPr>
                <a:t>transfer</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colitis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mouse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With</a:t>
              </a:r>
              <a:r>
                <a:rPr lang="de-DE" sz="1200" dirty="0" smtClean="0">
                  <a:latin typeface="Times New Roman" panose="02020603050405020304" pitchFamily="18" charset="0"/>
                  <a:cs typeface="Times New Roman" panose="02020603050405020304" pitchFamily="18" charset="0"/>
                </a:rPr>
                <a:t> VSOPs in </a:t>
              </a:r>
              <a:r>
                <a:rPr lang="de-DE" sz="1200" dirty="0" err="1" smtClean="0">
                  <a:latin typeface="Times New Roman" panose="02020603050405020304" pitchFamily="18" charset="0"/>
                  <a:cs typeface="Times New Roman" panose="02020603050405020304" pitchFamily="18" charset="0"/>
                </a:rPr>
                <a:t>blue</a:t>
              </a:r>
              <a:r>
                <a:rPr lang="de-DE" sz="1200" dirty="0" smtClean="0">
                  <a:latin typeface="Times New Roman" panose="02020603050405020304" pitchFamily="18" charset="0"/>
                  <a:cs typeface="Times New Roman" panose="02020603050405020304" pitchFamily="18" charset="0"/>
                </a:rPr>
                <a:t>, CD31 in </a:t>
              </a:r>
              <a:r>
                <a:rPr lang="de-DE" sz="1200" dirty="0" err="1" smtClean="0">
                  <a:latin typeface="Times New Roman" panose="02020603050405020304" pitchFamily="18" charset="0"/>
                  <a:cs typeface="Times New Roman" panose="02020603050405020304" pitchFamily="18" charset="0"/>
                </a:rPr>
                <a:t>green</a:t>
              </a:r>
              <a:r>
                <a:rPr lang="de-DE" sz="1200" dirty="0" smtClean="0">
                  <a:latin typeface="Times New Roman" panose="02020603050405020304" pitchFamily="18" charset="0"/>
                  <a:cs typeface="Times New Roman" panose="02020603050405020304" pitchFamily="18" charset="0"/>
                </a:rPr>
                <a:t>, F4/80 in </a:t>
              </a:r>
              <a:r>
                <a:rPr lang="de-DE" sz="1200" dirty="0" err="1" smtClean="0">
                  <a:latin typeface="Times New Roman" panose="02020603050405020304" pitchFamily="18" charset="0"/>
                  <a:cs typeface="Times New Roman" panose="02020603050405020304" pitchFamily="18" charset="0"/>
                </a:rPr>
                <a:t>magenta</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nuclei</a:t>
              </a:r>
              <a:r>
                <a:rPr lang="de-DE" sz="1200" dirty="0" smtClean="0">
                  <a:latin typeface="Times New Roman" panose="02020603050405020304" pitchFamily="18" charset="0"/>
                  <a:cs typeface="Times New Roman" panose="02020603050405020304" pitchFamily="18" charset="0"/>
                </a:rPr>
                <a:t> in </a:t>
              </a:r>
              <a:r>
                <a:rPr lang="de-DE" sz="1200" dirty="0" err="1" smtClean="0">
                  <a:latin typeface="Times New Roman" panose="02020603050405020304" pitchFamily="18" charset="0"/>
                  <a:cs typeface="Times New Roman" panose="02020603050405020304" pitchFamily="18" charset="0"/>
                </a:rPr>
                <a:t>white</a:t>
              </a:r>
              <a:r>
                <a:rPr lang="de-DE" sz="1200" dirty="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and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merged</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i</a:t>
              </a:r>
              <a:r>
                <a:rPr lang="de-DE" sz="1200" dirty="0" err="1" smtClean="0">
                  <a:latin typeface="Times New Roman" panose="02020603050405020304" pitchFamily="18" charset="0"/>
                  <a:cs typeface="Times New Roman" panose="02020603050405020304" pitchFamily="18" charset="0"/>
                </a:rPr>
                <a:t>mage</a:t>
              </a:r>
              <a:r>
                <a:rPr lang="de-DE" sz="1200" dirty="0" smtClean="0">
                  <a:latin typeface="Times New Roman" panose="02020603050405020304" pitchFamily="18" charset="0"/>
                  <a:cs typeface="Times New Roman" panose="02020603050405020304" pitchFamily="18" charset="0"/>
                </a:rPr>
                <a:t>. </a:t>
              </a:r>
              <a:endParaRPr lang="de-DE" sz="1200" dirty="0">
                <a:latin typeface="Times New Roman" panose="02020603050405020304" pitchFamily="18" charset="0"/>
                <a:cs typeface="Times New Roman" panose="02020603050405020304" pitchFamily="18" charset="0"/>
              </a:endParaRPr>
            </a:p>
          </p:txBody>
        </p:sp>
        <p:sp>
          <p:nvSpPr>
            <p:cNvPr id="35" name="Textfeld 34"/>
            <p:cNvSpPr txBox="1"/>
            <p:nvPr/>
          </p:nvSpPr>
          <p:spPr>
            <a:xfrm>
              <a:off x="-66301" y="538294"/>
              <a:ext cx="304425" cy="276999"/>
            </a:xfrm>
            <a:prstGeom prst="rect">
              <a:avLst/>
            </a:prstGeom>
            <a:noFill/>
          </p:spPr>
          <p:txBody>
            <a:bodyPr wrap="square" rtlCol="0">
              <a:spAutoFit/>
            </a:bodyPr>
            <a:lstStyle/>
            <a:p>
              <a:r>
                <a:rPr lang="de-DE" sz="1200" dirty="0" smtClean="0">
                  <a:latin typeface="Arial" panose="020B0604020202020204" pitchFamily="34" charset="0"/>
                  <a:cs typeface="Arial" panose="020B0604020202020204" pitchFamily="34" charset="0"/>
                </a:rPr>
                <a:t>A</a:t>
              </a:r>
              <a:endParaRPr lang="de-DE" sz="1200" dirty="0">
                <a:latin typeface="Arial" panose="020B0604020202020204" pitchFamily="34" charset="0"/>
                <a:cs typeface="Arial" panose="020B0604020202020204" pitchFamily="34" charset="0"/>
              </a:endParaRPr>
            </a:p>
          </p:txBody>
        </p:sp>
        <p:sp>
          <p:nvSpPr>
            <p:cNvPr id="36" name="Textfeld 35"/>
            <p:cNvSpPr txBox="1"/>
            <p:nvPr/>
          </p:nvSpPr>
          <p:spPr>
            <a:xfrm>
              <a:off x="-66301" y="3009744"/>
              <a:ext cx="304425" cy="276999"/>
            </a:xfrm>
            <a:prstGeom prst="rect">
              <a:avLst/>
            </a:prstGeom>
            <a:noFill/>
          </p:spPr>
          <p:txBody>
            <a:bodyPr wrap="square" rtlCol="0">
              <a:spAutoFit/>
            </a:bodyPr>
            <a:lstStyle/>
            <a:p>
              <a:r>
                <a:rPr lang="de-DE" sz="1200" dirty="0" smtClean="0">
                  <a:latin typeface="Arial" panose="020B0604020202020204" pitchFamily="34" charset="0"/>
                  <a:cs typeface="Arial" panose="020B0604020202020204" pitchFamily="34" charset="0"/>
                </a:rPr>
                <a:t>B</a:t>
              </a:r>
              <a:endParaRPr lang="de-DE" sz="1200" dirty="0">
                <a:latin typeface="Arial" panose="020B0604020202020204" pitchFamily="34" charset="0"/>
                <a:cs typeface="Arial" panose="020B0604020202020204" pitchFamily="34" charset="0"/>
              </a:endParaRPr>
            </a:p>
          </p:txBody>
        </p:sp>
        <p:sp>
          <p:nvSpPr>
            <p:cNvPr id="37" name="Rechteck 36"/>
            <p:cNvSpPr/>
            <p:nvPr/>
          </p:nvSpPr>
          <p:spPr>
            <a:xfrm>
              <a:off x="23379" y="779510"/>
              <a:ext cx="9872952" cy="1869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dirty="0">
                <a:latin typeface="Arial" panose="020B0604020202020204" pitchFamily="34" charset="0"/>
                <a:cs typeface="Arial" panose="020B0604020202020204" pitchFamily="34" charset="0"/>
              </a:endParaRPr>
            </a:p>
          </p:txBody>
        </p:sp>
        <p:sp>
          <p:nvSpPr>
            <p:cNvPr id="38" name="Textfeld 37"/>
            <p:cNvSpPr txBox="1"/>
            <p:nvPr/>
          </p:nvSpPr>
          <p:spPr>
            <a:xfrm>
              <a:off x="1445688" y="765645"/>
              <a:ext cx="622265" cy="252272"/>
            </a:xfrm>
            <a:prstGeom prst="rect">
              <a:avLst/>
            </a:prstGeom>
            <a:noFill/>
          </p:spPr>
          <p:txBody>
            <a:bodyPr wrap="none" rtlCol="0">
              <a:spAutoFit/>
            </a:bodyPr>
            <a:lstStyle/>
            <a:p>
              <a:r>
                <a:rPr lang="de-DE" sz="1071" dirty="0">
                  <a:solidFill>
                    <a:srgbClr val="0B54E7"/>
                  </a:solidFill>
                  <a:latin typeface="Arial" panose="020B0604020202020204" pitchFamily="34" charset="0"/>
                  <a:cs typeface="Arial" panose="020B0604020202020204" pitchFamily="34" charset="0"/>
                </a:rPr>
                <a:t>VSOPs</a:t>
              </a:r>
            </a:p>
          </p:txBody>
        </p:sp>
        <p:sp>
          <p:nvSpPr>
            <p:cNvPr id="39" name="Textfeld 38"/>
            <p:cNvSpPr txBox="1"/>
            <p:nvPr/>
          </p:nvSpPr>
          <p:spPr>
            <a:xfrm>
              <a:off x="3532555" y="770802"/>
              <a:ext cx="526460" cy="252272"/>
            </a:xfrm>
            <a:prstGeom prst="rect">
              <a:avLst/>
            </a:prstGeom>
            <a:noFill/>
          </p:spPr>
          <p:txBody>
            <a:bodyPr wrap="none" rtlCol="0">
              <a:spAutoFit/>
            </a:bodyPr>
            <a:lstStyle/>
            <a:p>
              <a:r>
                <a:rPr lang="de-DE" sz="1071" dirty="0">
                  <a:solidFill>
                    <a:srgbClr val="2BF51B"/>
                  </a:solidFill>
                  <a:latin typeface="Arial" panose="020B0604020202020204" pitchFamily="34" charset="0"/>
                  <a:cs typeface="Arial" panose="020B0604020202020204" pitchFamily="34" charset="0"/>
                </a:rPr>
                <a:t>CD31</a:t>
              </a:r>
            </a:p>
          </p:txBody>
        </p:sp>
        <p:sp>
          <p:nvSpPr>
            <p:cNvPr id="40" name="Textfeld 39"/>
            <p:cNvSpPr txBox="1"/>
            <p:nvPr/>
          </p:nvSpPr>
          <p:spPr>
            <a:xfrm>
              <a:off x="5496598" y="783063"/>
              <a:ext cx="526460" cy="252272"/>
            </a:xfrm>
            <a:prstGeom prst="rect">
              <a:avLst/>
            </a:prstGeom>
            <a:noFill/>
          </p:spPr>
          <p:txBody>
            <a:bodyPr wrap="none" rtlCol="0">
              <a:spAutoFit/>
            </a:bodyPr>
            <a:lstStyle/>
            <a:p>
              <a:r>
                <a:rPr lang="de-DE" sz="1071" dirty="0">
                  <a:solidFill>
                    <a:srgbClr val="EB0BDB"/>
                  </a:solidFill>
                  <a:latin typeface="Arial" panose="020B0604020202020204" pitchFamily="34" charset="0"/>
                  <a:cs typeface="Arial" panose="020B0604020202020204" pitchFamily="34" charset="0"/>
                </a:rPr>
                <a:t>F4/80</a:t>
              </a:r>
            </a:p>
          </p:txBody>
        </p:sp>
        <p:sp>
          <p:nvSpPr>
            <p:cNvPr id="41" name="Textfeld 40"/>
            <p:cNvSpPr txBox="1"/>
            <p:nvPr/>
          </p:nvSpPr>
          <p:spPr>
            <a:xfrm>
              <a:off x="7433624" y="769256"/>
              <a:ext cx="593994" cy="252272"/>
            </a:xfrm>
            <a:prstGeom prst="rect">
              <a:avLst/>
            </a:prstGeom>
            <a:noFill/>
          </p:spPr>
          <p:txBody>
            <a:bodyPr wrap="none" rtlCol="0">
              <a:spAutoFit/>
            </a:bodyPr>
            <a:lstStyle/>
            <a:p>
              <a:r>
                <a:rPr lang="de-DE" sz="1071" dirty="0">
                  <a:solidFill>
                    <a:schemeClr val="bg1"/>
                  </a:solidFill>
                  <a:latin typeface="Arial" panose="020B0604020202020204" pitchFamily="34" charset="0"/>
                  <a:cs typeface="Arial" panose="020B0604020202020204" pitchFamily="34" charset="0"/>
                </a:rPr>
                <a:t>Nuclei </a:t>
              </a:r>
            </a:p>
          </p:txBody>
        </p:sp>
      </p:grpSp>
    </p:spTree>
    <p:extLst>
      <p:ext uri="{BB962C8B-B14F-4D97-AF65-F5344CB8AC3E}">
        <p14:creationId xmlns:p14="http://schemas.microsoft.com/office/powerpoint/2010/main" val="1686705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1" y="3048000"/>
            <a:ext cx="7066036" cy="2311790"/>
          </a:xfrm>
          <a:prstGeom prst="rect">
            <a:avLst/>
          </a:prstGeom>
        </p:spPr>
      </p:pic>
      <p:sp>
        <p:nvSpPr>
          <p:cNvPr id="5" name="Textfeld 4"/>
          <p:cNvSpPr txBox="1"/>
          <p:nvPr/>
        </p:nvSpPr>
        <p:spPr>
          <a:xfrm>
            <a:off x="-66301" y="5600235"/>
            <a:ext cx="9904417" cy="461665"/>
          </a:xfrm>
          <a:prstGeom prst="rect">
            <a:avLst/>
          </a:prstGeom>
          <a:noFill/>
        </p:spPr>
        <p:txBody>
          <a:bodyPr wrap="square" rtlCol="0">
            <a:spAutoFit/>
          </a:bodyPr>
          <a:lstStyle/>
          <a:p>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13. </a:t>
            </a:r>
            <a:r>
              <a:rPr lang="de-DE" sz="1200" dirty="0" smtClean="0">
                <a:latin typeface="Times New Roman" panose="02020603050405020304" pitchFamily="18" charset="0"/>
                <a:cs typeface="Times New Roman" panose="02020603050405020304" pitchFamily="18" charset="0"/>
              </a:rPr>
              <a:t>LA-ICP-MS </a:t>
            </a:r>
            <a:r>
              <a:rPr lang="de-DE" sz="1200" dirty="0" err="1" smtClean="0">
                <a:latin typeface="Times New Roman" panose="02020603050405020304" pitchFamily="18" charset="0"/>
                <a:cs typeface="Times New Roman" panose="02020603050405020304" pitchFamily="18" charset="0"/>
              </a:rPr>
              <a:t>elemental</a:t>
            </a:r>
            <a:r>
              <a:rPr lang="de-DE" sz="1200" dirty="0" smtClean="0">
                <a:latin typeface="Times New Roman" panose="02020603050405020304" pitchFamily="18" charset="0"/>
                <a:cs typeface="Times New Roman" panose="02020603050405020304" pitchFamily="18" charset="0"/>
              </a:rPr>
              <a:t> Europium </a:t>
            </a:r>
            <a:r>
              <a:rPr lang="de-DE" sz="1200" dirty="0" err="1" smtClean="0">
                <a:latin typeface="Times New Roman" panose="02020603050405020304" pitchFamily="18" charset="0"/>
                <a:cs typeface="Times New Roman" panose="02020603050405020304" pitchFamily="18" charset="0"/>
              </a:rPr>
              <a:t>maps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DSS-</a:t>
            </a:r>
            <a:r>
              <a:rPr lang="de-DE" sz="1200" dirty="0" err="1" smtClean="0">
                <a:latin typeface="Times New Roman" panose="02020603050405020304" pitchFamily="18" charset="0"/>
                <a:cs typeface="Times New Roman" panose="02020603050405020304" pitchFamily="18" charset="0"/>
              </a:rPr>
              <a:t>induced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colitis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animals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that</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did</a:t>
            </a:r>
            <a:r>
              <a:rPr lang="de-DE" sz="1200" dirty="0" smtClean="0">
                <a:latin typeface="Times New Roman" panose="02020603050405020304" pitchFamily="18" charset="0"/>
                <a:cs typeface="Times New Roman" panose="02020603050405020304" pitchFamily="18" charset="0"/>
              </a:rPr>
              <a:t> not </a:t>
            </a:r>
            <a:r>
              <a:rPr lang="de-DE" sz="1200" dirty="0" err="1" smtClean="0">
                <a:latin typeface="Times New Roman" panose="02020603050405020304" pitchFamily="18" charset="0"/>
                <a:cs typeface="Times New Roman" panose="02020603050405020304" pitchFamily="18" charset="0"/>
              </a:rPr>
              <a:t>recieve</a:t>
            </a:r>
            <a:r>
              <a:rPr lang="de-DE" sz="1200" dirty="0" smtClean="0">
                <a:latin typeface="Times New Roman" panose="02020603050405020304" pitchFamily="18" charset="0"/>
                <a:cs typeface="Times New Roman" panose="02020603050405020304" pitchFamily="18" charset="0"/>
              </a:rPr>
              <a:t> VSOPs at </a:t>
            </a:r>
            <a:r>
              <a:rPr lang="de-DE" sz="1200" dirty="0" err="1" smtClean="0">
                <a:latin typeface="Times New Roman" panose="02020603050405020304" pitchFamily="18" charset="0"/>
                <a:cs typeface="Times New Roman" panose="02020603050405020304" pitchFamily="18" charset="0"/>
              </a:rPr>
              <a:t>timepoints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day</a:t>
            </a:r>
            <a:r>
              <a:rPr lang="de-DE" sz="1200" dirty="0" smtClean="0">
                <a:latin typeface="Times New Roman" panose="02020603050405020304" pitchFamily="18" charset="0"/>
                <a:cs typeface="Times New Roman" panose="02020603050405020304" pitchFamily="18" charset="0"/>
              </a:rPr>
              <a:t> 4, 6 </a:t>
            </a:r>
            <a:r>
              <a:rPr lang="de-DE" sz="1200" dirty="0" err="1" smtClean="0">
                <a:latin typeface="Times New Roman" panose="02020603050405020304" pitchFamily="18" charset="0"/>
                <a:cs typeface="Times New Roman" panose="02020603050405020304" pitchFamily="18" charset="0"/>
              </a:rPr>
              <a:t>and</a:t>
            </a:r>
            <a:r>
              <a:rPr lang="de-DE" sz="1200" dirty="0" smtClean="0">
                <a:latin typeface="Times New Roman" panose="02020603050405020304" pitchFamily="18" charset="0"/>
                <a:cs typeface="Times New Roman" panose="02020603050405020304" pitchFamily="18" charset="0"/>
              </a:rPr>
              <a:t> 10. H&amp;E </a:t>
            </a:r>
            <a:r>
              <a:rPr lang="de-DE" sz="1200" dirty="0" err="1" smtClean="0">
                <a:latin typeface="Times New Roman" panose="02020603050405020304" pitchFamily="18" charset="0"/>
                <a:cs typeface="Times New Roman" panose="02020603050405020304" pitchFamily="18" charset="0"/>
              </a:rPr>
              <a:t>staining</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measured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tissue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is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shown</a:t>
            </a:r>
            <a:r>
              <a:rPr lang="de-DE" sz="1200" dirty="0" smtClean="0">
                <a:latin typeface="Times New Roman" panose="02020603050405020304" pitchFamily="18" charset="0"/>
                <a:cs typeface="Times New Roman" panose="02020603050405020304" pitchFamily="18" charset="0"/>
              </a:rPr>
              <a:t> in </a:t>
            </a:r>
            <a:r>
              <a:rPr lang="de-DE" sz="1200" dirty="0" err="1" smtClean="0">
                <a:latin typeface="Times New Roman" panose="02020603050405020304" pitchFamily="18" charset="0"/>
                <a:cs typeface="Times New Roman" panose="02020603050405020304" pitchFamily="18" charset="0"/>
              </a:rPr>
              <a:t>the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upper</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right</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corner</a:t>
            </a:r>
            <a:r>
              <a:rPr lang="de-DE" sz="1200" smtClean="0">
                <a:latin typeface="Times New Roman" panose="02020603050405020304" pitchFamily="18" charset="0"/>
                <a:cs typeface="Times New Roman" panose="02020603050405020304" pitchFamily="18" charset="0"/>
              </a:rPr>
              <a:t>.  </a:t>
            </a:r>
            <a:endParaRPr lang="de-DE"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9559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61211" y="499269"/>
            <a:ext cx="6644171" cy="4883335"/>
            <a:chOff x="4017552" y="2771732"/>
            <a:chExt cx="4937091" cy="3681680"/>
          </a:xfrm>
        </p:grpSpPr>
        <p:sp>
          <p:nvSpPr>
            <p:cNvPr id="5" name="Rechteck 4"/>
            <p:cNvSpPr/>
            <p:nvPr/>
          </p:nvSpPr>
          <p:spPr>
            <a:xfrm>
              <a:off x="4053437" y="4869594"/>
              <a:ext cx="4866975" cy="1303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grpSp>
          <p:nvGrpSpPr>
            <p:cNvPr id="6" name="Gruppieren 5"/>
            <p:cNvGrpSpPr/>
            <p:nvPr/>
          </p:nvGrpSpPr>
          <p:grpSpPr>
            <a:xfrm>
              <a:off x="4017552" y="2771732"/>
              <a:ext cx="4937091" cy="3681680"/>
              <a:chOff x="12919" y="201309"/>
              <a:chExt cx="8777053" cy="6545207"/>
            </a:xfrm>
          </p:grpSpPr>
          <p:grpSp>
            <p:nvGrpSpPr>
              <p:cNvPr id="32" name="Gruppieren 31"/>
              <p:cNvGrpSpPr/>
              <p:nvPr/>
            </p:nvGrpSpPr>
            <p:grpSpPr>
              <a:xfrm>
                <a:off x="26474" y="201309"/>
                <a:ext cx="8763498" cy="2679494"/>
                <a:chOff x="-14545" y="745110"/>
                <a:chExt cx="8763498" cy="2679494"/>
              </a:xfrm>
            </p:grpSpPr>
            <p:grpSp>
              <p:nvGrpSpPr>
                <p:cNvPr id="51" name="Gruppieren 50"/>
                <p:cNvGrpSpPr/>
                <p:nvPr/>
              </p:nvGrpSpPr>
              <p:grpSpPr>
                <a:xfrm>
                  <a:off x="410957" y="992033"/>
                  <a:ext cx="8319878" cy="1091347"/>
                  <a:chOff x="2988283" y="1165650"/>
                  <a:chExt cx="7843646" cy="1070576"/>
                </a:xfrm>
              </p:grpSpPr>
              <p:grpSp>
                <p:nvGrpSpPr>
                  <p:cNvPr id="77" name="Gruppieren 45"/>
                  <p:cNvGrpSpPr>
                    <a:grpSpLocks/>
                  </p:cNvGrpSpPr>
                  <p:nvPr/>
                </p:nvGrpSpPr>
                <p:grpSpPr bwMode="auto">
                  <a:xfrm>
                    <a:off x="3057172" y="1199254"/>
                    <a:ext cx="7774757" cy="904466"/>
                    <a:chOff x="2155722" y="1332744"/>
                    <a:chExt cx="5926841" cy="654661"/>
                  </a:xfrm>
                </p:grpSpPr>
                <p:cxnSp>
                  <p:nvCxnSpPr>
                    <p:cNvPr id="94" name="Gerade Verbindung 54"/>
                    <p:cNvCxnSpPr/>
                    <p:nvPr/>
                  </p:nvCxnSpPr>
                  <p:spPr>
                    <a:xfrm>
                      <a:off x="3549872" y="1462453"/>
                      <a:ext cx="0" cy="3908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feld 94"/>
                    <p:cNvSpPr txBox="1"/>
                    <p:nvPr/>
                  </p:nvSpPr>
                  <p:spPr>
                    <a:xfrm>
                      <a:off x="3830941" y="1579657"/>
                      <a:ext cx="588211" cy="210195"/>
                    </a:xfrm>
                    <a:prstGeom prst="rect">
                      <a:avLst/>
                    </a:prstGeom>
                    <a:noFill/>
                  </p:spPr>
                  <p:txBody>
                    <a:bodyPr wrap="none">
                      <a:spAutoFit/>
                    </a:bodyPr>
                    <a:lstStyle/>
                    <a:p>
                      <a:pPr>
                        <a:defRPr/>
                      </a:pPr>
                      <a:r>
                        <a:rPr lang="en-US" sz="482" b="1" dirty="0">
                          <a:latin typeface="Arial" panose="020B0604020202020204" pitchFamily="34" charset="0"/>
                          <a:cs typeface="Arial" panose="020B0604020202020204" pitchFamily="34" charset="0"/>
                        </a:rPr>
                        <a:t>DSS (3%)</a:t>
                      </a:r>
                    </a:p>
                  </p:txBody>
                </p:sp>
                <p:sp>
                  <p:nvSpPr>
                    <p:cNvPr id="96" name="Textfeld 95"/>
                    <p:cNvSpPr txBox="1"/>
                    <p:nvPr/>
                  </p:nvSpPr>
                  <p:spPr>
                    <a:xfrm>
                      <a:off x="7596779" y="1332744"/>
                      <a:ext cx="485784" cy="205031"/>
                    </a:xfrm>
                    <a:prstGeom prst="rect">
                      <a:avLst/>
                    </a:prstGeom>
                    <a:noFill/>
                  </p:spPr>
                  <p:txBody>
                    <a:bodyPr wrap="none">
                      <a:spAutoFit/>
                    </a:bodyPr>
                    <a:lstStyle/>
                    <a:p>
                      <a:pPr>
                        <a:defRPr/>
                      </a:pPr>
                      <a:r>
                        <a:rPr lang="en-US" sz="800" dirty="0">
                          <a:latin typeface="Arial" panose="020B0604020202020204" pitchFamily="34" charset="0"/>
                          <a:cs typeface="Arial" panose="020B0604020202020204" pitchFamily="34" charset="0"/>
                        </a:rPr>
                        <a:t>Day 10</a:t>
                      </a:r>
                    </a:p>
                  </p:txBody>
                </p:sp>
                <p:pic>
                  <p:nvPicPr>
                    <p:cNvPr id="97" name="Picture 4" descr="mouse;%20rat%20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5722" y="1459609"/>
                      <a:ext cx="333116" cy="35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feld 9"/>
                    <p:cNvSpPr txBox="1">
                      <a:spLocks noChangeArrowheads="1"/>
                    </p:cNvSpPr>
                    <p:nvPr/>
                  </p:nvSpPr>
                  <p:spPr bwMode="auto">
                    <a:xfrm>
                      <a:off x="3390529" y="1823065"/>
                      <a:ext cx="314806" cy="164340"/>
                    </a:xfrm>
                    <a:prstGeom prst="rect">
                      <a:avLst/>
                    </a:prstGeom>
                    <a:noFill/>
                    <a:ln>
                      <a:noFill/>
                    </a:ln>
                  </p:spPr>
                  <p:txBody>
                    <a:bodyPr wrap="none" lIns="49096" tIns="24548" rIns="49096" bIns="2454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de-DE" sz="800" dirty="0">
                          <a:latin typeface="Arial" panose="020B0604020202020204" pitchFamily="34" charset="0"/>
                          <a:cs typeface="Arial" panose="020B0604020202020204" pitchFamily="34" charset="0"/>
                        </a:rPr>
                        <a:t>n = 2</a:t>
                      </a:r>
                    </a:p>
                  </p:txBody>
                </p:sp>
              </p:grpSp>
              <p:cxnSp>
                <p:nvCxnSpPr>
                  <p:cNvPr id="78" name="Gerade Verbindung 54"/>
                  <p:cNvCxnSpPr/>
                  <p:nvPr/>
                </p:nvCxnSpPr>
                <p:spPr bwMode="auto">
                  <a:xfrm>
                    <a:off x="6238293" y="1383925"/>
                    <a:ext cx="0" cy="5400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54"/>
                  <p:cNvCxnSpPr/>
                  <p:nvPr/>
                </p:nvCxnSpPr>
                <p:spPr bwMode="auto">
                  <a:xfrm>
                    <a:off x="7652799" y="1395497"/>
                    <a:ext cx="0" cy="5400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hteck 79"/>
                  <p:cNvSpPr/>
                  <p:nvPr/>
                </p:nvSpPr>
                <p:spPr>
                  <a:xfrm>
                    <a:off x="7643977" y="1511298"/>
                    <a:ext cx="2674910" cy="246483"/>
                  </a:xfrm>
                  <a:prstGeom prst="rect">
                    <a:avLst/>
                  </a:prstGeom>
                  <a:solidFill>
                    <a:schemeClr val="bg1"/>
                  </a:solidFill>
                  <a:ln w="285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sp>
                <p:nvSpPr>
                  <p:cNvPr id="81" name="Rechteck 80"/>
                  <p:cNvSpPr/>
                  <p:nvPr/>
                </p:nvSpPr>
                <p:spPr>
                  <a:xfrm>
                    <a:off x="3563183" y="1513205"/>
                    <a:ext cx="4092826" cy="251412"/>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cxnSp>
                <p:nvCxnSpPr>
                  <p:cNvPr id="82" name="Gerade Verbindung 54"/>
                  <p:cNvCxnSpPr/>
                  <p:nvPr/>
                </p:nvCxnSpPr>
                <p:spPr bwMode="auto">
                  <a:xfrm>
                    <a:off x="3559258" y="1387941"/>
                    <a:ext cx="0" cy="5400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54"/>
                  <p:cNvCxnSpPr/>
                  <p:nvPr/>
                </p:nvCxnSpPr>
                <p:spPr bwMode="auto">
                  <a:xfrm>
                    <a:off x="10330052" y="1406594"/>
                    <a:ext cx="0" cy="5400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feld 83"/>
                  <p:cNvSpPr txBox="1"/>
                  <p:nvPr/>
                </p:nvSpPr>
                <p:spPr>
                  <a:xfrm>
                    <a:off x="5218058" y="1498155"/>
                    <a:ext cx="1281872" cy="283267"/>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3% DSS</a:t>
                    </a:r>
                  </a:p>
                </p:txBody>
              </p:sp>
              <p:sp>
                <p:nvSpPr>
                  <p:cNvPr id="85" name="Textfeld 84"/>
                  <p:cNvSpPr txBox="1"/>
                  <p:nvPr/>
                </p:nvSpPr>
                <p:spPr>
                  <a:xfrm>
                    <a:off x="8694571" y="1481787"/>
                    <a:ext cx="1505510" cy="283267"/>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H</a:t>
                    </a:r>
                    <a:r>
                      <a:rPr lang="de-DE" sz="800" baseline="-25000" dirty="0">
                        <a:latin typeface="Arial" panose="020B0604020202020204" pitchFamily="34" charset="0"/>
                        <a:cs typeface="Arial" panose="020B0604020202020204" pitchFamily="34" charset="0"/>
                      </a:rPr>
                      <a:t>2</a:t>
                    </a:r>
                    <a:r>
                      <a:rPr lang="de-DE" sz="800" dirty="0">
                        <a:latin typeface="Arial" panose="020B0604020202020204" pitchFamily="34" charset="0"/>
                        <a:cs typeface="Arial" panose="020B0604020202020204" pitchFamily="34" charset="0"/>
                      </a:rPr>
                      <a:t>O</a:t>
                    </a:r>
                  </a:p>
                </p:txBody>
              </p:sp>
              <p:sp>
                <p:nvSpPr>
                  <p:cNvPr id="86" name="Textfeld 85"/>
                  <p:cNvSpPr txBox="1"/>
                  <p:nvPr/>
                </p:nvSpPr>
                <p:spPr bwMode="auto">
                  <a:xfrm>
                    <a:off x="7513219" y="1175485"/>
                    <a:ext cx="565374" cy="283267"/>
                  </a:xfrm>
                  <a:prstGeom prst="rect">
                    <a:avLst/>
                  </a:prstGeom>
                  <a:noFill/>
                </p:spPr>
                <p:txBody>
                  <a:bodyPr wrap="none">
                    <a:spAutoFit/>
                  </a:bodyPr>
                  <a:lstStyle/>
                  <a:p>
                    <a:pPr>
                      <a:defRPr/>
                    </a:pPr>
                    <a:r>
                      <a:rPr lang="en-US" sz="800" dirty="0">
                        <a:latin typeface="Arial" panose="020B0604020202020204" pitchFamily="34" charset="0"/>
                        <a:cs typeface="Arial" panose="020B0604020202020204" pitchFamily="34" charset="0"/>
                      </a:rPr>
                      <a:t>Day 6</a:t>
                    </a:r>
                  </a:p>
                </p:txBody>
              </p:sp>
              <p:sp>
                <p:nvSpPr>
                  <p:cNvPr id="87" name="Textfeld 86"/>
                  <p:cNvSpPr txBox="1"/>
                  <p:nvPr/>
                </p:nvSpPr>
                <p:spPr bwMode="auto">
                  <a:xfrm>
                    <a:off x="6098252" y="1170501"/>
                    <a:ext cx="565374" cy="283267"/>
                  </a:xfrm>
                  <a:prstGeom prst="rect">
                    <a:avLst/>
                  </a:prstGeom>
                  <a:noFill/>
                </p:spPr>
                <p:txBody>
                  <a:bodyPr wrap="none">
                    <a:spAutoFit/>
                  </a:bodyPr>
                  <a:lstStyle/>
                  <a:p>
                    <a:pPr>
                      <a:defRPr/>
                    </a:pPr>
                    <a:r>
                      <a:rPr lang="en-US" sz="800" dirty="0">
                        <a:latin typeface="Arial" panose="020B0604020202020204" pitchFamily="34" charset="0"/>
                        <a:cs typeface="Arial" panose="020B0604020202020204" pitchFamily="34" charset="0"/>
                      </a:rPr>
                      <a:t>Day 4</a:t>
                    </a:r>
                  </a:p>
                </p:txBody>
              </p:sp>
              <p:sp>
                <p:nvSpPr>
                  <p:cNvPr id="88" name="Textfeld 87"/>
                  <p:cNvSpPr txBox="1"/>
                  <p:nvPr/>
                </p:nvSpPr>
                <p:spPr bwMode="auto">
                  <a:xfrm>
                    <a:off x="4747331" y="1165650"/>
                    <a:ext cx="565374" cy="283267"/>
                  </a:xfrm>
                  <a:prstGeom prst="rect">
                    <a:avLst/>
                  </a:prstGeom>
                  <a:noFill/>
                </p:spPr>
                <p:txBody>
                  <a:bodyPr wrap="none">
                    <a:spAutoFit/>
                  </a:bodyPr>
                  <a:lstStyle/>
                  <a:p>
                    <a:pPr>
                      <a:defRPr/>
                    </a:pPr>
                    <a:r>
                      <a:rPr lang="en-US" sz="800" dirty="0">
                        <a:latin typeface="Arial" panose="020B0604020202020204" pitchFamily="34" charset="0"/>
                        <a:cs typeface="Arial" panose="020B0604020202020204" pitchFamily="34" charset="0"/>
                      </a:rPr>
                      <a:t>Day 2</a:t>
                    </a:r>
                  </a:p>
                </p:txBody>
              </p:sp>
              <p:sp>
                <p:nvSpPr>
                  <p:cNvPr id="89" name="Textfeld 88"/>
                  <p:cNvSpPr txBox="1"/>
                  <p:nvPr/>
                </p:nvSpPr>
                <p:spPr bwMode="auto">
                  <a:xfrm>
                    <a:off x="3425158" y="1180933"/>
                    <a:ext cx="565374" cy="283267"/>
                  </a:xfrm>
                  <a:prstGeom prst="rect">
                    <a:avLst/>
                  </a:prstGeom>
                  <a:noFill/>
                </p:spPr>
                <p:txBody>
                  <a:bodyPr wrap="none">
                    <a:spAutoFit/>
                  </a:bodyPr>
                  <a:lstStyle/>
                  <a:p>
                    <a:pPr>
                      <a:defRPr/>
                    </a:pPr>
                    <a:r>
                      <a:rPr lang="en-US" sz="800" dirty="0">
                        <a:latin typeface="Arial" panose="020B0604020202020204" pitchFamily="34" charset="0"/>
                        <a:cs typeface="Arial" panose="020B0604020202020204" pitchFamily="34" charset="0"/>
                      </a:rPr>
                      <a:t>Day 0</a:t>
                    </a:r>
                  </a:p>
                </p:txBody>
              </p:sp>
              <p:sp>
                <p:nvSpPr>
                  <p:cNvPr id="90" name="Textfeld 9"/>
                  <p:cNvSpPr txBox="1">
                    <a:spLocks noChangeArrowheads="1"/>
                  </p:cNvSpPr>
                  <p:nvPr/>
                </p:nvSpPr>
                <p:spPr bwMode="auto">
                  <a:xfrm>
                    <a:off x="6040667" y="1885513"/>
                    <a:ext cx="412959" cy="227049"/>
                  </a:xfrm>
                  <a:prstGeom prst="rect">
                    <a:avLst/>
                  </a:prstGeom>
                  <a:noFill/>
                  <a:ln>
                    <a:noFill/>
                  </a:ln>
                </p:spPr>
                <p:txBody>
                  <a:bodyPr wrap="none" lIns="49096" tIns="24548" rIns="49096" bIns="2454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de-DE" sz="800" dirty="0">
                        <a:latin typeface="Arial" panose="020B0604020202020204" pitchFamily="34" charset="0"/>
                        <a:cs typeface="Arial" panose="020B0604020202020204" pitchFamily="34" charset="0"/>
                      </a:rPr>
                      <a:t>n = 3</a:t>
                    </a:r>
                  </a:p>
                </p:txBody>
              </p:sp>
              <p:sp>
                <p:nvSpPr>
                  <p:cNvPr id="91" name="Textfeld 9"/>
                  <p:cNvSpPr txBox="1">
                    <a:spLocks noChangeArrowheads="1"/>
                  </p:cNvSpPr>
                  <p:nvPr/>
                </p:nvSpPr>
                <p:spPr bwMode="auto">
                  <a:xfrm>
                    <a:off x="7446576" y="1891822"/>
                    <a:ext cx="412959" cy="227049"/>
                  </a:xfrm>
                  <a:prstGeom prst="rect">
                    <a:avLst/>
                  </a:prstGeom>
                  <a:noFill/>
                  <a:ln>
                    <a:noFill/>
                  </a:ln>
                </p:spPr>
                <p:txBody>
                  <a:bodyPr wrap="none" lIns="49096" tIns="24548" rIns="49096" bIns="2454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de-DE" sz="800" dirty="0">
                        <a:latin typeface="Arial" panose="020B0604020202020204" pitchFamily="34" charset="0"/>
                        <a:cs typeface="Arial" panose="020B0604020202020204" pitchFamily="34" charset="0"/>
                      </a:rPr>
                      <a:t>n = 4</a:t>
                    </a:r>
                  </a:p>
                </p:txBody>
              </p:sp>
              <p:sp>
                <p:nvSpPr>
                  <p:cNvPr id="92" name="Textfeld 9"/>
                  <p:cNvSpPr txBox="1">
                    <a:spLocks noChangeArrowheads="1"/>
                  </p:cNvSpPr>
                  <p:nvPr/>
                </p:nvSpPr>
                <p:spPr bwMode="auto">
                  <a:xfrm>
                    <a:off x="10131355" y="1897871"/>
                    <a:ext cx="412959" cy="227049"/>
                  </a:xfrm>
                  <a:prstGeom prst="rect">
                    <a:avLst/>
                  </a:prstGeom>
                  <a:noFill/>
                  <a:ln>
                    <a:noFill/>
                  </a:ln>
                </p:spPr>
                <p:txBody>
                  <a:bodyPr wrap="none" lIns="49096" tIns="24548" rIns="49096" bIns="2454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de-DE" sz="800" dirty="0">
                        <a:latin typeface="Arial" panose="020B0604020202020204" pitchFamily="34" charset="0"/>
                        <a:cs typeface="Arial" panose="020B0604020202020204" pitchFamily="34" charset="0"/>
                      </a:rPr>
                      <a:t>n = 6</a:t>
                    </a:r>
                  </a:p>
                </p:txBody>
              </p:sp>
              <p:sp>
                <p:nvSpPr>
                  <p:cNvPr id="93" name="Textfeld 9"/>
                  <p:cNvSpPr txBox="1">
                    <a:spLocks noChangeArrowheads="1"/>
                  </p:cNvSpPr>
                  <p:nvPr/>
                </p:nvSpPr>
                <p:spPr bwMode="auto">
                  <a:xfrm>
                    <a:off x="2988283" y="1847627"/>
                    <a:ext cx="700825" cy="388599"/>
                  </a:xfrm>
                  <a:prstGeom prst="rect">
                    <a:avLst/>
                  </a:prstGeom>
                  <a:noFill/>
                  <a:ln>
                    <a:noFill/>
                  </a:ln>
                </p:spPr>
                <p:txBody>
                  <a:bodyPr wrap="none" lIns="49096" tIns="24548" rIns="49096" bIns="2454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altLang="de-DE" sz="800" dirty="0">
                        <a:latin typeface="Arial" panose="020B0604020202020204" pitchFamily="34" charset="0"/>
                        <a:cs typeface="Arial" panose="020B0604020202020204" pitchFamily="34" charset="0"/>
                      </a:rPr>
                      <a:t>Female</a:t>
                    </a:r>
                    <a:br>
                      <a:rPr lang="en-US" altLang="de-DE" sz="800" dirty="0">
                        <a:latin typeface="Arial" panose="020B0604020202020204" pitchFamily="34" charset="0"/>
                        <a:cs typeface="Arial" panose="020B0604020202020204" pitchFamily="34" charset="0"/>
                      </a:rPr>
                    </a:br>
                    <a:r>
                      <a:rPr lang="en-US" altLang="de-DE" sz="800" dirty="0">
                        <a:latin typeface="Arial" panose="020B0604020202020204" pitchFamily="34" charset="0"/>
                        <a:cs typeface="Arial" panose="020B0604020202020204" pitchFamily="34" charset="0"/>
                      </a:rPr>
                      <a:t>C57BL/6J</a:t>
                    </a:r>
                  </a:p>
                </p:txBody>
              </p:sp>
            </p:grpSp>
            <p:sp>
              <p:nvSpPr>
                <p:cNvPr id="52" name="Textfeld 51"/>
                <p:cNvSpPr txBox="1"/>
                <p:nvPr/>
              </p:nvSpPr>
              <p:spPr>
                <a:xfrm>
                  <a:off x="-14545" y="745110"/>
                  <a:ext cx="1461562" cy="288763"/>
                </a:xfrm>
                <a:prstGeom prst="rect">
                  <a:avLst/>
                </a:prstGeom>
                <a:noFill/>
              </p:spPr>
              <p:txBody>
                <a:bodyPr wrap="none" rtlCol="0">
                  <a:spAutoFit/>
                </a:bodyPr>
                <a:lstStyle/>
                <a:p>
                  <a:r>
                    <a:rPr lang="de-DE" sz="800" dirty="0">
                      <a:latin typeface="Arial" panose="020B0604020202020204" pitchFamily="34" charset="0"/>
                      <a:cs typeface="Arial" panose="020B0604020202020204" pitchFamily="34" charset="0"/>
                    </a:rPr>
                    <a:t>DSS-</a:t>
                  </a:r>
                  <a:r>
                    <a:rPr lang="de-DE" sz="800" dirty="0" err="1">
                      <a:latin typeface="Arial" panose="020B0604020202020204" pitchFamily="34" charset="0"/>
                      <a:cs typeface="Arial" panose="020B0604020202020204" pitchFamily="34" charset="0"/>
                    </a:rPr>
                    <a:t>induced</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colitis</a:t>
                  </a:r>
                  <a:r>
                    <a:rPr lang="de-DE" sz="800" dirty="0">
                      <a:latin typeface="Arial" panose="020B0604020202020204" pitchFamily="34" charset="0"/>
                      <a:cs typeface="Arial" panose="020B0604020202020204" pitchFamily="34" charset="0"/>
                    </a:rPr>
                    <a:t> </a:t>
                  </a:r>
                </a:p>
              </p:txBody>
            </p:sp>
            <p:grpSp>
              <p:nvGrpSpPr>
                <p:cNvPr id="53" name="Gruppieren 52"/>
                <p:cNvGrpSpPr/>
                <p:nvPr/>
              </p:nvGrpSpPr>
              <p:grpSpPr>
                <a:xfrm>
                  <a:off x="-14545" y="2072523"/>
                  <a:ext cx="8763498" cy="1352081"/>
                  <a:chOff x="-32783" y="3367724"/>
                  <a:chExt cx="8763498" cy="1352081"/>
                </a:xfrm>
              </p:grpSpPr>
              <p:grpSp>
                <p:nvGrpSpPr>
                  <p:cNvPr id="56" name="Gruppieren 55"/>
                  <p:cNvGrpSpPr/>
                  <p:nvPr/>
                </p:nvGrpSpPr>
                <p:grpSpPr>
                  <a:xfrm>
                    <a:off x="415509" y="3618245"/>
                    <a:ext cx="8315206" cy="1101560"/>
                    <a:chOff x="2956313" y="297229"/>
                    <a:chExt cx="7839240" cy="1080603"/>
                  </a:xfrm>
                </p:grpSpPr>
                <p:grpSp>
                  <p:nvGrpSpPr>
                    <p:cNvPr id="58" name="Gruppieren 45"/>
                    <p:cNvGrpSpPr>
                      <a:grpSpLocks/>
                    </p:cNvGrpSpPr>
                    <p:nvPr/>
                  </p:nvGrpSpPr>
                  <p:grpSpPr bwMode="auto">
                    <a:xfrm>
                      <a:off x="3003718" y="333259"/>
                      <a:ext cx="7791835" cy="677111"/>
                      <a:chOff x="2114973" y="705927"/>
                      <a:chExt cx="5939858" cy="490099"/>
                    </a:xfrm>
                  </p:grpSpPr>
                  <p:sp>
                    <p:nvSpPr>
                      <p:cNvPr id="75" name="Textfeld 74"/>
                      <p:cNvSpPr txBox="1"/>
                      <p:nvPr/>
                    </p:nvSpPr>
                    <p:spPr>
                      <a:xfrm>
                        <a:off x="7546494" y="705927"/>
                        <a:ext cx="508337" cy="205032"/>
                      </a:xfrm>
                      <a:prstGeom prst="rect">
                        <a:avLst/>
                      </a:prstGeom>
                      <a:noFill/>
                    </p:spPr>
                    <p:txBody>
                      <a:bodyPr wrap="square">
                        <a:spAutoFit/>
                      </a:bodyPr>
                      <a:lstStyle/>
                      <a:p>
                        <a:pPr>
                          <a:defRPr/>
                        </a:pPr>
                        <a:r>
                          <a:rPr lang="en-US" sz="800" dirty="0">
                            <a:latin typeface="Arial" panose="020B0604020202020204" pitchFamily="34" charset="0"/>
                            <a:cs typeface="Arial" panose="020B0604020202020204" pitchFamily="34" charset="0"/>
                          </a:rPr>
                          <a:t>Day 40</a:t>
                        </a:r>
                      </a:p>
                    </p:txBody>
                  </p:sp>
                  <p:pic>
                    <p:nvPicPr>
                      <p:cNvPr id="76" name="Picture 4" descr="mouse;%20rat%20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4973" y="839766"/>
                        <a:ext cx="333116" cy="35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 name="Textfeld 58"/>
                    <p:cNvSpPr txBox="1"/>
                    <p:nvPr/>
                  </p:nvSpPr>
                  <p:spPr bwMode="auto">
                    <a:xfrm>
                      <a:off x="8691560" y="603784"/>
                      <a:ext cx="696382" cy="312099"/>
                    </a:xfrm>
                    <a:prstGeom prst="rect">
                      <a:avLst/>
                    </a:prstGeom>
                    <a:noFill/>
                  </p:spPr>
                  <p:txBody>
                    <a:bodyPr wrap="none">
                      <a:spAutoFit/>
                    </a:bodyPr>
                    <a:lstStyle/>
                    <a:p>
                      <a:pPr>
                        <a:defRPr/>
                      </a:pPr>
                      <a:r>
                        <a:rPr lang="en-US" sz="563" dirty="0">
                          <a:latin typeface="Arial" panose="020B0604020202020204" pitchFamily="34" charset="0"/>
                          <a:cs typeface="Arial" panose="020B0604020202020204" pitchFamily="34" charset="0"/>
                        </a:rPr>
                        <a:t>Day 28</a:t>
                      </a:r>
                    </a:p>
                  </p:txBody>
                </p:sp>
                <p:cxnSp>
                  <p:nvCxnSpPr>
                    <p:cNvPr id="60" name="Gerade Verbindung 54"/>
                    <p:cNvCxnSpPr/>
                    <p:nvPr/>
                  </p:nvCxnSpPr>
                  <p:spPr bwMode="auto">
                    <a:xfrm>
                      <a:off x="6184838" y="529508"/>
                      <a:ext cx="0" cy="5400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54"/>
                    <p:cNvCxnSpPr/>
                    <p:nvPr/>
                  </p:nvCxnSpPr>
                  <p:spPr bwMode="auto">
                    <a:xfrm>
                      <a:off x="7599346" y="517469"/>
                      <a:ext cx="0" cy="5400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54"/>
                    <p:cNvCxnSpPr/>
                    <p:nvPr/>
                  </p:nvCxnSpPr>
                  <p:spPr bwMode="auto">
                    <a:xfrm>
                      <a:off x="8779831" y="528340"/>
                      <a:ext cx="0" cy="5400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hteck 62"/>
                    <p:cNvSpPr/>
                    <p:nvPr/>
                  </p:nvSpPr>
                  <p:spPr>
                    <a:xfrm>
                      <a:off x="3509729" y="658787"/>
                      <a:ext cx="6755704" cy="241211"/>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08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cxnSp>
                  <p:nvCxnSpPr>
                    <p:cNvPr id="64" name="Gerade Verbindung 54"/>
                    <p:cNvCxnSpPr/>
                    <p:nvPr/>
                  </p:nvCxnSpPr>
                  <p:spPr bwMode="auto">
                    <a:xfrm>
                      <a:off x="3505803" y="533523"/>
                      <a:ext cx="0" cy="5400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54"/>
                    <p:cNvCxnSpPr/>
                    <p:nvPr/>
                  </p:nvCxnSpPr>
                  <p:spPr bwMode="auto">
                    <a:xfrm>
                      <a:off x="10265435" y="540056"/>
                      <a:ext cx="0" cy="5400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feld 65"/>
                    <p:cNvSpPr txBox="1"/>
                    <p:nvPr/>
                  </p:nvSpPr>
                  <p:spPr>
                    <a:xfrm>
                      <a:off x="3550767" y="642182"/>
                      <a:ext cx="2069566" cy="283269"/>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T-</a:t>
                      </a:r>
                      <a:r>
                        <a:rPr lang="de-DE" sz="800" dirty="0" err="1">
                          <a:latin typeface="Arial" panose="020B0604020202020204" pitchFamily="34" charset="0"/>
                          <a:cs typeface="Arial" panose="020B0604020202020204" pitchFamily="34" charset="0"/>
                        </a:rPr>
                        <a:t>cell</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transfer</a:t>
                      </a:r>
                      <a:r>
                        <a:rPr lang="de-DE" sz="800" dirty="0">
                          <a:latin typeface="Arial" panose="020B0604020202020204" pitchFamily="34" charset="0"/>
                          <a:cs typeface="Arial" panose="020B0604020202020204" pitchFamily="34" charset="0"/>
                        </a:rPr>
                        <a:t> </a:t>
                      </a:r>
                    </a:p>
                  </p:txBody>
                </p:sp>
                <p:sp>
                  <p:nvSpPr>
                    <p:cNvPr id="67" name="Textfeld 66"/>
                    <p:cNvSpPr txBox="1"/>
                    <p:nvPr/>
                  </p:nvSpPr>
                  <p:spPr bwMode="auto">
                    <a:xfrm>
                      <a:off x="7459405" y="297229"/>
                      <a:ext cx="637245" cy="283269"/>
                    </a:xfrm>
                    <a:prstGeom prst="rect">
                      <a:avLst/>
                    </a:prstGeom>
                    <a:noFill/>
                  </p:spPr>
                  <p:txBody>
                    <a:bodyPr wrap="none">
                      <a:spAutoFit/>
                    </a:bodyPr>
                    <a:lstStyle/>
                    <a:p>
                      <a:pPr>
                        <a:defRPr/>
                      </a:pPr>
                      <a:r>
                        <a:rPr lang="en-US" sz="800" dirty="0">
                          <a:latin typeface="Arial" panose="020B0604020202020204" pitchFamily="34" charset="0"/>
                          <a:cs typeface="Arial" panose="020B0604020202020204" pitchFamily="34" charset="0"/>
                        </a:rPr>
                        <a:t>Day 21</a:t>
                      </a:r>
                    </a:p>
                  </p:txBody>
                </p:sp>
                <p:sp>
                  <p:nvSpPr>
                    <p:cNvPr id="68" name="Textfeld 67"/>
                    <p:cNvSpPr txBox="1"/>
                    <p:nvPr/>
                  </p:nvSpPr>
                  <p:spPr bwMode="auto">
                    <a:xfrm>
                      <a:off x="6050848" y="314725"/>
                      <a:ext cx="637245" cy="283269"/>
                    </a:xfrm>
                    <a:prstGeom prst="rect">
                      <a:avLst/>
                    </a:prstGeom>
                    <a:noFill/>
                  </p:spPr>
                  <p:txBody>
                    <a:bodyPr wrap="none">
                      <a:spAutoFit/>
                    </a:bodyPr>
                    <a:lstStyle/>
                    <a:p>
                      <a:pPr>
                        <a:defRPr/>
                      </a:pPr>
                      <a:r>
                        <a:rPr lang="en-US" sz="800" dirty="0">
                          <a:latin typeface="Arial" panose="020B0604020202020204" pitchFamily="34" charset="0"/>
                          <a:cs typeface="Arial" panose="020B0604020202020204" pitchFamily="34" charset="0"/>
                        </a:rPr>
                        <a:t>Day 14</a:t>
                      </a:r>
                    </a:p>
                  </p:txBody>
                </p:sp>
                <p:sp>
                  <p:nvSpPr>
                    <p:cNvPr id="69" name="Textfeld 68"/>
                    <p:cNvSpPr txBox="1"/>
                    <p:nvPr/>
                  </p:nvSpPr>
                  <p:spPr bwMode="auto">
                    <a:xfrm>
                      <a:off x="3360874" y="323670"/>
                      <a:ext cx="565374" cy="283269"/>
                    </a:xfrm>
                    <a:prstGeom prst="rect">
                      <a:avLst/>
                    </a:prstGeom>
                    <a:noFill/>
                  </p:spPr>
                  <p:txBody>
                    <a:bodyPr wrap="none">
                      <a:spAutoFit/>
                    </a:bodyPr>
                    <a:lstStyle/>
                    <a:p>
                      <a:pPr>
                        <a:defRPr/>
                      </a:pPr>
                      <a:r>
                        <a:rPr lang="en-US" sz="800" dirty="0">
                          <a:latin typeface="Arial" panose="020B0604020202020204" pitchFamily="34" charset="0"/>
                          <a:cs typeface="Arial" panose="020B0604020202020204" pitchFamily="34" charset="0"/>
                        </a:rPr>
                        <a:t>Day 0</a:t>
                      </a:r>
                    </a:p>
                  </p:txBody>
                </p:sp>
                <p:sp>
                  <p:nvSpPr>
                    <p:cNvPr id="70" name="Textfeld 9"/>
                    <p:cNvSpPr txBox="1">
                      <a:spLocks noChangeArrowheads="1"/>
                    </p:cNvSpPr>
                    <p:nvPr/>
                  </p:nvSpPr>
                  <p:spPr bwMode="auto">
                    <a:xfrm>
                      <a:off x="5987212" y="1007417"/>
                      <a:ext cx="412958" cy="227050"/>
                    </a:xfrm>
                    <a:prstGeom prst="rect">
                      <a:avLst/>
                    </a:prstGeom>
                    <a:noFill/>
                    <a:ln>
                      <a:noFill/>
                    </a:ln>
                  </p:spPr>
                  <p:txBody>
                    <a:bodyPr wrap="none" lIns="49096" tIns="24548" rIns="49096" bIns="2454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de-DE" sz="800" dirty="0">
                          <a:latin typeface="Arial" panose="020B0604020202020204" pitchFamily="34" charset="0"/>
                          <a:cs typeface="Arial" panose="020B0604020202020204" pitchFamily="34" charset="0"/>
                        </a:rPr>
                        <a:t>n = 2</a:t>
                      </a:r>
                    </a:p>
                  </p:txBody>
                </p:sp>
                <p:sp>
                  <p:nvSpPr>
                    <p:cNvPr id="71" name="Textfeld 9"/>
                    <p:cNvSpPr txBox="1">
                      <a:spLocks noChangeArrowheads="1"/>
                    </p:cNvSpPr>
                    <p:nvPr/>
                  </p:nvSpPr>
                  <p:spPr bwMode="auto">
                    <a:xfrm>
                      <a:off x="7393119" y="1007416"/>
                      <a:ext cx="412958" cy="227050"/>
                    </a:xfrm>
                    <a:prstGeom prst="rect">
                      <a:avLst/>
                    </a:prstGeom>
                    <a:noFill/>
                    <a:ln>
                      <a:noFill/>
                    </a:ln>
                  </p:spPr>
                  <p:txBody>
                    <a:bodyPr wrap="none" lIns="49096" tIns="24548" rIns="49096" bIns="2454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de-DE" sz="800" dirty="0">
                          <a:latin typeface="Arial" panose="020B0604020202020204" pitchFamily="34" charset="0"/>
                          <a:cs typeface="Arial" panose="020B0604020202020204" pitchFamily="34" charset="0"/>
                        </a:rPr>
                        <a:t>n = 4</a:t>
                      </a:r>
                    </a:p>
                  </p:txBody>
                </p:sp>
                <p:sp>
                  <p:nvSpPr>
                    <p:cNvPr id="72" name="Textfeld 9"/>
                    <p:cNvSpPr txBox="1">
                      <a:spLocks noChangeArrowheads="1"/>
                    </p:cNvSpPr>
                    <p:nvPr/>
                  </p:nvSpPr>
                  <p:spPr bwMode="auto">
                    <a:xfrm>
                      <a:off x="8580235" y="1013513"/>
                      <a:ext cx="412958" cy="227050"/>
                    </a:xfrm>
                    <a:prstGeom prst="rect">
                      <a:avLst/>
                    </a:prstGeom>
                    <a:noFill/>
                    <a:ln>
                      <a:noFill/>
                    </a:ln>
                  </p:spPr>
                  <p:txBody>
                    <a:bodyPr wrap="none" lIns="49096" tIns="24548" rIns="49096" bIns="2454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de-DE" sz="800" dirty="0">
                          <a:latin typeface="Arial" panose="020B0604020202020204" pitchFamily="34" charset="0"/>
                          <a:cs typeface="Arial" panose="020B0604020202020204" pitchFamily="34" charset="0"/>
                        </a:rPr>
                        <a:t>n = 4</a:t>
                      </a:r>
                    </a:p>
                  </p:txBody>
                </p:sp>
                <p:sp>
                  <p:nvSpPr>
                    <p:cNvPr id="73" name="Textfeld 9"/>
                    <p:cNvSpPr txBox="1">
                      <a:spLocks noChangeArrowheads="1"/>
                    </p:cNvSpPr>
                    <p:nvPr/>
                  </p:nvSpPr>
                  <p:spPr bwMode="auto">
                    <a:xfrm>
                      <a:off x="10056426" y="1020289"/>
                      <a:ext cx="412958" cy="227050"/>
                    </a:xfrm>
                    <a:prstGeom prst="rect">
                      <a:avLst/>
                    </a:prstGeom>
                    <a:noFill/>
                    <a:ln>
                      <a:noFill/>
                    </a:ln>
                  </p:spPr>
                  <p:txBody>
                    <a:bodyPr wrap="none" lIns="49096" tIns="24548" rIns="49096" bIns="2454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de-DE" sz="800" dirty="0">
                          <a:latin typeface="Arial" panose="020B0604020202020204" pitchFamily="34" charset="0"/>
                          <a:cs typeface="Arial" panose="020B0604020202020204" pitchFamily="34" charset="0"/>
                        </a:rPr>
                        <a:t>n = 4</a:t>
                      </a:r>
                    </a:p>
                  </p:txBody>
                </p:sp>
                <p:sp>
                  <p:nvSpPr>
                    <p:cNvPr id="74" name="Textfeld 9"/>
                    <p:cNvSpPr txBox="1">
                      <a:spLocks noChangeArrowheads="1"/>
                    </p:cNvSpPr>
                    <p:nvPr/>
                  </p:nvSpPr>
                  <p:spPr bwMode="auto">
                    <a:xfrm>
                      <a:off x="2956313" y="989230"/>
                      <a:ext cx="660525" cy="388602"/>
                    </a:xfrm>
                    <a:prstGeom prst="rect">
                      <a:avLst/>
                    </a:prstGeom>
                    <a:noFill/>
                    <a:ln>
                      <a:noFill/>
                    </a:ln>
                  </p:spPr>
                  <p:txBody>
                    <a:bodyPr wrap="none" lIns="49096" tIns="24548" rIns="49096" bIns="2454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altLang="de-DE" sz="800" dirty="0">
                          <a:latin typeface="Arial" panose="020B0604020202020204" pitchFamily="34" charset="0"/>
                          <a:cs typeface="Arial" panose="020B0604020202020204" pitchFamily="34" charset="0"/>
                        </a:rPr>
                        <a:t>Female</a:t>
                      </a:r>
                      <a:br>
                        <a:rPr lang="en-US" altLang="de-DE" sz="800" dirty="0">
                          <a:latin typeface="Arial" panose="020B0604020202020204" pitchFamily="34" charset="0"/>
                          <a:cs typeface="Arial" panose="020B0604020202020204" pitchFamily="34" charset="0"/>
                        </a:rPr>
                      </a:br>
                      <a:r>
                        <a:rPr lang="en-US" altLang="de-DE" sz="800" dirty="0">
                          <a:latin typeface="Arial" panose="020B0604020202020204" pitchFamily="34" charset="0"/>
                          <a:cs typeface="Arial" panose="020B0604020202020204" pitchFamily="34" charset="0"/>
                        </a:rPr>
                        <a:t>RAG1 </a:t>
                      </a:r>
                      <a:r>
                        <a:rPr lang="en-US" altLang="de-DE" sz="800" dirty="0" err="1">
                          <a:latin typeface="Arial" panose="020B0604020202020204" pitchFamily="34" charset="0"/>
                          <a:cs typeface="Arial" panose="020B0604020202020204" pitchFamily="34" charset="0"/>
                        </a:rPr>
                        <a:t>ko</a:t>
                      </a:r>
                      <a:endParaRPr lang="en-US" altLang="de-DE" sz="800" dirty="0">
                        <a:latin typeface="Arial" panose="020B0604020202020204" pitchFamily="34" charset="0"/>
                        <a:cs typeface="Arial" panose="020B0604020202020204" pitchFamily="34" charset="0"/>
                      </a:endParaRPr>
                    </a:p>
                  </p:txBody>
                </p:sp>
              </p:grpSp>
              <p:sp>
                <p:nvSpPr>
                  <p:cNvPr id="57" name="Textfeld 56"/>
                  <p:cNvSpPr txBox="1"/>
                  <p:nvPr/>
                </p:nvSpPr>
                <p:spPr>
                  <a:xfrm>
                    <a:off x="-32783" y="3367724"/>
                    <a:ext cx="1126984" cy="288763"/>
                  </a:xfrm>
                  <a:prstGeom prst="rect">
                    <a:avLst/>
                  </a:prstGeom>
                  <a:noFill/>
                </p:spPr>
                <p:txBody>
                  <a:bodyPr wrap="none" rtlCol="0">
                    <a:spAutoFit/>
                  </a:bodyPr>
                  <a:lstStyle/>
                  <a:p>
                    <a:r>
                      <a:rPr lang="de-DE" sz="800" dirty="0">
                        <a:latin typeface="Arial" panose="020B0604020202020204" pitchFamily="34" charset="0"/>
                        <a:cs typeface="Arial" panose="020B0604020202020204" pitchFamily="34" charset="0"/>
                      </a:rPr>
                      <a:t>Transfer </a:t>
                    </a:r>
                    <a:r>
                      <a:rPr lang="de-DE" sz="800" dirty="0" err="1">
                        <a:latin typeface="Arial" panose="020B0604020202020204" pitchFamily="34" charset="0"/>
                        <a:cs typeface="Arial" panose="020B0604020202020204" pitchFamily="34" charset="0"/>
                      </a:rPr>
                      <a:t>colitis</a:t>
                    </a:r>
                    <a:endParaRPr lang="de-DE" sz="800" dirty="0">
                      <a:latin typeface="Arial" panose="020B0604020202020204" pitchFamily="34" charset="0"/>
                      <a:cs typeface="Arial" panose="020B0604020202020204" pitchFamily="34" charset="0"/>
                    </a:endParaRPr>
                  </a:p>
                </p:txBody>
              </p:sp>
            </p:grpSp>
            <p:sp>
              <p:nvSpPr>
                <p:cNvPr id="54" name="Rechteck 53"/>
                <p:cNvSpPr/>
                <p:nvPr/>
              </p:nvSpPr>
              <p:spPr>
                <a:xfrm>
                  <a:off x="33188" y="2089564"/>
                  <a:ext cx="8656879" cy="1328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sp>
              <p:nvSpPr>
                <p:cNvPr id="55" name="Rechteck 54"/>
                <p:cNvSpPr/>
                <p:nvPr/>
              </p:nvSpPr>
              <p:spPr>
                <a:xfrm>
                  <a:off x="31217" y="762726"/>
                  <a:ext cx="8656879" cy="13286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grpSp>
          <p:grpSp>
            <p:nvGrpSpPr>
              <p:cNvPr id="33" name="Gruppieren 32"/>
              <p:cNvGrpSpPr/>
              <p:nvPr/>
            </p:nvGrpSpPr>
            <p:grpSpPr>
              <a:xfrm>
                <a:off x="89603" y="4208088"/>
                <a:ext cx="3303345" cy="1964394"/>
                <a:chOff x="293872" y="-981431"/>
                <a:chExt cx="10112069" cy="5340019"/>
              </a:xfrm>
            </p:grpSpPr>
            <p:cxnSp>
              <p:nvCxnSpPr>
                <p:cNvPr id="41" name="Gerader Verbinder 40"/>
                <p:cNvCxnSpPr/>
                <p:nvPr/>
              </p:nvCxnSpPr>
              <p:spPr>
                <a:xfrm flipV="1">
                  <a:off x="1770336" y="2793823"/>
                  <a:ext cx="2314236" cy="4211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extfeld 41"/>
                <p:cNvSpPr txBox="1"/>
                <p:nvPr/>
              </p:nvSpPr>
              <p:spPr>
                <a:xfrm>
                  <a:off x="3804193" y="2405148"/>
                  <a:ext cx="2458085" cy="784974"/>
                </a:xfrm>
                <a:prstGeom prst="rect">
                  <a:avLst/>
                </a:prstGeom>
                <a:noFill/>
              </p:spPr>
              <p:txBody>
                <a:bodyPr wrap="none" rtlCol="0">
                  <a:spAutoFit/>
                </a:bodyPr>
                <a:lstStyle/>
                <a:p>
                  <a:r>
                    <a:rPr lang="de-DE" sz="800" dirty="0" err="1">
                      <a:latin typeface="Arial" panose="020B0604020202020204" pitchFamily="34" charset="0"/>
                      <a:cs typeface="Arial" panose="020B0604020202020204" pitchFamily="34" charset="0"/>
                    </a:rPr>
                    <a:t>Histology</a:t>
                  </a:r>
                  <a:endParaRPr lang="de-DE" sz="800" dirty="0">
                    <a:latin typeface="Arial" panose="020B0604020202020204" pitchFamily="34" charset="0"/>
                    <a:cs typeface="Arial" panose="020B0604020202020204" pitchFamily="34" charset="0"/>
                  </a:endParaRPr>
                </a:p>
              </p:txBody>
            </p:sp>
            <p:sp>
              <p:nvSpPr>
                <p:cNvPr id="43" name="Rechteck 42"/>
                <p:cNvSpPr/>
                <p:nvPr/>
              </p:nvSpPr>
              <p:spPr>
                <a:xfrm>
                  <a:off x="1827959" y="2470090"/>
                  <a:ext cx="4819780" cy="9203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grpSp>
              <p:nvGrpSpPr>
                <p:cNvPr id="44" name="Gruppieren 43"/>
                <p:cNvGrpSpPr/>
                <p:nvPr/>
              </p:nvGrpSpPr>
              <p:grpSpPr>
                <a:xfrm>
                  <a:off x="293872" y="-981431"/>
                  <a:ext cx="3441032" cy="5340019"/>
                  <a:chOff x="3217546" y="-1763484"/>
                  <a:chExt cx="3441032" cy="5340019"/>
                </a:xfrm>
              </p:grpSpPr>
              <p:grpSp>
                <p:nvGrpSpPr>
                  <p:cNvPr id="46" name="Gruppieren 45"/>
                  <p:cNvGrpSpPr/>
                  <p:nvPr/>
                </p:nvGrpSpPr>
                <p:grpSpPr>
                  <a:xfrm rot="904895">
                    <a:off x="4101291" y="-138593"/>
                    <a:ext cx="1851717" cy="3073888"/>
                    <a:chOff x="3147121" y="137185"/>
                    <a:chExt cx="2351311" cy="3410218"/>
                  </a:xfrm>
                </p:grpSpPr>
                <p:pic>
                  <p:nvPicPr>
                    <p:cNvPr id="48" name="Grafik 1"/>
                    <p:cNvPicPr>
                      <a:picLocks noChangeAspect="1"/>
                    </p:cNvPicPr>
                    <p:nvPr/>
                  </p:nvPicPr>
                  <p:blipFill rotWithShape="1">
                    <a:blip r:embed="rId3" cstate="print">
                      <a:extLst>
                        <a:ext uri="{28A0092B-C50C-407E-A947-70E740481C1C}">
                          <a14:useLocalDpi xmlns:a14="http://schemas.microsoft.com/office/drawing/2010/main" val="0"/>
                        </a:ext>
                      </a:extLst>
                    </a:blip>
                    <a:srcRect r="48302"/>
                    <a:stretch/>
                  </p:blipFill>
                  <p:spPr bwMode="auto">
                    <a:xfrm>
                      <a:off x="3147121" y="137185"/>
                      <a:ext cx="1710590" cy="311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hteck 48"/>
                    <p:cNvSpPr/>
                    <p:nvPr/>
                  </p:nvSpPr>
                  <p:spPr>
                    <a:xfrm>
                      <a:off x="5438274" y="3116179"/>
                      <a:ext cx="60158" cy="35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sp>
                  <p:nvSpPr>
                    <p:cNvPr id="50" name="Rechteck 49"/>
                    <p:cNvSpPr/>
                    <p:nvPr/>
                  </p:nvSpPr>
                  <p:spPr>
                    <a:xfrm>
                      <a:off x="5313946" y="3196387"/>
                      <a:ext cx="60158" cy="351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grpSp>
              <p:pic>
                <p:nvPicPr>
                  <p:cNvPr id="47" name="Picture 6" descr="File:Vector diagram of mouse lying on its back.svg - Wikimedia Common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29" t="1570" r="14459" b="25664"/>
                  <a:stretch/>
                </p:blipFill>
                <p:spPr bwMode="auto">
                  <a:xfrm>
                    <a:off x="3217546" y="-1763484"/>
                    <a:ext cx="3441032" cy="5340019"/>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feld 44"/>
                <p:cNvSpPr txBox="1"/>
                <p:nvPr/>
              </p:nvSpPr>
              <p:spPr>
                <a:xfrm>
                  <a:off x="6516738" y="2092723"/>
                  <a:ext cx="3889203" cy="1682086"/>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Orientation </a:t>
                  </a:r>
                  <a:r>
                    <a:rPr lang="de-DE" sz="800" dirty="0" err="1">
                      <a:latin typeface="Arial" panose="020B0604020202020204" pitchFamily="34" charset="0"/>
                      <a:cs typeface="Arial" panose="020B0604020202020204" pitchFamily="34" charset="0"/>
                    </a:rPr>
                    <a:t>of</a:t>
                  </a:r>
                  <a:r>
                    <a:rPr lang="de-DE" sz="800" dirty="0">
                      <a:latin typeface="Arial" panose="020B0604020202020204" pitchFamily="34" charset="0"/>
                      <a:cs typeface="Arial" panose="020B0604020202020204" pitchFamily="34" charset="0"/>
                    </a:rPr>
                    <a:t> 6</a:t>
                  </a:r>
                </a:p>
                <a:p>
                  <a:r>
                    <a:rPr lang="de-DE" sz="800" dirty="0" err="1">
                      <a:latin typeface="Arial" panose="020B0604020202020204" pitchFamily="34" charset="0"/>
                      <a:cs typeface="Arial" panose="020B0604020202020204" pitchFamily="34" charset="0"/>
                    </a:rPr>
                    <a:t>c</a:t>
                  </a:r>
                  <a:r>
                    <a:rPr lang="de-DE" sz="800" dirty="0" err="1" smtClean="0">
                      <a:latin typeface="Arial" panose="020B0604020202020204" pitchFamily="34" charset="0"/>
                      <a:cs typeface="Arial" panose="020B0604020202020204" pitchFamily="34" charset="0"/>
                    </a:rPr>
                    <a:t>ontiguous</a:t>
                  </a:r>
                  <a:r>
                    <a:rPr lang="de-DE" sz="800" dirty="0" smtClean="0">
                      <a:latin typeface="Arial" panose="020B0604020202020204" pitchFamily="34" charset="0"/>
                      <a:cs typeface="Arial" panose="020B0604020202020204" pitchFamily="34" charset="0"/>
                    </a:rPr>
                    <a:t> axial </a:t>
                  </a:r>
                  <a:r>
                    <a:rPr lang="de-DE" sz="800" dirty="0" err="1" smtClean="0">
                      <a:latin typeface="Arial" panose="020B0604020202020204" pitchFamily="34" charset="0"/>
                      <a:cs typeface="Arial" panose="020B0604020202020204" pitchFamily="34" charset="0"/>
                    </a:rPr>
                    <a:t>slices</a:t>
                  </a:r>
                  <a:endParaRPr lang="de-DE" sz="800" dirty="0">
                    <a:latin typeface="Arial" panose="020B0604020202020204" pitchFamily="34" charset="0"/>
                    <a:cs typeface="Arial" panose="020B0604020202020204" pitchFamily="34" charset="0"/>
                  </a:endParaRPr>
                </a:p>
              </p:txBody>
            </p:sp>
          </p:grpSp>
          <p:sp>
            <p:nvSpPr>
              <p:cNvPr id="34" name="Textfeld 33"/>
              <p:cNvSpPr txBox="1"/>
              <p:nvPr/>
            </p:nvSpPr>
            <p:spPr>
              <a:xfrm>
                <a:off x="12919" y="3919325"/>
                <a:ext cx="923694" cy="288763"/>
              </a:xfrm>
              <a:prstGeom prst="rect">
                <a:avLst/>
              </a:prstGeom>
              <a:noFill/>
            </p:spPr>
            <p:txBody>
              <a:bodyPr wrap="none" rtlCol="0">
                <a:spAutoFit/>
              </a:bodyPr>
              <a:lstStyle/>
              <a:p>
                <a:r>
                  <a:rPr lang="de-DE" sz="800" dirty="0">
                    <a:latin typeface="Arial" panose="020B0604020202020204" pitchFamily="34" charset="0"/>
                    <a:cs typeface="Arial" panose="020B0604020202020204" pitchFamily="34" charset="0"/>
                  </a:rPr>
                  <a:t>Colon MRI </a:t>
                </a:r>
              </a:p>
            </p:txBody>
          </p:sp>
          <p:grpSp>
            <p:nvGrpSpPr>
              <p:cNvPr id="35" name="Gruppieren 34"/>
              <p:cNvGrpSpPr/>
              <p:nvPr/>
            </p:nvGrpSpPr>
            <p:grpSpPr>
              <a:xfrm>
                <a:off x="3373299" y="5308317"/>
                <a:ext cx="456536" cy="456271"/>
                <a:chOff x="5445792" y="2104672"/>
                <a:chExt cx="789403" cy="995409"/>
              </a:xfrm>
            </p:grpSpPr>
            <p:cxnSp>
              <p:nvCxnSpPr>
                <p:cNvPr id="39" name="Gerade Verbindung mit Pfeil 38"/>
                <p:cNvCxnSpPr/>
                <p:nvPr/>
              </p:nvCxnSpPr>
              <p:spPr>
                <a:xfrm>
                  <a:off x="5588224" y="2104672"/>
                  <a:ext cx="497985"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5445792" y="2137421"/>
                  <a:ext cx="789403" cy="962660"/>
                </a:xfrm>
                <a:prstGeom prst="rect">
                  <a:avLst/>
                </a:prstGeom>
                <a:noFill/>
              </p:spPr>
              <p:txBody>
                <a:bodyPr wrap="none" rtlCol="0">
                  <a:spAutoFit/>
                </a:bodyPr>
                <a:lstStyle/>
                <a:p>
                  <a:r>
                    <a:rPr lang="de-DE" sz="1013" dirty="0">
                      <a:solidFill>
                        <a:schemeClr val="bg1"/>
                      </a:solidFill>
                      <a:latin typeface="Arial" panose="020B0604020202020204" pitchFamily="34" charset="0"/>
                      <a:cs typeface="Arial" panose="020B0604020202020204" pitchFamily="34" charset="0"/>
                    </a:rPr>
                    <a:t>1</a:t>
                  </a:r>
                </a:p>
              </p:txBody>
            </p:sp>
          </p:grpSp>
          <p:grpSp>
            <p:nvGrpSpPr>
              <p:cNvPr id="36" name="Gruppieren 35"/>
              <p:cNvGrpSpPr/>
              <p:nvPr/>
            </p:nvGrpSpPr>
            <p:grpSpPr>
              <a:xfrm>
                <a:off x="3293358" y="5475781"/>
                <a:ext cx="5428578" cy="1270735"/>
                <a:chOff x="-62709" y="2907204"/>
                <a:chExt cx="12093683" cy="2599003"/>
              </a:xfrm>
            </p:grpSpPr>
            <p:pic>
              <p:nvPicPr>
                <p:cNvPr id="37" name="Grafik 36"/>
                <p:cNvPicPr>
                  <a:picLocks noChangeAspect="1"/>
                </p:cNvPicPr>
                <p:nvPr/>
              </p:nvPicPr>
              <p:blipFill rotWithShape="1">
                <a:blip r:embed="rId5" cstate="print">
                  <a:extLst>
                    <a:ext uri="{28A0092B-C50C-407E-A947-70E740481C1C}">
                      <a14:useLocalDpi xmlns:a14="http://schemas.microsoft.com/office/drawing/2010/main" val="0"/>
                    </a:ext>
                  </a:extLst>
                </a:blip>
                <a:srcRect l="14926" t="9571" r="44468" b="14358"/>
                <a:stretch/>
              </p:blipFill>
              <p:spPr>
                <a:xfrm>
                  <a:off x="-62709" y="2907204"/>
                  <a:ext cx="12093683" cy="1463311"/>
                </a:xfrm>
                <a:prstGeom prst="rect">
                  <a:avLst/>
                </a:prstGeom>
              </p:spPr>
            </p:pic>
            <p:sp>
              <p:nvSpPr>
                <p:cNvPr id="38" name="Textfeld 37"/>
                <p:cNvSpPr txBox="1"/>
                <p:nvPr/>
              </p:nvSpPr>
              <p:spPr>
                <a:xfrm>
                  <a:off x="5089494" y="4603708"/>
                  <a:ext cx="731627" cy="902499"/>
                </a:xfrm>
                <a:prstGeom prst="rect">
                  <a:avLst/>
                </a:prstGeom>
                <a:noFill/>
              </p:spPr>
              <p:txBody>
                <a:bodyPr wrap="none" rtlCol="0">
                  <a:spAutoFit/>
                </a:bodyPr>
                <a:lstStyle/>
                <a:p>
                  <a:endParaRPr lang="de-DE" sz="1013" dirty="0">
                    <a:solidFill>
                      <a:schemeClr val="bg1"/>
                    </a:solidFill>
                    <a:latin typeface="Arial" panose="020B0604020202020204" pitchFamily="34" charset="0"/>
                    <a:cs typeface="Arial" panose="020B0604020202020204" pitchFamily="34" charset="0"/>
                  </a:endParaRPr>
                </a:p>
              </p:txBody>
            </p:sp>
          </p:grpSp>
        </p:grpSp>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l="65527" t="12364" r="30085" b="20645"/>
            <a:stretch/>
          </p:blipFill>
          <p:spPr>
            <a:xfrm>
              <a:off x="5870368" y="4887908"/>
              <a:ext cx="793619" cy="809983"/>
            </a:xfrm>
            <a:prstGeom prst="rect">
              <a:avLst/>
            </a:prstGeom>
          </p:spPr>
        </p:pic>
        <p:sp>
          <p:nvSpPr>
            <p:cNvPr id="8" name="Textfeld 7"/>
            <p:cNvSpPr txBox="1"/>
            <p:nvPr/>
          </p:nvSpPr>
          <p:spPr>
            <a:xfrm>
              <a:off x="6775839" y="5299497"/>
              <a:ext cx="306362" cy="139225"/>
            </a:xfrm>
            <a:prstGeom prst="rect">
              <a:avLst/>
            </a:prstGeom>
            <a:noFill/>
          </p:spPr>
          <p:txBody>
            <a:bodyPr wrap="none" rtlCol="0">
              <a:spAutoFit/>
            </a:bodyPr>
            <a:lstStyle/>
            <a:p>
              <a:r>
                <a:rPr lang="de-DE" sz="600" dirty="0">
                  <a:latin typeface="Arial" panose="020B0604020202020204" pitchFamily="34" charset="0"/>
                  <a:cs typeface="Arial" panose="020B0604020202020204" pitchFamily="34" charset="0"/>
                </a:rPr>
                <a:t>Uterus</a:t>
              </a:r>
            </a:p>
          </p:txBody>
        </p:sp>
        <p:sp>
          <p:nvSpPr>
            <p:cNvPr id="9" name="Textfeld 8"/>
            <p:cNvSpPr txBox="1"/>
            <p:nvPr/>
          </p:nvSpPr>
          <p:spPr>
            <a:xfrm>
              <a:off x="6763811" y="5453006"/>
              <a:ext cx="404037" cy="139225"/>
            </a:xfrm>
            <a:prstGeom prst="rect">
              <a:avLst/>
            </a:prstGeom>
            <a:noFill/>
          </p:spPr>
          <p:txBody>
            <a:bodyPr wrap="none" rtlCol="0">
              <a:spAutoFit/>
            </a:bodyPr>
            <a:lstStyle/>
            <a:p>
              <a:r>
                <a:rPr lang="de-DE" sz="600" dirty="0">
                  <a:latin typeface="Arial" panose="020B0604020202020204" pitchFamily="34" charset="0"/>
                  <a:cs typeface="Arial" panose="020B0604020202020204" pitchFamily="34" charset="0"/>
                </a:rPr>
                <a:t>Colon wall</a:t>
              </a:r>
            </a:p>
          </p:txBody>
        </p:sp>
        <p:sp>
          <p:nvSpPr>
            <p:cNvPr id="10" name="Textfeld 9"/>
            <p:cNvSpPr txBox="1"/>
            <p:nvPr/>
          </p:nvSpPr>
          <p:spPr>
            <a:xfrm>
              <a:off x="6764255" y="5378076"/>
              <a:ext cx="476696" cy="139225"/>
            </a:xfrm>
            <a:prstGeom prst="rect">
              <a:avLst/>
            </a:prstGeom>
            <a:noFill/>
          </p:spPr>
          <p:txBody>
            <a:bodyPr wrap="none" rtlCol="0">
              <a:spAutoFit/>
            </a:bodyPr>
            <a:lstStyle/>
            <a:p>
              <a:r>
                <a:rPr lang="de-DE" sz="600" dirty="0">
                  <a:latin typeface="Arial" panose="020B0604020202020204" pitchFamily="34" charset="0"/>
                  <a:cs typeface="Arial" panose="020B0604020202020204" pitchFamily="34" charset="0"/>
                </a:rPr>
                <a:t>Colon </a:t>
              </a:r>
              <a:r>
                <a:rPr lang="de-DE" sz="600" dirty="0" err="1">
                  <a:latin typeface="Arial" panose="020B0604020202020204" pitchFamily="34" charset="0"/>
                  <a:cs typeface="Arial" panose="020B0604020202020204" pitchFamily="34" charset="0"/>
                </a:rPr>
                <a:t>lumen</a:t>
              </a:r>
              <a:r>
                <a:rPr lang="de-DE" sz="600" dirty="0">
                  <a:latin typeface="Arial" panose="020B0604020202020204" pitchFamily="34" charset="0"/>
                  <a:cs typeface="Arial" panose="020B0604020202020204" pitchFamily="34" charset="0"/>
                </a:rPr>
                <a:t> </a:t>
              </a:r>
            </a:p>
          </p:txBody>
        </p:sp>
        <p:sp>
          <p:nvSpPr>
            <p:cNvPr id="11" name="Textfeld 10"/>
            <p:cNvSpPr txBox="1"/>
            <p:nvPr/>
          </p:nvSpPr>
          <p:spPr>
            <a:xfrm>
              <a:off x="6763811" y="5521369"/>
              <a:ext cx="284922" cy="139225"/>
            </a:xfrm>
            <a:prstGeom prst="rect">
              <a:avLst/>
            </a:prstGeom>
            <a:noFill/>
          </p:spPr>
          <p:txBody>
            <a:bodyPr wrap="none" rtlCol="0">
              <a:spAutoFit/>
            </a:bodyPr>
            <a:lstStyle/>
            <a:p>
              <a:r>
                <a:rPr lang="de-DE" sz="600" dirty="0" err="1">
                  <a:latin typeface="Arial" panose="020B0604020202020204" pitchFamily="34" charset="0"/>
                  <a:cs typeface="Arial" panose="020B0604020202020204" pitchFamily="34" charset="0"/>
                </a:rPr>
                <a:t>Spine</a:t>
              </a:r>
              <a:endParaRPr lang="de-DE" sz="600" dirty="0">
                <a:latin typeface="Arial" panose="020B0604020202020204" pitchFamily="34" charset="0"/>
                <a:cs typeface="Arial" panose="020B0604020202020204" pitchFamily="34" charset="0"/>
              </a:endParaRPr>
            </a:p>
          </p:txBody>
        </p:sp>
        <p:sp>
          <p:nvSpPr>
            <p:cNvPr id="12" name="Textfeld 11"/>
            <p:cNvSpPr txBox="1"/>
            <p:nvPr/>
          </p:nvSpPr>
          <p:spPr>
            <a:xfrm>
              <a:off x="5820042" y="4867112"/>
              <a:ext cx="610105" cy="150827"/>
            </a:xfrm>
            <a:prstGeom prst="rect">
              <a:avLst/>
            </a:prstGeom>
            <a:noFill/>
          </p:spPr>
          <p:txBody>
            <a:bodyPr wrap="none" rtlCol="0">
              <a:spAutoFit/>
            </a:bodyPr>
            <a:lstStyle/>
            <a:p>
              <a:r>
                <a:rPr lang="de-DE" sz="700" dirty="0">
                  <a:solidFill>
                    <a:schemeClr val="bg1"/>
                  </a:solidFill>
                  <a:latin typeface="Arial" panose="020B0604020202020204" pitchFamily="34" charset="0"/>
                  <a:cs typeface="Arial" panose="020B0604020202020204" pitchFamily="34" charset="0"/>
                </a:rPr>
                <a:t>Axial </a:t>
              </a:r>
              <a:r>
                <a:rPr lang="de-DE" sz="700" dirty="0" err="1">
                  <a:solidFill>
                    <a:schemeClr val="bg1"/>
                  </a:solidFill>
                  <a:latin typeface="Arial" panose="020B0604020202020204" pitchFamily="34" charset="0"/>
                  <a:cs typeface="Arial" panose="020B0604020202020204" pitchFamily="34" charset="0"/>
                </a:rPr>
                <a:t>orientation</a:t>
              </a:r>
              <a:endParaRPr lang="de-DE" sz="700" dirty="0">
                <a:solidFill>
                  <a:schemeClr val="bg1"/>
                </a:solidFill>
                <a:latin typeface="Arial" panose="020B0604020202020204" pitchFamily="34" charset="0"/>
                <a:cs typeface="Arial" panose="020B0604020202020204" pitchFamily="34" charset="0"/>
              </a:endParaRPr>
            </a:p>
          </p:txBody>
        </p:sp>
        <p:sp>
          <p:nvSpPr>
            <p:cNvPr id="13" name="Textfeld 12"/>
            <p:cNvSpPr txBox="1"/>
            <p:nvPr/>
          </p:nvSpPr>
          <p:spPr bwMode="auto">
            <a:xfrm>
              <a:off x="7665261" y="3665850"/>
              <a:ext cx="380214" cy="162429"/>
            </a:xfrm>
            <a:prstGeom prst="rect">
              <a:avLst/>
            </a:prstGeom>
            <a:noFill/>
          </p:spPr>
          <p:txBody>
            <a:bodyPr wrap="none">
              <a:spAutoFit/>
            </a:bodyPr>
            <a:lstStyle/>
            <a:p>
              <a:pPr>
                <a:defRPr/>
              </a:pPr>
              <a:r>
                <a:rPr lang="en-US" sz="800" dirty="0">
                  <a:latin typeface="Arial" panose="020B0604020202020204" pitchFamily="34" charset="0"/>
                  <a:cs typeface="Arial" panose="020B0604020202020204" pitchFamily="34" charset="0"/>
                </a:rPr>
                <a:t>Day 28</a:t>
              </a:r>
            </a:p>
          </p:txBody>
        </p:sp>
        <p:sp>
          <p:nvSpPr>
            <p:cNvPr id="14" name="Textfeld 13"/>
            <p:cNvSpPr txBox="1"/>
            <p:nvPr/>
          </p:nvSpPr>
          <p:spPr>
            <a:xfrm>
              <a:off x="6523029" y="4275999"/>
              <a:ext cx="2397382" cy="617133"/>
            </a:xfrm>
            <a:prstGeom prst="rect">
              <a:avLst/>
            </a:prstGeom>
            <a:noFill/>
            <a:ln>
              <a:noFill/>
            </a:ln>
          </p:spPr>
          <p:txBody>
            <a:bodyPr wrap="square" rtlCol="0">
              <a:spAutoFit/>
            </a:bodyPr>
            <a:lstStyle/>
            <a:p>
              <a:r>
                <a:rPr lang="de-DE" sz="800" i="1" dirty="0">
                  <a:latin typeface="Arial" panose="020B0604020202020204" pitchFamily="34" charset="0"/>
                  <a:cs typeface="Arial" panose="020B0604020202020204" pitchFamily="34" charset="0"/>
                </a:rPr>
                <a:t>Ex vivo</a:t>
              </a:r>
            </a:p>
            <a:p>
              <a:pPr>
                <a:lnSpc>
                  <a:spcPct val="150000"/>
                </a:lnSpc>
              </a:pPr>
              <a:r>
                <a:rPr lang="de-DE" sz="800" dirty="0" err="1">
                  <a:latin typeface="Arial" panose="020B0604020202020204" pitchFamily="34" charset="0"/>
                  <a:cs typeface="Arial" panose="020B0604020202020204" pitchFamily="34" charset="0"/>
                </a:rPr>
                <a:t>Histology</a:t>
              </a:r>
              <a:endParaRPr lang="de-DE" sz="800" dirty="0">
                <a:latin typeface="Arial" panose="020B0604020202020204" pitchFamily="34" charset="0"/>
                <a:cs typeface="Arial" panose="020B0604020202020204" pitchFamily="34" charset="0"/>
              </a:endParaRPr>
            </a:p>
            <a:p>
              <a:pPr>
                <a:lnSpc>
                  <a:spcPct val="150000"/>
                </a:lnSpc>
              </a:pPr>
              <a:r>
                <a:rPr lang="de-DE" sz="800" dirty="0">
                  <a:latin typeface="Arial" panose="020B0604020202020204" pitchFamily="34" charset="0"/>
                  <a:cs typeface="Arial" panose="020B0604020202020204" pitchFamily="34" charset="0"/>
                </a:rPr>
                <a:t>IMC</a:t>
              </a:r>
            </a:p>
            <a:p>
              <a:endParaRPr lang="de-DE" sz="675" dirty="0">
                <a:latin typeface="Arial" panose="020B0604020202020204" pitchFamily="34" charset="0"/>
                <a:cs typeface="Arial" panose="020B0604020202020204" pitchFamily="34" charset="0"/>
              </a:endParaRPr>
            </a:p>
            <a:p>
              <a:endParaRPr lang="de-DE" sz="844" dirty="0">
                <a:latin typeface="Arial" panose="020B0604020202020204" pitchFamily="34" charset="0"/>
                <a:cs typeface="Arial" panose="020B0604020202020204" pitchFamily="34" charset="0"/>
              </a:endParaRPr>
            </a:p>
          </p:txBody>
        </p:sp>
        <p:cxnSp>
          <p:nvCxnSpPr>
            <p:cNvPr id="15" name="Gerader Verbinder 14"/>
            <p:cNvCxnSpPr/>
            <p:nvPr/>
          </p:nvCxnSpPr>
          <p:spPr>
            <a:xfrm>
              <a:off x="6622772" y="5593889"/>
              <a:ext cx="187668" cy="0"/>
            </a:xfrm>
            <a:prstGeom prst="line">
              <a:avLst/>
            </a:prstGeom>
            <a:ln/>
          </p:spPr>
          <p:style>
            <a:lnRef idx="1">
              <a:schemeClr val="dk1"/>
            </a:lnRef>
            <a:fillRef idx="0">
              <a:schemeClr val="dk1"/>
            </a:fillRef>
            <a:effectRef idx="0">
              <a:schemeClr val="dk1"/>
            </a:effectRef>
            <a:fontRef idx="minor">
              <a:schemeClr val="tx1"/>
            </a:fontRef>
          </p:style>
        </p:cxnSp>
        <p:cxnSp>
          <p:nvCxnSpPr>
            <p:cNvPr id="16" name="Gerader Verbinder 15"/>
            <p:cNvCxnSpPr/>
            <p:nvPr/>
          </p:nvCxnSpPr>
          <p:spPr>
            <a:xfrm>
              <a:off x="6365400" y="5593512"/>
              <a:ext cx="2835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7" name="Gerader Verbinder 16"/>
            <p:cNvCxnSpPr/>
            <p:nvPr/>
          </p:nvCxnSpPr>
          <p:spPr>
            <a:xfrm>
              <a:off x="6313631" y="5432279"/>
              <a:ext cx="34425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8" name="Gerader Verbinder 17"/>
            <p:cNvCxnSpPr/>
            <p:nvPr/>
          </p:nvCxnSpPr>
          <p:spPr>
            <a:xfrm>
              <a:off x="6312652" y="5367419"/>
              <a:ext cx="34425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9" name="Gerader Verbinder 18"/>
            <p:cNvCxnSpPr/>
            <p:nvPr/>
          </p:nvCxnSpPr>
          <p:spPr>
            <a:xfrm>
              <a:off x="6609448" y="5511089"/>
              <a:ext cx="187668" cy="0"/>
            </a:xfrm>
            <a:prstGeom prst="line">
              <a:avLst/>
            </a:prstGeom>
            <a:ln/>
          </p:spPr>
          <p:style>
            <a:lnRef idx="1">
              <a:schemeClr val="dk1"/>
            </a:lnRef>
            <a:fillRef idx="0">
              <a:schemeClr val="dk1"/>
            </a:fillRef>
            <a:effectRef idx="0">
              <a:schemeClr val="dk1"/>
            </a:effectRef>
            <a:fontRef idx="minor">
              <a:schemeClr val="tx1"/>
            </a:fontRef>
          </p:style>
        </p:cxnSp>
        <p:cxnSp>
          <p:nvCxnSpPr>
            <p:cNvPr id="20" name="Gerader Verbinder 19"/>
            <p:cNvCxnSpPr/>
            <p:nvPr/>
          </p:nvCxnSpPr>
          <p:spPr>
            <a:xfrm>
              <a:off x="6648898" y="5438110"/>
              <a:ext cx="162000" cy="0"/>
            </a:xfrm>
            <a:prstGeom prst="line">
              <a:avLst/>
            </a:prstGeom>
            <a:ln/>
          </p:spPr>
          <p:style>
            <a:lnRef idx="1">
              <a:schemeClr val="dk1"/>
            </a:lnRef>
            <a:fillRef idx="0">
              <a:schemeClr val="dk1"/>
            </a:fillRef>
            <a:effectRef idx="0">
              <a:schemeClr val="dk1"/>
            </a:effectRef>
            <a:fontRef idx="minor">
              <a:schemeClr val="tx1"/>
            </a:fontRef>
          </p:style>
        </p:cxnSp>
        <p:cxnSp>
          <p:nvCxnSpPr>
            <p:cNvPr id="21" name="Gerader Verbinder 20"/>
            <p:cNvCxnSpPr/>
            <p:nvPr/>
          </p:nvCxnSpPr>
          <p:spPr>
            <a:xfrm>
              <a:off x="6653427" y="5367653"/>
              <a:ext cx="162000" cy="0"/>
            </a:xfrm>
            <a:prstGeom prst="line">
              <a:avLst/>
            </a:prstGeom>
            <a:ln/>
          </p:spPr>
          <p:style>
            <a:lnRef idx="1">
              <a:schemeClr val="dk1"/>
            </a:lnRef>
            <a:fillRef idx="0">
              <a:schemeClr val="dk1"/>
            </a:fillRef>
            <a:effectRef idx="0">
              <a:schemeClr val="dk1"/>
            </a:effectRef>
            <a:fontRef idx="minor">
              <a:schemeClr val="tx1"/>
            </a:fontRef>
          </p:style>
        </p:cxnSp>
        <p:sp>
          <p:nvSpPr>
            <p:cNvPr id="22" name="Textfeld 21"/>
            <p:cNvSpPr txBox="1"/>
            <p:nvPr/>
          </p:nvSpPr>
          <p:spPr>
            <a:xfrm>
              <a:off x="5814385" y="5703902"/>
              <a:ext cx="162953" cy="162429"/>
            </a:xfrm>
            <a:prstGeom prst="rect">
              <a:avLst/>
            </a:prstGeom>
            <a:noFill/>
          </p:spPr>
          <p:txBody>
            <a:bodyPr wrap="square" rtlCol="0">
              <a:spAutoFit/>
            </a:bodyPr>
            <a:lstStyle/>
            <a:p>
              <a:r>
                <a:rPr lang="de-DE" sz="800" dirty="0">
                  <a:solidFill>
                    <a:schemeClr val="bg1"/>
                  </a:solidFill>
                  <a:latin typeface="Arial" panose="020B0604020202020204" pitchFamily="34" charset="0"/>
                  <a:cs typeface="Arial" panose="020B0604020202020204" pitchFamily="34" charset="0"/>
                </a:rPr>
                <a:t>1</a:t>
              </a:r>
            </a:p>
          </p:txBody>
        </p:sp>
        <p:sp>
          <p:nvSpPr>
            <p:cNvPr id="23" name="Textfeld 22"/>
            <p:cNvSpPr txBox="1"/>
            <p:nvPr/>
          </p:nvSpPr>
          <p:spPr>
            <a:xfrm>
              <a:off x="6344547" y="5703902"/>
              <a:ext cx="162953" cy="162429"/>
            </a:xfrm>
            <a:prstGeom prst="rect">
              <a:avLst/>
            </a:prstGeom>
            <a:noFill/>
          </p:spPr>
          <p:txBody>
            <a:bodyPr wrap="square" rtlCol="0">
              <a:spAutoFit/>
            </a:bodyPr>
            <a:lstStyle/>
            <a:p>
              <a:r>
                <a:rPr lang="de-DE" sz="800" dirty="0">
                  <a:solidFill>
                    <a:schemeClr val="bg1"/>
                  </a:solidFill>
                  <a:latin typeface="Arial" panose="020B0604020202020204" pitchFamily="34" charset="0"/>
                  <a:cs typeface="Arial" panose="020B0604020202020204" pitchFamily="34" charset="0"/>
                </a:rPr>
                <a:t>2</a:t>
              </a:r>
            </a:p>
          </p:txBody>
        </p:sp>
        <p:sp>
          <p:nvSpPr>
            <p:cNvPr id="24" name="Textfeld 23"/>
            <p:cNvSpPr txBox="1"/>
            <p:nvPr/>
          </p:nvSpPr>
          <p:spPr>
            <a:xfrm>
              <a:off x="6851401" y="5707607"/>
              <a:ext cx="162953" cy="162429"/>
            </a:xfrm>
            <a:prstGeom prst="rect">
              <a:avLst/>
            </a:prstGeom>
            <a:noFill/>
          </p:spPr>
          <p:txBody>
            <a:bodyPr wrap="square" rtlCol="0">
              <a:spAutoFit/>
            </a:bodyPr>
            <a:lstStyle/>
            <a:p>
              <a:r>
                <a:rPr lang="de-DE" sz="800" dirty="0">
                  <a:solidFill>
                    <a:schemeClr val="bg1"/>
                  </a:solidFill>
                  <a:latin typeface="Arial" panose="020B0604020202020204" pitchFamily="34" charset="0"/>
                  <a:cs typeface="Arial" panose="020B0604020202020204" pitchFamily="34" charset="0"/>
                </a:rPr>
                <a:t>3</a:t>
              </a:r>
            </a:p>
          </p:txBody>
        </p:sp>
        <p:sp>
          <p:nvSpPr>
            <p:cNvPr id="25" name="Textfeld 24"/>
            <p:cNvSpPr txBox="1"/>
            <p:nvPr/>
          </p:nvSpPr>
          <p:spPr>
            <a:xfrm>
              <a:off x="7388578" y="5708849"/>
              <a:ext cx="162953" cy="162429"/>
            </a:xfrm>
            <a:prstGeom prst="rect">
              <a:avLst/>
            </a:prstGeom>
            <a:noFill/>
          </p:spPr>
          <p:txBody>
            <a:bodyPr wrap="square" rtlCol="0">
              <a:spAutoFit/>
            </a:bodyPr>
            <a:lstStyle/>
            <a:p>
              <a:r>
                <a:rPr lang="de-DE" sz="800" dirty="0">
                  <a:solidFill>
                    <a:schemeClr val="bg1"/>
                  </a:solidFill>
                  <a:latin typeface="Arial" panose="020B0604020202020204" pitchFamily="34" charset="0"/>
                  <a:cs typeface="Arial" panose="020B0604020202020204" pitchFamily="34" charset="0"/>
                </a:rPr>
                <a:t>4</a:t>
              </a:r>
            </a:p>
          </p:txBody>
        </p:sp>
        <p:sp>
          <p:nvSpPr>
            <p:cNvPr id="26" name="Textfeld 25"/>
            <p:cNvSpPr txBox="1"/>
            <p:nvPr/>
          </p:nvSpPr>
          <p:spPr>
            <a:xfrm>
              <a:off x="7907042" y="5704792"/>
              <a:ext cx="162953" cy="162429"/>
            </a:xfrm>
            <a:prstGeom prst="rect">
              <a:avLst/>
            </a:prstGeom>
            <a:noFill/>
          </p:spPr>
          <p:txBody>
            <a:bodyPr wrap="square" rtlCol="0">
              <a:spAutoFit/>
            </a:bodyPr>
            <a:lstStyle/>
            <a:p>
              <a:r>
                <a:rPr lang="de-DE" sz="800" dirty="0">
                  <a:solidFill>
                    <a:schemeClr val="bg1"/>
                  </a:solidFill>
                  <a:latin typeface="Arial" panose="020B0604020202020204" pitchFamily="34" charset="0"/>
                  <a:cs typeface="Arial" panose="020B0604020202020204" pitchFamily="34" charset="0"/>
                </a:rPr>
                <a:t>5</a:t>
              </a:r>
            </a:p>
          </p:txBody>
        </p:sp>
        <p:sp>
          <p:nvSpPr>
            <p:cNvPr id="27" name="Textfeld 26"/>
            <p:cNvSpPr txBox="1"/>
            <p:nvPr/>
          </p:nvSpPr>
          <p:spPr>
            <a:xfrm>
              <a:off x="8444219" y="5708849"/>
              <a:ext cx="107886" cy="162429"/>
            </a:xfrm>
            <a:prstGeom prst="rect">
              <a:avLst/>
            </a:prstGeom>
            <a:noFill/>
          </p:spPr>
          <p:txBody>
            <a:bodyPr wrap="square" rtlCol="0">
              <a:spAutoFit/>
            </a:bodyPr>
            <a:lstStyle/>
            <a:p>
              <a:r>
                <a:rPr lang="de-DE" sz="800" dirty="0">
                  <a:solidFill>
                    <a:schemeClr val="bg1"/>
                  </a:solidFill>
                  <a:latin typeface="Arial" panose="020B0604020202020204" pitchFamily="34" charset="0"/>
                  <a:cs typeface="Arial" panose="020B0604020202020204" pitchFamily="34" charset="0"/>
                </a:rPr>
                <a:t>6</a:t>
              </a:r>
            </a:p>
          </p:txBody>
        </p:sp>
        <p:sp>
          <p:nvSpPr>
            <p:cNvPr id="28" name="Rechteck 27"/>
            <p:cNvSpPr/>
            <p:nvPr/>
          </p:nvSpPr>
          <p:spPr>
            <a:xfrm>
              <a:off x="6523029" y="4276839"/>
              <a:ext cx="2397382" cy="595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sp>
          <p:nvSpPr>
            <p:cNvPr id="29" name="Rechteck 28"/>
            <p:cNvSpPr/>
            <p:nvPr/>
          </p:nvSpPr>
          <p:spPr>
            <a:xfrm>
              <a:off x="4050936" y="4272082"/>
              <a:ext cx="2470983" cy="6012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latin typeface="Arial" panose="020B0604020202020204" pitchFamily="34" charset="0"/>
                <a:cs typeface="Arial" panose="020B0604020202020204" pitchFamily="34" charset="0"/>
              </a:endParaRPr>
            </a:p>
          </p:txBody>
        </p:sp>
        <p:sp>
          <p:nvSpPr>
            <p:cNvPr id="30" name="Rechteck 29"/>
            <p:cNvSpPr/>
            <p:nvPr/>
          </p:nvSpPr>
          <p:spPr>
            <a:xfrm>
              <a:off x="4033768" y="4268615"/>
              <a:ext cx="2762848" cy="584775"/>
            </a:xfrm>
            <a:prstGeom prst="rect">
              <a:avLst/>
            </a:prstGeom>
          </p:spPr>
          <p:txBody>
            <a:bodyPr wrap="square">
              <a:spAutoFit/>
            </a:bodyPr>
            <a:lstStyle/>
            <a:p>
              <a:r>
                <a:rPr lang="de-DE" sz="800" i="1" dirty="0">
                  <a:latin typeface="Arial" panose="020B0604020202020204" pitchFamily="34" charset="0"/>
                  <a:cs typeface="Arial" panose="020B0604020202020204" pitchFamily="34" charset="0"/>
                </a:rPr>
                <a:t>In vivo</a:t>
              </a:r>
            </a:p>
            <a:p>
              <a:pPr>
                <a:lnSpc>
                  <a:spcPct val="150000"/>
                </a:lnSpc>
              </a:pPr>
              <a:r>
                <a:rPr lang="de-DE" sz="800" dirty="0" err="1">
                  <a:latin typeface="Arial" panose="020B0604020202020204" pitchFamily="34" charset="0"/>
                  <a:cs typeface="Arial" panose="020B0604020202020204" pitchFamily="34" charset="0"/>
                </a:rPr>
                <a:t>Pre-contrast</a:t>
              </a:r>
              <a:r>
                <a:rPr lang="de-DE" sz="800" dirty="0">
                  <a:latin typeface="Arial" panose="020B0604020202020204" pitchFamily="34" charset="0"/>
                  <a:cs typeface="Arial" panose="020B0604020202020204" pitchFamily="34" charset="0"/>
                </a:rPr>
                <a:t> MRI</a:t>
              </a:r>
            </a:p>
            <a:p>
              <a:pPr>
                <a:lnSpc>
                  <a:spcPct val="150000"/>
                </a:lnSpc>
              </a:pPr>
              <a:r>
                <a:rPr lang="de-DE" sz="800" dirty="0" err="1">
                  <a:latin typeface="Arial" panose="020B0604020202020204" pitchFamily="34" charset="0"/>
                  <a:cs typeface="Arial" panose="020B0604020202020204" pitchFamily="34" charset="0"/>
                </a:rPr>
                <a:t>Intravenous</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administration</a:t>
              </a:r>
              <a:r>
                <a:rPr lang="de-DE" sz="800" dirty="0">
                  <a:latin typeface="Arial" panose="020B0604020202020204" pitchFamily="34" charset="0"/>
                  <a:cs typeface="Arial" panose="020B0604020202020204" pitchFamily="34" charset="0"/>
                </a:rPr>
                <a:t> </a:t>
              </a:r>
              <a:r>
                <a:rPr lang="de-DE" sz="800" dirty="0" err="1">
                  <a:latin typeface="Arial" panose="020B0604020202020204" pitchFamily="34" charset="0"/>
                  <a:cs typeface="Arial" panose="020B0604020202020204" pitchFamily="34" charset="0"/>
                </a:rPr>
                <a:t>of</a:t>
              </a:r>
              <a:r>
                <a:rPr lang="de-DE" sz="800" dirty="0">
                  <a:latin typeface="Arial" panose="020B0604020202020204" pitchFamily="34" charset="0"/>
                  <a:cs typeface="Arial" panose="020B0604020202020204" pitchFamily="34" charset="0"/>
                </a:rPr>
                <a:t> VSOP</a:t>
              </a:r>
            </a:p>
            <a:p>
              <a:pPr>
                <a:lnSpc>
                  <a:spcPct val="150000"/>
                </a:lnSpc>
              </a:pPr>
              <a:r>
                <a:rPr lang="de-DE" sz="800" dirty="0">
                  <a:latin typeface="Arial" panose="020B0604020202020204" pitchFamily="34" charset="0"/>
                  <a:cs typeface="Arial" panose="020B0604020202020204" pitchFamily="34" charset="0"/>
                </a:rPr>
                <a:t>Post-</a:t>
              </a:r>
              <a:r>
                <a:rPr lang="de-DE" sz="800" dirty="0" err="1">
                  <a:latin typeface="Arial" panose="020B0604020202020204" pitchFamily="34" charset="0"/>
                  <a:cs typeface="Arial" panose="020B0604020202020204" pitchFamily="34" charset="0"/>
                </a:rPr>
                <a:t>contrast</a:t>
              </a:r>
              <a:r>
                <a:rPr lang="de-DE" sz="800" dirty="0">
                  <a:latin typeface="Arial" panose="020B0604020202020204" pitchFamily="34" charset="0"/>
                  <a:cs typeface="Arial" panose="020B0604020202020204" pitchFamily="34" charset="0"/>
                </a:rPr>
                <a:t> MRI, 90 min after VOSP </a:t>
              </a:r>
              <a:r>
                <a:rPr lang="de-DE" sz="800" dirty="0" err="1">
                  <a:latin typeface="Arial" panose="020B0604020202020204" pitchFamily="34" charset="0"/>
                  <a:cs typeface="Arial" panose="020B0604020202020204" pitchFamily="34" charset="0"/>
                </a:rPr>
                <a:t>administration</a:t>
              </a:r>
              <a:r>
                <a:rPr lang="de-DE" sz="800" dirty="0">
                  <a:latin typeface="Arial" panose="020B0604020202020204" pitchFamily="34" charset="0"/>
                  <a:cs typeface="Arial" panose="020B0604020202020204" pitchFamily="34" charset="0"/>
                </a:rPr>
                <a:t> </a:t>
              </a:r>
            </a:p>
          </p:txBody>
        </p:sp>
        <p:cxnSp>
          <p:nvCxnSpPr>
            <p:cNvPr id="31" name="Gerader Verbinder 30"/>
            <p:cNvCxnSpPr/>
            <p:nvPr/>
          </p:nvCxnSpPr>
          <p:spPr>
            <a:xfrm>
              <a:off x="6326241" y="5511089"/>
              <a:ext cx="33438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
        <p:nvSpPr>
          <p:cNvPr id="99" name="Rechteck 98"/>
          <p:cNvSpPr/>
          <p:nvPr/>
        </p:nvSpPr>
        <p:spPr>
          <a:xfrm>
            <a:off x="0" y="5133489"/>
            <a:ext cx="9906000" cy="1015663"/>
          </a:xfrm>
          <a:prstGeom prst="rect">
            <a:avLst/>
          </a:prstGeom>
        </p:spPr>
        <p:txBody>
          <a:bodyPr wrap="square">
            <a:spAutoFit/>
          </a:bodyPr>
          <a:lstStyle/>
          <a:p>
            <a:pPr algn="just">
              <a:spcBef>
                <a:spcPts val="600"/>
              </a:spcBef>
              <a:spcAft>
                <a:spcPts val="1200"/>
              </a:spcAft>
            </a:pPr>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ea typeface="Calibri" panose="020F0502020204030204" pitchFamily="34" charset="0"/>
                <a:cs typeface="Times New Roman" panose="02020603050405020304" pitchFamily="18" charset="0"/>
              </a:rPr>
              <a:t>Figure </a:t>
            </a:r>
            <a:r>
              <a:rPr lang="en-US" sz="1200" b="1" dirty="0">
                <a:latin typeface="Times New Roman" panose="02020603050405020304" pitchFamily="18" charset="0"/>
                <a:ea typeface="Calibri" panose="020F0502020204030204" pitchFamily="34" charset="0"/>
                <a:cs typeface="Times New Roman" panose="02020603050405020304" pitchFamily="18" charset="0"/>
              </a:rPr>
              <a:t>1.</a:t>
            </a: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latin typeface="Times New Roman" panose="02020603050405020304" pitchFamily="18" charset="0"/>
                <a:ea typeface="Calibri" panose="020F0502020204030204" pitchFamily="34" charset="0"/>
                <a:cs typeface="Times New Roman" panose="02020603050405020304" pitchFamily="18" charset="0"/>
              </a:rPr>
              <a:t>Study design</a:t>
            </a:r>
            <a:r>
              <a:rPr lang="en-US" sz="1200" dirty="0">
                <a:latin typeface="Times New Roman" panose="02020603050405020304" pitchFamily="18" charset="0"/>
                <a:ea typeface="Calibri" panose="020F0502020204030204" pitchFamily="34" charset="0"/>
                <a:cs typeface="Times New Roman" panose="02020603050405020304" pitchFamily="18" charset="0"/>
              </a:rPr>
              <a:t>.</a:t>
            </a:r>
            <a:r>
              <a:rPr lang="en-US" sz="1200" b="1"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Times New Roman" panose="02020603050405020304" pitchFamily="18" charset="0"/>
                <a:ea typeface="Calibri" panose="020F0502020204030204" pitchFamily="34" charset="0"/>
                <a:cs typeface="Times New Roman" panose="02020603050405020304" pitchFamily="18" charset="0"/>
              </a:rPr>
              <a:t>Two different mouse models of intestinal inflammation are shown: DSS-induced colitis and transfer colitis. Animals were analyzed at different time points with time-dependent increase in inflammation. Colon MRI was performed under anesthesia before (pre-MRI) and after (post-MRI) </a:t>
            </a:r>
            <a:r>
              <a:rPr lang="en-US" sz="1200" dirty="0" err="1" smtClean="0">
                <a:latin typeface="Times New Roman" panose="02020603050405020304" pitchFamily="18" charset="0"/>
                <a:ea typeface="Calibri" panose="020F0502020204030204" pitchFamily="34" charset="0"/>
                <a:cs typeface="Times New Roman" panose="02020603050405020304" pitchFamily="18" charset="0"/>
              </a:rPr>
              <a:t>i.v.</a:t>
            </a:r>
            <a:r>
              <a:rPr lang="en-US"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Times New Roman" panose="02020603050405020304" pitchFamily="18" charset="0"/>
                <a:ea typeface="Calibri" panose="020F0502020204030204" pitchFamily="34" charset="0"/>
                <a:cs typeface="Times New Roman" panose="02020603050405020304" pitchFamily="18" charset="0"/>
              </a:rPr>
              <a:t>VSOP application. Lower panel shows orientation of colon MRI. In this study, six contiguous positions of the colon, starting from anus (position 1) up to middle descending colon (position 6) were analyzed, correlating to approximately 2 cm of the colon (0.75 mm slice thickness and 0.75 mm distance between each slice).</a:t>
            </a:r>
            <a:endParaRPr lang="de-DE" sz="1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8749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109134" y="478053"/>
            <a:ext cx="6977467" cy="2429257"/>
            <a:chOff x="144303" y="1034912"/>
            <a:chExt cx="6977467" cy="2429257"/>
          </a:xfrm>
        </p:grpSpPr>
        <p:grpSp>
          <p:nvGrpSpPr>
            <p:cNvPr id="9" name="Gruppieren 8"/>
            <p:cNvGrpSpPr/>
            <p:nvPr/>
          </p:nvGrpSpPr>
          <p:grpSpPr>
            <a:xfrm>
              <a:off x="390525" y="1555414"/>
              <a:ext cx="6731245" cy="1908755"/>
              <a:chOff x="466725" y="2732903"/>
              <a:chExt cx="8773168" cy="2716566"/>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 y="2732903"/>
                <a:ext cx="8773167" cy="1289260"/>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6" y="4081462"/>
                <a:ext cx="8773167" cy="1368007"/>
              </a:xfrm>
              <a:prstGeom prst="rect">
                <a:avLst/>
              </a:prstGeom>
            </p:spPr>
          </p:pic>
        </p:grpSp>
        <p:sp>
          <p:nvSpPr>
            <p:cNvPr id="29" name="Textfeld 28"/>
            <p:cNvSpPr txBox="1"/>
            <p:nvPr/>
          </p:nvSpPr>
          <p:spPr>
            <a:xfrm>
              <a:off x="2799603" y="1034912"/>
              <a:ext cx="1923925"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Control </a:t>
              </a:r>
              <a:r>
                <a:rPr lang="de-DE" sz="1000" dirty="0" err="1" smtClean="0">
                  <a:latin typeface="Arial" panose="020B0604020202020204" pitchFamily="34" charset="0"/>
                  <a:cs typeface="Arial" panose="020B0604020202020204" pitchFamily="34" charset="0"/>
                </a:rPr>
                <a:t>for</a:t>
              </a:r>
              <a:r>
                <a:rPr lang="de-DE" sz="1000" dirty="0" smtClean="0">
                  <a:latin typeface="Arial" panose="020B0604020202020204" pitchFamily="34" charset="0"/>
                  <a:cs typeface="Arial" panose="020B0604020202020204" pitchFamily="34" charset="0"/>
                </a:rPr>
                <a:t> DSS-</a:t>
              </a:r>
              <a:r>
                <a:rPr lang="de-DE" sz="1000" dirty="0" err="1" smtClean="0">
                  <a:latin typeface="Arial" panose="020B0604020202020204" pitchFamily="34" charset="0"/>
                  <a:cs typeface="Arial" panose="020B0604020202020204" pitchFamily="34" charset="0"/>
                </a:rPr>
                <a:t>induced</a:t>
              </a:r>
              <a:r>
                <a:rPr lang="de-DE" sz="1000" dirty="0" smtClean="0">
                  <a:latin typeface="Arial" panose="020B0604020202020204" pitchFamily="34" charset="0"/>
                  <a:cs typeface="Arial" panose="020B0604020202020204" pitchFamily="34" charset="0"/>
                </a:rPr>
                <a:t> </a:t>
              </a:r>
              <a:r>
                <a:rPr lang="de-DE" sz="1000" dirty="0" err="1" smtClean="0">
                  <a:latin typeface="Arial" panose="020B0604020202020204" pitchFamily="34" charset="0"/>
                  <a:cs typeface="Arial" panose="020B0604020202020204" pitchFamily="34" charset="0"/>
                </a:rPr>
                <a:t>colitis</a:t>
              </a:r>
              <a:endParaRPr lang="de-DE" sz="1000" dirty="0">
                <a:latin typeface="Arial" panose="020B0604020202020204" pitchFamily="34" charset="0"/>
                <a:cs typeface="Arial" panose="020B0604020202020204" pitchFamily="34" charset="0"/>
              </a:endParaRPr>
            </a:p>
          </p:txBody>
        </p:sp>
        <p:sp>
          <p:nvSpPr>
            <p:cNvPr id="30" name="Textfeld 29"/>
            <p:cNvSpPr txBox="1"/>
            <p:nvPr/>
          </p:nvSpPr>
          <p:spPr>
            <a:xfrm>
              <a:off x="568005" y="1341664"/>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1</a:t>
              </a:r>
              <a:endParaRPr lang="de-DE" sz="1000" dirty="0">
                <a:latin typeface="Arial" panose="020B0604020202020204" pitchFamily="34" charset="0"/>
                <a:cs typeface="Arial" panose="020B0604020202020204" pitchFamily="34" charset="0"/>
              </a:endParaRPr>
            </a:p>
          </p:txBody>
        </p:sp>
        <p:sp>
          <p:nvSpPr>
            <p:cNvPr id="31" name="Textfeld 30"/>
            <p:cNvSpPr txBox="1"/>
            <p:nvPr/>
          </p:nvSpPr>
          <p:spPr>
            <a:xfrm>
              <a:off x="1699281" y="1344302"/>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2</a:t>
              </a:r>
              <a:endParaRPr lang="de-DE" sz="1000" dirty="0">
                <a:latin typeface="Arial" panose="020B0604020202020204" pitchFamily="34" charset="0"/>
                <a:cs typeface="Arial" panose="020B0604020202020204" pitchFamily="34" charset="0"/>
              </a:endParaRPr>
            </a:p>
          </p:txBody>
        </p:sp>
        <p:sp>
          <p:nvSpPr>
            <p:cNvPr id="32" name="Textfeld 31"/>
            <p:cNvSpPr txBox="1"/>
            <p:nvPr/>
          </p:nvSpPr>
          <p:spPr>
            <a:xfrm>
              <a:off x="2859857" y="1322798"/>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3</a:t>
              </a:r>
              <a:endParaRPr lang="de-DE" sz="1000" dirty="0">
                <a:latin typeface="Arial" panose="020B0604020202020204" pitchFamily="34" charset="0"/>
                <a:cs typeface="Arial" panose="020B0604020202020204" pitchFamily="34" charset="0"/>
              </a:endParaRPr>
            </a:p>
          </p:txBody>
        </p:sp>
        <p:sp>
          <p:nvSpPr>
            <p:cNvPr id="33" name="Textfeld 32"/>
            <p:cNvSpPr txBox="1"/>
            <p:nvPr/>
          </p:nvSpPr>
          <p:spPr>
            <a:xfrm>
              <a:off x="3979414" y="1322798"/>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4</a:t>
              </a:r>
              <a:endParaRPr lang="de-DE" sz="1000" dirty="0">
                <a:latin typeface="Arial" panose="020B0604020202020204" pitchFamily="34" charset="0"/>
                <a:cs typeface="Arial" panose="020B0604020202020204" pitchFamily="34" charset="0"/>
              </a:endParaRPr>
            </a:p>
          </p:txBody>
        </p:sp>
        <p:sp>
          <p:nvSpPr>
            <p:cNvPr id="34" name="Textfeld 33"/>
            <p:cNvSpPr txBox="1"/>
            <p:nvPr/>
          </p:nvSpPr>
          <p:spPr>
            <a:xfrm>
              <a:off x="6212661" y="1324678"/>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6</a:t>
              </a:r>
              <a:endParaRPr lang="de-DE" sz="1000" dirty="0">
                <a:latin typeface="Arial" panose="020B0604020202020204" pitchFamily="34" charset="0"/>
                <a:cs typeface="Arial" panose="020B0604020202020204" pitchFamily="34" charset="0"/>
              </a:endParaRPr>
            </a:p>
          </p:txBody>
        </p:sp>
        <p:sp>
          <p:nvSpPr>
            <p:cNvPr id="35" name="Textfeld 34"/>
            <p:cNvSpPr txBox="1"/>
            <p:nvPr/>
          </p:nvSpPr>
          <p:spPr>
            <a:xfrm>
              <a:off x="5093109" y="1325429"/>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5</a:t>
              </a:r>
              <a:endParaRPr lang="de-DE" sz="1000" dirty="0">
                <a:latin typeface="Arial" panose="020B0604020202020204" pitchFamily="34" charset="0"/>
                <a:cs typeface="Arial" panose="020B0604020202020204" pitchFamily="34" charset="0"/>
              </a:endParaRPr>
            </a:p>
          </p:txBody>
        </p:sp>
        <p:sp>
          <p:nvSpPr>
            <p:cNvPr id="36" name="Textfeld 35"/>
            <p:cNvSpPr txBox="1"/>
            <p:nvPr/>
          </p:nvSpPr>
          <p:spPr>
            <a:xfrm rot="16200000">
              <a:off x="-63767" y="1885243"/>
              <a:ext cx="662362" cy="246221"/>
            </a:xfrm>
            <a:prstGeom prst="rect">
              <a:avLst/>
            </a:prstGeom>
            <a:noFill/>
          </p:spPr>
          <p:txBody>
            <a:bodyPr wrap="none" rtlCol="0">
              <a:spAutoFit/>
            </a:bodyPr>
            <a:lstStyle/>
            <a:p>
              <a:pPr algn="ctr"/>
              <a:r>
                <a:rPr lang="de-DE" sz="1000" dirty="0" err="1" smtClean="0">
                  <a:latin typeface="Arial" panose="020B0604020202020204" pitchFamily="34" charset="0"/>
                  <a:cs typeface="Arial" panose="020B0604020202020204" pitchFamily="34" charset="0"/>
                </a:rPr>
                <a:t>Pre</a:t>
              </a:r>
              <a:r>
                <a:rPr lang="de-DE" sz="1000" dirty="0" smtClean="0">
                  <a:latin typeface="Arial" panose="020B0604020202020204" pitchFamily="34" charset="0"/>
                  <a:cs typeface="Arial" panose="020B0604020202020204" pitchFamily="34" charset="0"/>
                </a:rPr>
                <a:t>-MRI</a:t>
              </a:r>
              <a:endParaRPr lang="de-DE" sz="1000" dirty="0">
                <a:latin typeface="Arial" panose="020B0604020202020204" pitchFamily="34" charset="0"/>
                <a:cs typeface="Arial" panose="020B0604020202020204" pitchFamily="34" charset="0"/>
              </a:endParaRPr>
            </a:p>
          </p:txBody>
        </p:sp>
        <p:sp>
          <p:nvSpPr>
            <p:cNvPr id="37" name="Textfeld 36"/>
            <p:cNvSpPr txBox="1"/>
            <p:nvPr/>
          </p:nvSpPr>
          <p:spPr>
            <a:xfrm rot="16200000">
              <a:off x="-91819" y="2860454"/>
              <a:ext cx="718466"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Post-MRI</a:t>
              </a:r>
              <a:endParaRPr lang="de-DE" sz="1000" dirty="0">
                <a:latin typeface="Arial" panose="020B0604020202020204" pitchFamily="34" charset="0"/>
                <a:cs typeface="Arial" panose="020B0604020202020204" pitchFamily="34" charset="0"/>
              </a:endParaRPr>
            </a:p>
          </p:txBody>
        </p:sp>
      </p:grpSp>
      <p:grpSp>
        <p:nvGrpSpPr>
          <p:cNvPr id="13" name="Gruppieren 12"/>
          <p:cNvGrpSpPr/>
          <p:nvPr/>
        </p:nvGrpSpPr>
        <p:grpSpPr>
          <a:xfrm>
            <a:off x="109134" y="3146755"/>
            <a:ext cx="6977466" cy="2563898"/>
            <a:chOff x="109134" y="3363644"/>
            <a:chExt cx="6977466" cy="2563898"/>
          </a:xfrm>
        </p:grpSpPr>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90" y="3882878"/>
              <a:ext cx="6724810" cy="1070185"/>
            </a:xfrm>
            <a:prstGeom prst="rect">
              <a:avLst/>
            </a:prstGeom>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790" y="4970649"/>
              <a:ext cx="6724810" cy="956893"/>
            </a:xfrm>
            <a:prstGeom prst="rect">
              <a:avLst/>
            </a:prstGeom>
          </p:spPr>
        </p:pic>
        <p:sp>
          <p:nvSpPr>
            <p:cNvPr id="41" name="Textfeld 40"/>
            <p:cNvSpPr txBox="1"/>
            <p:nvPr/>
          </p:nvSpPr>
          <p:spPr>
            <a:xfrm>
              <a:off x="2902295" y="3363644"/>
              <a:ext cx="1648208"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Control </a:t>
              </a:r>
              <a:r>
                <a:rPr lang="de-DE" sz="1000" dirty="0" err="1" smtClean="0">
                  <a:latin typeface="Arial" panose="020B0604020202020204" pitchFamily="34" charset="0"/>
                  <a:cs typeface="Arial" panose="020B0604020202020204" pitchFamily="34" charset="0"/>
                </a:rPr>
                <a:t>for</a:t>
              </a:r>
              <a:r>
                <a:rPr lang="de-DE" sz="1000" dirty="0" smtClean="0">
                  <a:latin typeface="Arial" panose="020B0604020202020204" pitchFamily="34" charset="0"/>
                  <a:cs typeface="Arial" panose="020B0604020202020204" pitchFamily="34" charset="0"/>
                </a:rPr>
                <a:t> Transfer </a:t>
              </a:r>
              <a:r>
                <a:rPr lang="de-DE" sz="1000" dirty="0" err="1" smtClean="0">
                  <a:latin typeface="Arial" panose="020B0604020202020204" pitchFamily="34" charset="0"/>
                  <a:cs typeface="Arial" panose="020B0604020202020204" pitchFamily="34" charset="0"/>
                </a:rPr>
                <a:t>colitis</a:t>
              </a:r>
              <a:endParaRPr lang="de-DE" sz="1000" dirty="0">
                <a:latin typeface="Arial" panose="020B0604020202020204" pitchFamily="34" charset="0"/>
                <a:cs typeface="Arial" panose="020B0604020202020204" pitchFamily="34" charset="0"/>
              </a:endParaRPr>
            </a:p>
          </p:txBody>
        </p:sp>
        <p:sp>
          <p:nvSpPr>
            <p:cNvPr id="42" name="Textfeld 41"/>
            <p:cNvSpPr txBox="1"/>
            <p:nvPr/>
          </p:nvSpPr>
          <p:spPr>
            <a:xfrm>
              <a:off x="532836" y="3670396"/>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1</a:t>
              </a:r>
              <a:endParaRPr lang="de-DE" sz="1000" dirty="0">
                <a:latin typeface="Arial" panose="020B0604020202020204" pitchFamily="34" charset="0"/>
                <a:cs typeface="Arial" panose="020B0604020202020204" pitchFamily="34" charset="0"/>
              </a:endParaRPr>
            </a:p>
          </p:txBody>
        </p:sp>
        <p:sp>
          <p:nvSpPr>
            <p:cNvPr id="43" name="Textfeld 42"/>
            <p:cNvSpPr txBox="1"/>
            <p:nvPr/>
          </p:nvSpPr>
          <p:spPr>
            <a:xfrm>
              <a:off x="1664112" y="3673034"/>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2</a:t>
              </a:r>
              <a:endParaRPr lang="de-DE" sz="1000" dirty="0">
                <a:latin typeface="Arial" panose="020B0604020202020204" pitchFamily="34" charset="0"/>
                <a:cs typeface="Arial" panose="020B0604020202020204" pitchFamily="34" charset="0"/>
              </a:endParaRPr>
            </a:p>
          </p:txBody>
        </p:sp>
        <p:sp>
          <p:nvSpPr>
            <p:cNvPr id="44" name="Textfeld 43"/>
            <p:cNvSpPr txBox="1"/>
            <p:nvPr/>
          </p:nvSpPr>
          <p:spPr>
            <a:xfrm>
              <a:off x="2824688" y="3651530"/>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3</a:t>
              </a:r>
              <a:endParaRPr lang="de-DE" sz="1000" dirty="0">
                <a:latin typeface="Arial" panose="020B0604020202020204" pitchFamily="34" charset="0"/>
                <a:cs typeface="Arial" panose="020B0604020202020204" pitchFamily="34" charset="0"/>
              </a:endParaRPr>
            </a:p>
          </p:txBody>
        </p:sp>
        <p:sp>
          <p:nvSpPr>
            <p:cNvPr id="45" name="Textfeld 44"/>
            <p:cNvSpPr txBox="1"/>
            <p:nvPr/>
          </p:nvSpPr>
          <p:spPr>
            <a:xfrm>
              <a:off x="3944245" y="3651530"/>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4</a:t>
              </a:r>
              <a:endParaRPr lang="de-DE" sz="1000" dirty="0">
                <a:latin typeface="Arial" panose="020B0604020202020204" pitchFamily="34" charset="0"/>
                <a:cs typeface="Arial" panose="020B0604020202020204" pitchFamily="34" charset="0"/>
              </a:endParaRPr>
            </a:p>
          </p:txBody>
        </p:sp>
        <p:sp>
          <p:nvSpPr>
            <p:cNvPr id="46" name="Textfeld 45"/>
            <p:cNvSpPr txBox="1"/>
            <p:nvPr/>
          </p:nvSpPr>
          <p:spPr>
            <a:xfrm>
              <a:off x="6177492" y="3653410"/>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6</a:t>
              </a:r>
              <a:endParaRPr lang="de-DE" sz="1000" dirty="0">
                <a:latin typeface="Arial" panose="020B0604020202020204" pitchFamily="34" charset="0"/>
                <a:cs typeface="Arial" panose="020B0604020202020204" pitchFamily="34" charset="0"/>
              </a:endParaRPr>
            </a:p>
          </p:txBody>
        </p:sp>
        <p:sp>
          <p:nvSpPr>
            <p:cNvPr id="47" name="Textfeld 46"/>
            <p:cNvSpPr txBox="1"/>
            <p:nvPr/>
          </p:nvSpPr>
          <p:spPr>
            <a:xfrm>
              <a:off x="5057940" y="3654161"/>
              <a:ext cx="744114"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Position 5</a:t>
              </a:r>
              <a:endParaRPr lang="de-DE" sz="1000" dirty="0">
                <a:latin typeface="Arial" panose="020B0604020202020204" pitchFamily="34" charset="0"/>
                <a:cs typeface="Arial" panose="020B0604020202020204" pitchFamily="34" charset="0"/>
              </a:endParaRPr>
            </a:p>
          </p:txBody>
        </p:sp>
        <p:sp>
          <p:nvSpPr>
            <p:cNvPr id="48" name="Textfeld 47"/>
            <p:cNvSpPr txBox="1"/>
            <p:nvPr/>
          </p:nvSpPr>
          <p:spPr>
            <a:xfrm rot="16200000">
              <a:off x="-98936" y="4213975"/>
              <a:ext cx="662362" cy="246221"/>
            </a:xfrm>
            <a:prstGeom prst="rect">
              <a:avLst/>
            </a:prstGeom>
            <a:noFill/>
          </p:spPr>
          <p:txBody>
            <a:bodyPr wrap="none" rtlCol="0">
              <a:spAutoFit/>
            </a:bodyPr>
            <a:lstStyle/>
            <a:p>
              <a:pPr algn="ctr"/>
              <a:r>
                <a:rPr lang="de-DE" sz="1000" dirty="0" err="1" smtClean="0">
                  <a:latin typeface="Arial" panose="020B0604020202020204" pitchFamily="34" charset="0"/>
                  <a:cs typeface="Arial" panose="020B0604020202020204" pitchFamily="34" charset="0"/>
                </a:rPr>
                <a:t>Pre</a:t>
              </a:r>
              <a:r>
                <a:rPr lang="de-DE" sz="1000" dirty="0" smtClean="0">
                  <a:latin typeface="Arial" panose="020B0604020202020204" pitchFamily="34" charset="0"/>
                  <a:cs typeface="Arial" panose="020B0604020202020204" pitchFamily="34" charset="0"/>
                </a:rPr>
                <a:t>-MRI</a:t>
              </a:r>
              <a:endParaRPr lang="de-DE" sz="1000" dirty="0">
                <a:latin typeface="Arial" panose="020B0604020202020204" pitchFamily="34" charset="0"/>
                <a:cs typeface="Arial" panose="020B0604020202020204" pitchFamily="34" charset="0"/>
              </a:endParaRPr>
            </a:p>
          </p:txBody>
        </p:sp>
        <p:sp>
          <p:nvSpPr>
            <p:cNvPr id="49" name="Textfeld 48"/>
            <p:cNvSpPr txBox="1"/>
            <p:nvPr/>
          </p:nvSpPr>
          <p:spPr>
            <a:xfrm rot="16200000">
              <a:off x="-126988" y="5189186"/>
              <a:ext cx="718466" cy="246221"/>
            </a:xfrm>
            <a:prstGeom prst="rect">
              <a:avLst/>
            </a:prstGeom>
            <a:noFill/>
          </p:spPr>
          <p:txBody>
            <a:bodyPr wrap="none" rtlCol="0">
              <a:spAutoFit/>
            </a:bodyPr>
            <a:lstStyle/>
            <a:p>
              <a:pPr algn="ctr"/>
              <a:r>
                <a:rPr lang="de-DE" sz="1000" dirty="0" smtClean="0">
                  <a:latin typeface="Arial" panose="020B0604020202020204" pitchFamily="34" charset="0"/>
                  <a:cs typeface="Arial" panose="020B0604020202020204" pitchFamily="34" charset="0"/>
                </a:rPr>
                <a:t>Post-MRI</a:t>
              </a:r>
              <a:endParaRPr lang="de-DE" sz="1000" dirty="0">
                <a:latin typeface="Arial" panose="020B0604020202020204" pitchFamily="34" charset="0"/>
                <a:cs typeface="Arial" panose="020B0604020202020204" pitchFamily="34" charset="0"/>
              </a:endParaRPr>
            </a:p>
          </p:txBody>
        </p:sp>
      </p:grpSp>
      <p:sp>
        <p:nvSpPr>
          <p:cNvPr id="14" name="Textfeld 13"/>
          <p:cNvSpPr txBox="1"/>
          <p:nvPr/>
        </p:nvSpPr>
        <p:spPr>
          <a:xfrm>
            <a:off x="21469" y="354942"/>
            <a:ext cx="288862" cy="307777"/>
          </a:xfrm>
          <a:prstGeom prst="rect">
            <a:avLst/>
          </a:prstGeom>
          <a:noFill/>
        </p:spPr>
        <p:txBody>
          <a:bodyPr wrap="none" rtlCol="0">
            <a:spAutoFit/>
          </a:bodyPr>
          <a:lstStyle/>
          <a:p>
            <a:r>
              <a:rPr lang="de-DE" sz="1400" dirty="0" smtClean="0"/>
              <a:t>A</a:t>
            </a:r>
            <a:endParaRPr lang="de-DE" sz="1400" dirty="0"/>
          </a:p>
        </p:txBody>
      </p:sp>
      <p:sp>
        <p:nvSpPr>
          <p:cNvPr id="52" name="Textfeld 51"/>
          <p:cNvSpPr txBox="1"/>
          <p:nvPr/>
        </p:nvSpPr>
        <p:spPr>
          <a:xfrm>
            <a:off x="21469" y="2987848"/>
            <a:ext cx="282450" cy="307777"/>
          </a:xfrm>
          <a:prstGeom prst="rect">
            <a:avLst/>
          </a:prstGeom>
          <a:noFill/>
        </p:spPr>
        <p:txBody>
          <a:bodyPr wrap="none" rtlCol="0">
            <a:spAutoFit/>
          </a:bodyPr>
          <a:lstStyle/>
          <a:p>
            <a:r>
              <a:rPr lang="de-DE" sz="1400" dirty="0" smtClean="0"/>
              <a:t>B</a:t>
            </a:r>
            <a:endParaRPr lang="de-DE" sz="1400" dirty="0"/>
          </a:p>
        </p:txBody>
      </p:sp>
      <p:sp>
        <p:nvSpPr>
          <p:cNvPr id="38" name="Textfeld 37"/>
          <p:cNvSpPr txBox="1"/>
          <p:nvPr/>
        </p:nvSpPr>
        <p:spPr>
          <a:xfrm>
            <a:off x="1595" y="5739250"/>
            <a:ext cx="9904405" cy="461665"/>
          </a:xfrm>
          <a:prstGeom prst="rect">
            <a:avLst/>
          </a:prstGeom>
          <a:noFill/>
        </p:spPr>
        <p:txBody>
          <a:bodyPr wrap="square" rtlCol="0">
            <a:spAutoFit/>
          </a:bodyPr>
          <a:lstStyle/>
          <a:p>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2. </a:t>
            </a:r>
            <a:r>
              <a:rPr lang="de-DE" sz="1200" dirty="0" err="1" smtClean="0">
                <a:latin typeface="Times New Roman" panose="02020603050405020304" pitchFamily="18" charset="0"/>
                <a:cs typeface="Times New Roman" panose="02020603050405020304" pitchFamily="18" charset="0"/>
              </a:rPr>
              <a:t>Contiguous</a:t>
            </a:r>
            <a:r>
              <a:rPr lang="de-DE" sz="1200" dirty="0" smtClean="0">
                <a:latin typeface="Times New Roman" panose="02020603050405020304" pitchFamily="18" charset="0"/>
                <a:cs typeface="Times New Roman" panose="02020603050405020304" pitchFamily="18" charset="0"/>
              </a:rPr>
              <a:t> </a:t>
            </a:r>
            <a:r>
              <a:rPr lang="de-DE" sz="1200" dirty="0">
                <a:latin typeface="Times New Roman" panose="02020603050405020304" pitchFamily="18" charset="0"/>
                <a:cs typeface="Times New Roman" panose="02020603050405020304" pitchFamily="18" charset="0"/>
              </a:rPr>
              <a:t>axial </a:t>
            </a:r>
            <a:r>
              <a:rPr lang="de-DE" sz="1200" dirty="0" err="1" smtClean="0">
                <a:latin typeface="Times New Roman" panose="02020603050405020304" pitchFamily="18" charset="0"/>
                <a:cs typeface="Times New Roman" panose="02020603050405020304" pitchFamily="18" charset="0"/>
              </a:rPr>
              <a:t>positions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p</a:t>
            </a:r>
            <a:r>
              <a:rPr lang="de-DE" sz="1200" dirty="0" err="1" smtClean="0">
                <a:latin typeface="Times New Roman" panose="02020603050405020304" pitchFamily="18" charset="0"/>
                <a:cs typeface="Times New Roman" panose="02020603050405020304" pitchFamily="18" charset="0"/>
              </a:rPr>
              <a:t>re-contrast</a:t>
            </a:r>
            <a:r>
              <a:rPr lang="de-DE" sz="1200" dirty="0" smtClean="0">
                <a:latin typeface="Times New Roman" panose="02020603050405020304" pitchFamily="18" charset="0"/>
                <a:cs typeface="Times New Roman" panose="02020603050405020304" pitchFamily="18" charset="0"/>
              </a:rPr>
              <a:t> </a:t>
            </a:r>
            <a:r>
              <a:rPr lang="de-DE" sz="1200" dirty="0">
                <a:latin typeface="Times New Roman" panose="02020603050405020304" pitchFamily="18" charset="0"/>
                <a:cs typeface="Times New Roman" panose="02020603050405020304" pitchFamily="18" charset="0"/>
              </a:rPr>
              <a:t>MRI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post-</a:t>
            </a:r>
            <a:r>
              <a:rPr lang="de-DE" sz="1200" dirty="0" err="1">
                <a:latin typeface="Times New Roman" panose="02020603050405020304" pitchFamily="18" charset="0"/>
                <a:cs typeface="Times New Roman" panose="02020603050405020304" pitchFamily="18" charset="0"/>
              </a:rPr>
              <a:t>contrast</a:t>
            </a:r>
            <a:r>
              <a:rPr lang="de-DE" sz="1200" dirty="0">
                <a:latin typeface="Times New Roman" panose="02020603050405020304" pitchFamily="18" charset="0"/>
                <a:cs typeface="Times New Roman" panose="02020603050405020304" pitchFamily="18" charset="0"/>
              </a:rPr>
              <a:t> MRI </a:t>
            </a:r>
            <a:r>
              <a:rPr lang="de-DE" sz="1200" dirty="0" err="1">
                <a:latin typeface="Times New Roman" panose="02020603050405020304" pitchFamily="18" charset="0"/>
                <a:cs typeface="Times New Roman" panose="02020603050405020304" pitchFamily="18" charset="0"/>
              </a:rPr>
              <a:t>of</a:t>
            </a:r>
            <a:r>
              <a:rPr lang="de-DE" sz="1200" dirty="0">
                <a:latin typeface="Times New Roman" panose="02020603050405020304" pitchFamily="18" charset="0"/>
                <a:cs typeface="Times New Roman" panose="02020603050405020304" pitchFamily="18" charset="0"/>
              </a:rPr>
              <a:t> PBS </a:t>
            </a:r>
            <a:r>
              <a:rPr lang="de-DE" sz="1200" dirty="0" err="1">
                <a:latin typeface="Times New Roman" panose="02020603050405020304" pitchFamily="18" charset="0"/>
                <a:cs typeface="Times New Roman" panose="02020603050405020304" pitchFamily="18" charset="0"/>
              </a:rPr>
              <a:t>control</a:t>
            </a:r>
            <a:r>
              <a:rPr lang="de-DE" sz="1200" dirty="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mouse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for</a:t>
            </a:r>
            <a:r>
              <a:rPr lang="de-DE" sz="1200" dirty="0" smtClean="0">
                <a:latin typeface="Times New Roman" panose="02020603050405020304" pitchFamily="18" charset="0"/>
                <a:cs typeface="Times New Roman" panose="02020603050405020304" pitchFamily="18" charset="0"/>
              </a:rPr>
              <a:t> DSS-</a:t>
            </a:r>
            <a:r>
              <a:rPr lang="de-DE" sz="1200" dirty="0" err="1" smtClean="0">
                <a:latin typeface="Times New Roman" panose="02020603050405020304" pitchFamily="18" charset="0"/>
                <a:cs typeface="Times New Roman" panose="02020603050405020304" pitchFamily="18" charset="0"/>
              </a:rPr>
              <a:t>induced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colitis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mouse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model</a:t>
            </a:r>
            <a:r>
              <a:rPr lang="de-DE" sz="1200" dirty="0" smtClean="0">
                <a:latin typeface="Times New Roman" panose="02020603050405020304" pitchFamily="18" charset="0"/>
                <a:cs typeface="Times New Roman" panose="02020603050405020304" pitchFamily="18" charset="0"/>
              </a:rPr>
              <a:t> (A) </a:t>
            </a:r>
            <a:r>
              <a:rPr lang="de-DE" sz="1200" dirty="0" err="1" smtClean="0">
                <a:latin typeface="Times New Roman" panose="02020603050405020304" pitchFamily="18" charset="0"/>
                <a:cs typeface="Times New Roman" panose="02020603050405020304" pitchFamily="18" charset="0"/>
              </a:rPr>
              <a:t>and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transfer</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colitis</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a:t>
            </a:r>
            <a:r>
              <a:rPr lang="de-DE" sz="1200" dirty="0" err="1" smtClean="0">
                <a:latin typeface="Times New Roman" panose="02020603050405020304" pitchFamily="18" charset="0"/>
                <a:cs typeface="Times New Roman" panose="02020603050405020304" pitchFamily="18" charset="0"/>
              </a:rPr>
              <a:t>ouse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model</a:t>
            </a:r>
            <a:r>
              <a:rPr lang="de-DE" sz="1200" dirty="0" smtClean="0">
                <a:latin typeface="Times New Roman" panose="02020603050405020304" pitchFamily="18" charset="0"/>
                <a:cs typeface="Times New Roman" panose="02020603050405020304" pitchFamily="18" charset="0"/>
              </a:rPr>
              <a:t> (B). </a:t>
            </a:r>
            <a:endParaRPr lang="de-DE"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13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1098348"/>
            <a:ext cx="9906000" cy="4092238"/>
            <a:chOff x="0" y="1098348"/>
            <a:chExt cx="9906000" cy="4092238"/>
          </a:xfrm>
        </p:grpSpPr>
        <p:sp>
          <p:nvSpPr>
            <p:cNvPr id="12" name="Rechteck 11"/>
            <p:cNvSpPr/>
            <p:nvPr/>
          </p:nvSpPr>
          <p:spPr>
            <a:xfrm>
              <a:off x="4836367" y="1601757"/>
              <a:ext cx="660919" cy="139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a:latin typeface="Arial" panose="020B0604020202020204" pitchFamily="34" charset="0"/>
                <a:cs typeface="Arial" panose="020B0604020202020204" pitchFamily="34" charset="0"/>
              </a:endParaRPr>
            </a:p>
          </p:txBody>
        </p:sp>
        <p:sp>
          <p:nvSpPr>
            <p:cNvPr id="8" name="Textfeld 7"/>
            <p:cNvSpPr txBox="1"/>
            <p:nvPr/>
          </p:nvSpPr>
          <p:spPr>
            <a:xfrm>
              <a:off x="0" y="4174923"/>
              <a:ext cx="9906000" cy="1015663"/>
            </a:xfrm>
            <a:prstGeom prst="rect">
              <a:avLst/>
            </a:prstGeom>
            <a:noFill/>
          </p:spPr>
          <p:txBody>
            <a:bodyPr wrap="square" rtlCol="0">
              <a:spAutoFit/>
            </a:bodyPr>
            <a:lstStyle/>
            <a:p>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3</a:t>
              </a:r>
              <a:r>
                <a:rPr lang="de-DE" sz="1200" b="1" dirty="0">
                  <a:latin typeface="Times New Roman" panose="02020603050405020304" pitchFamily="18" charset="0"/>
                  <a:cs typeface="Times New Roman" panose="02020603050405020304" pitchFamily="18" charset="0"/>
                </a:rPr>
                <a:t>.</a:t>
              </a:r>
              <a:r>
                <a:rPr lang="de-DE" sz="1200" b="1"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Quantification</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of</a:t>
              </a:r>
              <a:r>
                <a:rPr lang="de-DE" sz="1200" dirty="0">
                  <a:latin typeface="Times New Roman" panose="02020603050405020304" pitchFamily="18" charset="0"/>
                  <a:cs typeface="Times New Roman" panose="02020603050405020304" pitchFamily="18" charset="0"/>
                </a:rPr>
                <a:t> HA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CS-4S </a:t>
              </a:r>
              <a:r>
                <a:rPr lang="de-DE" sz="1200" dirty="0" err="1">
                  <a:latin typeface="Times New Roman" panose="02020603050405020304" pitchFamily="18" charset="0"/>
                  <a:cs typeface="Times New Roman" panose="02020603050405020304" pitchFamily="18" charset="0"/>
                </a:rPr>
                <a:t>with</a:t>
              </a:r>
              <a:r>
                <a:rPr lang="de-DE" sz="1200" dirty="0">
                  <a:latin typeface="Times New Roman" panose="02020603050405020304" pitchFamily="18" charset="0"/>
                  <a:cs typeface="Times New Roman" panose="02020603050405020304" pitchFamily="18" charset="0"/>
                </a:rPr>
                <a:t> high </a:t>
              </a:r>
              <a:r>
                <a:rPr lang="de-DE" sz="1200" dirty="0" err="1">
                  <a:latin typeface="Times New Roman" panose="02020603050405020304" pitchFamily="18" charset="0"/>
                  <a:cs typeface="Times New Roman" panose="02020603050405020304" pitchFamily="18" charset="0"/>
                </a:rPr>
                <a:t>pressure</a:t>
              </a:r>
              <a:r>
                <a:rPr lang="de-DE" sz="1200" dirty="0">
                  <a:latin typeface="Times New Roman" panose="02020603050405020304" pitchFamily="18" charset="0"/>
                  <a:cs typeface="Times New Roman" panose="02020603050405020304" pitchFamily="18" charset="0"/>
                </a:rPr>
                <a:t> liquid </a:t>
              </a:r>
              <a:r>
                <a:rPr lang="de-DE" sz="1200" dirty="0" err="1">
                  <a:latin typeface="Times New Roman" panose="02020603050405020304" pitchFamily="18" charset="0"/>
                  <a:cs typeface="Times New Roman" panose="02020603050405020304" pitchFamily="18" charset="0"/>
                </a:rPr>
                <a:t>chromatography</a:t>
              </a:r>
              <a:r>
                <a:rPr lang="de-DE" sz="1200" dirty="0">
                  <a:latin typeface="Times New Roman" panose="02020603050405020304" pitchFamily="18" charset="0"/>
                  <a:cs typeface="Times New Roman" panose="02020603050405020304" pitchFamily="18" charset="0"/>
                </a:rPr>
                <a:t> (HPLC). Analysis </a:t>
              </a:r>
              <a:r>
                <a:rPr lang="de-DE" sz="1200" dirty="0" err="1">
                  <a:latin typeface="Times New Roman" panose="02020603050405020304" pitchFamily="18" charset="0"/>
                  <a:cs typeface="Times New Roman" panose="02020603050405020304" pitchFamily="18" charset="0"/>
                </a:rPr>
                <a:t>of</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colon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tissue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from</a:t>
              </a:r>
              <a:r>
                <a:rPr lang="de-DE" sz="1200" dirty="0">
                  <a:latin typeface="Times New Roman" panose="02020603050405020304" pitchFamily="18" charset="0"/>
                  <a:cs typeface="Times New Roman" panose="02020603050405020304" pitchFamily="18" charset="0"/>
                </a:rPr>
                <a:t> DSS-</a:t>
              </a:r>
              <a:r>
                <a:rPr lang="de-DE" sz="1200" dirty="0" err="1">
                  <a:latin typeface="Times New Roman" panose="02020603050405020304" pitchFamily="18" charset="0"/>
                  <a:cs typeface="Times New Roman" panose="02020603050405020304" pitchFamily="18" charset="0"/>
                </a:rPr>
                <a:t>induced</a:t>
              </a:r>
              <a:r>
                <a:rPr lang="de-DE" sz="1200" dirty="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colitis</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mice</a:t>
              </a:r>
              <a:r>
                <a:rPr lang="de-DE" sz="1200" dirty="0">
                  <a:latin typeface="Times New Roman" panose="02020603050405020304" pitchFamily="18" charset="0"/>
                  <a:cs typeface="Times New Roman" panose="02020603050405020304" pitchFamily="18" charset="0"/>
                </a:rPr>
                <a:t> (n=4)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respective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control</a:t>
              </a:r>
              <a:r>
                <a:rPr lang="de-DE" sz="1200" dirty="0">
                  <a:latin typeface="Times New Roman" panose="02020603050405020304" pitchFamily="18" charset="0"/>
                  <a:cs typeface="Times New Roman" panose="02020603050405020304" pitchFamily="18" charset="0"/>
                </a:rPr>
                <a:t> (n=1) (A)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transfer</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colitis</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mice</a:t>
              </a:r>
              <a:r>
                <a:rPr lang="de-DE" sz="1200" dirty="0">
                  <a:latin typeface="Times New Roman" panose="02020603050405020304" pitchFamily="18" charset="0"/>
                  <a:cs typeface="Times New Roman" panose="02020603050405020304" pitchFamily="18" charset="0"/>
                </a:rPr>
                <a:t> (n=4)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respective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controls</a:t>
              </a:r>
              <a:r>
                <a:rPr lang="de-DE" sz="1200" dirty="0">
                  <a:latin typeface="Times New Roman" panose="02020603050405020304" pitchFamily="18" charset="0"/>
                  <a:cs typeface="Times New Roman" panose="02020603050405020304" pitchFamily="18" charset="0"/>
                </a:rPr>
                <a:t> (n=3) (B). </a:t>
              </a:r>
              <a:r>
                <a:rPr lang="en-US" sz="1200" dirty="0">
                  <a:latin typeface="Times New Roman" panose="02020603050405020304" pitchFamily="18" charset="0"/>
                  <a:cs typeface="Times New Roman" panose="02020603050405020304" pitchFamily="18" charset="0"/>
                </a:rPr>
                <a:t>Colon samples were </a:t>
              </a:r>
              <a:r>
                <a:rPr lang="en-US" sz="1200" dirty="0" err="1">
                  <a:latin typeface="Times New Roman" panose="02020603050405020304" pitchFamily="18" charset="0"/>
                  <a:cs typeface="Times New Roman" panose="02020603050405020304" pitchFamily="18" charset="0"/>
                </a:rPr>
                <a:t>proteolytically</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digested. Chondroitin </a:t>
              </a:r>
              <a:r>
                <a:rPr lang="en-US" sz="1200" dirty="0">
                  <a:latin typeface="Times New Roman" panose="02020603050405020304" pitchFamily="18" charset="0"/>
                  <a:cs typeface="Times New Roman" panose="02020603050405020304" pitchFamily="18" charset="0"/>
                </a:rPr>
                <a:t>sulfate and hyaluronic acid were then cleaved into disaccharides, labeled with 2-animobenzamide and analyzed by HPLC equipped with fluorescence </a:t>
              </a:r>
              <a:r>
                <a:rPr lang="en-US" sz="1200" dirty="0" smtClean="0">
                  <a:latin typeface="Times New Roman" panose="02020603050405020304" pitchFamily="18" charset="0"/>
                  <a:cs typeface="Times New Roman" panose="02020603050405020304" pitchFamily="18" charset="0"/>
                </a:rPr>
                <a:t>detection.</a:t>
              </a:r>
              <a:endParaRPr lang="de-DE" sz="1200" dirty="0" smtClean="0">
                <a:latin typeface="Times New Roman" panose="02020603050405020304" pitchFamily="18" charset="0"/>
                <a:cs typeface="Times New Roman" panose="02020603050405020304" pitchFamily="18" charset="0"/>
              </a:endParaRPr>
            </a:p>
            <a:p>
              <a:endParaRPr lang="de-DE" sz="1200" dirty="0">
                <a:latin typeface="Times New Roman" panose="02020603050405020304" pitchFamily="18" charset="0"/>
                <a:cs typeface="Times New Roman" panose="02020603050405020304" pitchFamily="18" charset="0"/>
              </a:endParaRPr>
            </a:p>
          </p:txBody>
        </p:sp>
        <p:grpSp>
          <p:nvGrpSpPr>
            <p:cNvPr id="6" name="Gruppieren 5"/>
            <p:cNvGrpSpPr/>
            <p:nvPr/>
          </p:nvGrpSpPr>
          <p:grpSpPr>
            <a:xfrm>
              <a:off x="220383" y="1098348"/>
              <a:ext cx="7221817" cy="3083127"/>
              <a:chOff x="1442354" y="1705177"/>
              <a:chExt cx="7221817" cy="3083127"/>
            </a:xfrm>
          </p:grpSpPr>
          <p:sp>
            <p:nvSpPr>
              <p:cNvPr id="13" name="Textfeld 12"/>
              <p:cNvSpPr txBox="1"/>
              <p:nvPr/>
            </p:nvSpPr>
            <p:spPr>
              <a:xfrm>
                <a:off x="1442354" y="1873397"/>
                <a:ext cx="284052" cy="257122"/>
              </a:xfrm>
              <a:prstGeom prst="rect">
                <a:avLst/>
              </a:prstGeom>
              <a:noFill/>
            </p:spPr>
            <p:txBody>
              <a:bodyPr wrap="none" rtlCol="0">
                <a:spAutoFit/>
              </a:bodyPr>
              <a:lstStyle/>
              <a:p>
                <a:r>
                  <a:rPr lang="de-DE" sz="1071" dirty="0">
                    <a:latin typeface="Arial" panose="020B0604020202020204" pitchFamily="34" charset="0"/>
                    <a:cs typeface="Arial" panose="020B0604020202020204" pitchFamily="34" charset="0"/>
                  </a:rPr>
                  <a:t>A</a:t>
                </a:r>
              </a:p>
            </p:txBody>
          </p:sp>
          <p:sp>
            <p:nvSpPr>
              <p:cNvPr id="14" name="Textfeld 13"/>
              <p:cNvSpPr txBox="1"/>
              <p:nvPr/>
            </p:nvSpPr>
            <p:spPr>
              <a:xfrm>
                <a:off x="4242835" y="1873398"/>
                <a:ext cx="276038" cy="257122"/>
              </a:xfrm>
              <a:prstGeom prst="rect">
                <a:avLst/>
              </a:prstGeom>
              <a:noFill/>
            </p:spPr>
            <p:txBody>
              <a:bodyPr wrap="none" rtlCol="0">
                <a:spAutoFit/>
              </a:bodyPr>
              <a:lstStyle/>
              <a:p>
                <a:r>
                  <a:rPr lang="de-DE" sz="1071" dirty="0">
                    <a:latin typeface="Arial" panose="020B0604020202020204" pitchFamily="34" charset="0"/>
                    <a:cs typeface="Arial" panose="020B0604020202020204" pitchFamily="34" charset="0"/>
                  </a:rPr>
                  <a:t>B</a:t>
                </a:r>
              </a:p>
            </p:txBody>
          </p:sp>
          <p:graphicFrame>
            <p:nvGraphicFramePr>
              <p:cNvPr id="2" name="Objekt 1"/>
              <p:cNvGraphicFramePr>
                <a:graphicFrameLocks noChangeAspect="1"/>
              </p:cNvGraphicFramePr>
              <p:nvPr>
                <p:extLst>
                  <p:ext uri="{D42A27DB-BD31-4B8C-83A1-F6EECF244321}">
                    <p14:modId xmlns:p14="http://schemas.microsoft.com/office/powerpoint/2010/main" val="1795394739"/>
                  </p:ext>
                </p:extLst>
              </p:nvPr>
            </p:nvGraphicFramePr>
            <p:xfrm>
              <a:off x="1468034" y="1903817"/>
              <a:ext cx="7196137" cy="2884487"/>
            </p:xfrm>
            <a:graphic>
              <a:graphicData uri="http://schemas.openxmlformats.org/presentationml/2006/ole">
                <mc:AlternateContent xmlns:mc="http://schemas.openxmlformats.org/markup-compatibility/2006">
                  <mc:Choice xmlns:v="urn:schemas-microsoft-com:vml" Requires="v">
                    <p:oleObj spid="_x0000_s4235" name="Prism 6" r:id="rId3" imgW="7195872" imgH="2884474" progId="Prism6.Document">
                      <p:embed/>
                    </p:oleObj>
                  </mc:Choice>
                  <mc:Fallback>
                    <p:oleObj name="Prism 6" r:id="rId3" imgW="7195872" imgH="2884474" progId="Prism6.Document">
                      <p:embed/>
                      <p:pic>
                        <p:nvPicPr>
                          <p:cNvPr id="0" name=""/>
                          <p:cNvPicPr/>
                          <p:nvPr/>
                        </p:nvPicPr>
                        <p:blipFill>
                          <a:blip r:embed="rId4"/>
                          <a:stretch>
                            <a:fillRect/>
                          </a:stretch>
                        </p:blipFill>
                        <p:spPr>
                          <a:xfrm>
                            <a:off x="1468034" y="1903817"/>
                            <a:ext cx="7196137" cy="2884487"/>
                          </a:xfrm>
                          <a:prstGeom prst="rect">
                            <a:avLst/>
                          </a:prstGeom>
                        </p:spPr>
                      </p:pic>
                    </p:oleObj>
                  </mc:Fallback>
                </mc:AlternateContent>
              </a:graphicData>
            </a:graphic>
          </p:graphicFrame>
          <p:graphicFrame>
            <p:nvGraphicFramePr>
              <p:cNvPr id="5" name="Objekt 4"/>
              <p:cNvGraphicFramePr>
                <a:graphicFrameLocks noChangeAspect="1"/>
              </p:cNvGraphicFramePr>
              <p:nvPr>
                <p:extLst>
                  <p:ext uri="{D42A27DB-BD31-4B8C-83A1-F6EECF244321}">
                    <p14:modId xmlns:p14="http://schemas.microsoft.com/office/powerpoint/2010/main" val="527039740"/>
                  </p:ext>
                </p:extLst>
              </p:nvPr>
            </p:nvGraphicFramePr>
            <p:xfrm>
              <a:off x="4289511" y="1705177"/>
              <a:ext cx="3459163" cy="3076575"/>
            </p:xfrm>
            <a:graphic>
              <a:graphicData uri="http://schemas.openxmlformats.org/presentationml/2006/ole">
                <mc:AlternateContent xmlns:mc="http://schemas.openxmlformats.org/markup-compatibility/2006">
                  <mc:Choice xmlns:v="urn:schemas-microsoft-com:vml" Requires="v">
                    <p:oleObj spid="_x0000_s4236" name="Prism 6" r:id="rId5" imgW="3459104" imgH="3076796" progId="Prism6.Document">
                      <p:embed/>
                    </p:oleObj>
                  </mc:Choice>
                  <mc:Fallback>
                    <p:oleObj name="Prism 6" r:id="rId5" imgW="3459104" imgH="3076796" progId="Prism6.Document">
                      <p:embed/>
                      <p:pic>
                        <p:nvPicPr>
                          <p:cNvPr id="0" name=""/>
                          <p:cNvPicPr/>
                          <p:nvPr/>
                        </p:nvPicPr>
                        <p:blipFill>
                          <a:blip r:embed="rId6"/>
                          <a:stretch>
                            <a:fillRect/>
                          </a:stretch>
                        </p:blipFill>
                        <p:spPr>
                          <a:xfrm>
                            <a:off x="4289511" y="1705177"/>
                            <a:ext cx="3459163" cy="3076575"/>
                          </a:xfrm>
                          <a:prstGeom prst="rect">
                            <a:avLst/>
                          </a:prstGeom>
                        </p:spPr>
                      </p:pic>
                    </p:oleObj>
                  </mc:Fallback>
                </mc:AlternateContent>
              </a:graphicData>
            </a:graphic>
          </p:graphicFrame>
        </p:grpSp>
      </p:grpSp>
    </p:spTree>
    <p:extLst>
      <p:ext uri="{BB962C8B-B14F-4D97-AF65-F5344CB8AC3E}">
        <p14:creationId xmlns:p14="http://schemas.microsoft.com/office/powerpoint/2010/main" val="167742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414224"/>
            <a:ext cx="9906000" cy="6474698"/>
            <a:chOff x="0" y="414224"/>
            <a:chExt cx="9906000" cy="6474698"/>
          </a:xfrm>
        </p:grpSpPr>
        <p:sp>
          <p:nvSpPr>
            <p:cNvPr id="7" name="Rechteck 6"/>
            <p:cNvSpPr/>
            <p:nvPr/>
          </p:nvSpPr>
          <p:spPr>
            <a:xfrm>
              <a:off x="0" y="4833744"/>
              <a:ext cx="9783760" cy="2055178"/>
            </a:xfrm>
            <a:prstGeom prst="rect">
              <a:avLst/>
            </a:prstGeom>
          </p:spPr>
          <p:txBody>
            <a:bodyPr wrap="square">
              <a:spAutoFit/>
            </a:bodyPr>
            <a:lstStyle/>
            <a:p>
              <a:pPr algn="just">
                <a:lnSpc>
                  <a:spcPct val="107000"/>
                </a:lnSpc>
                <a:spcAft>
                  <a:spcPts val="571"/>
                </a:spcAft>
              </a:pPr>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smtClean="0">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4</a:t>
              </a:r>
              <a:r>
                <a:rPr lang="en-US" sz="1200" b="1" dirty="0">
                  <a:latin typeface="Times New Roman" panose="02020603050405020304" pitchFamily="18" charset="0"/>
                  <a:cs typeface="Times New Roman" panose="02020603050405020304" pitchFamily="18" charset="0"/>
                </a:rPr>
                <a:t>.</a:t>
              </a:r>
              <a:r>
                <a:rPr lang="en-US" sz="1200" b="1" dirty="0" smtClean="0">
                  <a:latin typeface="Times New Roman" panose="02020603050405020304" pitchFamily="18" charset="0"/>
                  <a:ea typeface="Calibri" panose="020F0502020204030204" pitchFamily="34" charset="0"/>
                  <a:cs typeface="Times New Roman" panose="02020603050405020304" pitchFamily="18" charset="0"/>
                </a:rPr>
                <a:t> (A</a:t>
              </a:r>
              <a:r>
                <a:rPr lang="en-US" sz="1200" b="1"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Times New Roman" panose="02020603050405020304" pitchFamily="18" charset="0"/>
                  <a:ea typeface="Calibri" panose="020F0502020204030204" pitchFamily="34" charset="0"/>
                  <a:cs typeface="Times New Roman" panose="02020603050405020304" pitchFamily="18" charset="0"/>
                </a:rPr>
                <a:t>The baseline expression levels of HA (red) and CSPG4 (brown) in control mice (C57BL/6 WT mice not treated with DSS) is mild. HA is expressed in the mucosa and submucosa, CSPG4 is expressed by epithelial and goblet cells in the. </a:t>
              </a:r>
              <a:r>
                <a:rPr lang="en-US" sz="1200" b="1" dirty="0">
                  <a:latin typeface="Times New Roman" panose="02020603050405020304" pitchFamily="18" charset="0"/>
                  <a:ea typeface="Calibri" panose="020F0502020204030204" pitchFamily="34" charset="0"/>
                  <a:cs typeface="Times New Roman" panose="02020603050405020304" pitchFamily="18" charset="0"/>
                </a:rPr>
                <a:t>(B)</a:t>
              </a:r>
              <a:r>
                <a:rPr lang="en-US" sz="1200" dirty="0">
                  <a:latin typeface="Times New Roman" panose="02020603050405020304" pitchFamily="18" charset="0"/>
                  <a:ea typeface="Calibri" panose="020F0502020204030204" pitchFamily="34" charset="0"/>
                  <a:cs typeface="Times New Roman" panose="02020603050405020304" pitchFamily="18" charset="0"/>
                </a:rPr>
                <a:t> After 2 days of DSS treatment, the expression of HA in mucosa and submucosa is slightly increased, whereas CSPG4 expression is comparable to baseline. </a:t>
              </a:r>
              <a:r>
                <a:rPr lang="en-US" sz="1200" b="1" dirty="0">
                  <a:latin typeface="Times New Roman" panose="02020603050405020304" pitchFamily="18" charset="0"/>
                  <a:ea typeface="Calibri" panose="020F0502020204030204" pitchFamily="34" charset="0"/>
                  <a:cs typeface="Times New Roman" panose="02020603050405020304" pitchFamily="18" charset="0"/>
                </a:rPr>
                <a:t>(C) </a:t>
              </a:r>
              <a:r>
                <a:rPr lang="en-US" sz="1200" dirty="0">
                  <a:latin typeface="Times New Roman" panose="02020603050405020304" pitchFamily="18" charset="0"/>
                  <a:ea typeface="Calibri" panose="020F0502020204030204" pitchFamily="34" charset="0"/>
                  <a:cs typeface="Times New Roman" panose="02020603050405020304" pitchFamily="18" charset="0"/>
                </a:rPr>
                <a:t>By day 4, the submucosa is edematous but the expression level of HA remains slightly increased. The HA expression in the mucosa though is again increased. The expression of CSPG4 in the mucosa, while sporadic CSPG4-positive cells are present in the submucosa. </a:t>
              </a:r>
              <a:r>
                <a:rPr lang="en-US" sz="1200" b="1" dirty="0">
                  <a:latin typeface="Times New Roman" panose="02020603050405020304" pitchFamily="18" charset="0"/>
                  <a:ea typeface="Calibri" panose="020F0502020204030204" pitchFamily="34" charset="0"/>
                  <a:cs typeface="Times New Roman" panose="02020603050405020304" pitchFamily="18" charset="0"/>
                </a:rPr>
                <a:t>(D) </a:t>
              </a:r>
              <a:r>
                <a:rPr lang="en-US" sz="1200" dirty="0">
                  <a:latin typeface="Times New Roman" panose="02020603050405020304" pitchFamily="18" charset="0"/>
                  <a:ea typeface="Calibri" panose="020F0502020204030204" pitchFamily="34" charset="0"/>
                  <a:cs typeface="Times New Roman" panose="02020603050405020304" pitchFamily="18" charset="0"/>
                </a:rPr>
                <a:t>Inflamed areas of the mucosa (arrows) express high levels and amounts of HA. Additionally, within the edematous submucosa, the HA expression is </a:t>
              </a:r>
              <a:r>
                <a:rPr lang="en-US" sz="1200" dirty="0" err="1">
                  <a:latin typeface="Times New Roman" panose="02020603050405020304" pitchFamily="18" charset="0"/>
                  <a:ea typeface="Calibri" panose="020F0502020204030204" pitchFamily="34" charset="0"/>
                  <a:cs typeface="Times New Roman" panose="02020603050405020304" pitchFamily="18" charset="0"/>
                </a:rPr>
                <a:t>increasedSome</a:t>
              </a:r>
              <a:r>
                <a:rPr lang="en-US" sz="1200" dirty="0">
                  <a:latin typeface="Times New Roman" panose="02020603050405020304" pitchFamily="18" charset="0"/>
                  <a:ea typeface="Calibri" panose="020F0502020204030204" pitchFamily="34" charset="0"/>
                  <a:cs typeface="Times New Roman" panose="02020603050405020304" pitchFamily="18" charset="0"/>
                </a:rPr>
                <a:t> scattered bigger CSPG4-expressing cells can be found in the submucosa. The amount of CSPG4 though is decreasing in the mucosa due to loss of crypts and goblet cells. </a:t>
              </a:r>
              <a:r>
                <a:rPr lang="en-US" sz="1200" b="1" dirty="0">
                  <a:latin typeface="Times New Roman" panose="02020603050405020304" pitchFamily="18" charset="0"/>
                  <a:ea typeface="Calibri" panose="020F0502020204030204" pitchFamily="34" charset="0"/>
                  <a:cs typeface="Times New Roman" panose="02020603050405020304" pitchFamily="18" charset="0"/>
                </a:rPr>
                <a:t>(E) </a:t>
              </a:r>
              <a:r>
                <a:rPr lang="en-US" sz="1200" dirty="0">
                  <a:latin typeface="Times New Roman" panose="02020603050405020304" pitchFamily="18" charset="0"/>
                  <a:ea typeface="Calibri" panose="020F0502020204030204" pitchFamily="34" charset="0"/>
                  <a:cs typeface="Times New Roman" panose="02020603050405020304" pitchFamily="18" charset="0"/>
                </a:rPr>
                <a:t>Inflammation deteriorates when switching from DSS to drinking water. After 2 days of drinking water, the highly inflamed mucosa shows high expression of HA and low expression of CSPG4 (arrow). The expression of HA is still high in the submucosa with increased numbers of cells expressing CSPG4.</a:t>
              </a:r>
              <a:r>
                <a:rPr lang="en-US" sz="1200" b="1" dirty="0">
                  <a:latin typeface="Times New Roman" panose="02020603050405020304" pitchFamily="18" charset="0"/>
                  <a:ea typeface="Calibri" panose="020F0502020204030204" pitchFamily="34" charset="0"/>
                  <a:cs typeface="Times New Roman" panose="02020603050405020304" pitchFamily="18" charset="0"/>
                </a:rPr>
                <a:t> (F) </a:t>
              </a:r>
              <a:r>
                <a:rPr lang="en-US" sz="1200" dirty="0">
                  <a:latin typeface="Times New Roman" panose="02020603050405020304" pitchFamily="18" charset="0"/>
                  <a:ea typeface="Calibri" panose="020F0502020204030204" pitchFamily="34" charset="0"/>
                  <a:cs typeface="Times New Roman" panose="02020603050405020304" pitchFamily="18" charset="0"/>
                </a:rPr>
                <a:t>After 4 days of drinking water (day 10 of the experiment), the expression level of HA remains unaltered, while CSPG4 expression is increased in regenerating crypts (arrowheads).</a:t>
              </a:r>
              <a:endParaRPr lang="de-DE"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224"/>
              <a:ext cx="9906000" cy="4419520"/>
            </a:xfrm>
            <a:prstGeom prst="rect">
              <a:avLst/>
            </a:prstGeom>
          </p:spPr>
        </p:pic>
      </p:grpSp>
    </p:spTree>
    <p:extLst>
      <p:ext uri="{BB962C8B-B14F-4D97-AF65-F5344CB8AC3E}">
        <p14:creationId xmlns:p14="http://schemas.microsoft.com/office/powerpoint/2010/main" val="460000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399656"/>
            <a:ext cx="9826752" cy="6485840"/>
            <a:chOff x="0" y="399656"/>
            <a:chExt cx="9826752" cy="6485840"/>
          </a:xfrm>
        </p:grpSpPr>
        <p:sp>
          <p:nvSpPr>
            <p:cNvPr id="6" name="Rechteck 5"/>
            <p:cNvSpPr/>
            <p:nvPr/>
          </p:nvSpPr>
          <p:spPr>
            <a:xfrm>
              <a:off x="0" y="5607454"/>
              <a:ext cx="8515056" cy="1278042"/>
            </a:xfrm>
            <a:prstGeom prst="rect">
              <a:avLst/>
            </a:prstGeom>
          </p:spPr>
          <p:txBody>
            <a:bodyPr wrap="square">
              <a:spAutoFit/>
            </a:bodyPr>
            <a:lstStyle/>
            <a:p>
              <a:pPr>
                <a:lnSpc>
                  <a:spcPct val="107000"/>
                </a:lnSpc>
                <a:spcAft>
                  <a:spcPts val="571"/>
                </a:spcAft>
              </a:pPr>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5</a:t>
              </a:r>
              <a:r>
                <a:rPr lang="en-US" sz="1200" b="1" dirty="0">
                  <a:latin typeface="Times New Roman" panose="02020603050405020304" pitchFamily="18" charset="0"/>
                  <a:cs typeface="Times New Roman" panose="02020603050405020304" pitchFamily="18" charset="0"/>
                </a:rPr>
                <a:t>.</a:t>
              </a:r>
              <a:r>
                <a:rPr lang="en-US" sz="1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200" b="1" dirty="0">
                  <a:latin typeface="Times New Roman" panose="02020603050405020304" pitchFamily="18" charset="0"/>
                  <a:ea typeface="Calibri" panose="020F0502020204030204" pitchFamily="34" charset="0"/>
                  <a:cs typeface="Times New Roman" panose="02020603050405020304" pitchFamily="18" charset="0"/>
                </a:rPr>
                <a:t>A) </a:t>
              </a:r>
              <a:r>
                <a:rPr lang="en-US" sz="1200" dirty="0">
                  <a:latin typeface="Times New Roman" panose="02020603050405020304" pitchFamily="18" charset="0"/>
                  <a:ea typeface="Calibri" panose="020F0502020204030204" pitchFamily="34" charset="0"/>
                  <a:cs typeface="Times New Roman" panose="02020603050405020304" pitchFamily="18" charset="0"/>
                </a:rPr>
                <a:t>The baseline expression levels of HA and CSPG4 are also mild in RAG-1 </a:t>
              </a:r>
              <a:r>
                <a:rPr lang="en-US" sz="1200" dirty="0" err="1">
                  <a:latin typeface="Times New Roman" panose="02020603050405020304" pitchFamily="18" charset="0"/>
                  <a:ea typeface="Calibri" panose="020F0502020204030204" pitchFamily="34" charset="0"/>
                  <a:cs typeface="Times New Roman" panose="02020603050405020304" pitchFamily="18" charset="0"/>
                </a:rPr>
                <a:t>ko</a:t>
              </a:r>
              <a:r>
                <a:rPr lang="en-US" sz="1200" dirty="0">
                  <a:latin typeface="Times New Roman" panose="02020603050405020304" pitchFamily="18" charset="0"/>
                  <a:ea typeface="Calibri" panose="020F0502020204030204" pitchFamily="34" charset="0"/>
                  <a:cs typeface="Times New Roman" panose="02020603050405020304" pitchFamily="18" charset="0"/>
                </a:rPr>
                <a:t> mice and comparable to those of WT mice. The expression pattern is also comparable. </a:t>
              </a:r>
              <a:r>
                <a:rPr lang="en-US" sz="1200" b="1" dirty="0">
                  <a:latin typeface="Times New Roman" panose="02020603050405020304" pitchFamily="18" charset="0"/>
                  <a:ea typeface="Calibri" panose="020F0502020204030204" pitchFamily="34" charset="0"/>
                  <a:cs typeface="Times New Roman" panose="02020603050405020304" pitchFamily="18" charset="0"/>
                </a:rPr>
                <a:t>(B)</a:t>
              </a:r>
              <a:r>
                <a:rPr lang="en-US" sz="1200" dirty="0">
                  <a:latin typeface="Times New Roman" panose="02020603050405020304" pitchFamily="18" charset="0"/>
                  <a:ea typeface="Calibri" panose="020F0502020204030204" pitchFamily="34" charset="0"/>
                  <a:cs typeface="Times New Roman" panose="02020603050405020304" pitchFamily="18" charset="0"/>
                </a:rPr>
                <a:t> After 14 days of T-cell transfer, the expression pattern is unchanged with a minor increase in HA and CSPG4 in the mucosa. </a:t>
              </a:r>
              <a:r>
                <a:rPr lang="en-US" sz="1200" b="1" dirty="0">
                  <a:latin typeface="Times New Roman" panose="02020603050405020304" pitchFamily="18" charset="0"/>
                  <a:ea typeface="Calibri" panose="020F0502020204030204" pitchFamily="34" charset="0"/>
                  <a:cs typeface="Times New Roman" panose="02020603050405020304" pitchFamily="18" charset="0"/>
                </a:rPr>
                <a:t>(C) </a:t>
              </a:r>
              <a:r>
                <a:rPr lang="en-US" sz="1200" dirty="0">
                  <a:latin typeface="Times New Roman" panose="02020603050405020304" pitchFamily="18" charset="0"/>
                  <a:ea typeface="Calibri" panose="020F0502020204030204" pitchFamily="34" charset="0"/>
                  <a:cs typeface="Times New Roman" panose="02020603050405020304" pitchFamily="18" charset="0"/>
                </a:rPr>
                <a:t>By day 21, both HA and CSPG4 remain slightly increased. </a:t>
              </a:r>
              <a:r>
                <a:rPr lang="en-US" sz="1200" b="1" dirty="0">
                  <a:latin typeface="Times New Roman" panose="02020603050405020304" pitchFamily="18" charset="0"/>
                  <a:ea typeface="Calibri" panose="020F0502020204030204" pitchFamily="34" charset="0"/>
                  <a:cs typeface="Times New Roman" panose="02020603050405020304" pitchFamily="18" charset="0"/>
                </a:rPr>
                <a:t>(D) </a:t>
              </a:r>
              <a:r>
                <a:rPr lang="en-US" sz="1200" dirty="0">
                  <a:latin typeface="Times New Roman" panose="02020603050405020304" pitchFamily="18" charset="0"/>
                  <a:ea typeface="Calibri" panose="020F0502020204030204" pitchFamily="34" charset="0"/>
                  <a:cs typeface="Times New Roman" panose="02020603050405020304" pitchFamily="18" charset="0"/>
                </a:rPr>
                <a:t>On day 28, CSPG4 is increased in the mucosa in both expression level and amount. HA is slightly increased within the submucosa but not mucosa. </a:t>
              </a:r>
              <a:r>
                <a:rPr lang="en-US" sz="1200" b="1" dirty="0">
                  <a:latin typeface="Times New Roman" panose="02020603050405020304" pitchFamily="18" charset="0"/>
                  <a:ea typeface="Calibri" panose="020F0502020204030204" pitchFamily="34" charset="0"/>
                  <a:cs typeface="Times New Roman" panose="02020603050405020304" pitchFamily="18" charset="0"/>
                </a:rPr>
                <a:t>(E)</a:t>
              </a:r>
              <a:r>
                <a:rPr lang="en-US" sz="1200" dirty="0">
                  <a:latin typeface="Times New Roman" panose="02020603050405020304" pitchFamily="18" charset="0"/>
                  <a:ea typeface="Calibri" panose="020F0502020204030204" pitchFamily="34" charset="0"/>
                  <a:cs typeface="Times New Roman" panose="02020603050405020304" pitchFamily="18" charset="0"/>
                </a:rPr>
                <a:t> At the end of the experiment (day 40), expression level and amount of CSPG4 remains high in the mucosa. The expression of HA is also unaltered and still increased in the submucosa.</a:t>
              </a:r>
              <a:endParaRPr lang="de-DE"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656"/>
              <a:ext cx="9826752" cy="5132832"/>
            </a:xfrm>
            <a:prstGeom prst="rect">
              <a:avLst/>
            </a:prstGeom>
          </p:spPr>
        </p:pic>
      </p:grpSp>
    </p:spTree>
    <p:extLst>
      <p:ext uri="{BB962C8B-B14F-4D97-AF65-F5344CB8AC3E}">
        <p14:creationId xmlns:p14="http://schemas.microsoft.com/office/powerpoint/2010/main" val="287232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p:cNvGrpSpPr/>
          <p:nvPr/>
        </p:nvGrpSpPr>
        <p:grpSpPr>
          <a:xfrm>
            <a:off x="0" y="917258"/>
            <a:ext cx="9817178" cy="4108483"/>
            <a:chOff x="0" y="917258"/>
            <a:chExt cx="9817178" cy="4108483"/>
          </a:xfrm>
        </p:grpSpPr>
        <p:grpSp>
          <p:nvGrpSpPr>
            <p:cNvPr id="2" name="Gruppieren 1"/>
            <p:cNvGrpSpPr/>
            <p:nvPr/>
          </p:nvGrpSpPr>
          <p:grpSpPr>
            <a:xfrm>
              <a:off x="0" y="917258"/>
              <a:ext cx="9817178" cy="4108483"/>
              <a:chOff x="0" y="917258"/>
              <a:chExt cx="9817178" cy="4108483"/>
            </a:xfrm>
          </p:grpSpPr>
          <p:grpSp>
            <p:nvGrpSpPr>
              <p:cNvPr id="15" name="Gruppieren 14"/>
              <p:cNvGrpSpPr/>
              <p:nvPr/>
            </p:nvGrpSpPr>
            <p:grpSpPr>
              <a:xfrm>
                <a:off x="66257" y="917258"/>
                <a:ext cx="9693406" cy="271563"/>
                <a:chOff x="200955" y="939189"/>
                <a:chExt cx="13570768" cy="380187"/>
              </a:xfrm>
            </p:grpSpPr>
            <p:sp>
              <p:nvSpPr>
                <p:cNvPr id="10" name="Rechteck 9"/>
                <p:cNvSpPr/>
                <p:nvPr/>
              </p:nvSpPr>
              <p:spPr>
                <a:xfrm>
                  <a:off x="200955" y="959405"/>
                  <a:ext cx="13570768" cy="3029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dirty="0">
                    <a:latin typeface="Arial" panose="020B0604020202020204" pitchFamily="34" charset="0"/>
                    <a:cs typeface="Arial" panose="020B0604020202020204" pitchFamily="34" charset="0"/>
                  </a:endParaRPr>
                </a:p>
              </p:txBody>
            </p:sp>
            <p:sp>
              <p:nvSpPr>
                <p:cNvPr id="11" name="Textfeld 10"/>
                <p:cNvSpPr txBox="1"/>
                <p:nvPr/>
              </p:nvSpPr>
              <p:spPr>
                <a:xfrm>
                  <a:off x="2114597" y="939189"/>
                  <a:ext cx="889154" cy="359971"/>
                </a:xfrm>
                <a:prstGeom prst="rect">
                  <a:avLst/>
                </a:prstGeom>
                <a:noFill/>
              </p:spPr>
              <p:txBody>
                <a:bodyPr wrap="none" rtlCol="0">
                  <a:spAutoFit/>
                </a:bodyPr>
                <a:lstStyle/>
                <a:p>
                  <a:r>
                    <a:rPr lang="de-DE" sz="1071" dirty="0">
                      <a:solidFill>
                        <a:srgbClr val="0B54E7"/>
                      </a:solidFill>
                      <a:latin typeface="Arial" panose="020B0604020202020204" pitchFamily="34" charset="0"/>
                      <a:cs typeface="Arial" panose="020B0604020202020204" pitchFamily="34" charset="0"/>
                    </a:rPr>
                    <a:t>VSOPs</a:t>
                  </a:r>
                </a:p>
              </p:txBody>
            </p:sp>
            <p:sp>
              <p:nvSpPr>
                <p:cNvPr id="12" name="Textfeld 11"/>
                <p:cNvSpPr txBox="1"/>
                <p:nvPr/>
              </p:nvSpPr>
              <p:spPr>
                <a:xfrm>
                  <a:off x="4986470" y="959405"/>
                  <a:ext cx="752258" cy="359971"/>
                </a:xfrm>
                <a:prstGeom prst="rect">
                  <a:avLst/>
                </a:prstGeom>
                <a:noFill/>
              </p:spPr>
              <p:txBody>
                <a:bodyPr wrap="none" rtlCol="0">
                  <a:spAutoFit/>
                </a:bodyPr>
                <a:lstStyle/>
                <a:p>
                  <a:r>
                    <a:rPr lang="de-DE" sz="1071" dirty="0">
                      <a:solidFill>
                        <a:srgbClr val="2BF51B"/>
                      </a:solidFill>
                      <a:latin typeface="Arial" panose="020B0604020202020204" pitchFamily="34" charset="0"/>
                      <a:cs typeface="Arial" panose="020B0604020202020204" pitchFamily="34" charset="0"/>
                    </a:rPr>
                    <a:t>CD31</a:t>
                  </a:r>
                </a:p>
              </p:txBody>
            </p:sp>
            <p:sp>
              <p:nvSpPr>
                <p:cNvPr id="13" name="Textfeld 12"/>
                <p:cNvSpPr txBox="1"/>
                <p:nvPr/>
              </p:nvSpPr>
              <p:spPr>
                <a:xfrm>
                  <a:off x="7695625" y="959405"/>
                  <a:ext cx="752258" cy="359971"/>
                </a:xfrm>
                <a:prstGeom prst="rect">
                  <a:avLst/>
                </a:prstGeom>
                <a:noFill/>
              </p:spPr>
              <p:txBody>
                <a:bodyPr wrap="none" rtlCol="0">
                  <a:spAutoFit/>
                </a:bodyPr>
                <a:lstStyle/>
                <a:p>
                  <a:r>
                    <a:rPr lang="de-DE" sz="1071" dirty="0">
                      <a:solidFill>
                        <a:srgbClr val="EB0BDB"/>
                      </a:solidFill>
                      <a:latin typeface="Arial" panose="020B0604020202020204" pitchFamily="34" charset="0"/>
                      <a:cs typeface="Arial" panose="020B0604020202020204" pitchFamily="34" charset="0"/>
                    </a:rPr>
                    <a:t>F4/80</a:t>
                  </a:r>
                </a:p>
              </p:txBody>
            </p:sp>
            <p:sp>
              <p:nvSpPr>
                <p:cNvPr id="14" name="Textfeld 13"/>
                <p:cNvSpPr txBox="1"/>
                <p:nvPr/>
              </p:nvSpPr>
              <p:spPr>
                <a:xfrm>
                  <a:off x="10378445" y="959405"/>
                  <a:ext cx="848758" cy="359970"/>
                </a:xfrm>
                <a:prstGeom prst="rect">
                  <a:avLst/>
                </a:prstGeom>
                <a:noFill/>
              </p:spPr>
              <p:txBody>
                <a:bodyPr wrap="none" rtlCol="0">
                  <a:spAutoFit/>
                </a:bodyPr>
                <a:lstStyle/>
                <a:p>
                  <a:r>
                    <a:rPr lang="de-DE" sz="1071" dirty="0">
                      <a:solidFill>
                        <a:schemeClr val="bg1"/>
                      </a:solidFill>
                      <a:latin typeface="Arial" panose="020B0604020202020204" pitchFamily="34" charset="0"/>
                      <a:cs typeface="Arial" panose="020B0604020202020204" pitchFamily="34" charset="0"/>
                    </a:rPr>
                    <a:t>Nuclei </a:t>
                  </a:r>
                </a:p>
              </p:txBody>
            </p:sp>
          </p:grpSp>
          <p:sp>
            <p:nvSpPr>
              <p:cNvPr id="16" name="Textfeld 15"/>
              <p:cNvSpPr txBox="1"/>
              <p:nvPr/>
            </p:nvSpPr>
            <p:spPr>
              <a:xfrm>
                <a:off x="0" y="4564076"/>
                <a:ext cx="9817178" cy="461665"/>
              </a:xfrm>
              <a:prstGeom prst="rect">
                <a:avLst/>
              </a:prstGeom>
              <a:noFill/>
            </p:spPr>
            <p:txBody>
              <a:bodyPr wrap="square" rtlCol="0">
                <a:spAutoFit/>
              </a:bodyPr>
              <a:lstStyle/>
              <a:p>
                <a:r>
                  <a:rPr lang="de-DE" sz="1200" b="1" dirty="0" err="1" smtClean="0">
                    <a:latin typeface="Times New Roman" panose="02020603050405020304" pitchFamily="18" charset="0"/>
                    <a:cs typeface="Times New Roman" panose="02020603050405020304" pitchFamily="18" charset="0"/>
                  </a:rPr>
                  <a:t>Supplementary</a:t>
                </a:r>
                <a:r>
                  <a:rPr lang="de-DE" sz="1200" b="1" dirty="0" smtClean="0">
                    <a:latin typeface="Times New Roman" panose="02020603050405020304" pitchFamily="18" charset="0"/>
                    <a:cs typeface="Times New Roman" panose="02020603050405020304" pitchFamily="18" charset="0"/>
                  </a:rPr>
                  <a:t> </a:t>
                </a:r>
                <a:r>
                  <a:rPr lang="de-DE" sz="1200" b="1" dirty="0" err="1" smtClean="0">
                    <a:latin typeface="Times New Roman" panose="02020603050405020304" pitchFamily="18" charset="0"/>
                    <a:cs typeface="Times New Roman" panose="02020603050405020304" pitchFamily="18" charset="0"/>
                  </a:rPr>
                  <a:t>Figure</a:t>
                </a:r>
                <a:r>
                  <a:rPr lang="de-DE" sz="1200" b="1" dirty="0" smtClean="0">
                    <a:latin typeface="Times New Roman" panose="02020603050405020304" pitchFamily="18" charset="0"/>
                    <a:cs typeface="Times New Roman" panose="02020603050405020304" pitchFamily="18" charset="0"/>
                  </a:rPr>
                  <a:t> 6. </a:t>
                </a:r>
                <a:r>
                  <a:rPr lang="de-DE" sz="1200" dirty="0" err="1" smtClean="0">
                    <a:latin typeface="Times New Roman" panose="02020603050405020304" pitchFamily="18" charset="0"/>
                    <a:cs typeface="Times New Roman" panose="02020603050405020304" pitchFamily="18" charset="0"/>
                  </a:rPr>
                  <a:t>Representative</a:t>
                </a:r>
                <a:r>
                  <a:rPr lang="de-DE" sz="1200" dirty="0" smtClean="0">
                    <a:latin typeface="Times New Roman" panose="02020603050405020304" pitchFamily="18" charset="0"/>
                    <a:cs typeface="Times New Roman" panose="02020603050405020304" pitchFamily="18" charset="0"/>
                  </a:rPr>
                  <a:t> IMC </a:t>
                </a:r>
                <a:r>
                  <a:rPr lang="de-DE" sz="1200" dirty="0" err="1" smtClean="0">
                    <a:latin typeface="Times New Roman" panose="02020603050405020304" pitchFamily="18" charset="0"/>
                    <a:cs typeface="Times New Roman" panose="02020603050405020304" pitchFamily="18" charset="0"/>
                  </a:rPr>
                  <a:t>image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colon</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tissue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from</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healthy</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control</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DSS-</a:t>
                </a:r>
                <a:r>
                  <a:rPr lang="de-DE" sz="1200" dirty="0" err="1" smtClean="0">
                    <a:latin typeface="Times New Roman" panose="02020603050405020304" pitchFamily="18" charset="0"/>
                    <a:cs typeface="Times New Roman" panose="02020603050405020304" pitchFamily="18" charset="0"/>
                  </a:rPr>
                  <a:t>induced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colitis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mouse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With</a:t>
                </a:r>
                <a:r>
                  <a:rPr lang="de-DE" sz="1200" dirty="0" smtClean="0">
                    <a:latin typeface="Times New Roman" panose="02020603050405020304" pitchFamily="18" charset="0"/>
                    <a:cs typeface="Times New Roman" panose="02020603050405020304" pitchFamily="18" charset="0"/>
                  </a:rPr>
                  <a:t> VSOPs in </a:t>
                </a:r>
                <a:r>
                  <a:rPr lang="de-DE" sz="1200" dirty="0" err="1" smtClean="0">
                    <a:latin typeface="Times New Roman" panose="02020603050405020304" pitchFamily="18" charset="0"/>
                    <a:cs typeface="Times New Roman" panose="02020603050405020304" pitchFamily="18" charset="0"/>
                  </a:rPr>
                  <a:t>blue</a:t>
                </a:r>
                <a:r>
                  <a:rPr lang="de-DE" sz="1200" dirty="0" smtClean="0">
                    <a:latin typeface="Times New Roman" panose="02020603050405020304" pitchFamily="18" charset="0"/>
                    <a:cs typeface="Times New Roman" panose="02020603050405020304" pitchFamily="18" charset="0"/>
                  </a:rPr>
                  <a:t>, CD31 in </a:t>
                </a:r>
                <a:r>
                  <a:rPr lang="de-DE" sz="1200" dirty="0" err="1" smtClean="0">
                    <a:latin typeface="Times New Roman" panose="02020603050405020304" pitchFamily="18" charset="0"/>
                    <a:cs typeface="Times New Roman" panose="02020603050405020304" pitchFamily="18" charset="0"/>
                  </a:rPr>
                  <a:t>green</a:t>
                </a:r>
                <a:r>
                  <a:rPr lang="de-DE" sz="1200" dirty="0" smtClean="0">
                    <a:latin typeface="Times New Roman" panose="02020603050405020304" pitchFamily="18" charset="0"/>
                    <a:cs typeface="Times New Roman" panose="02020603050405020304" pitchFamily="18" charset="0"/>
                  </a:rPr>
                  <a:t>, F4/80 in </a:t>
                </a:r>
                <a:r>
                  <a:rPr lang="de-DE" sz="1200" dirty="0" err="1" smtClean="0">
                    <a:latin typeface="Times New Roman" panose="02020603050405020304" pitchFamily="18" charset="0"/>
                    <a:cs typeface="Times New Roman" panose="02020603050405020304" pitchFamily="18" charset="0"/>
                  </a:rPr>
                  <a:t>magenta</a:t>
                </a:r>
                <a:r>
                  <a:rPr lang="de-DE" sz="1200" dirty="0">
                    <a:latin typeface="Times New Roman" panose="02020603050405020304" pitchFamily="18" charset="0"/>
                    <a:cs typeface="Times New Roman" panose="02020603050405020304" pitchFamily="18" charset="0"/>
                  </a:rPr>
                  <a:t>, , </a:t>
                </a:r>
                <a:r>
                  <a:rPr lang="de-DE" sz="1200" dirty="0" err="1">
                    <a:latin typeface="Times New Roman" panose="02020603050405020304" pitchFamily="18" charset="0"/>
                    <a:cs typeface="Times New Roman" panose="02020603050405020304" pitchFamily="18" charset="0"/>
                  </a:rPr>
                  <a:t>nuclei</a:t>
                </a:r>
                <a:r>
                  <a:rPr lang="de-DE" sz="1200" dirty="0">
                    <a:latin typeface="Times New Roman" panose="02020603050405020304" pitchFamily="18" charset="0"/>
                    <a:cs typeface="Times New Roman" panose="02020603050405020304" pitchFamily="18" charset="0"/>
                  </a:rPr>
                  <a:t> in </a:t>
                </a:r>
                <a:r>
                  <a:rPr lang="de-DE" sz="1200" dirty="0" err="1">
                    <a:latin typeface="Times New Roman" panose="02020603050405020304" pitchFamily="18" charset="0"/>
                    <a:cs typeface="Times New Roman" panose="02020603050405020304" pitchFamily="18" charset="0"/>
                  </a:rPr>
                  <a:t>white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merged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image</a:t>
                </a:r>
                <a:r>
                  <a:rPr lang="de-DE" sz="1200">
                    <a:latin typeface="Times New Roman" panose="02020603050405020304" pitchFamily="18" charset="0"/>
                    <a:cs typeface="Times New Roman" panose="02020603050405020304" pitchFamily="18" charset="0"/>
                  </a:rPr>
                  <a:t>. </a:t>
                </a:r>
              </a:p>
            </p:txBody>
          </p:sp>
        </p:gr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11377" y="1889518"/>
              <a:ext cx="3363442" cy="1933130"/>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4407" y="1889533"/>
              <a:ext cx="3363443" cy="1933130"/>
            </a:xfrm>
            <a:prstGeom prst="rect">
              <a:avLst/>
            </a:prstGeom>
          </p:spPr>
        </p:pic>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84333" y="1889533"/>
              <a:ext cx="3363443" cy="1933130"/>
            </a:xfrm>
            <a:prstGeom prst="rect">
              <a:avLst/>
            </a:prstGeom>
          </p:spPr>
        </p:pic>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221569" y="1889535"/>
              <a:ext cx="3363441" cy="1933129"/>
            </a:xfrm>
            <a:prstGeom prst="rect">
              <a:avLst/>
            </a:prstGeom>
          </p:spPr>
        </p:pic>
        <p:pic>
          <p:nvPicPr>
            <p:cNvPr id="19" name="Grafik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163668" y="1889532"/>
              <a:ext cx="3363441" cy="1933129"/>
            </a:xfrm>
            <a:prstGeom prst="rect">
              <a:avLst/>
            </a:prstGeom>
          </p:spPr>
        </p:pic>
      </p:grpSp>
    </p:spTree>
    <p:extLst>
      <p:ext uri="{BB962C8B-B14F-4D97-AF65-F5344CB8AC3E}">
        <p14:creationId xmlns:p14="http://schemas.microsoft.com/office/powerpoint/2010/main" val="3672144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75667" y="1392577"/>
            <a:ext cx="9981667" cy="3258200"/>
            <a:chOff x="-75667" y="1392577"/>
            <a:chExt cx="9981667" cy="3258200"/>
          </a:xfrm>
        </p:grpSpPr>
        <p:grpSp>
          <p:nvGrpSpPr>
            <p:cNvPr id="20" name="Gruppieren 19"/>
            <p:cNvGrpSpPr/>
            <p:nvPr/>
          </p:nvGrpSpPr>
          <p:grpSpPr>
            <a:xfrm>
              <a:off x="0" y="1392577"/>
              <a:ext cx="9796597" cy="2780411"/>
              <a:chOff x="96753" y="634194"/>
              <a:chExt cx="14471414" cy="4141575"/>
            </a:xfrm>
          </p:grpSpPr>
          <p:grpSp>
            <p:nvGrpSpPr>
              <p:cNvPr id="15" name="Gruppieren 14"/>
              <p:cNvGrpSpPr/>
              <p:nvPr/>
            </p:nvGrpSpPr>
            <p:grpSpPr>
              <a:xfrm>
                <a:off x="96753" y="634194"/>
                <a:ext cx="14471414" cy="401401"/>
                <a:chOff x="190106" y="910216"/>
                <a:chExt cx="12567282" cy="401401"/>
              </a:xfrm>
            </p:grpSpPr>
            <p:sp>
              <p:nvSpPr>
                <p:cNvPr id="10" name="Rechteck 9"/>
                <p:cNvSpPr/>
                <p:nvPr/>
              </p:nvSpPr>
              <p:spPr>
                <a:xfrm>
                  <a:off x="190106" y="971044"/>
                  <a:ext cx="12567282" cy="2751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dirty="0">
                    <a:latin typeface="Arial" panose="020B0604020202020204" pitchFamily="34" charset="0"/>
                    <a:cs typeface="Arial" panose="020B0604020202020204" pitchFamily="34" charset="0"/>
                  </a:endParaRPr>
                </a:p>
              </p:txBody>
            </p:sp>
            <p:sp>
              <p:nvSpPr>
                <p:cNvPr id="11" name="Textfeld 10"/>
                <p:cNvSpPr txBox="1"/>
                <p:nvPr/>
              </p:nvSpPr>
              <p:spPr>
                <a:xfrm>
                  <a:off x="1998940" y="910216"/>
                  <a:ext cx="814733" cy="382998"/>
                </a:xfrm>
                <a:prstGeom prst="rect">
                  <a:avLst/>
                </a:prstGeom>
                <a:noFill/>
              </p:spPr>
              <p:txBody>
                <a:bodyPr wrap="none" rtlCol="0">
                  <a:spAutoFit/>
                </a:bodyPr>
                <a:lstStyle/>
                <a:p>
                  <a:r>
                    <a:rPr lang="de-DE" sz="1071" dirty="0">
                      <a:solidFill>
                        <a:srgbClr val="0B54E7"/>
                      </a:solidFill>
                      <a:latin typeface="Arial" panose="020B0604020202020204" pitchFamily="34" charset="0"/>
                      <a:cs typeface="Arial" panose="020B0604020202020204" pitchFamily="34" charset="0"/>
                    </a:rPr>
                    <a:t>VSOPs</a:t>
                  </a:r>
                </a:p>
              </p:txBody>
            </p:sp>
            <p:sp>
              <p:nvSpPr>
                <p:cNvPr id="12" name="Textfeld 11"/>
                <p:cNvSpPr txBox="1"/>
                <p:nvPr/>
              </p:nvSpPr>
              <p:spPr>
                <a:xfrm>
                  <a:off x="4610678" y="928619"/>
                  <a:ext cx="689294" cy="382998"/>
                </a:xfrm>
                <a:prstGeom prst="rect">
                  <a:avLst/>
                </a:prstGeom>
                <a:noFill/>
              </p:spPr>
              <p:txBody>
                <a:bodyPr wrap="none" rtlCol="0">
                  <a:spAutoFit/>
                </a:bodyPr>
                <a:lstStyle/>
                <a:p>
                  <a:r>
                    <a:rPr lang="de-DE" sz="1071" dirty="0">
                      <a:solidFill>
                        <a:srgbClr val="2BF51B"/>
                      </a:solidFill>
                      <a:latin typeface="Arial" panose="020B0604020202020204" pitchFamily="34" charset="0"/>
                      <a:cs typeface="Arial" panose="020B0604020202020204" pitchFamily="34" charset="0"/>
                    </a:rPr>
                    <a:t>CD31</a:t>
                  </a:r>
                </a:p>
              </p:txBody>
            </p:sp>
            <p:sp>
              <p:nvSpPr>
                <p:cNvPr id="13" name="Textfeld 12"/>
                <p:cNvSpPr txBox="1"/>
                <p:nvPr/>
              </p:nvSpPr>
              <p:spPr>
                <a:xfrm>
                  <a:off x="7123775" y="928619"/>
                  <a:ext cx="689294" cy="382998"/>
                </a:xfrm>
                <a:prstGeom prst="rect">
                  <a:avLst/>
                </a:prstGeom>
                <a:noFill/>
              </p:spPr>
              <p:txBody>
                <a:bodyPr wrap="none" rtlCol="0">
                  <a:spAutoFit/>
                </a:bodyPr>
                <a:lstStyle/>
                <a:p>
                  <a:r>
                    <a:rPr lang="de-DE" sz="1071" dirty="0">
                      <a:solidFill>
                        <a:srgbClr val="EB0BDB"/>
                      </a:solidFill>
                      <a:latin typeface="Arial" panose="020B0604020202020204" pitchFamily="34" charset="0"/>
                      <a:cs typeface="Arial" panose="020B0604020202020204" pitchFamily="34" charset="0"/>
                    </a:rPr>
                    <a:t>F4/80</a:t>
                  </a:r>
                </a:p>
              </p:txBody>
            </p:sp>
            <p:sp>
              <p:nvSpPr>
                <p:cNvPr id="14" name="Textfeld 13"/>
                <p:cNvSpPr txBox="1"/>
                <p:nvPr/>
              </p:nvSpPr>
              <p:spPr>
                <a:xfrm>
                  <a:off x="9611609" y="910216"/>
                  <a:ext cx="777718" cy="382998"/>
                </a:xfrm>
                <a:prstGeom prst="rect">
                  <a:avLst/>
                </a:prstGeom>
                <a:noFill/>
              </p:spPr>
              <p:txBody>
                <a:bodyPr wrap="none" rtlCol="0">
                  <a:spAutoFit/>
                </a:bodyPr>
                <a:lstStyle/>
                <a:p>
                  <a:r>
                    <a:rPr lang="de-DE" sz="1071" dirty="0">
                      <a:solidFill>
                        <a:schemeClr val="bg1"/>
                      </a:solidFill>
                      <a:latin typeface="Arial" panose="020B0604020202020204" pitchFamily="34" charset="0"/>
                      <a:cs typeface="Arial" panose="020B0604020202020204" pitchFamily="34" charset="0"/>
                    </a:rPr>
                    <a:t>Nuclei </a:t>
                  </a:r>
                </a:p>
              </p:txBody>
            </p:sp>
          </p:gr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43176" y="1444967"/>
                <a:ext cx="3781602" cy="288000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40400" y="1444967"/>
                <a:ext cx="3781602" cy="2880000"/>
              </a:xfrm>
              <a:prstGeom prst="rect">
                <a:avLst/>
              </a:prstGeom>
            </p:spPr>
          </p:pic>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237366" y="1444967"/>
                <a:ext cx="3781602" cy="2880000"/>
              </a:xfrm>
              <a:prstGeom prst="rect">
                <a:avLst/>
              </a:prstGeom>
            </p:spPr>
          </p:pic>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337624" y="1444967"/>
                <a:ext cx="3781602" cy="2880000"/>
              </a:xfrm>
              <a:prstGeom prst="rect">
                <a:avLst/>
              </a:prstGeom>
            </p:spPr>
          </p:pic>
          <p:pic>
            <p:nvPicPr>
              <p:cNvPr id="19" name="Grafik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54048" y="1444968"/>
                <a:ext cx="3781602" cy="2880000"/>
              </a:xfrm>
              <a:prstGeom prst="rect">
                <a:avLst/>
              </a:prstGeom>
            </p:spPr>
          </p:pic>
        </p:grpSp>
        <p:sp>
          <p:nvSpPr>
            <p:cNvPr id="23" name="Textfeld 22"/>
            <p:cNvSpPr txBox="1"/>
            <p:nvPr/>
          </p:nvSpPr>
          <p:spPr>
            <a:xfrm>
              <a:off x="-75667" y="4189112"/>
              <a:ext cx="9981667" cy="461665"/>
            </a:xfrm>
            <a:prstGeom prst="rect">
              <a:avLst/>
            </a:prstGeom>
            <a:noFill/>
          </p:spPr>
          <p:txBody>
            <a:bodyPr wrap="square" rtlCol="0">
              <a:spAutoFit/>
            </a:bodyPr>
            <a:lstStyle/>
            <a:p>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7. </a:t>
              </a:r>
              <a:r>
                <a:rPr lang="de-DE" sz="1200" dirty="0" err="1" smtClean="0">
                  <a:latin typeface="Times New Roman" panose="02020603050405020304" pitchFamily="18" charset="0"/>
                  <a:cs typeface="Times New Roman" panose="02020603050405020304" pitchFamily="18" charset="0"/>
                </a:rPr>
                <a:t>Representative</a:t>
              </a:r>
              <a:r>
                <a:rPr lang="de-DE" sz="1200" dirty="0" smtClean="0">
                  <a:latin typeface="Times New Roman" panose="02020603050405020304" pitchFamily="18" charset="0"/>
                  <a:cs typeface="Times New Roman" panose="02020603050405020304" pitchFamily="18" charset="0"/>
                </a:rPr>
                <a:t> IMC </a:t>
              </a:r>
              <a:r>
                <a:rPr lang="de-DE" sz="1200" dirty="0" err="1" smtClean="0">
                  <a:latin typeface="Times New Roman" panose="02020603050405020304" pitchFamily="18" charset="0"/>
                  <a:cs typeface="Times New Roman" panose="02020603050405020304" pitchFamily="18" charset="0"/>
                </a:rPr>
                <a:t>image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colon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tissue</a:t>
              </a:r>
              <a:r>
                <a:rPr lang="de-DE" sz="1200" dirty="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from</a:t>
              </a:r>
              <a:r>
                <a:rPr lang="de-DE" sz="1200" dirty="0" smtClean="0">
                  <a:latin typeface="Times New Roman" panose="02020603050405020304" pitchFamily="18" charset="0"/>
                  <a:cs typeface="Times New Roman" panose="02020603050405020304" pitchFamily="18" charset="0"/>
                </a:rPr>
                <a:t> a </a:t>
              </a:r>
              <a:r>
                <a:rPr lang="de-DE" sz="1200" dirty="0" err="1" smtClean="0">
                  <a:latin typeface="Times New Roman" panose="02020603050405020304" pitchFamily="18" charset="0"/>
                  <a:cs typeface="Times New Roman" panose="02020603050405020304" pitchFamily="18" charset="0"/>
                </a:rPr>
                <a:t>day</a:t>
              </a:r>
              <a:r>
                <a:rPr lang="de-DE" sz="1200" dirty="0" smtClean="0">
                  <a:latin typeface="Times New Roman" panose="02020603050405020304" pitchFamily="18" charset="0"/>
                  <a:cs typeface="Times New Roman" panose="02020603050405020304" pitchFamily="18" charset="0"/>
                </a:rPr>
                <a:t> 4 DSS-</a:t>
              </a:r>
              <a:r>
                <a:rPr lang="de-DE" sz="1200" dirty="0" err="1" smtClean="0">
                  <a:latin typeface="Times New Roman" panose="02020603050405020304" pitchFamily="18" charset="0"/>
                  <a:cs typeface="Times New Roman" panose="02020603050405020304" pitchFamily="18" charset="0"/>
                </a:rPr>
                <a:t>induced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colitis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mouse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With</a:t>
              </a:r>
              <a:r>
                <a:rPr lang="de-DE" sz="1200" dirty="0" smtClean="0">
                  <a:latin typeface="Times New Roman" panose="02020603050405020304" pitchFamily="18" charset="0"/>
                  <a:cs typeface="Times New Roman" panose="02020603050405020304" pitchFamily="18" charset="0"/>
                </a:rPr>
                <a:t> VSOPs in </a:t>
              </a:r>
              <a:r>
                <a:rPr lang="de-DE" sz="1200" dirty="0" err="1" smtClean="0">
                  <a:latin typeface="Times New Roman" panose="02020603050405020304" pitchFamily="18" charset="0"/>
                  <a:cs typeface="Times New Roman" panose="02020603050405020304" pitchFamily="18" charset="0"/>
                </a:rPr>
                <a:t>blue</a:t>
              </a:r>
              <a:r>
                <a:rPr lang="de-DE" sz="1200" dirty="0" smtClean="0">
                  <a:latin typeface="Times New Roman" panose="02020603050405020304" pitchFamily="18" charset="0"/>
                  <a:cs typeface="Times New Roman" panose="02020603050405020304" pitchFamily="18" charset="0"/>
                </a:rPr>
                <a:t>, CD31 in </a:t>
              </a:r>
              <a:r>
                <a:rPr lang="de-DE" sz="1200" dirty="0" err="1" smtClean="0">
                  <a:latin typeface="Times New Roman" panose="02020603050405020304" pitchFamily="18" charset="0"/>
                  <a:cs typeface="Times New Roman" panose="02020603050405020304" pitchFamily="18" charset="0"/>
                </a:rPr>
                <a:t>green</a:t>
              </a:r>
              <a:r>
                <a:rPr lang="de-DE" sz="1200" dirty="0" smtClean="0">
                  <a:latin typeface="Times New Roman" panose="02020603050405020304" pitchFamily="18" charset="0"/>
                  <a:cs typeface="Times New Roman" panose="02020603050405020304" pitchFamily="18" charset="0"/>
                </a:rPr>
                <a:t>, F4/80 in </a:t>
              </a:r>
              <a:r>
                <a:rPr lang="de-DE" sz="1200" dirty="0" err="1" smtClean="0">
                  <a:latin typeface="Times New Roman" panose="02020603050405020304" pitchFamily="18" charset="0"/>
                  <a:cs typeface="Times New Roman" panose="02020603050405020304" pitchFamily="18" charset="0"/>
                </a:rPr>
                <a:t>magent</a:t>
              </a:r>
              <a:r>
                <a:rPr lang="de-DE" sz="1200" dirty="0">
                  <a:latin typeface="Times New Roman" panose="02020603050405020304" pitchFamily="18" charset="0"/>
                  <a:cs typeface="Times New Roman" panose="02020603050405020304" pitchFamily="18" charset="0"/>
                </a:rPr>
                <a:t>, , </a:t>
              </a:r>
              <a:r>
                <a:rPr lang="de-DE" sz="1200" dirty="0" err="1">
                  <a:latin typeface="Times New Roman" panose="02020603050405020304" pitchFamily="18" charset="0"/>
                  <a:cs typeface="Times New Roman" panose="02020603050405020304" pitchFamily="18" charset="0"/>
                </a:rPr>
                <a:t>nuclei</a:t>
              </a:r>
              <a:r>
                <a:rPr lang="de-DE" sz="1200" dirty="0">
                  <a:latin typeface="Times New Roman" panose="02020603050405020304" pitchFamily="18" charset="0"/>
                  <a:cs typeface="Times New Roman" panose="02020603050405020304" pitchFamily="18" charset="0"/>
                </a:rPr>
                <a:t> in </a:t>
              </a:r>
              <a:r>
                <a:rPr lang="de-DE" sz="1200" dirty="0" err="1">
                  <a:latin typeface="Times New Roman" panose="02020603050405020304" pitchFamily="18" charset="0"/>
                  <a:cs typeface="Times New Roman" panose="02020603050405020304" pitchFamily="18" charset="0"/>
                </a:rPr>
                <a:t>white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merged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image</a:t>
              </a:r>
              <a:r>
                <a:rPr lang="de-DE" sz="12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2943200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93133" y="824819"/>
            <a:ext cx="9947572" cy="4370420"/>
            <a:chOff x="-93133" y="824819"/>
            <a:chExt cx="9947572" cy="4370420"/>
          </a:xfrm>
        </p:grpSpPr>
        <p:grpSp>
          <p:nvGrpSpPr>
            <p:cNvPr id="21" name="Gruppieren 20"/>
            <p:cNvGrpSpPr/>
            <p:nvPr/>
          </p:nvGrpSpPr>
          <p:grpSpPr>
            <a:xfrm>
              <a:off x="7706" y="824819"/>
              <a:ext cx="9846733" cy="3680340"/>
              <a:chOff x="42757" y="636080"/>
              <a:chExt cx="14525410" cy="5763375"/>
            </a:xfrm>
          </p:grpSpPr>
          <p:grpSp>
            <p:nvGrpSpPr>
              <p:cNvPr id="15" name="Gruppieren 14"/>
              <p:cNvGrpSpPr/>
              <p:nvPr/>
            </p:nvGrpSpPr>
            <p:grpSpPr>
              <a:xfrm>
                <a:off x="42757" y="636080"/>
                <a:ext cx="14525410" cy="434583"/>
                <a:chOff x="143215" y="912102"/>
                <a:chExt cx="12614173" cy="434583"/>
              </a:xfrm>
            </p:grpSpPr>
            <p:sp>
              <p:nvSpPr>
                <p:cNvPr id="10" name="Rechteck 9"/>
                <p:cNvSpPr/>
                <p:nvPr/>
              </p:nvSpPr>
              <p:spPr>
                <a:xfrm>
                  <a:off x="143215" y="971044"/>
                  <a:ext cx="12614173" cy="2751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62" dirty="0">
                    <a:latin typeface="Arial" panose="020B0604020202020204" pitchFamily="34" charset="0"/>
                    <a:cs typeface="Arial" panose="020B0604020202020204" pitchFamily="34" charset="0"/>
                  </a:endParaRPr>
                </a:p>
              </p:txBody>
            </p:sp>
            <p:sp>
              <p:nvSpPr>
                <p:cNvPr id="11" name="Textfeld 10"/>
                <p:cNvSpPr txBox="1"/>
                <p:nvPr/>
              </p:nvSpPr>
              <p:spPr>
                <a:xfrm>
                  <a:off x="1970889" y="912102"/>
                  <a:ext cx="809955" cy="395258"/>
                </a:xfrm>
                <a:prstGeom prst="rect">
                  <a:avLst/>
                </a:prstGeom>
                <a:noFill/>
              </p:spPr>
              <p:txBody>
                <a:bodyPr wrap="none" rtlCol="0">
                  <a:spAutoFit/>
                </a:bodyPr>
                <a:lstStyle/>
                <a:p>
                  <a:r>
                    <a:rPr lang="de-DE" sz="1071" dirty="0">
                      <a:solidFill>
                        <a:srgbClr val="0B54E7"/>
                      </a:solidFill>
                      <a:latin typeface="Arial" panose="020B0604020202020204" pitchFamily="34" charset="0"/>
                      <a:cs typeface="Arial" panose="020B0604020202020204" pitchFamily="34" charset="0"/>
                    </a:rPr>
                    <a:t>VSOPs</a:t>
                  </a:r>
                </a:p>
              </p:txBody>
            </p:sp>
            <p:sp>
              <p:nvSpPr>
                <p:cNvPr id="12" name="Textfeld 11"/>
                <p:cNvSpPr txBox="1"/>
                <p:nvPr/>
              </p:nvSpPr>
              <p:spPr>
                <a:xfrm>
                  <a:off x="4611119" y="925363"/>
                  <a:ext cx="685252" cy="395259"/>
                </a:xfrm>
                <a:prstGeom prst="rect">
                  <a:avLst/>
                </a:prstGeom>
                <a:noFill/>
              </p:spPr>
              <p:txBody>
                <a:bodyPr wrap="none" rtlCol="0">
                  <a:spAutoFit/>
                </a:bodyPr>
                <a:lstStyle/>
                <a:p>
                  <a:r>
                    <a:rPr lang="de-DE" sz="1071" dirty="0">
                      <a:solidFill>
                        <a:srgbClr val="2BF51B"/>
                      </a:solidFill>
                      <a:latin typeface="Arial" panose="020B0604020202020204" pitchFamily="34" charset="0"/>
                      <a:cs typeface="Arial" panose="020B0604020202020204" pitchFamily="34" charset="0"/>
                    </a:rPr>
                    <a:t>CD31</a:t>
                  </a:r>
                </a:p>
              </p:txBody>
            </p:sp>
            <p:sp>
              <p:nvSpPr>
                <p:cNvPr id="13" name="Textfeld 12"/>
                <p:cNvSpPr txBox="1"/>
                <p:nvPr/>
              </p:nvSpPr>
              <p:spPr>
                <a:xfrm>
                  <a:off x="7121112" y="951427"/>
                  <a:ext cx="685252" cy="395258"/>
                </a:xfrm>
                <a:prstGeom prst="rect">
                  <a:avLst/>
                </a:prstGeom>
                <a:noFill/>
              </p:spPr>
              <p:txBody>
                <a:bodyPr wrap="none" rtlCol="0">
                  <a:spAutoFit/>
                </a:bodyPr>
                <a:lstStyle/>
                <a:p>
                  <a:r>
                    <a:rPr lang="de-DE" sz="1071" dirty="0">
                      <a:solidFill>
                        <a:srgbClr val="EB0BDB"/>
                      </a:solidFill>
                      <a:latin typeface="Arial" panose="020B0604020202020204" pitchFamily="34" charset="0"/>
                      <a:cs typeface="Arial" panose="020B0604020202020204" pitchFamily="34" charset="0"/>
                    </a:rPr>
                    <a:t>F4/80</a:t>
                  </a:r>
                </a:p>
              </p:txBody>
            </p:sp>
            <p:sp>
              <p:nvSpPr>
                <p:cNvPr id="14" name="Textfeld 13"/>
                <p:cNvSpPr txBox="1"/>
                <p:nvPr/>
              </p:nvSpPr>
              <p:spPr>
                <a:xfrm>
                  <a:off x="9614730" y="938622"/>
                  <a:ext cx="773157" cy="395258"/>
                </a:xfrm>
                <a:prstGeom prst="rect">
                  <a:avLst/>
                </a:prstGeom>
                <a:noFill/>
              </p:spPr>
              <p:txBody>
                <a:bodyPr wrap="none" rtlCol="0">
                  <a:spAutoFit/>
                </a:bodyPr>
                <a:lstStyle/>
                <a:p>
                  <a:r>
                    <a:rPr lang="de-DE" sz="1071" dirty="0">
                      <a:solidFill>
                        <a:schemeClr val="bg1"/>
                      </a:solidFill>
                      <a:latin typeface="Arial" panose="020B0604020202020204" pitchFamily="34" charset="0"/>
                      <a:cs typeface="Arial" panose="020B0604020202020204" pitchFamily="34" charset="0"/>
                    </a:rPr>
                    <a:t>Nuclei </a:t>
                  </a:r>
                </a:p>
              </p:txBody>
            </p:sp>
          </p:gr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57" y="991859"/>
                <a:ext cx="2891747" cy="5400000"/>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4029" y="995354"/>
                <a:ext cx="2891747" cy="5400000"/>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4826" y="999455"/>
                <a:ext cx="2891747" cy="5400000"/>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5622" y="999186"/>
                <a:ext cx="2891747" cy="5400000"/>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6420" y="999186"/>
                <a:ext cx="2891747" cy="5400000"/>
              </a:xfrm>
              <a:prstGeom prst="rect">
                <a:avLst/>
              </a:prstGeom>
            </p:spPr>
          </p:pic>
        </p:grpSp>
        <p:sp>
          <p:nvSpPr>
            <p:cNvPr id="16" name="Textfeld 15"/>
            <p:cNvSpPr txBox="1"/>
            <p:nvPr/>
          </p:nvSpPr>
          <p:spPr>
            <a:xfrm>
              <a:off x="-93133" y="4548908"/>
              <a:ext cx="9821333" cy="646331"/>
            </a:xfrm>
            <a:prstGeom prst="rect">
              <a:avLst/>
            </a:prstGeom>
            <a:noFill/>
          </p:spPr>
          <p:txBody>
            <a:bodyPr wrap="square" rtlCol="0">
              <a:spAutoFit/>
            </a:bodyPr>
            <a:lstStyle/>
            <a:p>
              <a:r>
                <a:rPr lang="de-DE" sz="1200" b="1" dirty="0" err="1">
                  <a:latin typeface="Times New Roman" panose="02020603050405020304" pitchFamily="18" charset="0"/>
                  <a:cs typeface="Times New Roman" panose="02020603050405020304" pitchFamily="18" charset="0"/>
                </a:rPr>
                <a:t>Supplementary</a:t>
              </a:r>
              <a:r>
                <a:rPr lang="de-DE" sz="1200" b="1" dirty="0">
                  <a:latin typeface="Times New Roman" panose="02020603050405020304" pitchFamily="18" charset="0"/>
                  <a:cs typeface="Times New Roman" panose="02020603050405020304" pitchFamily="18" charset="0"/>
                </a:rPr>
                <a:t> </a:t>
              </a:r>
              <a:r>
                <a:rPr lang="de-DE" sz="1200" b="1" dirty="0" err="1">
                  <a:latin typeface="Times New Roman" panose="02020603050405020304" pitchFamily="18" charset="0"/>
                  <a:cs typeface="Times New Roman" panose="02020603050405020304" pitchFamily="18" charset="0"/>
                </a:rPr>
                <a:t>Figure</a:t>
              </a:r>
              <a:r>
                <a:rPr lang="de-DE" sz="1200" b="1" dirty="0">
                  <a:latin typeface="Times New Roman" panose="02020603050405020304" pitchFamily="18" charset="0"/>
                  <a:cs typeface="Times New Roman" panose="02020603050405020304" pitchFamily="18" charset="0"/>
                </a:rPr>
                <a:t> </a:t>
              </a:r>
              <a:r>
                <a:rPr lang="de-DE" sz="1200" b="1" dirty="0" smtClean="0">
                  <a:latin typeface="Times New Roman" panose="02020603050405020304" pitchFamily="18" charset="0"/>
                  <a:cs typeface="Times New Roman" panose="02020603050405020304" pitchFamily="18" charset="0"/>
                </a:rPr>
                <a:t>8. </a:t>
              </a:r>
              <a:r>
                <a:rPr lang="de-DE" sz="1200" dirty="0" err="1" smtClean="0">
                  <a:latin typeface="Times New Roman" panose="02020603050405020304" pitchFamily="18" charset="0"/>
                  <a:cs typeface="Times New Roman" panose="02020603050405020304" pitchFamily="18" charset="0"/>
                </a:rPr>
                <a:t>Representative</a:t>
              </a:r>
              <a:r>
                <a:rPr lang="de-DE" sz="1200" dirty="0" smtClean="0">
                  <a:latin typeface="Times New Roman" panose="02020603050405020304" pitchFamily="18" charset="0"/>
                  <a:cs typeface="Times New Roman" panose="02020603050405020304" pitchFamily="18" charset="0"/>
                </a:rPr>
                <a:t> IMC </a:t>
              </a:r>
              <a:r>
                <a:rPr lang="de-DE" sz="1200" dirty="0" err="1" smtClean="0">
                  <a:latin typeface="Times New Roman" panose="02020603050405020304" pitchFamily="18" charset="0"/>
                  <a:cs typeface="Times New Roman" panose="02020603050405020304" pitchFamily="18" charset="0"/>
                </a:rPr>
                <a:t>image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of</a:t>
              </a:r>
              <a:r>
                <a:rPr lang="de-DE" sz="1200" dirty="0" smtClean="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colon</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tissue</a:t>
              </a:r>
              <a:r>
                <a:rPr lang="de-DE" sz="1200" dirty="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from</a:t>
              </a:r>
              <a:r>
                <a:rPr lang="de-DE" sz="1200" dirty="0" smtClean="0">
                  <a:latin typeface="Times New Roman" panose="02020603050405020304" pitchFamily="18" charset="0"/>
                  <a:cs typeface="Times New Roman" panose="02020603050405020304" pitchFamily="18" charset="0"/>
                </a:rPr>
                <a:t> a </a:t>
              </a:r>
              <a:r>
                <a:rPr lang="de-DE" sz="1200" dirty="0" err="1" smtClean="0">
                  <a:latin typeface="Times New Roman" panose="02020603050405020304" pitchFamily="18" charset="0"/>
                  <a:cs typeface="Times New Roman" panose="02020603050405020304" pitchFamily="18" charset="0"/>
                </a:rPr>
                <a:t>day</a:t>
              </a:r>
              <a:r>
                <a:rPr lang="de-DE" sz="1200" dirty="0" smtClean="0">
                  <a:latin typeface="Times New Roman" panose="02020603050405020304" pitchFamily="18" charset="0"/>
                  <a:cs typeface="Times New Roman" panose="02020603050405020304" pitchFamily="18" charset="0"/>
                </a:rPr>
                <a:t> 6 DSS-</a:t>
              </a:r>
              <a:r>
                <a:rPr lang="de-DE" sz="1200" dirty="0" err="1" smtClean="0">
                  <a:latin typeface="Times New Roman" panose="02020603050405020304" pitchFamily="18" charset="0"/>
                  <a:cs typeface="Times New Roman" panose="02020603050405020304" pitchFamily="18" charset="0"/>
                </a:rPr>
                <a:t>induced</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colitis</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mouse</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With</a:t>
              </a:r>
              <a:r>
                <a:rPr lang="de-DE" sz="1200" dirty="0" smtClean="0">
                  <a:latin typeface="Times New Roman" panose="02020603050405020304" pitchFamily="18" charset="0"/>
                  <a:cs typeface="Times New Roman" panose="02020603050405020304" pitchFamily="18" charset="0"/>
                </a:rPr>
                <a:t> VSOPs in </a:t>
              </a:r>
              <a:r>
                <a:rPr lang="de-DE" sz="1200" dirty="0" err="1" smtClean="0">
                  <a:latin typeface="Times New Roman" panose="02020603050405020304" pitchFamily="18" charset="0"/>
                  <a:cs typeface="Times New Roman" panose="02020603050405020304" pitchFamily="18" charset="0"/>
                </a:rPr>
                <a:t>blue</a:t>
              </a:r>
              <a:r>
                <a:rPr lang="de-DE" sz="1200" dirty="0" smtClean="0">
                  <a:latin typeface="Times New Roman" panose="02020603050405020304" pitchFamily="18" charset="0"/>
                  <a:cs typeface="Times New Roman" panose="02020603050405020304" pitchFamily="18" charset="0"/>
                </a:rPr>
                <a:t>, CD31 in </a:t>
              </a:r>
              <a:r>
                <a:rPr lang="de-DE" sz="1200" dirty="0" err="1" smtClean="0">
                  <a:latin typeface="Times New Roman" panose="02020603050405020304" pitchFamily="18" charset="0"/>
                  <a:cs typeface="Times New Roman" panose="02020603050405020304" pitchFamily="18" charset="0"/>
                </a:rPr>
                <a:t>green</a:t>
              </a:r>
              <a:r>
                <a:rPr lang="de-DE" sz="1200" dirty="0" smtClean="0">
                  <a:latin typeface="Times New Roman" panose="02020603050405020304" pitchFamily="18" charset="0"/>
                  <a:cs typeface="Times New Roman" panose="02020603050405020304" pitchFamily="18" charset="0"/>
                </a:rPr>
                <a:t>, F4/80 in </a:t>
              </a:r>
              <a:r>
                <a:rPr lang="de-DE" sz="1200" dirty="0" err="1" smtClean="0">
                  <a:latin typeface="Times New Roman" panose="02020603050405020304" pitchFamily="18" charset="0"/>
                  <a:cs typeface="Times New Roman" panose="02020603050405020304" pitchFamily="18" charset="0"/>
                </a:rPr>
                <a:t>magenta</a:t>
              </a:r>
              <a:r>
                <a:rPr lang="de-DE" sz="1200" dirty="0" smtClean="0">
                  <a:latin typeface="Times New Roman" panose="02020603050405020304" pitchFamily="18" charset="0"/>
                  <a:cs typeface="Times New Roman" panose="02020603050405020304" pitchFamily="18" charset="0"/>
                </a:rPr>
                <a:t>, </a:t>
              </a:r>
              <a:r>
                <a:rPr lang="de-DE" sz="1200" dirty="0" err="1" smtClean="0">
                  <a:latin typeface="Times New Roman" panose="02020603050405020304" pitchFamily="18" charset="0"/>
                  <a:cs typeface="Times New Roman" panose="02020603050405020304" pitchFamily="18" charset="0"/>
                </a:rPr>
                <a:t>nuclei</a:t>
              </a:r>
              <a:r>
                <a:rPr lang="de-DE" sz="1200" dirty="0" smtClean="0">
                  <a:latin typeface="Times New Roman" panose="02020603050405020304" pitchFamily="18" charset="0"/>
                  <a:cs typeface="Times New Roman" panose="02020603050405020304" pitchFamily="18" charset="0"/>
                </a:rPr>
                <a:t> </a:t>
              </a:r>
              <a:r>
                <a:rPr lang="de-DE" sz="1200" dirty="0">
                  <a:latin typeface="Times New Roman" panose="02020603050405020304" pitchFamily="18" charset="0"/>
                  <a:cs typeface="Times New Roman" panose="02020603050405020304" pitchFamily="18" charset="0"/>
                </a:rPr>
                <a:t>in </a:t>
              </a:r>
              <a:r>
                <a:rPr lang="de-DE" sz="1200" dirty="0" err="1">
                  <a:latin typeface="Times New Roman" panose="02020603050405020304" pitchFamily="18" charset="0"/>
                  <a:cs typeface="Times New Roman" panose="02020603050405020304" pitchFamily="18" charset="0"/>
                </a:rPr>
                <a:t>white</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and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merged</a:t>
              </a:r>
              <a:r>
                <a:rPr lang="de-DE" sz="1200" dirty="0">
                  <a:latin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cs typeface="Times New Roman" panose="02020603050405020304" pitchFamily="18" charset="0"/>
                </a:rPr>
                <a:t>image</a:t>
              </a:r>
              <a:r>
                <a:rPr lang="de-DE" sz="1200" dirty="0">
                  <a:latin typeface="Times New Roman" panose="02020603050405020304" pitchFamily="18" charset="0"/>
                  <a:cs typeface="Times New Roman" panose="02020603050405020304" pitchFamily="18" charset="0"/>
                </a:rPr>
                <a:t>. </a:t>
              </a:r>
            </a:p>
            <a:p>
              <a:endParaRPr lang="de-DE" sz="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70645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1321</Words>
  <Application>Microsoft Office PowerPoint</Application>
  <PresentationFormat>A4-Papier (210 x 297 mm)</PresentationFormat>
  <Paragraphs>162</Paragraphs>
  <Slides>14</Slides>
  <Notes>0</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14</vt:i4>
      </vt:variant>
    </vt:vector>
  </HeadingPairs>
  <TitlesOfParts>
    <vt:vector size="21" baseType="lpstr">
      <vt:lpstr>ＭＳ Ｐゴシック</vt:lpstr>
      <vt:lpstr>Arial</vt:lpstr>
      <vt:lpstr>Calibri</vt:lpstr>
      <vt:lpstr>Calibri Light</vt:lpstr>
      <vt:lpstr>Times New Roman</vt:lpstr>
      <vt:lpstr>Office</vt:lpstr>
      <vt:lpstr>Prism 6</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Charité Universitaetsmedizin Berlin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Golusda, Laura</dc:creator>
  <cp:lastModifiedBy>Golusda, Laura</cp:lastModifiedBy>
  <cp:revision>59</cp:revision>
  <dcterms:created xsi:type="dcterms:W3CDTF">2021-11-08T13:21:47Z</dcterms:created>
  <dcterms:modified xsi:type="dcterms:W3CDTF">2022-05-13T06:50:02Z</dcterms:modified>
</cp:coreProperties>
</file>