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48" r:id="rId2"/>
    <p:sldId id="351" r:id="rId3"/>
    <p:sldId id="353" r:id="rId4"/>
    <p:sldId id="350" r:id="rId5"/>
    <p:sldId id="352" r:id="rId6"/>
  </p:sldIdLst>
  <p:sldSz cx="6858000" cy="9144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DD7"/>
    <a:srgbClr val="364BD8"/>
    <a:srgbClr val="FC637B"/>
    <a:srgbClr val="D74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405"/>
  </p:normalViewPr>
  <p:slideViewPr>
    <p:cSldViewPr snapToGrid="0">
      <p:cViewPr varScale="1">
        <p:scale>
          <a:sx n="160" d="100"/>
          <a:sy n="160" d="100"/>
        </p:scale>
        <p:origin x="6432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nbm-nas05.dyc.unavarra.es\u_proteomica\Backups\PROYECTOS%20EN%20CURSO\SARS%20CoV-2\Experimentos\PROTEOMICS%20300421\WB\Grafica%20WB%20SARS%20Tanda2%20solo%20GF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nbm-nas05.dyc.unavarra.es\u_proteomica\Backups\PROYECTOS%20EN%20CURSO\SARS%20CoV-2\Experimentos\PROTEOMICS%20300421\WB\Grafica%20WB%20SARS%20Tanda2%20solo%20GF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nbm-nas05.dyc.unavarra.es\u_proteomica\Backups\PROYECTOS%20EN%20CURSO\SARS%20CoV-2\Experimentos\PROTEOMICS%20300421\WB\Grafica%20WB%20SARS%20Tanda2%20solo%20GF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nbm-nas05.dyc.unavarra.es\u_proteomica\Backups\PROYECTOS%20EN%20CURSO\SARS%20CoV-2\Experimentos\PROTEOMICS%20300421\WB\Grafica%20WB%20SARS%20Tanda2%20solo%20GF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nriquesantamaria\Library\Mobile%20Documents\com~apple~CloudDocs\PROYECTOS%20EN%20MARCHA\SARS-COV-2%20&amp;%20COVID\SARS-COV-2%20OLFACTORY%20OMICS\GO%20IMMUNOLOGICAL%20PROTEOTRANSCRIPTOMICS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nriquesantamaria\Library\Mobile%20Documents\com~apple~CloudDocs\PROYECTOS%20EN%20MARCHA\SARS-COV-2%20&amp;%20COVID\SARS-COV-2%20OLFACTORY%20OMICS\GO%20IMMUNOLOGICAL%20PROTEOTRANSCRIPTOMICS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'RATIO PKC'!$A$24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5C-CF4B-9DBD-2C74C3C9C1C3}"/>
              </c:ext>
            </c:extLst>
          </c:dPt>
          <c:errBars>
            <c:errBarType val="both"/>
            <c:errValType val="cust"/>
            <c:noEndCap val="0"/>
            <c:plus>
              <c:numRef>
                <c:f>'RATIO PKC'!$D$27</c:f>
                <c:numCache>
                  <c:formatCode>General</c:formatCode>
                  <c:ptCount val="1"/>
                  <c:pt idx="0">
                    <c:v>0.27246309697529492</c:v>
                  </c:pt>
                </c:numCache>
              </c:numRef>
            </c:plus>
            <c:minus>
              <c:numRef>
                <c:f>'RATIO PKC'!$D$27</c:f>
                <c:numCache>
                  <c:formatCode>General</c:formatCode>
                  <c:ptCount val="1"/>
                  <c:pt idx="0">
                    <c:v>0.27246309697529492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PKC'!$B$22</c:f>
              <c:strCache>
                <c:ptCount val="1"/>
                <c:pt idx="0">
                  <c:v>RATIO PKC</c:v>
                </c:pt>
              </c:strCache>
            </c:strRef>
          </c:cat>
          <c:val>
            <c:numRef>
              <c:f>'RATIO PKC'!$D$24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5C-CF4B-9DBD-2C74C3C9C1C3}"/>
            </c:ext>
          </c:extLst>
        </c:ser>
        <c:ser>
          <c:idx val="3"/>
          <c:order val="1"/>
          <c:tx>
            <c:strRef>
              <c:f>'RATIO PKC'!$A$29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PKC'!$D$32</c:f>
                <c:numCache>
                  <c:formatCode>General</c:formatCode>
                  <c:ptCount val="1"/>
                  <c:pt idx="0">
                    <c:v>0.21578015463830674</c:v>
                  </c:pt>
                </c:numCache>
              </c:numRef>
            </c:plus>
            <c:minus>
              <c:numRef>
                <c:f>'RATIO PKC'!$D$32</c:f>
                <c:numCache>
                  <c:formatCode>General</c:formatCode>
                  <c:ptCount val="1"/>
                  <c:pt idx="0">
                    <c:v>0.21578015463830674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PKC'!$B$22</c:f>
              <c:strCache>
                <c:ptCount val="1"/>
                <c:pt idx="0">
                  <c:v>RATIO PKC</c:v>
                </c:pt>
              </c:strCache>
            </c:strRef>
          </c:cat>
          <c:val>
            <c:numRef>
              <c:f>'RATIO PKC'!$D$29</c:f>
              <c:numCache>
                <c:formatCode>General</c:formatCode>
                <c:ptCount val="1"/>
                <c:pt idx="0">
                  <c:v>0.59960244138061713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5C-CF4B-9DBD-2C74C3C9C1C3}"/>
            </c:ext>
          </c:extLst>
        </c:ser>
        <c:ser>
          <c:idx val="4"/>
          <c:order val="2"/>
          <c:tx>
            <c:strRef>
              <c:f>'RATIO PKC'!$A$34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PKC'!$D$37</c:f>
                <c:numCache>
                  <c:formatCode>General</c:formatCode>
                  <c:ptCount val="1"/>
                  <c:pt idx="0">
                    <c:v>0.6407094980834861</c:v>
                  </c:pt>
                </c:numCache>
              </c:numRef>
            </c:plus>
            <c:minus>
              <c:numRef>
                <c:f>'RATIO PKC'!$D$37</c:f>
                <c:numCache>
                  <c:formatCode>General</c:formatCode>
                  <c:ptCount val="1"/>
                  <c:pt idx="0">
                    <c:v>0.6407094980834861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PKC'!$B$22</c:f>
              <c:strCache>
                <c:ptCount val="1"/>
                <c:pt idx="0">
                  <c:v>RATIO PKC</c:v>
                </c:pt>
              </c:strCache>
            </c:strRef>
          </c:cat>
          <c:val>
            <c:numRef>
              <c:f>'RATIO PKC'!$D$34</c:f>
              <c:numCache>
                <c:formatCode>General</c:formatCode>
                <c:ptCount val="1"/>
                <c:pt idx="0">
                  <c:v>1.6916265044978553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C-CF4B-9DBD-2C74C3C9C1C3}"/>
            </c:ext>
          </c:extLst>
        </c:ser>
        <c:ser>
          <c:idx val="5"/>
          <c:order val="3"/>
          <c:tx>
            <c:strRef>
              <c:f>'RATIO PKC'!$A$39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PKC'!$D$42</c:f>
                <c:numCache>
                  <c:formatCode>General</c:formatCode>
                  <c:ptCount val="1"/>
                  <c:pt idx="0">
                    <c:v>0.35502073497905662</c:v>
                  </c:pt>
                </c:numCache>
              </c:numRef>
            </c:plus>
            <c:minus>
              <c:numRef>
                <c:f>'RATIO PKC'!$D$42</c:f>
                <c:numCache>
                  <c:formatCode>General</c:formatCode>
                  <c:ptCount val="1"/>
                  <c:pt idx="0">
                    <c:v>0.35502073497905662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PKC'!$B$22</c:f>
              <c:strCache>
                <c:ptCount val="1"/>
                <c:pt idx="0">
                  <c:v>RATIO PKC</c:v>
                </c:pt>
              </c:strCache>
            </c:strRef>
          </c:cat>
          <c:val>
            <c:numRef>
              <c:f>'RATIO PKC'!$D$39</c:f>
              <c:numCache>
                <c:formatCode>General</c:formatCode>
                <c:ptCount val="1"/>
                <c:pt idx="0">
                  <c:v>1.2094866282893346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5C-CF4B-9DBD-2C74C3C9C1C3}"/>
            </c:ext>
          </c:extLst>
        </c:ser>
        <c:ser>
          <c:idx val="6"/>
          <c:order val="4"/>
          <c:tx>
            <c:strRef>
              <c:f>'RATIO PKC'!$A$44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PKC'!$D$47</c:f>
                <c:numCache>
                  <c:formatCode>General</c:formatCode>
                  <c:ptCount val="1"/>
                  <c:pt idx="0">
                    <c:v>0.26933920140365858</c:v>
                  </c:pt>
                </c:numCache>
              </c:numRef>
            </c:plus>
            <c:minus>
              <c:numRef>
                <c:f>'RATIO PKC'!$D$47</c:f>
                <c:numCache>
                  <c:formatCode>General</c:formatCode>
                  <c:ptCount val="1"/>
                  <c:pt idx="0">
                    <c:v>0.26933920140365858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PKC'!$B$22</c:f>
              <c:strCache>
                <c:ptCount val="1"/>
                <c:pt idx="0">
                  <c:v>RATIO PKC</c:v>
                </c:pt>
              </c:strCache>
            </c:strRef>
          </c:cat>
          <c:val>
            <c:numRef>
              <c:f>'RATIO PKC'!$D$44</c:f>
              <c:numCache>
                <c:formatCode>General</c:formatCode>
                <c:ptCount val="1"/>
                <c:pt idx="0">
                  <c:v>1.5243999993960073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5C-CF4B-9DBD-2C74C3C9C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235264"/>
        <c:axId val="531231328"/>
      </c:barChart>
      <c:catAx>
        <c:axId val="531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1328"/>
        <c:crosses val="autoZero"/>
        <c:auto val="1"/>
        <c:lblAlgn val="ctr"/>
        <c:lblOffset val="100"/>
        <c:noMultiLvlLbl val="0"/>
      </c:catAx>
      <c:valAx>
        <c:axId val="5312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'RATIO PDK1'!$A$24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E8-C149-B939-934EA90EDA46}"/>
              </c:ext>
            </c:extLst>
          </c:dPt>
          <c:errBars>
            <c:errBarType val="both"/>
            <c:errValType val="cust"/>
            <c:noEndCap val="0"/>
            <c:plus>
              <c:numRef>
                <c:f>'RATIO PDK1'!$D$27</c:f>
                <c:numCache>
                  <c:formatCode>General</c:formatCode>
                  <c:ptCount val="1"/>
                  <c:pt idx="0">
                    <c:v>4.4748095510179157E-2</c:v>
                  </c:pt>
                </c:numCache>
              </c:numRef>
            </c:plus>
            <c:minus>
              <c:numRef>
                <c:f>'RATIO PDK1'!$D$27</c:f>
                <c:numCache>
                  <c:formatCode>General</c:formatCode>
                  <c:ptCount val="1"/>
                  <c:pt idx="0">
                    <c:v>4.4748095510179157E-2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PDK1'!$B$22</c:f>
              <c:strCache>
                <c:ptCount val="1"/>
                <c:pt idx="0">
                  <c:v>RATIO PDK1</c:v>
                </c:pt>
              </c:strCache>
            </c:strRef>
          </c:cat>
          <c:val>
            <c:numRef>
              <c:f>'RATIO PDK1'!$D$24</c:f>
              <c:numCache>
                <c:formatCode>General</c:formatCode>
                <c:ptCount val="1"/>
                <c:pt idx="0">
                  <c:v>1.0000000000000002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8-C149-B939-934EA90EDA46}"/>
            </c:ext>
          </c:extLst>
        </c:ser>
        <c:ser>
          <c:idx val="3"/>
          <c:order val="1"/>
          <c:tx>
            <c:strRef>
              <c:f>'RATIO PDK1'!$A$29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PDK1'!$D$32</c:f>
                <c:numCache>
                  <c:formatCode>General</c:formatCode>
                  <c:ptCount val="1"/>
                  <c:pt idx="0">
                    <c:v>0.11389705912461558</c:v>
                  </c:pt>
                </c:numCache>
              </c:numRef>
            </c:plus>
            <c:minus>
              <c:numRef>
                <c:f>'RATIO PDK1'!$D$32</c:f>
                <c:numCache>
                  <c:formatCode>General</c:formatCode>
                  <c:ptCount val="1"/>
                  <c:pt idx="0">
                    <c:v>0.11389705912461558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PDK1'!$B$22</c:f>
              <c:strCache>
                <c:ptCount val="1"/>
                <c:pt idx="0">
                  <c:v>RATIO PDK1</c:v>
                </c:pt>
              </c:strCache>
            </c:strRef>
          </c:cat>
          <c:val>
            <c:numRef>
              <c:f>'RATIO PDK1'!$D$29</c:f>
              <c:numCache>
                <c:formatCode>General</c:formatCode>
                <c:ptCount val="1"/>
                <c:pt idx="0">
                  <c:v>0.99695971612651269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C149-B939-934EA90EDA46}"/>
            </c:ext>
          </c:extLst>
        </c:ser>
        <c:ser>
          <c:idx val="4"/>
          <c:order val="2"/>
          <c:tx>
            <c:strRef>
              <c:f>'RATIO PDK1'!$A$34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PDK1'!$D$37</c:f>
                <c:numCache>
                  <c:formatCode>General</c:formatCode>
                  <c:ptCount val="1"/>
                  <c:pt idx="0">
                    <c:v>1.0145038201341626E-3</c:v>
                  </c:pt>
                </c:numCache>
              </c:numRef>
            </c:plus>
            <c:minus>
              <c:numRef>
                <c:f>'RATIO PDK1'!$D$37</c:f>
                <c:numCache>
                  <c:formatCode>General</c:formatCode>
                  <c:ptCount val="1"/>
                  <c:pt idx="0">
                    <c:v>1.0145038201341626E-3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PDK1'!$B$22</c:f>
              <c:strCache>
                <c:ptCount val="1"/>
                <c:pt idx="0">
                  <c:v>RATIO PDK1</c:v>
                </c:pt>
              </c:strCache>
            </c:strRef>
          </c:cat>
          <c:val>
            <c:numRef>
              <c:f>'RATIO PDK1'!$D$34</c:f>
              <c:numCache>
                <c:formatCode>General</c:formatCode>
                <c:ptCount val="1"/>
                <c:pt idx="0">
                  <c:v>0.95957215478342217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E8-C149-B939-934EA90EDA46}"/>
            </c:ext>
          </c:extLst>
        </c:ser>
        <c:ser>
          <c:idx val="5"/>
          <c:order val="3"/>
          <c:tx>
            <c:strRef>
              <c:f>'RATIO PDK1'!$A$39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PDK1'!$D$42</c:f>
                <c:numCache>
                  <c:formatCode>General</c:formatCode>
                  <c:ptCount val="1"/>
                  <c:pt idx="0">
                    <c:v>9.8093320819459415E-2</c:v>
                  </c:pt>
                </c:numCache>
              </c:numRef>
            </c:plus>
            <c:minus>
              <c:numRef>
                <c:f>'RATIO PDK1'!$D$42</c:f>
                <c:numCache>
                  <c:formatCode>General</c:formatCode>
                  <c:ptCount val="1"/>
                  <c:pt idx="0">
                    <c:v>9.8093320819459415E-2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PDK1'!$B$22</c:f>
              <c:strCache>
                <c:ptCount val="1"/>
                <c:pt idx="0">
                  <c:v>RATIO PDK1</c:v>
                </c:pt>
              </c:strCache>
            </c:strRef>
          </c:cat>
          <c:val>
            <c:numRef>
              <c:f>'RATIO PDK1'!$D$39</c:f>
              <c:numCache>
                <c:formatCode>General</c:formatCode>
                <c:ptCount val="1"/>
                <c:pt idx="0">
                  <c:v>1.2026972177745223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E8-C149-B939-934EA90EDA46}"/>
            </c:ext>
          </c:extLst>
        </c:ser>
        <c:ser>
          <c:idx val="6"/>
          <c:order val="4"/>
          <c:tx>
            <c:strRef>
              <c:f>'RATIO PDK1'!$A$44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PDK1'!$D$47</c:f>
                <c:numCache>
                  <c:formatCode>General</c:formatCode>
                  <c:ptCount val="1"/>
                  <c:pt idx="0">
                    <c:v>0.18234683232160837</c:v>
                  </c:pt>
                </c:numCache>
              </c:numRef>
            </c:plus>
            <c:minus>
              <c:numRef>
                <c:f>'RATIO PDK1'!$D$47</c:f>
                <c:numCache>
                  <c:formatCode>General</c:formatCode>
                  <c:ptCount val="1"/>
                  <c:pt idx="0">
                    <c:v>0.18234683232160837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PDK1'!$B$22</c:f>
              <c:strCache>
                <c:ptCount val="1"/>
                <c:pt idx="0">
                  <c:v>RATIO PDK1</c:v>
                </c:pt>
              </c:strCache>
            </c:strRef>
          </c:cat>
          <c:val>
            <c:numRef>
              <c:f>'RATIO PDK1'!$D$44</c:f>
              <c:numCache>
                <c:formatCode>General</c:formatCode>
                <c:ptCount val="1"/>
                <c:pt idx="0">
                  <c:v>1.2299312367082929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E8-C149-B939-934EA90E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235264"/>
        <c:axId val="531231328"/>
      </c:barChart>
      <c:catAx>
        <c:axId val="531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1328"/>
        <c:crosses val="autoZero"/>
        <c:auto val="1"/>
        <c:lblAlgn val="ctr"/>
        <c:lblOffset val="100"/>
        <c:noMultiLvlLbl val="0"/>
      </c:catAx>
      <c:valAx>
        <c:axId val="5312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'RATIO MEK'!$A$24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9C-D34A-8699-4677055A0ECB}"/>
              </c:ext>
            </c:extLst>
          </c:dPt>
          <c:errBars>
            <c:errBarType val="both"/>
            <c:errValType val="cust"/>
            <c:noEndCap val="0"/>
            <c:plus>
              <c:numRef>
                <c:f>'RATIO MEK'!$D$27</c:f>
                <c:numCache>
                  <c:formatCode>General</c:formatCode>
                  <c:ptCount val="1"/>
                  <c:pt idx="0">
                    <c:v>8.0020549565640572E-2</c:v>
                  </c:pt>
                </c:numCache>
              </c:numRef>
            </c:plus>
            <c:minus>
              <c:numRef>
                <c:f>'RATIO MEK'!$D$27</c:f>
                <c:numCache>
                  <c:formatCode>General</c:formatCode>
                  <c:ptCount val="1"/>
                  <c:pt idx="0">
                    <c:v>8.0020549565640572E-2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MEK'!$B$22</c:f>
              <c:strCache>
                <c:ptCount val="1"/>
                <c:pt idx="0">
                  <c:v>RATIO MEK</c:v>
                </c:pt>
              </c:strCache>
            </c:strRef>
          </c:cat>
          <c:val>
            <c:numRef>
              <c:f>'RATIO MEK'!$D$24</c:f>
              <c:numCache>
                <c:formatCode>General</c:formatCode>
                <c:ptCount val="1"/>
                <c:pt idx="0">
                  <c:v>1.0000000000000002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C-D34A-8699-4677055A0ECB}"/>
            </c:ext>
          </c:extLst>
        </c:ser>
        <c:ser>
          <c:idx val="3"/>
          <c:order val="1"/>
          <c:tx>
            <c:strRef>
              <c:f>'RATIO MEK'!$A$29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MEK'!$D$32</c:f>
                <c:numCache>
                  <c:formatCode>General</c:formatCode>
                  <c:ptCount val="1"/>
                  <c:pt idx="0">
                    <c:v>0.27179638985679067</c:v>
                  </c:pt>
                </c:numCache>
              </c:numRef>
            </c:plus>
            <c:minus>
              <c:numRef>
                <c:f>'RATIO MEK'!$D$32</c:f>
                <c:numCache>
                  <c:formatCode>General</c:formatCode>
                  <c:ptCount val="1"/>
                  <c:pt idx="0">
                    <c:v>0.27179638985679067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MEK'!$B$22</c:f>
              <c:strCache>
                <c:ptCount val="1"/>
                <c:pt idx="0">
                  <c:v>RATIO MEK</c:v>
                </c:pt>
              </c:strCache>
            </c:strRef>
          </c:cat>
          <c:val>
            <c:numRef>
              <c:f>'RATIO MEK'!$D$29</c:f>
              <c:numCache>
                <c:formatCode>General</c:formatCode>
                <c:ptCount val="1"/>
                <c:pt idx="0">
                  <c:v>1.4503212863641775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C-D34A-8699-4677055A0ECB}"/>
            </c:ext>
          </c:extLst>
        </c:ser>
        <c:ser>
          <c:idx val="4"/>
          <c:order val="2"/>
          <c:tx>
            <c:strRef>
              <c:f>'RATIO MEK'!$A$34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MEK'!$D$37</c:f>
                <c:numCache>
                  <c:formatCode>General</c:formatCode>
                  <c:ptCount val="1"/>
                  <c:pt idx="0">
                    <c:v>6.4312355021502551E-2</c:v>
                  </c:pt>
                </c:numCache>
              </c:numRef>
            </c:plus>
            <c:minus>
              <c:numRef>
                <c:f>'RATIO MEK'!$D$37</c:f>
                <c:numCache>
                  <c:formatCode>General</c:formatCode>
                  <c:ptCount val="1"/>
                  <c:pt idx="0">
                    <c:v>6.4312355021502551E-2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MEK'!$B$22</c:f>
              <c:strCache>
                <c:ptCount val="1"/>
                <c:pt idx="0">
                  <c:v>RATIO MEK</c:v>
                </c:pt>
              </c:strCache>
            </c:strRef>
          </c:cat>
          <c:val>
            <c:numRef>
              <c:f>'RATIO MEK'!$D$34</c:f>
              <c:numCache>
                <c:formatCode>General</c:formatCode>
                <c:ptCount val="1"/>
                <c:pt idx="0">
                  <c:v>0.98338690932675299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C-D34A-8699-4677055A0ECB}"/>
            </c:ext>
          </c:extLst>
        </c:ser>
        <c:ser>
          <c:idx val="5"/>
          <c:order val="3"/>
          <c:tx>
            <c:strRef>
              <c:f>'RATIO MEK'!$A$39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MEK'!$D$42</c:f>
                <c:numCache>
                  <c:formatCode>General</c:formatCode>
                  <c:ptCount val="1"/>
                  <c:pt idx="0">
                    <c:v>0.14144130710286296</c:v>
                  </c:pt>
                </c:numCache>
              </c:numRef>
            </c:plus>
            <c:minus>
              <c:numRef>
                <c:f>'RATIO MEK'!$D$42</c:f>
                <c:numCache>
                  <c:formatCode>General</c:formatCode>
                  <c:ptCount val="1"/>
                  <c:pt idx="0">
                    <c:v>0.14144130710286296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MEK'!$B$22</c:f>
              <c:strCache>
                <c:ptCount val="1"/>
                <c:pt idx="0">
                  <c:v>RATIO MEK</c:v>
                </c:pt>
              </c:strCache>
            </c:strRef>
          </c:cat>
          <c:val>
            <c:numRef>
              <c:f>'RATIO MEK'!$D$39</c:f>
              <c:numCache>
                <c:formatCode>General</c:formatCode>
                <c:ptCount val="1"/>
                <c:pt idx="0">
                  <c:v>1.1146713555797454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C-D34A-8699-4677055A0ECB}"/>
            </c:ext>
          </c:extLst>
        </c:ser>
        <c:ser>
          <c:idx val="6"/>
          <c:order val="4"/>
          <c:tx>
            <c:strRef>
              <c:f>'RATIO MEK'!$A$44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MEK'!$D$47</c:f>
                <c:numCache>
                  <c:formatCode>General</c:formatCode>
                  <c:ptCount val="1"/>
                  <c:pt idx="0">
                    <c:v>0.24099649128368975</c:v>
                  </c:pt>
                </c:numCache>
              </c:numRef>
            </c:plus>
            <c:minus>
              <c:numRef>
                <c:f>'RATIO MEK'!$D$47</c:f>
                <c:numCache>
                  <c:formatCode>General</c:formatCode>
                  <c:ptCount val="1"/>
                  <c:pt idx="0">
                    <c:v>0.24099649128368975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MEK'!$B$22</c:f>
              <c:strCache>
                <c:ptCount val="1"/>
                <c:pt idx="0">
                  <c:v>RATIO MEK</c:v>
                </c:pt>
              </c:strCache>
            </c:strRef>
          </c:cat>
          <c:val>
            <c:numRef>
              <c:f>'RATIO MEK'!$D$44</c:f>
              <c:numCache>
                <c:formatCode>General</c:formatCode>
                <c:ptCount val="1"/>
                <c:pt idx="0">
                  <c:v>1.3845914803624815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9C-D34A-8699-4677055A0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235264"/>
        <c:axId val="531231328"/>
      </c:barChart>
      <c:catAx>
        <c:axId val="531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1328"/>
        <c:crosses val="autoZero"/>
        <c:auto val="1"/>
        <c:lblAlgn val="ctr"/>
        <c:lblOffset val="100"/>
        <c:noMultiLvlLbl val="0"/>
      </c:catAx>
      <c:valAx>
        <c:axId val="5312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'RATIO CAMKII (2)'!$A$24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96-394C-83E9-5DD1A39D6E32}"/>
              </c:ext>
            </c:extLst>
          </c:dPt>
          <c:errBars>
            <c:errBarType val="both"/>
            <c:errValType val="cust"/>
            <c:noEndCap val="0"/>
            <c:plus>
              <c:numRef>
                <c:f>'RATIO CAMKII (2)'!$D$27</c:f>
                <c:numCache>
                  <c:formatCode>General</c:formatCode>
                  <c:ptCount val="1"/>
                  <c:pt idx="0">
                    <c:v>6.1697881507046234E-2</c:v>
                  </c:pt>
                </c:numCache>
              </c:numRef>
            </c:plus>
            <c:minus>
              <c:numRef>
                <c:f>'RATIO CAMKII (2)'!$D$27</c:f>
                <c:numCache>
                  <c:formatCode>General</c:formatCode>
                  <c:ptCount val="1"/>
                  <c:pt idx="0">
                    <c:v>6.1697881507046234E-2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CAMKII (2)'!$B$22</c:f>
              <c:strCache>
                <c:ptCount val="1"/>
                <c:pt idx="0">
                  <c:v>RATIO CAMKII</c:v>
                </c:pt>
              </c:strCache>
            </c:strRef>
          </c:cat>
          <c:val>
            <c:numRef>
              <c:f>'RATIO CAMKII (2)'!$D$24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6-394C-83E9-5DD1A39D6E32}"/>
            </c:ext>
          </c:extLst>
        </c:ser>
        <c:ser>
          <c:idx val="3"/>
          <c:order val="1"/>
          <c:tx>
            <c:strRef>
              <c:f>'RATIO CAMKII (2)'!$A$29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CAMKII (2)'!$D$32</c:f>
                <c:numCache>
                  <c:formatCode>General</c:formatCode>
                  <c:ptCount val="1"/>
                  <c:pt idx="0">
                    <c:v>0.10541522985503964</c:v>
                  </c:pt>
                </c:numCache>
              </c:numRef>
            </c:plus>
            <c:minus>
              <c:numRef>
                <c:f>'RATIO CAMKII (2)'!$D$32</c:f>
                <c:numCache>
                  <c:formatCode>General</c:formatCode>
                  <c:ptCount val="1"/>
                  <c:pt idx="0">
                    <c:v>0.10541522985503964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CAMKII (2)'!$B$22</c:f>
              <c:strCache>
                <c:ptCount val="1"/>
                <c:pt idx="0">
                  <c:v>RATIO CAMKII</c:v>
                </c:pt>
              </c:strCache>
            </c:strRef>
          </c:cat>
          <c:val>
            <c:numRef>
              <c:f>'RATIO CAMKII (2)'!$D$29</c:f>
              <c:numCache>
                <c:formatCode>General</c:formatCode>
                <c:ptCount val="1"/>
                <c:pt idx="0">
                  <c:v>0.97224204119461399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6-394C-83E9-5DD1A39D6E32}"/>
            </c:ext>
          </c:extLst>
        </c:ser>
        <c:ser>
          <c:idx val="4"/>
          <c:order val="2"/>
          <c:tx>
            <c:strRef>
              <c:f>'RATIO CAMKII (2)'!$A$34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CAMKII (2)'!$D$37</c:f>
                <c:numCache>
                  <c:formatCode>General</c:formatCode>
                  <c:ptCount val="1"/>
                  <c:pt idx="0">
                    <c:v>9.3187474220930502E-2</c:v>
                  </c:pt>
                </c:numCache>
              </c:numRef>
            </c:plus>
            <c:minus>
              <c:numRef>
                <c:f>'RATIO CAMKII (2)'!$D$37</c:f>
                <c:numCache>
                  <c:formatCode>General</c:formatCode>
                  <c:ptCount val="1"/>
                  <c:pt idx="0">
                    <c:v>9.3187474220930502E-2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CAMKII (2)'!$B$22</c:f>
              <c:strCache>
                <c:ptCount val="1"/>
                <c:pt idx="0">
                  <c:v>RATIO CAMKII</c:v>
                </c:pt>
              </c:strCache>
            </c:strRef>
          </c:cat>
          <c:val>
            <c:numRef>
              <c:f>'RATIO CAMKII (2)'!$D$34</c:f>
              <c:numCache>
                <c:formatCode>General</c:formatCode>
                <c:ptCount val="1"/>
                <c:pt idx="0">
                  <c:v>0.96008152170120808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6-394C-83E9-5DD1A39D6E32}"/>
            </c:ext>
          </c:extLst>
        </c:ser>
        <c:ser>
          <c:idx val="5"/>
          <c:order val="3"/>
          <c:tx>
            <c:strRef>
              <c:f>'RATIO CAMKII (2)'!$A$39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CAMKII (2)'!$D$42</c:f>
                <c:numCache>
                  <c:formatCode>General</c:formatCode>
                  <c:ptCount val="1"/>
                  <c:pt idx="0">
                    <c:v>4.883540232727468E-2</c:v>
                  </c:pt>
                </c:numCache>
              </c:numRef>
            </c:plus>
            <c:minus>
              <c:numRef>
                <c:f>'RATIO CAMKII (2)'!$D$42</c:f>
                <c:numCache>
                  <c:formatCode>General</c:formatCode>
                  <c:ptCount val="1"/>
                  <c:pt idx="0">
                    <c:v>4.883540232727468E-2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CAMKII (2)'!$B$22</c:f>
              <c:strCache>
                <c:ptCount val="1"/>
                <c:pt idx="0">
                  <c:v>RATIO CAMKII</c:v>
                </c:pt>
              </c:strCache>
            </c:strRef>
          </c:cat>
          <c:val>
            <c:numRef>
              <c:f>'RATIO CAMKII (2)'!$D$39</c:f>
              <c:numCache>
                <c:formatCode>General</c:formatCode>
                <c:ptCount val="1"/>
                <c:pt idx="0">
                  <c:v>1.1318049503301884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6-394C-83E9-5DD1A39D6E32}"/>
            </c:ext>
          </c:extLst>
        </c:ser>
        <c:ser>
          <c:idx val="6"/>
          <c:order val="4"/>
          <c:tx>
            <c:strRef>
              <c:f>'RATIO CAMKII (2)'!$A$44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'RATIO CAMKII (2)'!$D$47</c:f>
                <c:numCache>
                  <c:formatCode>General</c:formatCode>
                  <c:ptCount val="1"/>
                  <c:pt idx="0">
                    <c:v>0.20867908469525745</c:v>
                  </c:pt>
                </c:numCache>
              </c:numRef>
            </c:plus>
            <c:minus>
              <c:numRef>
                <c:f>'RATIO CAMKII (2)'!$D$47</c:f>
                <c:numCache>
                  <c:formatCode>General</c:formatCode>
                  <c:ptCount val="1"/>
                  <c:pt idx="0">
                    <c:v>0.20867908469525745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'RATIO CAMKII (2)'!$B$22</c:f>
              <c:strCache>
                <c:ptCount val="1"/>
                <c:pt idx="0">
                  <c:v>RATIO CAMKII</c:v>
                </c:pt>
              </c:strCache>
            </c:strRef>
          </c:cat>
          <c:val>
            <c:numRef>
              <c:f>'RATIO CAMKII (2)'!$D$44</c:f>
              <c:numCache>
                <c:formatCode>General</c:formatCode>
                <c:ptCount val="1"/>
                <c:pt idx="0">
                  <c:v>1.2635535026414628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6-394C-83E9-5DD1A39D6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235264"/>
        <c:axId val="531231328"/>
      </c:barChart>
      <c:catAx>
        <c:axId val="5312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1328"/>
        <c:crosses val="autoZero"/>
        <c:auto val="1"/>
        <c:lblAlgn val="ctr"/>
        <c:lblOffset val="100"/>
        <c:noMultiLvlLbl val="0"/>
      </c:catAx>
      <c:valAx>
        <c:axId val="53123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5312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GROUPING!$C$56</c:f>
              <c:strCache>
                <c:ptCount val="1"/>
                <c:pt idx="0">
                  <c:v>E PROTEIN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7-7346-894F-7A136380AAA0}"/>
              </c:ext>
            </c:extLst>
          </c:dPt>
          <c:cat>
            <c:strRef>
              <c:f>GROUPING!$B$57:$B$92</c:f>
              <c:strCache>
                <c:ptCount val="36"/>
                <c:pt idx="0">
                  <c:v>Antigen activates BCR leading to generation of second messengers</c:v>
                </c:pt>
                <c:pt idx="1">
                  <c:v>leukocyte activation involved in immune response</c:v>
                </c:pt>
                <c:pt idx="2">
                  <c:v>cellular response to interleukin-1</c:v>
                </c:pt>
                <c:pt idx="3">
                  <c:v>gamma-delta T cell activation</c:v>
                </c:pt>
                <c:pt idx="4">
                  <c:v>gamma-delta T cell differentiation</c:v>
                </c:pt>
                <c:pt idx="5">
                  <c:v>interleukin-1 alpha production</c:v>
                </c:pt>
                <c:pt idx="6">
                  <c:v>(-) regulation of interleukin-6 production</c:v>
                </c:pt>
                <c:pt idx="7">
                  <c:v>neutrophil chemotaxis</c:v>
                </c:pt>
                <c:pt idx="8">
                  <c:v>(+) regulation of gamma-delta T cell differentiation</c:v>
                </c:pt>
                <c:pt idx="9">
                  <c:v>(+) regulation of T cell differentiation</c:v>
                </c:pt>
                <c:pt idx="10">
                  <c:v>regulation of leukocyte differentiation</c:v>
                </c:pt>
                <c:pt idx="11">
                  <c:v>response to interleukin-1</c:v>
                </c:pt>
                <c:pt idx="12">
                  <c:v>regulation of macrophage activation</c:v>
                </c:pt>
                <c:pt idx="13">
                  <c:v>PIP3 signaling in B lymphocytes </c:v>
                </c:pt>
                <c:pt idx="14">
                  <c:v>(+) regulation of interleukin-8 production</c:v>
                </c:pt>
                <c:pt idx="15">
                  <c:v>regulation of innate immune response</c:v>
                </c:pt>
                <c:pt idx="16">
                  <c:v>(-) regulation of leukocyte cell-cell adhesion</c:v>
                </c:pt>
                <c:pt idx="17">
                  <c:v>(+) regulation of interleukin-17 production</c:v>
                </c:pt>
                <c:pt idx="18">
                  <c:v>inflammatory cell apoptotic process</c:v>
                </c:pt>
                <c:pt idx="19">
                  <c:v>(+) regulation of alpha-beta T cell proliferation</c:v>
                </c:pt>
                <c:pt idx="20">
                  <c:v>regulation of macrophage chemotaxis</c:v>
                </c:pt>
                <c:pt idx="21">
                  <c:v>Antiviral/anti-inflammatory effects of Nrf2 on SARS-CoV-2 pathway</c:v>
                </c:pt>
                <c:pt idx="22">
                  <c:v>regulation of neuroinflammatory response</c:v>
                </c:pt>
                <c:pt idx="23">
                  <c:v>interleukin-8 production</c:v>
                </c:pt>
                <c:pt idx="24">
                  <c:v>interleukin-1 production</c:v>
                </c:pt>
                <c:pt idx="25">
                  <c:v>(+) regulation of leukocyte differentiation</c:v>
                </c:pt>
                <c:pt idx="26">
                  <c:v>alpha-beta T cell proliferation</c:v>
                </c:pt>
                <c:pt idx="27">
                  <c:v>(-) regulation of leukocyte activation</c:v>
                </c:pt>
                <c:pt idx="28">
                  <c:v>(+) regulation of leukocyte proliferation</c:v>
                </c:pt>
                <c:pt idx="29">
                  <c:v>(+) regulation of T cell activation</c:v>
                </c:pt>
                <c:pt idx="30">
                  <c:v>T cell proliferation</c:v>
                </c:pt>
                <c:pt idx="31">
                  <c:v>lymphocyte proliferation</c:v>
                </c:pt>
                <c:pt idx="32">
                  <c:v>(+) regulation of leukocyte cell-cell adhesion</c:v>
                </c:pt>
                <c:pt idx="33">
                  <c:v>T cell differentiation</c:v>
                </c:pt>
                <c:pt idx="34">
                  <c:v>regulation of T cell activation</c:v>
                </c:pt>
                <c:pt idx="35">
                  <c:v>lymphocyte differentiation</c:v>
                </c:pt>
              </c:strCache>
            </c:strRef>
          </c:cat>
          <c:val>
            <c:numRef>
              <c:f>GROUPING!$C$57:$C$92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8</c:v>
                </c:pt>
                <c:pt idx="14">
                  <c:v>10</c:v>
                </c:pt>
                <c:pt idx="15">
                  <c:v>22</c:v>
                </c:pt>
                <c:pt idx="16">
                  <c:v>0</c:v>
                </c:pt>
                <c:pt idx="17">
                  <c:v>7</c:v>
                </c:pt>
                <c:pt idx="18">
                  <c:v>5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11</c:v>
                </c:pt>
                <c:pt idx="23">
                  <c:v>15</c:v>
                </c:pt>
                <c:pt idx="24">
                  <c:v>17</c:v>
                </c:pt>
                <c:pt idx="25">
                  <c:v>20</c:v>
                </c:pt>
                <c:pt idx="26">
                  <c:v>8</c:v>
                </c:pt>
                <c:pt idx="27">
                  <c:v>22</c:v>
                </c:pt>
                <c:pt idx="28">
                  <c:v>22</c:v>
                </c:pt>
                <c:pt idx="29">
                  <c:v>25</c:v>
                </c:pt>
                <c:pt idx="30">
                  <c:v>26</c:v>
                </c:pt>
                <c:pt idx="31">
                  <c:v>27</c:v>
                </c:pt>
                <c:pt idx="32">
                  <c:v>28</c:v>
                </c:pt>
                <c:pt idx="33">
                  <c:v>31</c:v>
                </c:pt>
                <c:pt idx="34">
                  <c:v>36</c:v>
                </c:pt>
                <c:pt idx="3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7-7346-894F-7A136380AAA0}"/>
            </c:ext>
          </c:extLst>
        </c:ser>
        <c:ser>
          <c:idx val="1"/>
          <c:order val="1"/>
          <c:tx>
            <c:strRef>
              <c:f>GROUPING!$D$56</c:f>
              <c:strCache>
                <c:ptCount val="1"/>
                <c:pt idx="0">
                  <c:v>M PROTEIN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GROUPING!$B$57:$B$92</c:f>
              <c:strCache>
                <c:ptCount val="36"/>
                <c:pt idx="0">
                  <c:v>Antigen activates BCR leading to generation of second messengers</c:v>
                </c:pt>
                <c:pt idx="1">
                  <c:v>leukocyte activation involved in immune response</c:v>
                </c:pt>
                <c:pt idx="2">
                  <c:v>cellular response to interleukin-1</c:v>
                </c:pt>
                <c:pt idx="3">
                  <c:v>gamma-delta T cell activation</c:v>
                </c:pt>
                <c:pt idx="4">
                  <c:v>gamma-delta T cell differentiation</c:v>
                </c:pt>
                <c:pt idx="5">
                  <c:v>interleukin-1 alpha production</c:v>
                </c:pt>
                <c:pt idx="6">
                  <c:v>(-) regulation of interleukin-6 production</c:v>
                </c:pt>
                <c:pt idx="7">
                  <c:v>neutrophil chemotaxis</c:v>
                </c:pt>
                <c:pt idx="8">
                  <c:v>(+) regulation of gamma-delta T cell differentiation</c:v>
                </c:pt>
                <c:pt idx="9">
                  <c:v>(+) regulation of T cell differentiation</c:v>
                </c:pt>
                <c:pt idx="10">
                  <c:v>regulation of leukocyte differentiation</c:v>
                </c:pt>
                <c:pt idx="11">
                  <c:v>response to interleukin-1</c:v>
                </c:pt>
                <c:pt idx="12">
                  <c:v>regulation of macrophage activation</c:v>
                </c:pt>
                <c:pt idx="13">
                  <c:v>PIP3 signaling in B lymphocytes </c:v>
                </c:pt>
                <c:pt idx="14">
                  <c:v>(+) regulation of interleukin-8 production</c:v>
                </c:pt>
                <c:pt idx="15">
                  <c:v>regulation of innate immune response</c:v>
                </c:pt>
                <c:pt idx="16">
                  <c:v>(-) regulation of leukocyte cell-cell adhesion</c:v>
                </c:pt>
                <c:pt idx="17">
                  <c:v>(+) regulation of interleukin-17 production</c:v>
                </c:pt>
                <c:pt idx="18">
                  <c:v>inflammatory cell apoptotic process</c:v>
                </c:pt>
                <c:pt idx="19">
                  <c:v>(+) regulation of alpha-beta T cell proliferation</c:v>
                </c:pt>
                <c:pt idx="20">
                  <c:v>regulation of macrophage chemotaxis</c:v>
                </c:pt>
                <c:pt idx="21">
                  <c:v>Antiviral/anti-inflammatory effects of Nrf2 on SARS-CoV-2 pathway</c:v>
                </c:pt>
                <c:pt idx="22">
                  <c:v>regulation of neuroinflammatory response</c:v>
                </c:pt>
                <c:pt idx="23">
                  <c:v>interleukin-8 production</c:v>
                </c:pt>
                <c:pt idx="24">
                  <c:v>interleukin-1 production</c:v>
                </c:pt>
                <c:pt idx="25">
                  <c:v>(+) regulation of leukocyte differentiation</c:v>
                </c:pt>
                <c:pt idx="26">
                  <c:v>alpha-beta T cell proliferation</c:v>
                </c:pt>
                <c:pt idx="27">
                  <c:v>(-) regulation of leukocyte activation</c:v>
                </c:pt>
                <c:pt idx="28">
                  <c:v>(+) regulation of leukocyte proliferation</c:v>
                </c:pt>
                <c:pt idx="29">
                  <c:v>(+) regulation of T cell activation</c:v>
                </c:pt>
                <c:pt idx="30">
                  <c:v>T cell proliferation</c:v>
                </c:pt>
                <c:pt idx="31">
                  <c:v>lymphocyte proliferation</c:v>
                </c:pt>
                <c:pt idx="32">
                  <c:v>(+) regulation of leukocyte cell-cell adhesion</c:v>
                </c:pt>
                <c:pt idx="33">
                  <c:v>T cell differentiation</c:v>
                </c:pt>
                <c:pt idx="34">
                  <c:v>regulation of T cell activation</c:v>
                </c:pt>
                <c:pt idx="35">
                  <c:v>lymphocyte differentiation</c:v>
                </c:pt>
              </c:strCache>
            </c:strRef>
          </c:cat>
          <c:val>
            <c:numRef>
              <c:f>GROUPING!$D$57:$D$92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10</c:v>
                </c:pt>
                <c:pt idx="7">
                  <c:v>15</c:v>
                </c:pt>
                <c:pt idx="8">
                  <c:v>3</c:v>
                </c:pt>
                <c:pt idx="9">
                  <c:v>14</c:v>
                </c:pt>
                <c:pt idx="10">
                  <c:v>32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</c:v>
                </c:pt>
                <c:pt idx="17">
                  <c:v>0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  <c:pt idx="21">
                  <c:v>7</c:v>
                </c:pt>
                <c:pt idx="22">
                  <c:v>9</c:v>
                </c:pt>
                <c:pt idx="23">
                  <c:v>15</c:v>
                </c:pt>
                <c:pt idx="24">
                  <c:v>20</c:v>
                </c:pt>
                <c:pt idx="25">
                  <c:v>20</c:v>
                </c:pt>
                <c:pt idx="26">
                  <c:v>22</c:v>
                </c:pt>
                <c:pt idx="27">
                  <c:v>24</c:v>
                </c:pt>
                <c:pt idx="28">
                  <c:v>19</c:v>
                </c:pt>
                <c:pt idx="29">
                  <c:v>25</c:v>
                </c:pt>
                <c:pt idx="30">
                  <c:v>25</c:v>
                </c:pt>
                <c:pt idx="31">
                  <c:v>36</c:v>
                </c:pt>
                <c:pt idx="32">
                  <c:v>28</c:v>
                </c:pt>
                <c:pt idx="33">
                  <c:v>34</c:v>
                </c:pt>
                <c:pt idx="34">
                  <c:v>41</c:v>
                </c:pt>
                <c:pt idx="3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F7-7346-894F-7A136380AAA0}"/>
            </c:ext>
          </c:extLst>
        </c:ser>
        <c:ser>
          <c:idx val="2"/>
          <c:order val="2"/>
          <c:tx>
            <c:strRef>
              <c:f>GROUPING!$E$56</c:f>
              <c:strCache>
                <c:ptCount val="1"/>
                <c:pt idx="0">
                  <c:v>N PROTEIN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GROUPING!$B$57:$B$92</c:f>
              <c:strCache>
                <c:ptCount val="36"/>
                <c:pt idx="0">
                  <c:v>Antigen activates BCR leading to generation of second messengers</c:v>
                </c:pt>
                <c:pt idx="1">
                  <c:v>leukocyte activation involved in immune response</c:v>
                </c:pt>
                <c:pt idx="2">
                  <c:v>cellular response to interleukin-1</c:v>
                </c:pt>
                <c:pt idx="3">
                  <c:v>gamma-delta T cell activation</c:v>
                </c:pt>
                <c:pt idx="4">
                  <c:v>gamma-delta T cell differentiation</c:v>
                </c:pt>
                <c:pt idx="5">
                  <c:v>interleukin-1 alpha production</c:v>
                </c:pt>
                <c:pt idx="6">
                  <c:v>(-) regulation of interleukin-6 production</c:v>
                </c:pt>
                <c:pt idx="7">
                  <c:v>neutrophil chemotaxis</c:v>
                </c:pt>
                <c:pt idx="8">
                  <c:v>(+) regulation of gamma-delta T cell differentiation</c:v>
                </c:pt>
                <c:pt idx="9">
                  <c:v>(+) regulation of T cell differentiation</c:v>
                </c:pt>
                <c:pt idx="10">
                  <c:v>regulation of leukocyte differentiation</c:v>
                </c:pt>
                <c:pt idx="11">
                  <c:v>response to interleukin-1</c:v>
                </c:pt>
                <c:pt idx="12">
                  <c:v>regulation of macrophage activation</c:v>
                </c:pt>
                <c:pt idx="13">
                  <c:v>PIP3 signaling in B lymphocytes </c:v>
                </c:pt>
                <c:pt idx="14">
                  <c:v>(+) regulation of interleukin-8 production</c:v>
                </c:pt>
                <c:pt idx="15">
                  <c:v>regulation of innate immune response</c:v>
                </c:pt>
                <c:pt idx="16">
                  <c:v>(-) regulation of leukocyte cell-cell adhesion</c:v>
                </c:pt>
                <c:pt idx="17">
                  <c:v>(+) regulation of interleukin-17 production</c:v>
                </c:pt>
                <c:pt idx="18">
                  <c:v>inflammatory cell apoptotic process</c:v>
                </c:pt>
                <c:pt idx="19">
                  <c:v>(+) regulation of alpha-beta T cell proliferation</c:v>
                </c:pt>
                <c:pt idx="20">
                  <c:v>regulation of macrophage chemotaxis</c:v>
                </c:pt>
                <c:pt idx="21">
                  <c:v>Antiviral/anti-inflammatory effects of Nrf2 on SARS-CoV-2 pathway</c:v>
                </c:pt>
                <c:pt idx="22">
                  <c:v>regulation of neuroinflammatory response</c:v>
                </c:pt>
                <c:pt idx="23">
                  <c:v>interleukin-8 production</c:v>
                </c:pt>
                <c:pt idx="24">
                  <c:v>interleukin-1 production</c:v>
                </c:pt>
                <c:pt idx="25">
                  <c:v>(+) regulation of leukocyte differentiation</c:v>
                </c:pt>
                <c:pt idx="26">
                  <c:v>alpha-beta T cell proliferation</c:v>
                </c:pt>
                <c:pt idx="27">
                  <c:v>(-) regulation of leukocyte activation</c:v>
                </c:pt>
                <c:pt idx="28">
                  <c:v>(+) regulation of leukocyte proliferation</c:v>
                </c:pt>
                <c:pt idx="29">
                  <c:v>(+) regulation of T cell activation</c:v>
                </c:pt>
                <c:pt idx="30">
                  <c:v>T cell proliferation</c:v>
                </c:pt>
                <c:pt idx="31">
                  <c:v>lymphocyte proliferation</c:v>
                </c:pt>
                <c:pt idx="32">
                  <c:v>(+) regulation of leukocyte cell-cell adhesion</c:v>
                </c:pt>
                <c:pt idx="33">
                  <c:v>T cell differentiation</c:v>
                </c:pt>
                <c:pt idx="34">
                  <c:v>regulation of T cell activation</c:v>
                </c:pt>
                <c:pt idx="35">
                  <c:v>lymphocyte differentiation</c:v>
                </c:pt>
              </c:strCache>
            </c:strRef>
          </c:cat>
          <c:val>
            <c:numRef>
              <c:f>GROUPING!$E$57:$E$92</c:f>
              <c:numCache>
                <c:formatCode>General</c:formatCode>
                <c:ptCount val="36"/>
                <c:pt idx="0">
                  <c:v>4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F7-7346-894F-7A136380AAA0}"/>
            </c:ext>
          </c:extLst>
        </c:ser>
        <c:ser>
          <c:idx val="3"/>
          <c:order val="3"/>
          <c:tx>
            <c:strRef>
              <c:f>GROUPING!$F$56</c:f>
              <c:strCache>
                <c:ptCount val="1"/>
                <c:pt idx="0">
                  <c:v>S PROTEIN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GROUPING!$B$57:$B$92</c:f>
              <c:strCache>
                <c:ptCount val="36"/>
                <c:pt idx="0">
                  <c:v>Antigen activates BCR leading to generation of second messengers</c:v>
                </c:pt>
                <c:pt idx="1">
                  <c:v>leukocyte activation involved in immune response</c:v>
                </c:pt>
                <c:pt idx="2">
                  <c:v>cellular response to interleukin-1</c:v>
                </c:pt>
                <c:pt idx="3">
                  <c:v>gamma-delta T cell activation</c:v>
                </c:pt>
                <c:pt idx="4">
                  <c:v>gamma-delta T cell differentiation</c:v>
                </c:pt>
                <c:pt idx="5">
                  <c:v>interleukin-1 alpha production</c:v>
                </c:pt>
                <c:pt idx="6">
                  <c:v>(-) regulation of interleukin-6 production</c:v>
                </c:pt>
                <c:pt idx="7">
                  <c:v>neutrophil chemotaxis</c:v>
                </c:pt>
                <c:pt idx="8">
                  <c:v>(+) regulation of gamma-delta T cell differentiation</c:v>
                </c:pt>
                <c:pt idx="9">
                  <c:v>(+) regulation of T cell differentiation</c:v>
                </c:pt>
                <c:pt idx="10">
                  <c:v>regulation of leukocyte differentiation</c:v>
                </c:pt>
                <c:pt idx="11">
                  <c:v>response to interleukin-1</c:v>
                </c:pt>
                <c:pt idx="12">
                  <c:v>regulation of macrophage activation</c:v>
                </c:pt>
                <c:pt idx="13">
                  <c:v>PIP3 signaling in B lymphocytes </c:v>
                </c:pt>
                <c:pt idx="14">
                  <c:v>(+) regulation of interleukin-8 production</c:v>
                </c:pt>
                <c:pt idx="15">
                  <c:v>regulation of innate immune response</c:v>
                </c:pt>
                <c:pt idx="16">
                  <c:v>(-) regulation of leukocyte cell-cell adhesion</c:v>
                </c:pt>
                <c:pt idx="17">
                  <c:v>(+) regulation of interleukin-17 production</c:v>
                </c:pt>
                <c:pt idx="18">
                  <c:v>inflammatory cell apoptotic process</c:v>
                </c:pt>
                <c:pt idx="19">
                  <c:v>(+) regulation of alpha-beta T cell proliferation</c:v>
                </c:pt>
                <c:pt idx="20">
                  <c:v>regulation of macrophage chemotaxis</c:v>
                </c:pt>
                <c:pt idx="21">
                  <c:v>Antiviral/anti-inflammatory effects of Nrf2 on SARS-CoV-2 pathway</c:v>
                </c:pt>
                <c:pt idx="22">
                  <c:v>regulation of neuroinflammatory response</c:v>
                </c:pt>
                <c:pt idx="23">
                  <c:v>interleukin-8 production</c:v>
                </c:pt>
                <c:pt idx="24">
                  <c:v>interleukin-1 production</c:v>
                </c:pt>
                <c:pt idx="25">
                  <c:v>(+) regulation of leukocyte differentiation</c:v>
                </c:pt>
                <c:pt idx="26">
                  <c:v>alpha-beta T cell proliferation</c:v>
                </c:pt>
                <c:pt idx="27">
                  <c:v>(-) regulation of leukocyte activation</c:v>
                </c:pt>
                <c:pt idx="28">
                  <c:v>(+) regulation of leukocyte proliferation</c:v>
                </c:pt>
                <c:pt idx="29">
                  <c:v>(+) regulation of T cell activation</c:v>
                </c:pt>
                <c:pt idx="30">
                  <c:v>T cell proliferation</c:v>
                </c:pt>
                <c:pt idx="31">
                  <c:v>lymphocyte proliferation</c:v>
                </c:pt>
                <c:pt idx="32">
                  <c:v>(+) regulation of leukocyte cell-cell adhesion</c:v>
                </c:pt>
                <c:pt idx="33">
                  <c:v>T cell differentiation</c:v>
                </c:pt>
                <c:pt idx="34">
                  <c:v>regulation of T cell activation</c:v>
                </c:pt>
                <c:pt idx="35">
                  <c:v>lymphocyte differentiation</c:v>
                </c:pt>
              </c:strCache>
            </c:strRef>
          </c:cat>
          <c:val>
            <c:numRef>
              <c:f>GROUPING!$F$57:$F$92</c:f>
              <c:numCache>
                <c:formatCode>General</c:formatCode>
                <c:ptCount val="36"/>
                <c:pt idx="0">
                  <c:v>7</c:v>
                </c:pt>
                <c:pt idx="1">
                  <c:v>25</c:v>
                </c:pt>
                <c:pt idx="2">
                  <c:v>15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9</c:v>
                </c:pt>
                <c:pt idx="7">
                  <c:v>14</c:v>
                </c:pt>
                <c:pt idx="8">
                  <c:v>3</c:v>
                </c:pt>
                <c:pt idx="9">
                  <c:v>11</c:v>
                </c:pt>
                <c:pt idx="10">
                  <c:v>25</c:v>
                </c:pt>
                <c:pt idx="11">
                  <c:v>17</c:v>
                </c:pt>
                <c:pt idx="12">
                  <c:v>10</c:v>
                </c:pt>
                <c:pt idx="13">
                  <c:v>8</c:v>
                </c:pt>
                <c:pt idx="14">
                  <c:v>9</c:v>
                </c:pt>
                <c:pt idx="15">
                  <c:v>24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F7-7346-894F-7A136380A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218223"/>
        <c:axId val="645373823"/>
      </c:barChart>
      <c:catAx>
        <c:axId val="64521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ES"/>
          </a:p>
        </c:txPr>
        <c:crossAx val="645373823"/>
        <c:crosses val="autoZero"/>
        <c:auto val="1"/>
        <c:lblAlgn val="ctr"/>
        <c:lblOffset val="100"/>
        <c:noMultiLvlLbl val="0"/>
      </c:catAx>
      <c:valAx>
        <c:axId val="64537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64521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GROUPING!$C$94</c:f>
              <c:strCache>
                <c:ptCount val="1"/>
                <c:pt idx="0">
                  <c:v>E PROTEIN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GROUPING!$B$95:$B$120</c:f>
              <c:strCache>
                <c:ptCount val="26"/>
                <c:pt idx="0">
                  <c:v>positive regulation of interleukin-1 production</c:v>
                </c:pt>
                <c:pt idx="1">
                  <c:v>Neuroinflammation and glutamatergic signaling</c:v>
                </c:pt>
                <c:pt idx="2">
                  <c:v>regulation of leukocyte proliferation</c:v>
                </c:pt>
                <c:pt idx="3">
                  <c:v>T cell activation</c:v>
                </c:pt>
                <c:pt idx="4">
                  <c:v>Cell recruitment (pro-inflammatory response)</c:v>
                </c:pt>
                <c:pt idx="5">
                  <c:v>myeloid leukocyte cytokine production</c:v>
                </c:pt>
                <c:pt idx="6">
                  <c:v>macrophage cytokine production</c:v>
                </c:pt>
                <c:pt idx="7">
                  <c:v>regulation of macrophage cytokine production</c:v>
                </c:pt>
                <c:pt idx="8">
                  <c:v>myeloid leukocyte activation</c:v>
                </c:pt>
                <c:pt idx="9">
                  <c:v>(-) regulation of leukocyte migration</c:v>
                </c:pt>
                <c:pt idx="10">
                  <c:v>regulation of leukocyte activation</c:v>
                </c:pt>
                <c:pt idx="11">
                  <c:v>macrophage chemotaxis</c:v>
                </c:pt>
                <c:pt idx="12">
                  <c:v>Cytokine-cytokine receptor interaction </c:v>
                </c:pt>
                <c:pt idx="13">
                  <c:v>(-) regulation of leukocyte chemotaxis</c:v>
                </c:pt>
                <c:pt idx="14">
                  <c:v>AMB2 neutrophils pathway</c:v>
                </c:pt>
                <c:pt idx="15">
                  <c:v>response to interleukin-4</c:v>
                </c:pt>
                <c:pt idx="16">
                  <c:v>Interleukin-12 signaling</c:v>
                </c:pt>
                <c:pt idx="17">
                  <c:v>neuroinflammatory response</c:v>
                </c:pt>
                <c:pt idx="18">
                  <c:v>regulation of leukocyte apoptotic process</c:v>
                </c:pt>
                <c:pt idx="19">
                  <c:v>(+) regulation of lymphocyte differentiation</c:v>
                </c:pt>
                <c:pt idx="20">
                  <c:v>leukocyte apoptotic process</c:v>
                </c:pt>
                <c:pt idx="21">
                  <c:v>interleukin-6 production</c:v>
                </c:pt>
                <c:pt idx="22">
                  <c:v>regulation of interleukin-6 production</c:v>
                </c:pt>
                <c:pt idx="23">
                  <c:v>Leukocyte transendothelial migration </c:v>
                </c:pt>
                <c:pt idx="24">
                  <c:v>myeloid leukocyte differentiation</c:v>
                </c:pt>
                <c:pt idx="25">
                  <c:v>leukocyte differentiation</c:v>
                </c:pt>
              </c:strCache>
            </c:strRef>
          </c:cat>
          <c:val>
            <c:numRef>
              <c:f>GROUPING!$C$95:$C$120</c:f>
              <c:numCache>
                <c:formatCode>General</c:formatCode>
                <c:ptCount val="26"/>
                <c:pt idx="0">
                  <c:v>11</c:v>
                </c:pt>
                <c:pt idx="1">
                  <c:v>18</c:v>
                </c:pt>
                <c:pt idx="2">
                  <c:v>34</c:v>
                </c:pt>
                <c:pt idx="3">
                  <c:v>55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27</c:v>
                </c:pt>
                <c:pt idx="9">
                  <c:v>0</c:v>
                </c:pt>
                <c:pt idx="10">
                  <c:v>0</c:v>
                </c:pt>
                <c:pt idx="11">
                  <c:v>7</c:v>
                </c:pt>
                <c:pt idx="12">
                  <c:v>33</c:v>
                </c:pt>
                <c:pt idx="13">
                  <c:v>7</c:v>
                </c:pt>
                <c:pt idx="14">
                  <c:v>10</c:v>
                </c:pt>
                <c:pt idx="15">
                  <c:v>10</c:v>
                </c:pt>
                <c:pt idx="16">
                  <c:v>12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16</c:v>
                </c:pt>
                <c:pt idx="21">
                  <c:v>24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8-3B4E-A45C-9214EBAEC4C7}"/>
            </c:ext>
          </c:extLst>
        </c:ser>
        <c:ser>
          <c:idx val="1"/>
          <c:order val="1"/>
          <c:tx>
            <c:strRef>
              <c:f>GROUPING!$D$94</c:f>
              <c:strCache>
                <c:ptCount val="1"/>
                <c:pt idx="0">
                  <c:v>M PROTEIN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GROUPING!$B$95:$B$120</c:f>
              <c:strCache>
                <c:ptCount val="26"/>
                <c:pt idx="0">
                  <c:v>positive regulation of interleukin-1 production</c:v>
                </c:pt>
                <c:pt idx="1">
                  <c:v>Neuroinflammation and glutamatergic signaling</c:v>
                </c:pt>
                <c:pt idx="2">
                  <c:v>regulation of leukocyte proliferation</c:v>
                </c:pt>
                <c:pt idx="3">
                  <c:v>T cell activation</c:v>
                </c:pt>
                <c:pt idx="4">
                  <c:v>Cell recruitment (pro-inflammatory response)</c:v>
                </c:pt>
                <c:pt idx="5">
                  <c:v>myeloid leukocyte cytokine production</c:v>
                </c:pt>
                <c:pt idx="6">
                  <c:v>macrophage cytokine production</c:v>
                </c:pt>
                <c:pt idx="7">
                  <c:v>regulation of macrophage cytokine production</c:v>
                </c:pt>
                <c:pt idx="8">
                  <c:v>myeloid leukocyte activation</c:v>
                </c:pt>
                <c:pt idx="9">
                  <c:v>(-) regulation of leukocyte migration</c:v>
                </c:pt>
                <c:pt idx="10">
                  <c:v>regulation of leukocyte activation</c:v>
                </c:pt>
                <c:pt idx="11">
                  <c:v>macrophage chemotaxis</c:v>
                </c:pt>
                <c:pt idx="12">
                  <c:v>Cytokine-cytokine receptor interaction </c:v>
                </c:pt>
                <c:pt idx="13">
                  <c:v>(-) regulation of leukocyte chemotaxis</c:v>
                </c:pt>
                <c:pt idx="14">
                  <c:v>AMB2 neutrophils pathway</c:v>
                </c:pt>
                <c:pt idx="15">
                  <c:v>response to interleukin-4</c:v>
                </c:pt>
                <c:pt idx="16">
                  <c:v>Interleukin-12 signaling</c:v>
                </c:pt>
                <c:pt idx="17">
                  <c:v>neuroinflammatory response</c:v>
                </c:pt>
                <c:pt idx="18">
                  <c:v>regulation of leukocyte apoptotic process</c:v>
                </c:pt>
                <c:pt idx="19">
                  <c:v>(+) regulation of lymphocyte differentiation</c:v>
                </c:pt>
                <c:pt idx="20">
                  <c:v>leukocyte apoptotic process</c:v>
                </c:pt>
                <c:pt idx="21">
                  <c:v>interleukin-6 production</c:v>
                </c:pt>
                <c:pt idx="22">
                  <c:v>regulation of interleukin-6 production</c:v>
                </c:pt>
                <c:pt idx="23">
                  <c:v>Leukocyte transendothelial migration </c:v>
                </c:pt>
                <c:pt idx="24">
                  <c:v>myeloid leukocyte differentiation</c:v>
                </c:pt>
                <c:pt idx="25">
                  <c:v>leukocyte differentiation</c:v>
                </c:pt>
              </c:strCache>
            </c:strRef>
          </c:cat>
          <c:val>
            <c:numRef>
              <c:f>GROUPING!$D$95:$D$120</c:f>
              <c:numCache>
                <c:formatCode>General</c:formatCode>
                <c:ptCount val="26"/>
                <c:pt idx="0">
                  <c:v>11</c:v>
                </c:pt>
                <c:pt idx="1">
                  <c:v>18</c:v>
                </c:pt>
                <c:pt idx="2">
                  <c:v>33</c:v>
                </c:pt>
                <c:pt idx="3">
                  <c:v>60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11</c:v>
                </c:pt>
                <c:pt idx="10">
                  <c:v>63</c:v>
                </c:pt>
                <c:pt idx="11">
                  <c:v>8</c:v>
                </c:pt>
                <c:pt idx="12">
                  <c:v>31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14</c:v>
                </c:pt>
                <c:pt idx="17">
                  <c:v>10</c:v>
                </c:pt>
                <c:pt idx="18">
                  <c:v>13</c:v>
                </c:pt>
                <c:pt idx="19">
                  <c:v>17</c:v>
                </c:pt>
                <c:pt idx="20">
                  <c:v>17</c:v>
                </c:pt>
                <c:pt idx="21">
                  <c:v>23</c:v>
                </c:pt>
                <c:pt idx="22">
                  <c:v>23</c:v>
                </c:pt>
                <c:pt idx="23">
                  <c:v>24</c:v>
                </c:pt>
                <c:pt idx="24">
                  <c:v>28</c:v>
                </c:pt>
                <c:pt idx="2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8-3B4E-A45C-9214EBAEC4C7}"/>
            </c:ext>
          </c:extLst>
        </c:ser>
        <c:ser>
          <c:idx val="2"/>
          <c:order val="2"/>
          <c:tx>
            <c:strRef>
              <c:f>GROUPING!$E$94</c:f>
              <c:strCache>
                <c:ptCount val="1"/>
                <c:pt idx="0">
                  <c:v>N PROTEIN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GROUPING!$B$95:$B$120</c:f>
              <c:strCache>
                <c:ptCount val="26"/>
                <c:pt idx="0">
                  <c:v>positive regulation of interleukin-1 production</c:v>
                </c:pt>
                <c:pt idx="1">
                  <c:v>Neuroinflammation and glutamatergic signaling</c:v>
                </c:pt>
                <c:pt idx="2">
                  <c:v>regulation of leukocyte proliferation</c:v>
                </c:pt>
                <c:pt idx="3">
                  <c:v>T cell activation</c:v>
                </c:pt>
                <c:pt idx="4">
                  <c:v>Cell recruitment (pro-inflammatory response)</c:v>
                </c:pt>
                <c:pt idx="5">
                  <c:v>myeloid leukocyte cytokine production</c:v>
                </c:pt>
                <c:pt idx="6">
                  <c:v>macrophage cytokine production</c:v>
                </c:pt>
                <c:pt idx="7">
                  <c:v>regulation of macrophage cytokine production</c:v>
                </c:pt>
                <c:pt idx="8">
                  <c:v>myeloid leukocyte activation</c:v>
                </c:pt>
                <c:pt idx="9">
                  <c:v>(-) regulation of leukocyte migration</c:v>
                </c:pt>
                <c:pt idx="10">
                  <c:v>regulation of leukocyte activation</c:v>
                </c:pt>
                <c:pt idx="11">
                  <c:v>macrophage chemotaxis</c:v>
                </c:pt>
                <c:pt idx="12">
                  <c:v>Cytokine-cytokine receptor interaction </c:v>
                </c:pt>
                <c:pt idx="13">
                  <c:v>(-) regulation of leukocyte chemotaxis</c:v>
                </c:pt>
                <c:pt idx="14">
                  <c:v>AMB2 neutrophils pathway</c:v>
                </c:pt>
                <c:pt idx="15">
                  <c:v>response to interleukin-4</c:v>
                </c:pt>
                <c:pt idx="16">
                  <c:v>Interleukin-12 signaling</c:v>
                </c:pt>
                <c:pt idx="17">
                  <c:v>neuroinflammatory response</c:v>
                </c:pt>
                <c:pt idx="18">
                  <c:v>regulation of leukocyte apoptotic process</c:v>
                </c:pt>
                <c:pt idx="19">
                  <c:v>(+) regulation of lymphocyte differentiation</c:v>
                </c:pt>
                <c:pt idx="20">
                  <c:v>leukocyte apoptotic process</c:v>
                </c:pt>
                <c:pt idx="21">
                  <c:v>interleukin-6 production</c:v>
                </c:pt>
                <c:pt idx="22">
                  <c:v>regulation of interleukin-6 production</c:v>
                </c:pt>
                <c:pt idx="23">
                  <c:v>Leukocyte transendothelial migration </c:v>
                </c:pt>
                <c:pt idx="24">
                  <c:v>myeloid leukocyte differentiation</c:v>
                </c:pt>
                <c:pt idx="25">
                  <c:v>leukocyte differentiation</c:v>
                </c:pt>
              </c:strCache>
            </c:strRef>
          </c:cat>
          <c:val>
            <c:numRef>
              <c:f>GROUPING!$E$95:$E$120</c:f>
              <c:numCache>
                <c:formatCode>General</c:formatCode>
                <c:ptCount val="26"/>
                <c:pt idx="0">
                  <c:v>7</c:v>
                </c:pt>
                <c:pt idx="1">
                  <c:v>11</c:v>
                </c:pt>
                <c:pt idx="2">
                  <c:v>13</c:v>
                </c:pt>
                <c:pt idx="3">
                  <c:v>21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14</c:v>
                </c:pt>
                <c:pt idx="9">
                  <c:v>8</c:v>
                </c:pt>
                <c:pt idx="10">
                  <c:v>26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8-3B4E-A45C-9214EBAEC4C7}"/>
            </c:ext>
          </c:extLst>
        </c:ser>
        <c:ser>
          <c:idx val="3"/>
          <c:order val="3"/>
          <c:tx>
            <c:strRef>
              <c:f>GROUPING!$F$94</c:f>
              <c:strCache>
                <c:ptCount val="1"/>
                <c:pt idx="0">
                  <c:v>S PROTEIN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GROUPING!$B$95:$B$120</c:f>
              <c:strCache>
                <c:ptCount val="26"/>
                <c:pt idx="0">
                  <c:v>positive regulation of interleukin-1 production</c:v>
                </c:pt>
                <c:pt idx="1">
                  <c:v>Neuroinflammation and glutamatergic signaling</c:v>
                </c:pt>
                <c:pt idx="2">
                  <c:v>regulation of leukocyte proliferation</c:v>
                </c:pt>
                <c:pt idx="3">
                  <c:v>T cell activation</c:v>
                </c:pt>
                <c:pt idx="4">
                  <c:v>Cell recruitment (pro-inflammatory response)</c:v>
                </c:pt>
                <c:pt idx="5">
                  <c:v>myeloid leukocyte cytokine production</c:v>
                </c:pt>
                <c:pt idx="6">
                  <c:v>macrophage cytokine production</c:v>
                </c:pt>
                <c:pt idx="7">
                  <c:v>regulation of macrophage cytokine production</c:v>
                </c:pt>
                <c:pt idx="8">
                  <c:v>myeloid leukocyte activation</c:v>
                </c:pt>
                <c:pt idx="9">
                  <c:v>(-) regulation of leukocyte migration</c:v>
                </c:pt>
                <c:pt idx="10">
                  <c:v>regulation of leukocyte activation</c:v>
                </c:pt>
                <c:pt idx="11">
                  <c:v>macrophage chemotaxis</c:v>
                </c:pt>
                <c:pt idx="12">
                  <c:v>Cytokine-cytokine receptor interaction </c:v>
                </c:pt>
                <c:pt idx="13">
                  <c:v>(-) regulation of leukocyte chemotaxis</c:v>
                </c:pt>
                <c:pt idx="14">
                  <c:v>AMB2 neutrophils pathway</c:v>
                </c:pt>
                <c:pt idx="15">
                  <c:v>response to interleukin-4</c:v>
                </c:pt>
                <c:pt idx="16">
                  <c:v>Interleukin-12 signaling</c:v>
                </c:pt>
                <c:pt idx="17">
                  <c:v>neuroinflammatory response</c:v>
                </c:pt>
                <c:pt idx="18">
                  <c:v>regulation of leukocyte apoptotic process</c:v>
                </c:pt>
                <c:pt idx="19">
                  <c:v>(+) regulation of lymphocyte differentiation</c:v>
                </c:pt>
                <c:pt idx="20">
                  <c:v>leukocyte apoptotic process</c:v>
                </c:pt>
                <c:pt idx="21">
                  <c:v>interleukin-6 production</c:v>
                </c:pt>
                <c:pt idx="22">
                  <c:v>regulation of interleukin-6 production</c:v>
                </c:pt>
                <c:pt idx="23">
                  <c:v>Leukocyte transendothelial migration </c:v>
                </c:pt>
                <c:pt idx="24">
                  <c:v>myeloid leukocyte differentiation</c:v>
                </c:pt>
                <c:pt idx="25">
                  <c:v>leukocyte differentiation</c:v>
                </c:pt>
              </c:strCache>
            </c:strRef>
          </c:cat>
          <c:val>
            <c:numRef>
              <c:f>GROUPING!$F$95:$F$120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28</c:v>
                </c:pt>
                <c:pt idx="9">
                  <c:v>12</c:v>
                </c:pt>
                <c:pt idx="10">
                  <c:v>49</c:v>
                </c:pt>
                <c:pt idx="11">
                  <c:v>7</c:v>
                </c:pt>
                <c:pt idx="12">
                  <c:v>34</c:v>
                </c:pt>
                <c:pt idx="13">
                  <c:v>7</c:v>
                </c:pt>
                <c:pt idx="14">
                  <c:v>8</c:v>
                </c:pt>
                <c:pt idx="15">
                  <c:v>7</c:v>
                </c:pt>
                <c:pt idx="16">
                  <c:v>9</c:v>
                </c:pt>
                <c:pt idx="17">
                  <c:v>7</c:v>
                </c:pt>
                <c:pt idx="18">
                  <c:v>11</c:v>
                </c:pt>
                <c:pt idx="19">
                  <c:v>13</c:v>
                </c:pt>
                <c:pt idx="20">
                  <c:v>14</c:v>
                </c:pt>
                <c:pt idx="21">
                  <c:v>25</c:v>
                </c:pt>
                <c:pt idx="22">
                  <c:v>25</c:v>
                </c:pt>
                <c:pt idx="23">
                  <c:v>17</c:v>
                </c:pt>
                <c:pt idx="24">
                  <c:v>21</c:v>
                </c:pt>
                <c:pt idx="2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8-3B4E-A45C-9214EBAEC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2225391"/>
        <c:axId val="641621119"/>
      </c:barChart>
      <c:catAx>
        <c:axId val="642225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ES"/>
          </a:p>
        </c:txPr>
        <c:crossAx val="641621119"/>
        <c:crosses val="autoZero"/>
        <c:auto val="1"/>
        <c:lblAlgn val="ctr"/>
        <c:lblOffset val="100"/>
        <c:noMultiLvlLbl val="0"/>
      </c:catAx>
      <c:valAx>
        <c:axId val="641621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S"/>
          </a:p>
        </c:txPr>
        <c:crossAx val="642225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8A52-3175-2F4D-81EB-BA6B699F88C8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A203A-9F0D-5E4D-939B-8E30445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8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1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2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9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8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9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59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8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5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5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C0EF-47A4-4E9B-A069-750231DE4C22}" type="datetimeFigureOut">
              <a:rPr lang="es-ES" smtClean="0"/>
              <a:t>28/4/22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A22A-EEF1-433F-8BA5-CA928ADA8A9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5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hart" Target="../charts/chart4.xml"/><Relationship Id="rId3" Type="http://schemas.openxmlformats.org/officeDocument/2006/relationships/image" Target="../media/image14.png"/><Relationship Id="rId7" Type="http://schemas.openxmlformats.org/officeDocument/2006/relationships/chart" Target="../charts/chart2.xml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chart" Target="../charts/chart3.xml"/><Relationship Id="rId4" Type="http://schemas.openxmlformats.org/officeDocument/2006/relationships/chart" Target="../charts/chart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4B2A6-598C-4B4A-900D-A80C943636B0}"/>
              </a:ext>
            </a:extLst>
          </p:cNvPr>
          <p:cNvSpPr txBox="1"/>
          <p:nvPr/>
        </p:nvSpPr>
        <p:spPr>
          <a:xfrm>
            <a:off x="2016759" y="8670424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/>
              <a:t>Supplementary figure 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1FB9D2-50CE-1E42-AA18-29209833F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 bwMode="auto">
          <a:xfrm>
            <a:off x="3586546" y="427409"/>
            <a:ext cx="1918628" cy="16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1">
            <a:extLst>
              <a:ext uri="{FF2B5EF4-FFF2-40B4-BE49-F238E27FC236}">
                <a16:creationId xmlns:a16="http://schemas.microsoft.com/office/drawing/2014/main" id="{DB10D8A4-F032-F345-A9D8-72C40DBFE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52" r="2333" b="73554"/>
          <a:stretch/>
        </p:blipFill>
        <p:spPr>
          <a:xfrm>
            <a:off x="688894" y="572494"/>
            <a:ext cx="1327867" cy="1836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0953F0-64CF-9741-9937-FFF532021E3E}"/>
              </a:ext>
            </a:extLst>
          </p:cNvPr>
          <p:cNvCxnSpPr>
            <a:cxnSpLocks/>
          </p:cNvCxnSpPr>
          <p:nvPr/>
        </p:nvCxnSpPr>
        <p:spPr>
          <a:xfrm>
            <a:off x="712747" y="540689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E26322-677F-C24C-B410-2341B58CA689}"/>
              </a:ext>
            </a:extLst>
          </p:cNvPr>
          <p:cNvCxnSpPr>
            <a:cxnSpLocks/>
          </p:cNvCxnSpPr>
          <p:nvPr/>
        </p:nvCxnSpPr>
        <p:spPr>
          <a:xfrm>
            <a:off x="1352827" y="542015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7BAF20-AA38-5141-8631-23BE22C3D4F2}"/>
              </a:ext>
            </a:extLst>
          </p:cNvPr>
          <p:cNvSpPr txBox="1"/>
          <p:nvPr/>
        </p:nvSpPr>
        <p:spPr>
          <a:xfrm>
            <a:off x="802616" y="347897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A31A3-808F-AC4A-8D51-12F7D67A5C4E}"/>
              </a:ext>
            </a:extLst>
          </p:cNvPr>
          <p:cNvSpPr txBox="1"/>
          <p:nvPr/>
        </p:nvSpPr>
        <p:spPr>
          <a:xfrm>
            <a:off x="1386684" y="347897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GFP-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FA23F-0A08-6848-A78E-ACD44FE6F7C0}"/>
              </a:ext>
            </a:extLst>
          </p:cNvPr>
          <p:cNvSpPr txBox="1"/>
          <p:nvPr/>
        </p:nvSpPr>
        <p:spPr>
          <a:xfrm>
            <a:off x="82446" y="616608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S protein</a:t>
            </a: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333EE4CF-00C8-C147-BE79-66822BB01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69" r="27104" b="80606"/>
          <a:stretch/>
        </p:blipFill>
        <p:spPr>
          <a:xfrm>
            <a:off x="688893" y="987589"/>
            <a:ext cx="1327867" cy="1836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DD6BE5-47DE-2049-8CBD-E24C12F659FB}"/>
              </a:ext>
            </a:extLst>
          </p:cNvPr>
          <p:cNvCxnSpPr>
            <a:cxnSpLocks/>
          </p:cNvCxnSpPr>
          <p:nvPr/>
        </p:nvCxnSpPr>
        <p:spPr>
          <a:xfrm>
            <a:off x="701945" y="950126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060BF2-1913-1245-AB5C-BD6DE8B3E998}"/>
              </a:ext>
            </a:extLst>
          </p:cNvPr>
          <p:cNvCxnSpPr>
            <a:cxnSpLocks/>
          </p:cNvCxnSpPr>
          <p:nvPr/>
        </p:nvCxnSpPr>
        <p:spPr>
          <a:xfrm>
            <a:off x="1342025" y="951452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B153F9-9A6F-004D-8489-82762950FF21}"/>
              </a:ext>
            </a:extLst>
          </p:cNvPr>
          <p:cNvSpPr txBox="1"/>
          <p:nvPr/>
        </p:nvSpPr>
        <p:spPr>
          <a:xfrm>
            <a:off x="791814" y="757334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D7B54D-1EDD-3940-874C-EF0657A08AC7}"/>
              </a:ext>
            </a:extLst>
          </p:cNvPr>
          <p:cNvSpPr txBox="1"/>
          <p:nvPr/>
        </p:nvSpPr>
        <p:spPr>
          <a:xfrm>
            <a:off x="1375882" y="757334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GFP-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C6B6EA-713F-6F4C-AD5A-33D74CE9E8CD}"/>
              </a:ext>
            </a:extLst>
          </p:cNvPr>
          <p:cNvSpPr txBox="1"/>
          <p:nvPr/>
        </p:nvSpPr>
        <p:spPr>
          <a:xfrm>
            <a:off x="83284" y="967546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N protein</a:t>
            </a:r>
          </a:p>
        </p:txBody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id="{FA538DE0-7C6C-834C-B60F-80F38D12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8681" t="27545" r="63980" b="63043"/>
          <a:stretch/>
        </p:blipFill>
        <p:spPr>
          <a:xfrm rot="10800000">
            <a:off x="688893" y="1405950"/>
            <a:ext cx="1327866" cy="194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9A3184-38A6-0947-8A1B-89594FEC7CD2}"/>
              </a:ext>
            </a:extLst>
          </p:cNvPr>
          <p:cNvSpPr txBox="1"/>
          <p:nvPr/>
        </p:nvSpPr>
        <p:spPr>
          <a:xfrm>
            <a:off x="76013" y="1405950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M protein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D3E565-2037-454C-9CB3-11B55F245793}"/>
              </a:ext>
            </a:extLst>
          </p:cNvPr>
          <p:cNvCxnSpPr>
            <a:cxnSpLocks/>
          </p:cNvCxnSpPr>
          <p:nvPr/>
        </p:nvCxnSpPr>
        <p:spPr>
          <a:xfrm>
            <a:off x="685915" y="1355849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697CD7-4A7E-744D-8C61-8708092713EA}"/>
              </a:ext>
            </a:extLst>
          </p:cNvPr>
          <p:cNvCxnSpPr>
            <a:cxnSpLocks/>
          </p:cNvCxnSpPr>
          <p:nvPr/>
        </p:nvCxnSpPr>
        <p:spPr>
          <a:xfrm>
            <a:off x="1389603" y="1357175"/>
            <a:ext cx="57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99414A-3159-9B41-8DF1-A71BBDCCAF08}"/>
              </a:ext>
            </a:extLst>
          </p:cNvPr>
          <p:cNvSpPr txBox="1"/>
          <p:nvPr/>
        </p:nvSpPr>
        <p:spPr>
          <a:xfrm>
            <a:off x="775784" y="1163057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63EB2-8A19-D442-AE44-CCC8F5EDE41B}"/>
              </a:ext>
            </a:extLst>
          </p:cNvPr>
          <p:cNvSpPr txBox="1"/>
          <p:nvPr/>
        </p:nvSpPr>
        <p:spPr>
          <a:xfrm>
            <a:off x="1359852" y="1163057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b="1" dirty="0">
                <a:latin typeface="Arial" panose="020B0604020202020204" pitchFamily="34" charset="0"/>
                <a:cs typeface="Arial" panose="020B0604020202020204" pitchFamily="34" charset="0"/>
              </a:rPr>
              <a:t>GFP-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47D395-3C0C-5142-A821-756B0C01E7E8}"/>
              </a:ext>
            </a:extLst>
          </p:cNvPr>
          <p:cNvSpPr txBox="1"/>
          <p:nvPr/>
        </p:nvSpPr>
        <p:spPr>
          <a:xfrm>
            <a:off x="128223" y="209397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655DE-BB5F-B644-8D2A-A21B7594CD19}"/>
              </a:ext>
            </a:extLst>
          </p:cNvPr>
          <p:cNvSpPr txBox="1"/>
          <p:nvPr/>
        </p:nvSpPr>
        <p:spPr>
          <a:xfrm>
            <a:off x="128223" y="2026098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B</a:t>
            </a:r>
          </a:p>
        </p:txBody>
      </p:sp>
      <p:pic>
        <p:nvPicPr>
          <p:cNvPr id="29" name="Picture 28" descr="Timeline&#10;&#10;Description automatically generated">
            <a:extLst>
              <a:ext uri="{FF2B5EF4-FFF2-40B4-BE49-F238E27FC236}">
                <a16:creationId xmlns:a16="http://schemas.microsoft.com/office/drawing/2014/main" id="{2794A9E3-1CDE-CE44-83BE-D9FEA1D24D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18" y="2172549"/>
            <a:ext cx="4044480" cy="633375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EA40388-E550-FB4D-A88A-BD905A3BD1C9}"/>
              </a:ext>
            </a:extLst>
          </p:cNvPr>
          <p:cNvSpPr txBox="1"/>
          <p:nvPr/>
        </p:nvSpPr>
        <p:spPr>
          <a:xfrm>
            <a:off x="2738930" y="2026097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5190F-33F8-6F40-8C41-D24C67609E1F}"/>
              </a:ext>
            </a:extLst>
          </p:cNvPr>
          <p:cNvSpPr txBox="1"/>
          <p:nvPr/>
        </p:nvSpPr>
        <p:spPr>
          <a:xfrm>
            <a:off x="3950482" y="28891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dirty="0">
                <a:latin typeface="Arial" panose="020B0604020202020204" pitchFamily="34" charset="0"/>
                <a:cs typeface="Arial" panose="020B0604020202020204" pitchFamily="34" charset="0"/>
              </a:rPr>
              <a:t>Proteomic alterations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68207D-6818-FE88-57C5-DE7909DBE933}"/>
              </a:ext>
            </a:extLst>
          </p:cNvPr>
          <p:cNvSpPr txBox="1"/>
          <p:nvPr/>
        </p:nvSpPr>
        <p:spPr>
          <a:xfrm>
            <a:off x="3315794" y="209397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C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381774" y="2044925"/>
            <a:ext cx="1791991" cy="6758463"/>
            <a:chOff x="381774" y="2044925"/>
            <a:chExt cx="1791991" cy="6758463"/>
          </a:xfrm>
        </p:grpSpPr>
        <p:grpSp>
          <p:nvGrpSpPr>
            <p:cNvPr id="43" name="Grupo 42"/>
            <p:cNvGrpSpPr/>
            <p:nvPr/>
          </p:nvGrpSpPr>
          <p:grpSpPr>
            <a:xfrm>
              <a:off x="381774" y="2044925"/>
              <a:ext cx="1791991" cy="6758463"/>
              <a:chOff x="381774" y="2044925"/>
              <a:chExt cx="1791991" cy="6758463"/>
            </a:xfrm>
          </p:grpSpPr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852" y="5467738"/>
                <a:ext cx="1662664" cy="1571625"/>
              </a:xfrm>
              <a:prstGeom prst="rect">
                <a:avLst/>
              </a:prstGeom>
            </p:spPr>
          </p:pic>
          <p:pic>
            <p:nvPicPr>
              <p:cNvPr id="36" name="Imagen 3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852" y="7182239"/>
                <a:ext cx="1662664" cy="1621149"/>
              </a:xfrm>
              <a:prstGeom prst="rect">
                <a:avLst/>
              </a:prstGeom>
            </p:spPr>
          </p:pic>
          <p:pic>
            <p:nvPicPr>
              <p:cNvPr id="37" name="Imagen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774" y="2044925"/>
                <a:ext cx="1791991" cy="1719490"/>
              </a:xfrm>
              <a:prstGeom prst="rect">
                <a:avLst/>
              </a:prstGeom>
            </p:spPr>
          </p:pic>
          <p:pic>
            <p:nvPicPr>
              <p:cNvPr id="38" name="Imagen 37"/>
              <p:cNvPicPr>
                <a:picLocks noChangeAspect="1"/>
              </p:cNvPicPr>
              <p:nvPr/>
            </p:nvPicPr>
            <p:blipFill rotWithShape="1">
              <a:blip r:embed="rId11"/>
              <a:srcRect t="3652" r="4551"/>
              <a:stretch/>
            </p:blipFill>
            <p:spPr>
              <a:xfrm>
                <a:off x="424852" y="3777298"/>
                <a:ext cx="1674125" cy="1643508"/>
              </a:xfrm>
              <a:prstGeom prst="rect">
                <a:avLst/>
              </a:prstGeom>
            </p:spPr>
          </p:pic>
          <p:sp>
            <p:nvSpPr>
              <p:cNvPr id="39" name="Rectángulo 38"/>
              <p:cNvSpPr/>
              <p:nvPr/>
            </p:nvSpPr>
            <p:spPr>
              <a:xfrm>
                <a:off x="1073150" y="3648074"/>
                <a:ext cx="113028" cy="50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1085850" y="5310556"/>
                <a:ext cx="113028" cy="50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1073150" y="6954066"/>
                <a:ext cx="113028" cy="50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1054100" y="8702274"/>
                <a:ext cx="113028" cy="50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4" name="CuadroTexto 43"/>
            <p:cNvSpPr txBox="1"/>
            <p:nvPr/>
          </p:nvSpPr>
          <p:spPr>
            <a:xfrm>
              <a:off x="565895" y="2172549"/>
              <a:ext cx="8697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/>
                <a:t>S</a:t>
              </a:r>
            </a:p>
            <a:p>
              <a:r>
                <a:rPr lang="es-ES" sz="1050" dirty="0"/>
                <a:t>MFI: 42025</a:t>
              </a: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571102" y="3858955"/>
              <a:ext cx="8697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/>
                <a:t>N</a:t>
              </a:r>
            </a:p>
            <a:p>
              <a:r>
                <a:rPr lang="es-ES" sz="1050" dirty="0"/>
                <a:t>MFI: 19969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566795" y="5500275"/>
              <a:ext cx="8697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/>
                <a:t>M</a:t>
              </a:r>
            </a:p>
            <a:p>
              <a:r>
                <a:rPr lang="es-ES" sz="1050" dirty="0"/>
                <a:t>MFI: 10016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555093" y="7259199"/>
              <a:ext cx="8697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/>
                <a:t>E</a:t>
              </a:r>
            </a:p>
            <a:p>
              <a:r>
                <a:rPr lang="es-ES" sz="1050" dirty="0"/>
                <a:t>MFI: 10016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11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8BC625F-C4FC-C244-82AE-B5A34131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3" y="543415"/>
            <a:ext cx="1627292" cy="16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A5D54D-D4BF-2947-9DD6-8A2D2BCCD96E}"/>
              </a:ext>
            </a:extLst>
          </p:cNvPr>
          <p:cNvSpPr txBox="1"/>
          <p:nvPr/>
        </p:nvSpPr>
        <p:spPr>
          <a:xfrm>
            <a:off x="468346" y="359775"/>
            <a:ext cx="1414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800" dirty="0">
                <a:latin typeface="Arial" panose="020B0604020202020204" pitchFamily="34" charset="0"/>
                <a:cs typeface="Arial" panose="020B0604020202020204" pitchFamily="34" charset="0"/>
              </a:rPr>
              <a:t>Transcriptomics alterations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990877C0-69F7-A742-B908-7A3CD9C9D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23" y="291585"/>
            <a:ext cx="4899377" cy="6530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AD798-E265-8F41-BD68-28DFD40EC473}"/>
              </a:ext>
            </a:extLst>
          </p:cNvPr>
          <p:cNvSpPr txBox="1"/>
          <p:nvPr/>
        </p:nvSpPr>
        <p:spPr>
          <a:xfrm>
            <a:off x="2097762" y="7765250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/>
              <a:t>Supplementary figure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BEB12-CEC3-5A4E-872B-5BD83923FEC4}"/>
              </a:ext>
            </a:extLst>
          </p:cNvPr>
          <p:cNvSpPr txBox="1"/>
          <p:nvPr/>
        </p:nvSpPr>
        <p:spPr>
          <a:xfrm>
            <a:off x="190706" y="31506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C27E8-7177-7644-83B3-581B382E854B}"/>
              </a:ext>
            </a:extLst>
          </p:cNvPr>
          <p:cNvSpPr txBox="1"/>
          <p:nvPr/>
        </p:nvSpPr>
        <p:spPr>
          <a:xfrm>
            <a:off x="2081086" y="301884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12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7640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40AA3-EE2E-9043-864B-0E060AF2429E}"/>
              </a:ext>
            </a:extLst>
          </p:cNvPr>
          <p:cNvSpPr txBox="1"/>
          <p:nvPr/>
        </p:nvSpPr>
        <p:spPr>
          <a:xfrm>
            <a:off x="2065957" y="8663747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/>
              <a:t>Supplementary figure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987627-08BE-804C-AF96-C626B49DF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26052" r="11198" b="25404"/>
          <a:stretch/>
        </p:blipFill>
        <p:spPr bwMode="auto">
          <a:xfrm>
            <a:off x="483221" y="1199983"/>
            <a:ext cx="2321338" cy="14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83457-E991-4441-A672-D363D0B87BA6}"/>
              </a:ext>
            </a:extLst>
          </p:cNvPr>
          <p:cNvSpPr txBox="1"/>
          <p:nvPr/>
        </p:nvSpPr>
        <p:spPr>
          <a:xfrm>
            <a:off x="529856" y="431446"/>
            <a:ext cx="1114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Altered pathways in OBC1 cells </a:t>
            </a:r>
          </a:p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expressing SARS-CoV-2 structural proteins</a:t>
            </a:r>
          </a:p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(Reactome terms; transcriptomics)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BE120-9D08-034E-A373-9C0F673B1352}"/>
              </a:ext>
            </a:extLst>
          </p:cNvPr>
          <p:cNvSpPr txBox="1"/>
          <p:nvPr/>
        </p:nvSpPr>
        <p:spPr>
          <a:xfrm>
            <a:off x="1643890" y="431446"/>
            <a:ext cx="1052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Altered pathways in OB derived from humans</a:t>
            </a:r>
          </a:p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 with COVID-19 </a:t>
            </a:r>
          </a:p>
          <a:p>
            <a:pPr algn="ctr"/>
            <a:r>
              <a:rPr lang="en-ES" sz="700" dirty="0">
                <a:latin typeface="Arial" panose="020B0604020202020204" pitchFamily="34" charset="0"/>
                <a:cs typeface="Arial" panose="020B0604020202020204" pitchFamily="34" charset="0"/>
              </a:rPr>
              <a:t>(Reactome terms; transcriptomics)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10984-1651-B74B-8FAA-85DBA8B9E63B}"/>
              </a:ext>
            </a:extLst>
          </p:cNvPr>
          <p:cNvSpPr txBox="1"/>
          <p:nvPr/>
        </p:nvSpPr>
        <p:spPr>
          <a:xfrm>
            <a:off x="3277442" y="1199983"/>
            <a:ext cx="316547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Extracellular matrix organization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Collagen formation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Receptor Tyrosine Kinases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Collagen biosynthesis and modifying enzymes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ECM proteoglycans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Non-integrin membrane-ECM interactions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Integrin cell surface interactions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Degradation of the extracellular matrix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Assembly of collagen fibrils and other multimeric structures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Collagen chain trimerization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Collagen degradation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Elastic fibre formation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MET promotes cell motility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MET activates PTK2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Nervous system development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Axon guidance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Crosslinking of collagen fibrils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Laminin interactions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Vesicle-mediated transport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MET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MAPK family signaling cascades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EPH-Ephrin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MAPK1/MAPK3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Neutrophil degranulation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Anchoring fibril formation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RAF/MAP kinase cascade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Regulation of cholesterol biosynthesis by SREBP (SREBF)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NTRKs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Neuronal System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NTRK1 (TRKA)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Activation of gene expression by SREBF (SREBP)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L1CAM interactions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GABA receptor activation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Membrane Trafficking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Immunoregulatory interactions between a Lymphoid and a non-Lymphoid cell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Asparagine N-linked glycosylation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Opioid Signalling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Toll-like Receptor Cascades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Diseases of signal transduction by growth factor receptors and second messengers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Integration of energy metabolism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Nuclear Events (kinase and transcription factor activation)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RET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Aquaporin-mediated transport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Transport to the Golgi and subsequent modification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Negative regulation of MAPK pathway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Potassium Channels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Chaperonin-mediated protein folding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G-protein mediated events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Protein folding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CaM pathway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Calmodulin induced events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Protein-protein interactions at synapses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Ca-dependent events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PLC beta mediated events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DAG and IP3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Nuclear Receptors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Neurotransmitter receptors and postsynaptic signal transmission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NGF-stimulated transcription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Transmission across Chemical Synapses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Intracellular signaling by second messengers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G alpha (s) signalling events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WNT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TCF dependent signaling in response to WNT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EPH-ephrin mediated repulsion of cells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PIP3 activates AKT signaling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Interaction between L1 and Ankyrins</a:t>
            </a:r>
          </a:p>
          <a:p>
            <a:r>
              <a:rPr lang="en-ES" sz="600" dirty="0">
                <a:latin typeface="Arial" panose="020B0604020202020204" pitchFamily="34" charset="0"/>
                <a:cs typeface="Arial" panose="020B0604020202020204" pitchFamily="34" charset="0"/>
              </a:rPr>
              <a:t>Signaling by FGFR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F76ED2-9B30-A94E-A99E-B97C1C9E1CA7}"/>
              </a:ext>
            </a:extLst>
          </p:cNvPr>
          <p:cNvSpPr/>
          <p:nvPr/>
        </p:nvSpPr>
        <p:spPr>
          <a:xfrm>
            <a:off x="1541596" y="1790081"/>
            <a:ext cx="230588" cy="214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1E2079-ED5D-6848-B8A9-62402D960EDD}"/>
              </a:ext>
            </a:extLst>
          </p:cNvPr>
          <p:cNvCxnSpPr>
            <a:cxnSpLocks/>
          </p:cNvCxnSpPr>
          <p:nvPr/>
        </p:nvCxnSpPr>
        <p:spPr>
          <a:xfrm flipV="1">
            <a:off x="1772184" y="1369847"/>
            <a:ext cx="1505258" cy="555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C30386-DE90-B449-88B2-848FEBDE5959}"/>
              </a:ext>
            </a:extLst>
          </p:cNvPr>
          <p:cNvSpPr txBox="1"/>
          <p:nvPr/>
        </p:nvSpPr>
        <p:spPr>
          <a:xfrm>
            <a:off x="1659666" y="301545"/>
            <a:ext cx="10367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Ignazio S.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Piras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4982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00291-6A93-F64D-93AB-FA9DDD034683}"/>
              </a:ext>
            </a:extLst>
          </p:cNvPr>
          <p:cNvSpPr txBox="1"/>
          <p:nvPr/>
        </p:nvSpPr>
        <p:spPr>
          <a:xfrm>
            <a:off x="2256788" y="8401354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/>
              <a:t>Supplementary figure 4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74BC2D-578F-A544-B620-58A4873A7357}"/>
              </a:ext>
            </a:extLst>
          </p:cNvPr>
          <p:cNvGrpSpPr/>
          <p:nvPr/>
        </p:nvGrpSpPr>
        <p:grpSpPr>
          <a:xfrm>
            <a:off x="494267" y="1332610"/>
            <a:ext cx="5613092" cy="4479392"/>
            <a:chOff x="494267" y="1332610"/>
            <a:chExt cx="5613092" cy="4479392"/>
          </a:xfrm>
        </p:grpSpPr>
        <p:pic>
          <p:nvPicPr>
            <p:cNvPr id="3" name="Imagen 3">
              <a:extLst>
                <a:ext uri="{FF2B5EF4-FFF2-40B4-BE49-F238E27FC236}">
                  <a16:creationId xmlns:a16="http://schemas.microsoft.com/office/drawing/2014/main" id="{693CD745-F3FB-4F48-82C1-1594E3A18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938" b="643"/>
            <a:stretch/>
          </p:blipFill>
          <p:spPr>
            <a:xfrm>
              <a:off x="1953159" y="3896239"/>
              <a:ext cx="1292481" cy="2632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CuadroTexto 4">
              <a:extLst>
                <a:ext uri="{FF2B5EF4-FFF2-40B4-BE49-F238E27FC236}">
                  <a16:creationId xmlns:a16="http://schemas.microsoft.com/office/drawing/2014/main" id="{456912D8-7EB2-5840-A515-376C7D8F65CB}"/>
                </a:ext>
              </a:extLst>
            </p:cNvPr>
            <p:cNvSpPr txBox="1"/>
            <p:nvPr/>
          </p:nvSpPr>
          <p:spPr>
            <a:xfrm>
              <a:off x="545728" y="3973511"/>
              <a:ext cx="1410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err="1"/>
                <a:t>pPKCpan</a:t>
              </a:r>
              <a:r>
                <a:rPr lang="en-GB" sz="1050" dirty="0"/>
                <a:t> </a:t>
              </a:r>
              <a:r>
                <a:rPr lang="en-GB" sz="800" dirty="0"/>
                <a:t>76kDa</a:t>
              </a:r>
              <a:endParaRPr lang="es-ES" sz="900" dirty="0"/>
            </a:p>
          </p:txBody>
        </p:sp>
        <p:sp>
          <p:nvSpPr>
            <p:cNvPr id="5" name="CuadroTexto 5">
              <a:extLst>
                <a:ext uri="{FF2B5EF4-FFF2-40B4-BE49-F238E27FC236}">
                  <a16:creationId xmlns:a16="http://schemas.microsoft.com/office/drawing/2014/main" id="{5CCC9FB4-C097-1A45-9074-12BF199AF75D}"/>
                </a:ext>
              </a:extLst>
            </p:cNvPr>
            <p:cNvSpPr txBox="1"/>
            <p:nvPr/>
          </p:nvSpPr>
          <p:spPr>
            <a:xfrm>
              <a:off x="1035167" y="4233311"/>
              <a:ext cx="9209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err="1"/>
                <a:t>PKCpan</a:t>
              </a:r>
              <a:r>
                <a:rPr lang="en-GB" sz="1050" dirty="0"/>
                <a:t> </a:t>
              </a:r>
              <a:r>
                <a:rPr lang="en-GB" sz="800" dirty="0"/>
                <a:t>76kDa</a:t>
              </a:r>
              <a:endParaRPr lang="es-ES" sz="1050" dirty="0"/>
            </a:p>
          </p:txBody>
        </p:sp>
        <p:pic>
          <p:nvPicPr>
            <p:cNvPr id="6" name="Imagen 6">
              <a:extLst>
                <a:ext uri="{FF2B5EF4-FFF2-40B4-BE49-F238E27FC236}">
                  <a16:creationId xmlns:a16="http://schemas.microsoft.com/office/drawing/2014/main" id="{EDB2BD5B-B070-8E40-9000-49251FB7A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335" t="1" b="4690"/>
            <a:stretch/>
          </p:blipFill>
          <p:spPr>
            <a:xfrm>
              <a:off x="1953159" y="4236793"/>
              <a:ext cx="1293369" cy="2576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aphicFrame>
          <p:nvGraphicFramePr>
            <p:cNvPr id="7" name="Gráfico 21">
              <a:extLst>
                <a:ext uri="{FF2B5EF4-FFF2-40B4-BE49-F238E27FC236}">
                  <a16:creationId xmlns:a16="http://schemas.microsoft.com/office/drawing/2014/main" id="{67DE4317-AF95-514D-961C-545C2CEF787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84944508"/>
                </p:ext>
              </p:extLst>
            </p:nvPr>
          </p:nvGraphicFramePr>
          <p:xfrm>
            <a:off x="1489034" y="4634514"/>
            <a:ext cx="2007244" cy="1177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8" name="Imagen 27">
              <a:extLst>
                <a:ext uri="{FF2B5EF4-FFF2-40B4-BE49-F238E27FC236}">
                  <a16:creationId xmlns:a16="http://schemas.microsoft.com/office/drawing/2014/main" id="{D169B14A-ABE7-CF4B-AD0B-42B5D0414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955"/>
            <a:stretch/>
          </p:blipFill>
          <p:spPr>
            <a:xfrm>
              <a:off x="1896755" y="1607292"/>
              <a:ext cx="1292481" cy="2632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Imagen 28">
              <a:extLst>
                <a:ext uri="{FF2B5EF4-FFF2-40B4-BE49-F238E27FC236}">
                  <a16:creationId xmlns:a16="http://schemas.microsoft.com/office/drawing/2014/main" id="{549B0AE4-9F04-CE41-AC4E-C0DA13764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0378"/>
            <a:stretch/>
          </p:blipFill>
          <p:spPr>
            <a:xfrm>
              <a:off x="1896755" y="1947846"/>
              <a:ext cx="1292481" cy="2576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CuadroTexto 29">
              <a:extLst>
                <a:ext uri="{FF2B5EF4-FFF2-40B4-BE49-F238E27FC236}">
                  <a16:creationId xmlns:a16="http://schemas.microsoft.com/office/drawing/2014/main" id="{24316B3F-4199-A848-A3A5-49B5EF9A0F18}"/>
                </a:ext>
              </a:extLst>
            </p:cNvPr>
            <p:cNvSpPr txBox="1"/>
            <p:nvPr/>
          </p:nvSpPr>
          <p:spPr>
            <a:xfrm>
              <a:off x="494267" y="1558999"/>
              <a:ext cx="1410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pPDK1 </a:t>
              </a:r>
              <a:r>
                <a:rPr lang="en-GB" sz="800" dirty="0"/>
                <a:t>58-68kDa</a:t>
              </a:r>
              <a:endParaRPr lang="es-ES" sz="800" dirty="0"/>
            </a:p>
            <a:p>
              <a:pPr algn="r"/>
              <a:r>
                <a:rPr lang="en-US" sz="600" dirty="0">
                  <a:latin typeface="Arial" charset="0"/>
                  <a:ea typeface="Arial" charset="0"/>
                  <a:cs typeface="Arial" charset="0"/>
                </a:rPr>
                <a:t>(Ser241)</a:t>
              </a:r>
              <a:endParaRPr lang="es-ES" sz="900" dirty="0"/>
            </a:p>
          </p:txBody>
        </p:sp>
        <p:sp>
          <p:nvSpPr>
            <p:cNvPr id="11" name="CuadroTexto 30">
              <a:extLst>
                <a:ext uri="{FF2B5EF4-FFF2-40B4-BE49-F238E27FC236}">
                  <a16:creationId xmlns:a16="http://schemas.microsoft.com/office/drawing/2014/main" id="{3A2F44B9-85CE-C24E-9F05-8E01ACFCC81B}"/>
                </a:ext>
              </a:extLst>
            </p:cNvPr>
            <p:cNvSpPr txBox="1"/>
            <p:nvPr/>
          </p:nvSpPr>
          <p:spPr>
            <a:xfrm>
              <a:off x="950337" y="1944364"/>
              <a:ext cx="9209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PDK1 </a:t>
              </a:r>
              <a:r>
                <a:rPr lang="en-GB" sz="800" dirty="0"/>
                <a:t>58-68kDa</a:t>
              </a:r>
              <a:endParaRPr lang="es-ES" sz="800" dirty="0"/>
            </a:p>
          </p:txBody>
        </p:sp>
        <p:graphicFrame>
          <p:nvGraphicFramePr>
            <p:cNvPr id="12" name="Gráfico 31">
              <a:extLst>
                <a:ext uri="{FF2B5EF4-FFF2-40B4-BE49-F238E27FC236}">
                  <a16:creationId xmlns:a16="http://schemas.microsoft.com/office/drawing/2014/main" id="{CC72D94A-B338-DB46-9C03-7F77E775A10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28254239"/>
                </p:ext>
              </p:extLst>
            </p:nvPr>
          </p:nvGraphicFramePr>
          <p:xfrm>
            <a:off x="1408663" y="2345567"/>
            <a:ext cx="2103255" cy="1177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3" name="CuadroTexto 70">
              <a:extLst>
                <a:ext uri="{FF2B5EF4-FFF2-40B4-BE49-F238E27FC236}">
                  <a16:creationId xmlns:a16="http://schemas.microsoft.com/office/drawing/2014/main" id="{E5AB07AF-1A22-9748-97A2-8071F239BF00}"/>
                </a:ext>
              </a:extLst>
            </p:cNvPr>
            <p:cNvSpPr txBox="1"/>
            <p:nvPr/>
          </p:nvSpPr>
          <p:spPr>
            <a:xfrm>
              <a:off x="2663175" y="3663090"/>
              <a:ext cx="3609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M</a:t>
              </a:r>
            </a:p>
          </p:txBody>
        </p:sp>
        <p:sp>
          <p:nvSpPr>
            <p:cNvPr id="14" name="CuadroTexto 71">
              <a:extLst>
                <a:ext uri="{FF2B5EF4-FFF2-40B4-BE49-F238E27FC236}">
                  <a16:creationId xmlns:a16="http://schemas.microsoft.com/office/drawing/2014/main" id="{9B144929-868C-1341-B2A4-0E99ACF8A20A}"/>
                </a:ext>
              </a:extLst>
            </p:cNvPr>
            <p:cNvSpPr txBox="1"/>
            <p:nvPr/>
          </p:nvSpPr>
          <p:spPr>
            <a:xfrm>
              <a:off x="1879566" y="3663090"/>
              <a:ext cx="4072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GFP</a:t>
              </a:r>
            </a:p>
          </p:txBody>
        </p:sp>
        <p:sp>
          <p:nvSpPr>
            <p:cNvPr id="15" name="CuadroTexto 72">
              <a:extLst>
                <a:ext uri="{FF2B5EF4-FFF2-40B4-BE49-F238E27FC236}">
                  <a16:creationId xmlns:a16="http://schemas.microsoft.com/office/drawing/2014/main" id="{9E730420-6155-0241-804E-FA50F05D1FF4}"/>
                </a:ext>
              </a:extLst>
            </p:cNvPr>
            <p:cNvSpPr txBox="1"/>
            <p:nvPr/>
          </p:nvSpPr>
          <p:spPr>
            <a:xfrm>
              <a:off x="2412110" y="3663090"/>
              <a:ext cx="3472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N</a:t>
              </a:r>
            </a:p>
          </p:txBody>
        </p:sp>
        <p:sp>
          <p:nvSpPr>
            <p:cNvPr id="16" name="CuadroTexto 73">
              <a:extLst>
                <a:ext uri="{FF2B5EF4-FFF2-40B4-BE49-F238E27FC236}">
                  <a16:creationId xmlns:a16="http://schemas.microsoft.com/office/drawing/2014/main" id="{AEBE5683-0027-7548-9F3E-5E4799330C54}"/>
                </a:ext>
              </a:extLst>
            </p:cNvPr>
            <p:cNvSpPr txBox="1"/>
            <p:nvPr/>
          </p:nvSpPr>
          <p:spPr>
            <a:xfrm>
              <a:off x="2149683" y="3663090"/>
              <a:ext cx="3490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S</a:t>
              </a:r>
            </a:p>
          </p:txBody>
        </p:sp>
        <p:sp>
          <p:nvSpPr>
            <p:cNvPr id="17" name="CuadroTexto 74">
              <a:extLst>
                <a:ext uri="{FF2B5EF4-FFF2-40B4-BE49-F238E27FC236}">
                  <a16:creationId xmlns:a16="http://schemas.microsoft.com/office/drawing/2014/main" id="{D61DF6DE-7B1D-084A-8931-2B3263ADB18F}"/>
                </a:ext>
              </a:extLst>
            </p:cNvPr>
            <p:cNvSpPr txBox="1"/>
            <p:nvPr/>
          </p:nvSpPr>
          <p:spPr>
            <a:xfrm>
              <a:off x="2973228" y="3663090"/>
              <a:ext cx="259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E</a:t>
              </a:r>
            </a:p>
          </p:txBody>
        </p:sp>
        <p:sp>
          <p:nvSpPr>
            <p:cNvPr id="18" name="CuadroTexto 75">
              <a:extLst>
                <a:ext uri="{FF2B5EF4-FFF2-40B4-BE49-F238E27FC236}">
                  <a16:creationId xmlns:a16="http://schemas.microsoft.com/office/drawing/2014/main" id="{FD2D657B-ACC1-C641-9213-4614518E21F1}"/>
                </a:ext>
              </a:extLst>
            </p:cNvPr>
            <p:cNvSpPr txBox="1"/>
            <p:nvPr/>
          </p:nvSpPr>
          <p:spPr>
            <a:xfrm>
              <a:off x="2595297" y="1384407"/>
              <a:ext cx="3609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M</a:t>
              </a:r>
            </a:p>
          </p:txBody>
        </p:sp>
        <p:sp>
          <p:nvSpPr>
            <p:cNvPr id="19" name="CuadroTexto 76">
              <a:extLst>
                <a:ext uri="{FF2B5EF4-FFF2-40B4-BE49-F238E27FC236}">
                  <a16:creationId xmlns:a16="http://schemas.microsoft.com/office/drawing/2014/main" id="{41772B41-7A67-2C4E-AA73-A629A74C41A7}"/>
                </a:ext>
              </a:extLst>
            </p:cNvPr>
            <p:cNvSpPr txBox="1"/>
            <p:nvPr/>
          </p:nvSpPr>
          <p:spPr>
            <a:xfrm>
              <a:off x="1811688" y="1384407"/>
              <a:ext cx="4072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GFP</a:t>
              </a:r>
            </a:p>
          </p:txBody>
        </p:sp>
        <p:sp>
          <p:nvSpPr>
            <p:cNvPr id="20" name="CuadroTexto 77">
              <a:extLst>
                <a:ext uri="{FF2B5EF4-FFF2-40B4-BE49-F238E27FC236}">
                  <a16:creationId xmlns:a16="http://schemas.microsoft.com/office/drawing/2014/main" id="{EDD77CAF-5F9E-A343-B352-8AE3F35A641C}"/>
                </a:ext>
              </a:extLst>
            </p:cNvPr>
            <p:cNvSpPr txBox="1"/>
            <p:nvPr/>
          </p:nvSpPr>
          <p:spPr>
            <a:xfrm>
              <a:off x="2344232" y="1384407"/>
              <a:ext cx="3472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N</a:t>
              </a:r>
            </a:p>
          </p:txBody>
        </p:sp>
        <p:sp>
          <p:nvSpPr>
            <p:cNvPr id="21" name="CuadroTexto 78">
              <a:extLst>
                <a:ext uri="{FF2B5EF4-FFF2-40B4-BE49-F238E27FC236}">
                  <a16:creationId xmlns:a16="http://schemas.microsoft.com/office/drawing/2014/main" id="{3DBD2633-A2BD-E747-8EF8-07BDF9E27613}"/>
                </a:ext>
              </a:extLst>
            </p:cNvPr>
            <p:cNvSpPr txBox="1"/>
            <p:nvPr/>
          </p:nvSpPr>
          <p:spPr>
            <a:xfrm>
              <a:off x="2081805" y="1384407"/>
              <a:ext cx="3490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S</a:t>
              </a:r>
            </a:p>
          </p:txBody>
        </p:sp>
        <p:sp>
          <p:nvSpPr>
            <p:cNvPr id="22" name="CuadroTexto 79">
              <a:extLst>
                <a:ext uri="{FF2B5EF4-FFF2-40B4-BE49-F238E27FC236}">
                  <a16:creationId xmlns:a16="http://schemas.microsoft.com/office/drawing/2014/main" id="{91CC988F-9403-5942-B9D4-EB1CE02B1FE1}"/>
                </a:ext>
              </a:extLst>
            </p:cNvPr>
            <p:cNvSpPr txBox="1"/>
            <p:nvPr/>
          </p:nvSpPr>
          <p:spPr>
            <a:xfrm>
              <a:off x="2905350" y="1384407"/>
              <a:ext cx="259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E</a:t>
              </a:r>
            </a:p>
          </p:txBody>
        </p:sp>
        <p:sp>
          <p:nvSpPr>
            <p:cNvPr id="23" name="CuadroTexto 2">
              <a:extLst>
                <a:ext uri="{FF2B5EF4-FFF2-40B4-BE49-F238E27FC236}">
                  <a16:creationId xmlns:a16="http://schemas.microsoft.com/office/drawing/2014/main" id="{BD2A4F41-DC05-FC46-8CAB-C3C140F2FE15}"/>
                </a:ext>
              </a:extLst>
            </p:cNvPr>
            <p:cNvSpPr txBox="1"/>
            <p:nvPr/>
          </p:nvSpPr>
          <p:spPr>
            <a:xfrm>
              <a:off x="3045705" y="1547744"/>
              <a:ext cx="1410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err="1"/>
                <a:t>pMEK</a:t>
              </a:r>
              <a:r>
                <a:rPr lang="en-GB" sz="1050" dirty="0"/>
                <a:t> </a:t>
              </a:r>
              <a:r>
                <a:rPr lang="en-GB" sz="800" dirty="0"/>
                <a:t>45kDa</a:t>
              </a:r>
              <a:endParaRPr lang="es-ES" sz="800" dirty="0"/>
            </a:p>
            <a:p>
              <a:pPr algn="r"/>
              <a:r>
                <a:rPr lang="en-US" sz="600" dirty="0">
                  <a:latin typeface="Arial" charset="0"/>
                  <a:ea typeface="Arial" charset="0"/>
                  <a:cs typeface="Arial" charset="0"/>
                </a:rPr>
                <a:t>(Ser217/221)</a:t>
              </a:r>
              <a:endParaRPr lang="es-ES" sz="900" dirty="0"/>
            </a:p>
          </p:txBody>
        </p:sp>
        <p:sp>
          <p:nvSpPr>
            <p:cNvPr id="24" name="CuadroTexto 3">
              <a:extLst>
                <a:ext uri="{FF2B5EF4-FFF2-40B4-BE49-F238E27FC236}">
                  <a16:creationId xmlns:a16="http://schemas.microsoft.com/office/drawing/2014/main" id="{F203E87E-2560-4745-8F44-E2A3880804E6}"/>
                </a:ext>
              </a:extLst>
            </p:cNvPr>
            <p:cNvSpPr txBox="1"/>
            <p:nvPr/>
          </p:nvSpPr>
          <p:spPr>
            <a:xfrm>
              <a:off x="3535144" y="1952324"/>
              <a:ext cx="9209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MEK </a:t>
              </a:r>
              <a:r>
                <a:rPr lang="en-GB" sz="800" dirty="0"/>
                <a:t>45kDa</a:t>
              </a:r>
              <a:endParaRPr lang="es-ES" sz="800" dirty="0"/>
            </a:p>
          </p:txBody>
        </p:sp>
        <p:sp>
          <p:nvSpPr>
            <p:cNvPr id="25" name="CuadroTexto 4">
              <a:extLst>
                <a:ext uri="{FF2B5EF4-FFF2-40B4-BE49-F238E27FC236}">
                  <a16:creationId xmlns:a16="http://schemas.microsoft.com/office/drawing/2014/main" id="{C2B387D5-8322-784C-BF74-C702DF26CA43}"/>
                </a:ext>
              </a:extLst>
            </p:cNvPr>
            <p:cNvSpPr txBox="1"/>
            <p:nvPr/>
          </p:nvSpPr>
          <p:spPr>
            <a:xfrm>
              <a:off x="5241785" y="1332610"/>
              <a:ext cx="3609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M</a:t>
              </a:r>
            </a:p>
          </p:txBody>
        </p:sp>
        <p:sp>
          <p:nvSpPr>
            <p:cNvPr id="26" name="CuadroTexto 5">
              <a:extLst>
                <a:ext uri="{FF2B5EF4-FFF2-40B4-BE49-F238E27FC236}">
                  <a16:creationId xmlns:a16="http://schemas.microsoft.com/office/drawing/2014/main" id="{AF08E517-7B93-A145-99DA-D25AD1FD1282}"/>
                </a:ext>
              </a:extLst>
            </p:cNvPr>
            <p:cNvSpPr txBox="1"/>
            <p:nvPr/>
          </p:nvSpPr>
          <p:spPr>
            <a:xfrm>
              <a:off x="4458176" y="1332610"/>
              <a:ext cx="4072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GFP</a:t>
              </a:r>
            </a:p>
          </p:txBody>
        </p:sp>
        <p:sp>
          <p:nvSpPr>
            <p:cNvPr id="27" name="CuadroTexto 6">
              <a:extLst>
                <a:ext uri="{FF2B5EF4-FFF2-40B4-BE49-F238E27FC236}">
                  <a16:creationId xmlns:a16="http://schemas.microsoft.com/office/drawing/2014/main" id="{E1A99692-03DC-7B42-A82B-16BA55ADA9EB}"/>
                </a:ext>
              </a:extLst>
            </p:cNvPr>
            <p:cNvSpPr txBox="1"/>
            <p:nvPr/>
          </p:nvSpPr>
          <p:spPr>
            <a:xfrm>
              <a:off x="4990720" y="1332610"/>
              <a:ext cx="3472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N</a:t>
              </a:r>
            </a:p>
          </p:txBody>
        </p:sp>
        <p:sp>
          <p:nvSpPr>
            <p:cNvPr id="28" name="CuadroTexto 7">
              <a:extLst>
                <a:ext uri="{FF2B5EF4-FFF2-40B4-BE49-F238E27FC236}">
                  <a16:creationId xmlns:a16="http://schemas.microsoft.com/office/drawing/2014/main" id="{33ACE81E-05D6-7D46-99CF-CAF1BECE5CBB}"/>
                </a:ext>
              </a:extLst>
            </p:cNvPr>
            <p:cNvSpPr txBox="1"/>
            <p:nvPr/>
          </p:nvSpPr>
          <p:spPr>
            <a:xfrm>
              <a:off x="4728293" y="1332610"/>
              <a:ext cx="3490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S</a:t>
              </a:r>
            </a:p>
          </p:txBody>
        </p:sp>
        <p:sp>
          <p:nvSpPr>
            <p:cNvPr id="29" name="CuadroTexto 8">
              <a:extLst>
                <a:ext uri="{FF2B5EF4-FFF2-40B4-BE49-F238E27FC236}">
                  <a16:creationId xmlns:a16="http://schemas.microsoft.com/office/drawing/2014/main" id="{7B1CEF95-8BC8-FE4E-8DBA-1D3317EDA4A5}"/>
                </a:ext>
              </a:extLst>
            </p:cNvPr>
            <p:cNvSpPr txBox="1"/>
            <p:nvPr/>
          </p:nvSpPr>
          <p:spPr>
            <a:xfrm>
              <a:off x="5551838" y="1332610"/>
              <a:ext cx="259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E</a:t>
              </a:r>
            </a:p>
          </p:txBody>
        </p:sp>
        <p:pic>
          <p:nvPicPr>
            <p:cNvPr id="30" name="Imagen 10">
              <a:extLst>
                <a:ext uri="{FF2B5EF4-FFF2-40B4-BE49-F238E27FC236}">
                  <a16:creationId xmlns:a16="http://schemas.microsoft.com/office/drawing/2014/main" id="{FD7E61C2-04C6-3F42-819B-B8945342E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876" t="-96"/>
            <a:stretch/>
          </p:blipFill>
          <p:spPr>
            <a:xfrm>
              <a:off x="4531593" y="1560936"/>
              <a:ext cx="1292481" cy="287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Imagen 11">
              <a:extLst>
                <a:ext uri="{FF2B5EF4-FFF2-40B4-BE49-F238E27FC236}">
                  <a16:creationId xmlns:a16="http://schemas.microsoft.com/office/drawing/2014/main" id="{A438D159-724B-A548-84EB-67A31948B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3080" t="676" b="1"/>
            <a:stretch/>
          </p:blipFill>
          <p:spPr>
            <a:xfrm>
              <a:off x="4531592" y="1932900"/>
              <a:ext cx="1292481" cy="287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aphicFrame>
          <p:nvGraphicFramePr>
            <p:cNvPr id="32" name="Gráfico 13">
              <a:extLst>
                <a:ext uri="{FF2B5EF4-FFF2-40B4-BE49-F238E27FC236}">
                  <a16:creationId xmlns:a16="http://schemas.microsoft.com/office/drawing/2014/main" id="{A3A0101E-9EDF-ED42-ADD7-E995617488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6416005"/>
                </p:ext>
              </p:extLst>
            </p:nvPr>
          </p:nvGraphicFramePr>
          <p:xfrm>
            <a:off x="3995641" y="2244194"/>
            <a:ext cx="2103255" cy="1191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3" name="CuadroTexto 32">
              <a:extLst>
                <a:ext uri="{FF2B5EF4-FFF2-40B4-BE49-F238E27FC236}">
                  <a16:creationId xmlns:a16="http://schemas.microsoft.com/office/drawing/2014/main" id="{7471211C-611C-A846-B62B-E82AC701F23F}"/>
                </a:ext>
              </a:extLst>
            </p:cNvPr>
            <p:cNvSpPr txBox="1"/>
            <p:nvPr/>
          </p:nvSpPr>
          <p:spPr>
            <a:xfrm>
              <a:off x="3122413" y="3878842"/>
              <a:ext cx="1410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 err="1"/>
                <a:t>pCAMKII</a:t>
              </a:r>
              <a:r>
                <a:rPr lang="en-GB" sz="1050" dirty="0"/>
                <a:t> </a:t>
              </a:r>
              <a:r>
                <a:rPr lang="en-GB" sz="800" dirty="0"/>
                <a:t>50-60kDa</a:t>
              </a:r>
            </a:p>
            <a:p>
              <a:pPr algn="r"/>
              <a:r>
                <a:rPr lang="en-US" sz="600" dirty="0">
                  <a:latin typeface="Arial" charset="0"/>
                  <a:ea typeface="Arial" charset="0"/>
                  <a:cs typeface="Arial" charset="0"/>
                </a:rPr>
                <a:t>(Thr286)</a:t>
              </a:r>
              <a:endParaRPr lang="es-ES" sz="800" dirty="0"/>
            </a:p>
          </p:txBody>
        </p:sp>
        <p:sp>
          <p:nvSpPr>
            <p:cNvPr id="44" name="CuadroTexto 40">
              <a:extLst>
                <a:ext uri="{FF2B5EF4-FFF2-40B4-BE49-F238E27FC236}">
                  <a16:creationId xmlns:a16="http://schemas.microsoft.com/office/drawing/2014/main" id="{6A28CDEB-0420-6B49-B8BA-827E62ED7DF5}"/>
                </a:ext>
              </a:extLst>
            </p:cNvPr>
            <p:cNvSpPr txBox="1"/>
            <p:nvPr/>
          </p:nvSpPr>
          <p:spPr>
            <a:xfrm>
              <a:off x="5264086" y="3646864"/>
              <a:ext cx="3609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M</a:t>
              </a:r>
            </a:p>
          </p:txBody>
        </p:sp>
        <p:sp>
          <p:nvSpPr>
            <p:cNvPr id="45" name="CuadroTexto 45">
              <a:extLst>
                <a:ext uri="{FF2B5EF4-FFF2-40B4-BE49-F238E27FC236}">
                  <a16:creationId xmlns:a16="http://schemas.microsoft.com/office/drawing/2014/main" id="{4DECFB5A-E936-0E4F-98A9-FF4FD7918E5F}"/>
                </a:ext>
              </a:extLst>
            </p:cNvPr>
            <p:cNvSpPr txBox="1"/>
            <p:nvPr/>
          </p:nvSpPr>
          <p:spPr>
            <a:xfrm>
              <a:off x="4480477" y="3646864"/>
              <a:ext cx="4072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GFP</a:t>
              </a:r>
            </a:p>
          </p:txBody>
        </p:sp>
        <p:sp>
          <p:nvSpPr>
            <p:cNvPr id="46" name="CuadroTexto 47">
              <a:extLst>
                <a:ext uri="{FF2B5EF4-FFF2-40B4-BE49-F238E27FC236}">
                  <a16:creationId xmlns:a16="http://schemas.microsoft.com/office/drawing/2014/main" id="{6B81B0E3-2CEA-F448-BD79-B922D44A6EB3}"/>
                </a:ext>
              </a:extLst>
            </p:cNvPr>
            <p:cNvSpPr txBox="1"/>
            <p:nvPr/>
          </p:nvSpPr>
          <p:spPr>
            <a:xfrm>
              <a:off x="5013021" y="3646864"/>
              <a:ext cx="3472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N</a:t>
              </a:r>
            </a:p>
          </p:txBody>
        </p:sp>
        <p:sp>
          <p:nvSpPr>
            <p:cNvPr id="47" name="CuadroTexto 48">
              <a:extLst>
                <a:ext uri="{FF2B5EF4-FFF2-40B4-BE49-F238E27FC236}">
                  <a16:creationId xmlns:a16="http://schemas.microsoft.com/office/drawing/2014/main" id="{186CE07E-2853-044B-BBD5-C63AFBA52CFE}"/>
                </a:ext>
              </a:extLst>
            </p:cNvPr>
            <p:cNvSpPr txBox="1"/>
            <p:nvPr/>
          </p:nvSpPr>
          <p:spPr>
            <a:xfrm>
              <a:off x="4750594" y="3646864"/>
              <a:ext cx="3490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S</a:t>
              </a:r>
            </a:p>
          </p:txBody>
        </p:sp>
        <p:sp>
          <p:nvSpPr>
            <p:cNvPr id="48" name="CuadroTexto 49">
              <a:extLst>
                <a:ext uri="{FF2B5EF4-FFF2-40B4-BE49-F238E27FC236}">
                  <a16:creationId xmlns:a16="http://schemas.microsoft.com/office/drawing/2014/main" id="{4170C802-5749-634E-83E3-DB31EBE075F2}"/>
                </a:ext>
              </a:extLst>
            </p:cNvPr>
            <p:cNvSpPr txBox="1"/>
            <p:nvPr/>
          </p:nvSpPr>
          <p:spPr>
            <a:xfrm>
              <a:off x="5574139" y="3646864"/>
              <a:ext cx="2590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dirty="0"/>
                <a:t>E</a:t>
              </a:r>
            </a:p>
          </p:txBody>
        </p:sp>
        <p:sp>
          <p:nvSpPr>
            <p:cNvPr id="49" name="CuadroTexto 50">
              <a:extLst>
                <a:ext uri="{FF2B5EF4-FFF2-40B4-BE49-F238E27FC236}">
                  <a16:creationId xmlns:a16="http://schemas.microsoft.com/office/drawing/2014/main" id="{8653C87E-DE36-9E40-818F-2246B4999E2C}"/>
                </a:ext>
              </a:extLst>
            </p:cNvPr>
            <p:cNvSpPr txBox="1"/>
            <p:nvPr/>
          </p:nvSpPr>
          <p:spPr>
            <a:xfrm>
              <a:off x="3133707" y="4255253"/>
              <a:ext cx="1410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50" dirty="0"/>
                <a:t>CAMKII </a:t>
              </a:r>
              <a:r>
                <a:rPr lang="en-GB" sz="800" dirty="0"/>
                <a:t>50-60kDa</a:t>
              </a:r>
              <a:endParaRPr lang="es-ES" sz="900" dirty="0"/>
            </a:p>
          </p:txBody>
        </p:sp>
        <p:pic>
          <p:nvPicPr>
            <p:cNvPr id="50" name="Imagen 52">
              <a:extLst>
                <a:ext uri="{FF2B5EF4-FFF2-40B4-BE49-F238E27FC236}">
                  <a16:creationId xmlns:a16="http://schemas.microsoft.com/office/drawing/2014/main" id="{DFEEC6C8-C3E7-6A47-BFB5-C759C59B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31592" y="4251509"/>
              <a:ext cx="1310121" cy="2790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1" name="Imagen 23">
              <a:extLst>
                <a:ext uri="{FF2B5EF4-FFF2-40B4-BE49-F238E27FC236}">
                  <a16:creationId xmlns:a16="http://schemas.microsoft.com/office/drawing/2014/main" id="{E091F242-2417-9848-A39E-26352DDEB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1632" b="8659"/>
            <a:stretch/>
          </p:blipFill>
          <p:spPr>
            <a:xfrm>
              <a:off x="4531661" y="3880308"/>
              <a:ext cx="1310052" cy="2824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aphicFrame>
          <p:nvGraphicFramePr>
            <p:cNvPr id="52" name="Gráfico 53">
              <a:extLst>
                <a:ext uri="{FF2B5EF4-FFF2-40B4-BE49-F238E27FC236}">
                  <a16:creationId xmlns:a16="http://schemas.microsoft.com/office/drawing/2014/main" id="{C2ECDC9D-757A-EA43-BA6A-BF222875CFC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3752667"/>
                </p:ext>
              </p:extLst>
            </p:nvPr>
          </p:nvGraphicFramePr>
          <p:xfrm>
            <a:off x="4004104" y="4572000"/>
            <a:ext cx="2103255" cy="11953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4" name="CuadroTexto 56">
              <a:extLst>
                <a:ext uri="{FF2B5EF4-FFF2-40B4-BE49-F238E27FC236}">
                  <a16:creationId xmlns:a16="http://schemas.microsoft.com/office/drawing/2014/main" id="{A3779D58-1CAE-814C-8BAE-FC6671E63D24}"/>
                </a:ext>
              </a:extLst>
            </p:cNvPr>
            <p:cNvSpPr txBox="1"/>
            <p:nvPr/>
          </p:nvSpPr>
          <p:spPr>
            <a:xfrm rot="16200000">
              <a:off x="3451468" y="4957917"/>
              <a:ext cx="978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err="1"/>
                <a:t>Relative</a:t>
              </a:r>
              <a:r>
                <a:rPr lang="es-ES" sz="600" dirty="0"/>
                <a:t> </a:t>
              </a:r>
              <a:r>
                <a:rPr lang="es-ES" sz="600" dirty="0" err="1"/>
                <a:t>expression</a:t>
              </a:r>
              <a:r>
                <a:rPr lang="es-ES" sz="600" dirty="0"/>
                <a:t> (a. u)</a:t>
              </a:r>
            </a:p>
          </p:txBody>
        </p:sp>
        <p:sp>
          <p:nvSpPr>
            <p:cNvPr id="55" name="CuadroTexto 56">
              <a:extLst>
                <a:ext uri="{FF2B5EF4-FFF2-40B4-BE49-F238E27FC236}">
                  <a16:creationId xmlns:a16="http://schemas.microsoft.com/office/drawing/2014/main" id="{0D741A28-8FE0-9942-B7D3-E247196F5C05}"/>
                </a:ext>
              </a:extLst>
            </p:cNvPr>
            <p:cNvSpPr txBox="1"/>
            <p:nvPr/>
          </p:nvSpPr>
          <p:spPr>
            <a:xfrm rot="16200000">
              <a:off x="853788" y="2762988"/>
              <a:ext cx="978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err="1"/>
                <a:t>Relative</a:t>
              </a:r>
              <a:r>
                <a:rPr lang="es-ES" sz="600" dirty="0"/>
                <a:t> </a:t>
              </a:r>
              <a:r>
                <a:rPr lang="es-ES" sz="600" dirty="0" err="1"/>
                <a:t>expression</a:t>
              </a:r>
              <a:r>
                <a:rPr lang="es-ES" sz="600" dirty="0"/>
                <a:t> (a. u)</a:t>
              </a:r>
            </a:p>
          </p:txBody>
        </p:sp>
        <p:sp>
          <p:nvSpPr>
            <p:cNvPr id="56" name="CuadroTexto 56">
              <a:extLst>
                <a:ext uri="{FF2B5EF4-FFF2-40B4-BE49-F238E27FC236}">
                  <a16:creationId xmlns:a16="http://schemas.microsoft.com/office/drawing/2014/main" id="{A182E002-FCB5-0044-851C-7B4ABFE48290}"/>
                </a:ext>
              </a:extLst>
            </p:cNvPr>
            <p:cNvSpPr txBox="1"/>
            <p:nvPr/>
          </p:nvSpPr>
          <p:spPr>
            <a:xfrm rot="16200000">
              <a:off x="3441767" y="2661727"/>
              <a:ext cx="978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err="1"/>
                <a:t>Relative</a:t>
              </a:r>
              <a:r>
                <a:rPr lang="es-ES" sz="600" dirty="0"/>
                <a:t> </a:t>
              </a:r>
              <a:r>
                <a:rPr lang="es-ES" sz="600" dirty="0" err="1"/>
                <a:t>expression</a:t>
              </a:r>
              <a:r>
                <a:rPr lang="es-ES" sz="600" dirty="0"/>
                <a:t> (a. u)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027B88A5-754F-F54C-8D90-6BC4BB9614BC}"/>
                </a:ext>
              </a:extLst>
            </p:cNvPr>
            <p:cNvSpPr txBox="1"/>
            <p:nvPr/>
          </p:nvSpPr>
          <p:spPr>
            <a:xfrm rot="16200000">
              <a:off x="852343" y="5001271"/>
              <a:ext cx="978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err="1"/>
                <a:t>Relative</a:t>
              </a:r>
              <a:r>
                <a:rPr lang="es-ES" sz="600" dirty="0"/>
                <a:t> </a:t>
              </a:r>
              <a:r>
                <a:rPr lang="es-ES" sz="600" dirty="0" err="1"/>
                <a:t>expression</a:t>
              </a:r>
              <a:r>
                <a:rPr lang="es-ES" sz="600" dirty="0"/>
                <a:t> (a. u)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1414CF8-5DB7-4E41-A84D-0B5351029B29}"/>
              </a:ext>
            </a:extLst>
          </p:cNvPr>
          <p:cNvSpPr/>
          <p:nvPr/>
        </p:nvSpPr>
        <p:spPr>
          <a:xfrm>
            <a:off x="926508" y="588206"/>
            <a:ext cx="43954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E</a:t>
            </a:r>
            <a:endParaRPr lang="en-GB" sz="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2DF955A-935B-DF48-A34D-B0D9BD453DF2}"/>
              </a:ext>
            </a:extLst>
          </p:cNvPr>
          <p:cNvSpPr/>
          <p:nvPr/>
        </p:nvSpPr>
        <p:spPr>
          <a:xfrm>
            <a:off x="899829" y="653720"/>
            <a:ext cx="60421" cy="531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B28943-2297-4B4C-96EF-9F8FC93114EB}"/>
              </a:ext>
            </a:extLst>
          </p:cNvPr>
          <p:cNvSpPr/>
          <p:nvPr/>
        </p:nvSpPr>
        <p:spPr>
          <a:xfrm>
            <a:off x="899829" y="768823"/>
            <a:ext cx="60421" cy="531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FBD958-D46D-E548-95CC-4C91EFBA262D}"/>
              </a:ext>
            </a:extLst>
          </p:cNvPr>
          <p:cNvSpPr/>
          <p:nvPr/>
        </p:nvSpPr>
        <p:spPr>
          <a:xfrm>
            <a:off x="926508" y="714629"/>
            <a:ext cx="45236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M</a:t>
            </a:r>
            <a:endParaRPr lang="en-GB" sz="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8428794-C403-D34E-BB15-4F654C412495}"/>
              </a:ext>
            </a:extLst>
          </p:cNvPr>
          <p:cNvSpPr/>
          <p:nvPr/>
        </p:nvSpPr>
        <p:spPr>
          <a:xfrm>
            <a:off x="899829" y="883677"/>
            <a:ext cx="60421" cy="531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CD82115-46EB-AB46-B66E-4E91056EB945}"/>
              </a:ext>
            </a:extLst>
          </p:cNvPr>
          <p:cNvSpPr/>
          <p:nvPr/>
        </p:nvSpPr>
        <p:spPr>
          <a:xfrm>
            <a:off x="926508" y="829483"/>
            <a:ext cx="44435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N</a:t>
            </a:r>
            <a:endParaRPr lang="en-GB" sz="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60717A-78C7-D746-872B-324F56319145}"/>
              </a:ext>
            </a:extLst>
          </p:cNvPr>
          <p:cNvSpPr/>
          <p:nvPr/>
        </p:nvSpPr>
        <p:spPr>
          <a:xfrm>
            <a:off x="899829" y="1030605"/>
            <a:ext cx="60421" cy="5312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65C11E1-93E9-4742-9650-6FC2A07B39B1}"/>
              </a:ext>
            </a:extLst>
          </p:cNvPr>
          <p:cNvSpPr/>
          <p:nvPr/>
        </p:nvSpPr>
        <p:spPr>
          <a:xfrm>
            <a:off x="926508" y="976411"/>
            <a:ext cx="43954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S</a:t>
            </a:r>
            <a:endParaRPr lang="en-GB" sz="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79CC566-A02A-6E42-9A57-4245C4C14A1C}"/>
              </a:ext>
            </a:extLst>
          </p:cNvPr>
          <p:cNvSpPr/>
          <p:nvPr/>
        </p:nvSpPr>
        <p:spPr>
          <a:xfrm>
            <a:off x="899832" y="549647"/>
            <a:ext cx="60421" cy="531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8FEBC0-A536-7C40-8700-F631FCBC44D0}"/>
              </a:ext>
            </a:extLst>
          </p:cNvPr>
          <p:cNvSpPr/>
          <p:nvPr/>
        </p:nvSpPr>
        <p:spPr>
          <a:xfrm>
            <a:off x="926508" y="487645"/>
            <a:ext cx="34176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  <a:endParaRPr lang="en-GB" sz="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7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DB8AA2-0B4C-3646-ADA3-C6A91A77D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781743"/>
              </p:ext>
            </p:extLst>
          </p:nvPr>
        </p:nvGraphicFramePr>
        <p:xfrm>
          <a:off x="168965" y="66639"/>
          <a:ext cx="6520070" cy="52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A2C6D2-B81D-B242-8C71-FCC7A80FA364}"/>
              </a:ext>
            </a:extLst>
          </p:cNvPr>
          <p:cNvSpPr txBox="1"/>
          <p:nvPr/>
        </p:nvSpPr>
        <p:spPr>
          <a:xfrm rot="16200000">
            <a:off x="775253" y="1558455"/>
            <a:ext cx="11512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ES" sz="700" b="1" dirty="0">
                <a:latin typeface="Arial" panose="020B0604020202020204" pitchFamily="34" charset="0"/>
                <a:cs typeface="Arial" panose="020B0604020202020204" pitchFamily="34" charset="0"/>
              </a:rPr>
              <a:t>º transcripts/proteins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E2FCF5-897E-F34F-83BB-D6AD3B796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401751"/>
              </p:ext>
            </p:extLst>
          </p:nvPr>
        </p:nvGraphicFramePr>
        <p:xfrm>
          <a:off x="453224" y="5295568"/>
          <a:ext cx="6323275" cy="32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B8890A-A539-DF42-9684-69F7EFFF409D}"/>
              </a:ext>
            </a:extLst>
          </p:cNvPr>
          <p:cNvSpPr txBox="1"/>
          <p:nvPr/>
        </p:nvSpPr>
        <p:spPr>
          <a:xfrm>
            <a:off x="3678804" y="8730531"/>
            <a:ext cx="11512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ES" sz="700" b="1" dirty="0">
                <a:latin typeface="Arial" panose="020B0604020202020204" pitchFamily="34" charset="0"/>
                <a:cs typeface="Arial" panose="020B0604020202020204" pitchFamily="34" charset="0"/>
              </a:rPr>
              <a:t>º transcripts/proteins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D0513-411C-B849-9A34-3D74E0DAC06A}"/>
              </a:ext>
            </a:extLst>
          </p:cNvPr>
          <p:cNvSpPr/>
          <p:nvPr/>
        </p:nvSpPr>
        <p:spPr>
          <a:xfrm>
            <a:off x="2276389" y="303560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E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67B4F-952B-AB47-A416-8A2F56C2914D}"/>
              </a:ext>
            </a:extLst>
          </p:cNvPr>
          <p:cNvSpPr/>
          <p:nvPr/>
        </p:nvSpPr>
        <p:spPr>
          <a:xfrm>
            <a:off x="2249710" y="377025"/>
            <a:ext cx="60421" cy="531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FC4E8-F6BA-664A-B5F1-2F21ECACABB1}"/>
              </a:ext>
            </a:extLst>
          </p:cNvPr>
          <p:cNvSpPr/>
          <p:nvPr/>
        </p:nvSpPr>
        <p:spPr>
          <a:xfrm>
            <a:off x="2249710" y="480977"/>
            <a:ext cx="60421" cy="531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E9B35C-4BAE-9840-89EA-1D28EABE9D84}"/>
              </a:ext>
            </a:extLst>
          </p:cNvPr>
          <p:cNvSpPr/>
          <p:nvPr/>
        </p:nvSpPr>
        <p:spPr>
          <a:xfrm>
            <a:off x="2276389" y="418832"/>
            <a:ext cx="5004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M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B0EC5-E6F0-3546-92B7-DB94DFB6AF4B}"/>
              </a:ext>
            </a:extLst>
          </p:cNvPr>
          <p:cNvSpPr/>
          <p:nvPr/>
        </p:nvSpPr>
        <p:spPr>
          <a:xfrm>
            <a:off x="2249710" y="606982"/>
            <a:ext cx="60421" cy="531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4755F-1ACD-5046-8AC3-7AB28BA063EF}"/>
              </a:ext>
            </a:extLst>
          </p:cNvPr>
          <p:cNvSpPr/>
          <p:nvPr/>
        </p:nvSpPr>
        <p:spPr>
          <a:xfrm>
            <a:off x="2276389" y="544837"/>
            <a:ext cx="5004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N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317231-0127-FE40-B272-4FBA0F1875CA}"/>
              </a:ext>
            </a:extLst>
          </p:cNvPr>
          <p:cNvSpPr/>
          <p:nvPr/>
        </p:nvSpPr>
        <p:spPr>
          <a:xfrm>
            <a:off x="2249710" y="753910"/>
            <a:ext cx="60421" cy="5312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76168-BF69-C44E-9685-A45C512C5900}"/>
              </a:ext>
            </a:extLst>
          </p:cNvPr>
          <p:cNvSpPr/>
          <p:nvPr/>
        </p:nvSpPr>
        <p:spPr>
          <a:xfrm>
            <a:off x="2276389" y="691765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S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B2783F-1DFF-DF49-8B07-799ABFC400B7}"/>
              </a:ext>
            </a:extLst>
          </p:cNvPr>
          <p:cNvSpPr/>
          <p:nvPr/>
        </p:nvSpPr>
        <p:spPr>
          <a:xfrm>
            <a:off x="5418479" y="5854896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E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EEA224-91D3-5F46-8E34-D47D6592DBE8}"/>
              </a:ext>
            </a:extLst>
          </p:cNvPr>
          <p:cNvSpPr/>
          <p:nvPr/>
        </p:nvSpPr>
        <p:spPr>
          <a:xfrm>
            <a:off x="5391800" y="5928361"/>
            <a:ext cx="60421" cy="531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220069-68BB-E348-8D81-B0B789B84585}"/>
              </a:ext>
            </a:extLst>
          </p:cNvPr>
          <p:cNvSpPr/>
          <p:nvPr/>
        </p:nvSpPr>
        <p:spPr>
          <a:xfrm>
            <a:off x="5391800" y="6032313"/>
            <a:ext cx="60421" cy="531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9003D-9CF4-B843-AAE2-B30F5D55B87A}"/>
              </a:ext>
            </a:extLst>
          </p:cNvPr>
          <p:cNvSpPr/>
          <p:nvPr/>
        </p:nvSpPr>
        <p:spPr>
          <a:xfrm>
            <a:off x="5418479" y="5970168"/>
            <a:ext cx="5004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M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4DE1DA-92FA-514D-A76A-DE506995A09F}"/>
              </a:ext>
            </a:extLst>
          </p:cNvPr>
          <p:cNvSpPr/>
          <p:nvPr/>
        </p:nvSpPr>
        <p:spPr>
          <a:xfrm>
            <a:off x="5391800" y="6158318"/>
            <a:ext cx="60421" cy="531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0883ED-2540-D841-87D9-FBC4BD0D3178}"/>
              </a:ext>
            </a:extLst>
          </p:cNvPr>
          <p:cNvSpPr/>
          <p:nvPr/>
        </p:nvSpPr>
        <p:spPr>
          <a:xfrm>
            <a:off x="5418479" y="6096173"/>
            <a:ext cx="5004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N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E0D325-5767-AA4E-AABF-78C144B44BE3}"/>
              </a:ext>
            </a:extLst>
          </p:cNvPr>
          <p:cNvSpPr/>
          <p:nvPr/>
        </p:nvSpPr>
        <p:spPr>
          <a:xfrm>
            <a:off x="5391800" y="6305246"/>
            <a:ext cx="60421" cy="5312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DC7D79-B3D0-0548-B418-DDFD5C40EF2E}"/>
              </a:ext>
            </a:extLst>
          </p:cNvPr>
          <p:cNvSpPr/>
          <p:nvPr/>
        </p:nvSpPr>
        <p:spPr>
          <a:xfrm>
            <a:off x="5418479" y="6243101"/>
            <a:ext cx="4844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GFP- S</a:t>
            </a:r>
            <a:endParaRPr lang="en-GB" sz="7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EF4D0D-0DED-4B45-8821-C038E860A558}"/>
              </a:ext>
            </a:extLst>
          </p:cNvPr>
          <p:cNvSpPr txBox="1"/>
          <p:nvPr/>
        </p:nvSpPr>
        <p:spPr>
          <a:xfrm>
            <a:off x="453224" y="8696764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/>
              <a:t>Supplementary </a:t>
            </a:r>
            <a:r>
              <a:rPr lang="en-ES" b="1"/>
              <a:t>figure 5</a:t>
            </a:r>
            <a:endParaRPr lang="en-ES" b="1" dirty="0"/>
          </a:p>
        </p:txBody>
      </p:sp>
    </p:spTree>
    <p:extLst>
      <p:ext uri="{BB962C8B-B14F-4D97-AF65-F5344CB8AC3E}">
        <p14:creationId xmlns:p14="http://schemas.microsoft.com/office/powerpoint/2010/main" val="1717433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33025</TotalTime>
  <Words>468</Words>
  <Application>Microsoft Macintosh PowerPoint</Application>
  <PresentationFormat>On-screen Show (4:3)</PresentationFormat>
  <Paragraphs>154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Quique</dc:creator>
  <cp:lastModifiedBy>ENRIQUE SANTAMARIA</cp:lastModifiedBy>
  <cp:revision>1296</cp:revision>
  <cp:lastPrinted>2017-11-07T13:25:43Z</cp:lastPrinted>
  <dcterms:created xsi:type="dcterms:W3CDTF">2015-07-22T08:36:15Z</dcterms:created>
  <dcterms:modified xsi:type="dcterms:W3CDTF">2022-04-28T14:42:01Z</dcterms:modified>
</cp:coreProperties>
</file>