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89" r:id="rId5"/>
    <p:sldId id="267" r:id="rId6"/>
    <p:sldId id="263" r:id="rId7"/>
    <p:sldId id="264" r:id="rId8"/>
    <p:sldId id="258" r:id="rId9"/>
    <p:sldId id="268" r:id="rId10"/>
    <p:sldId id="269" r:id="rId11"/>
    <p:sldId id="270" r:id="rId12"/>
    <p:sldId id="284" r:id="rId13"/>
    <p:sldId id="285" r:id="rId14"/>
    <p:sldId id="286" r:id="rId15"/>
    <p:sldId id="271" r:id="rId16"/>
    <p:sldId id="288" r:id="rId17"/>
    <p:sldId id="287" r:id="rId18"/>
    <p:sldId id="282" r:id="rId19"/>
    <p:sldId id="265" r:id="rId20"/>
    <p:sldId id="278" r:id="rId21"/>
    <p:sldId id="273" r:id="rId22"/>
    <p:sldId id="279" r:id="rId23"/>
    <p:sldId id="276" r:id="rId24"/>
    <p:sldId id="277" r:id="rId25"/>
    <p:sldId id="280" r:id="rId26"/>
    <p:sldId id="283" r:id="rId27"/>
    <p:sldId id="266" r:id="rId28"/>
    <p:sldId id="272" r:id="rId29"/>
    <p:sldId id="281" r:id="rId30"/>
    <p:sldId id="27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4" autoAdjust="0"/>
    <p:restoredTop sz="94660"/>
  </p:normalViewPr>
  <p:slideViewPr>
    <p:cSldViewPr snapToGrid="0">
      <p:cViewPr varScale="1">
        <p:scale>
          <a:sx n="80" d="100"/>
          <a:sy n="80" d="100"/>
        </p:scale>
        <p:origin x="98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E3012-BCA3-4B1A-AEE1-E156196DA356}" type="datetimeFigureOut">
              <a:rPr lang="en-US" smtClean="0"/>
              <a:t>3/7/2022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F6FAC-D784-47AE-9736-A826E286F870}" type="slidenum">
              <a:rPr lang="en-US" smtClean="0"/>
              <a:t>‹#›</a:t>
            </a:fld>
            <a:endParaRPr lang="en-US"/>
          </a:p>
        </p:txBody>
      </p:sp>
    </p:spTree>
    <p:extLst>
      <p:ext uri="{BB962C8B-B14F-4D97-AF65-F5344CB8AC3E}">
        <p14:creationId xmlns:p14="http://schemas.microsoft.com/office/powerpoint/2010/main" val="198085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F6FAC-D784-47AE-9736-A826E286F870}" type="slidenum">
              <a:rPr lang="en-US" smtClean="0"/>
              <a:t>15</a:t>
            </a:fld>
            <a:endParaRPr lang="en-US"/>
          </a:p>
        </p:txBody>
      </p:sp>
    </p:spTree>
    <p:extLst>
      <p:ext uri="{BB962C8B-B14F-4D97-AF65-F5344CB8AC3E}">
        <p14:creationId xmlns:p14="http://schemas.microsoft.com/office/powerpoint/2010/main" val="2708931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116E23-97E1-458E-90EE-99C4F28B369C}"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ABA134-EC13-40E7-9EAC-B9071D668B85}" type="slidenum">
              <a:rPr lang="en-US" smtClean="0"/>
              <a:t>‹#›</a:t>
            </a:fld>
            <a:endParaRPr lang="en-US"/>
          </a:p>
        </p:txBody>
      </p:sp>
    </p:spTree>
    <p:extLst>
      <p:ext uri="{BB962C8B-B14F-4D97-AF65-F5344CB8AC3E}">
        <p14:creationId xmlns:p14="http://schemas.microsoft.com/office/powerpoint/2010/main" val="2075235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116E23-97E1-458E-90EE-99C4F28B369C}"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ABA134-EC13-40E7-9EAC-B9071D668B85}" type="slidenum">
              <a:rPr lang="en-US" smtClean="0"/>
              <a:t>‹#›</a:t>
            </a:fld>
            <a:endParaRPr lang="en-US"/>
          </a:p>
        </p:txBody>
      </p:sp>
    </p:spTree>
    <p:extLst>
      <p:ext uri="{BB962C8B-B14F-4D97-AF65-F5344CB8AC3E}">
        <p14:creationId xmlns:p14="http://schemas.microsoft.com/office/powerpoint/2010/main" val="212778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116E23-97E1-458E-90EE-99C4F28B369C}"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ABA134-EC13-40E7-9EAC-B9071D668B85}" type="slidenum">
              <a:rPr lang="en-US" smtClean="0"/>
              <a:t>‹#›</a:t>
            </a:fld>
            <a:endParaRPr lang="en-US"/>
          </a:p>
        </p:txBody>
      </p:sp>
    </p:spTree>
    <p:extLst>
      <p:ext uri="{BB962C8B-B14F-4D97-AF65-F5344CB8AC3E}">
        <p14:creationId xmlns:p14="http://schemas.microsoft.com/office/powerpoint/2010/main" val="365183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116E23-97E1-458E-90EE-99C4F28B369C}"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ABA134-EC13-40E7-9EAC-B9071D668B85}" type="slidenum">
              <a:rPr lang="en-US" smtClean="0"/>
              <a:t>‹#›</a:t>
            </a:fld>
            <a:endParaRPr lang="en-US"/>
          </a:p>
        </p:txBody>
      </p:sp>
    </p:spTree>
    <p:extLst>
      <p:ext uri="{BB962C8B-B14F-4D97-AF65-F5344CB8AC3E}">
        <p14:creationId xmlns:p14="http://schemas.microsoft.com/office/powerpoint/2010/main" val="3557615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116E23-97E1-458E-90EE-99C4F28B369C}"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ABA134-EC13-40E7-9EAC-B9071D668B85}" type="slidenum">
              <a:rPr lang="en-US" smtClean="0"/>
              <a:t>‹#›</a:t>
            </a:fld>
            <a:endParaRPr lang="en-US"/>
          </a:p>
        </p:txBody>
      </p:sp>
    </p:spTree>
    <p:extLst>
      <p:ext uri="{BB962C8B-B14F-4D97-AF65-F5344CB8AC3E}">
        <p14:creationId xmlns:p14="http://schemas.microsoft.com/office/powerpoint/2010/main" val="4055977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116E23-97E1-458E-90EE-99C4F28B369C}"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ABA134-EC13-40E7-9EAC-B9071D668B85}" type="slidenum">
              <a:rPr lang="en-US" smtClean="0"/>
              <a:t>‹#›</a:t>
            </a:fld>
            <a:endParaRPr lang="en-US"/>
          </a:p>
        </p:txBody>
      </p:sp>
    </p:spTree>
    <p:extLst>
      <p:ext uri="{BB962C8B-B14F-4D97-AF65-F5344CB8AC3E}">
        <p14:creationId xmlns:p14="http://schemas.microsoft.com/office/powerpoint/2010/main" val="643398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116E23-97E1-458E-90EE-99C4F28B369C}" type="datetimeFigureOut">
              <a:rPr lang="en-US" smtClean="0"/>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ABA134-EC13-40E7-9EAC-B9071D668B85}" type="slidenum">
              <a:rPr lang="en-US" smtClean="0"/>
              <a:t>‹#›</a:t>
            </a:fld>
            <a:endParaRPr lang="en-US"/>
          </a:p>
        </p:txBody>
      </p:sp>
    </p:spTree>
    <p:extLst>
      <p:ext uri="{BB962C8B-B14F-4D97-AF65-F5344CB8AC3E}">
        <p14:creationId xmlns:p14="http://schemas.microsoft.com/office/powerpoint/2010/main" val="211452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116E23-97E1-458E-90EE-99C4F28B369C}" type="datetimeFigureOut">
              <a:rPr lang="en-US" smtClean="0"/>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ABA134-EC13-40E7-9EAC-B9071D668B85}" type="slidenum">
              <a:rPr lang="en-US" smtClean="0"/>
              <a:t>‹#›</a:t>
            </a:fld>
            <a:endParaRPr lang="en-US"/>
          </a:p>
        </p:txBody>
      </p:sp>
    </p:spTree>
    <p:extLst>
      <p:ext uri="{BB962C8B-B14F-4D97-AF65-F5344CB8AC3E}">
        <p14:creationId xmlns:p14="http://schemas.microsoft.com/office/powerpoint/2010/main" val="33080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116E23-97E1-458E-90EE-99C4F28B369C}" type="datetimeFigureOut">
              <a:rPr lang="en-US" smtClean="0"/>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ABA134-EC13-40E7-9EAC-B9071D668B85}" type="slidenum">
              <a:rPr lang="en-US" smtClean="0"/>
              <a:t>‹#›</a:t>
            </a:fld>
            <a:endParaRPr lang="en-US"/>
          </a:p>
        </p:txBody>
      </p:sp>
    </p:spTree>
    <p:extLst>
      <p:ext uri="{BB962C8B-B14F-4D97-AF65-F5344CB8AC3E}">
        <p14:creationId xmlns:p14="http://schemas.microsoft.com/office/powerpoint/2010/main" val="1665984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116E23-97E1-458E-90EE-99C4F28B369C}"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ABA134-EC13-40E7-9EAC-B9071D668B85}" type="slidenum">
              <a:rPr lang="en-US" smtClean="0"/>
              <a:t>‹#›</a:t>
            </a:fld>
            <a:endParaRPr lang="en-US"/>
          </a:p>
        </p:txBody>
      </p:sp>
    </p:spTree>
    <p:extLst>
      <p:ext uri="{BB962C8B-B14F-4D97-AF65-F5344CB8AC3E}">
        <p14:creationId xmlns:p14="http://schemas.microsoft.com/office/powerpoint/2010/main" val="1839978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116E23-97E1-458E-90EE-99C4F28B369C}"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ABA134-EC13-40E7-9EAC-B9071D668B85}" type="slidenum">
              <a:rPr lang="en-US" smtClean="0"/>
              <a:t>‹#›</a:t>
            </a:fld>
            <a:endParaRPr lang="en-US"/>
          </a:p>
        </p:txBody>
      </p:sp>
    </p:spTree>
    <p:extLst>
      <p:ext uri="{BB962C8B-B14F-4D97-AF65-F5344CB8AC3E}">
        <p14:creationId xmlns:p14="http://schemas.microsoft.com/office/powerpoint/2010/main" val="968102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16E23-97E1-458E-90EE-99C4F28B369C}" type="datetimeFigureOut">
              <a:rPr lang="en-US" smtClean="0"/>
              <a:t>3/7/2022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BA134-EC13-40E7-9EAC-B9071D668B85}" type="slidenum">
              <a:rPr lang="en-US" smtClean="0"/>
              <a:t>‹#›</a:t>
            </a:fld>
            <a:endParaRPr lang="en-US"/>
          </a:p>
        </p:txBody>
      </p:sp>
    </p:spTree>
    <p:extLst>
      <p:ext uri="{BB962C8B-B14F-4D97-AF65-F5344CB8AC3E}">
        <p14:creationId xmlns:p14="http://schemas.microsoft.com/office/powerpoint/2010/main" val="338409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2.w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3.w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4.wmf"/><Relationship Id="rId4"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5.w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28.png"/><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6.wmf"/><Relationship Id="rId5" Type="http://schemas.openxmlformats.org/officeDocument/2006/relationships/oleObject" Target="../embeddings/oleObject16.bin"/><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8.wmf"/><Relationship Id="rId5" Type="http://schemas.openxmlformats.org/officeDocument/2006/relationships/oleObject" Target="../embeddings/oleObject18.bin"/><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9.wmf"/><Relationship Id="rId4" Type="http://schemas.openxmlformats.org/officeDocument/2006/relationships/oleObject" Target="../embeddings/oleObject19.bin"/></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0.wmf"/><Relationship Id="rId4" Type="http://schemas.openxmlformats.org/officeDocument/2006/relationships/oleObject" Target="../embeddings/oleObject20.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38.png"/><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1.bin"/><Relationship Id="rId11" Type="http://schemas.openxmlformats.org/officeDocument/2006/relationships/image" Target="../media/image23.wmf"/><Relationship Id="rId5" Type="http://schemas.openxmlformats.org/officeDocument/2006/relationships/image" Target="../media/image40.png"/><Relationship Id="rId10" Type="http://schemas.openxmlformats.org/officeDocument/2006/relationships/oleObject" Target="../embeddings/oleObject23.bin"/><Relationship Id="rId4" Type="http://schemas.openxmlformats.org/officeDocument/2006/relationships/image" Target="../media/image39.png"/><Relationship Id="rId9" Type="http://schemas.openxmlformats.org/officeDocument/2006/relationships/image" Target="../media/image22.wmf"/></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4.wmf"/><Relationship Id="rId4" Type="http://schemas.openxmlformats.org/officeDocument/2006/relationships/oleObject" Target="../embeddings/oleObject24.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5.wmf"/><Relationship Id="rId4" Type="http://schemas.openxmlformats.org/officeDocument/2006/relationships/oleObject" Target="../embeddings/oleObject25.bin"/></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6.wmf"/><Relationship Id="rId4" Type="http://schemas.openxmlformats.org/officeDocument/2006/relationships/oleObject" Target="../embeddings/oleObject26.bin"/></Relationships>
</file>

<file path=ppt/slides/_rels/slide2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48.png"/><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27.wmf"/><Relationship Id="rId5" Type="http://schemas.openxmlformats.org/officeDocument/2006/relationships/oleObject" Target="../embeddings/oleObject27.bin"/><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29.wmf"/><Relationship Id="rId4" Type="http://schemas.openxmlformats.org/officeDocument/2006/relationships/oleObject" Target="../embeddings/oleObject29.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56.png"/><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30.bin"/><Relationship Id="rId11" Type="http://schemas.openxmlformats.org/officeDocument/2006/relationships/image" Target="../media/image32.wmf"/><Relationship Id="rId5" Type="http://schemas.openxmlformats.org/officeDocument/2006/relationships/image" Target="../media/image58.png"/><Relationship Id="rId10" Type="http://schemas.openxmlformats.org/officeDocument/2006/relationships/oleObject" Target="../embeddings/oleObject32.bin"/><Relationship Id="rId4" Type="http://schemas.openxmlformats.org/officeDocument/2006/relationships/image" Target="../media/image57.png"/><Relationship Id="rId9" Type="http://schemas.openxmlformats.org/officeDocument/2006/relationships/image" Target="../media/image31.wmf"/></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33.wmf"/><Relationship Id="rId4" Type="http://schemas.openxmlformats.org/officeDocument/2006/relationships/oleObject" Target="../embeddings/oleObject33.bin"/></Relationships>
</file>

<file path=ppt/slides/_rels/slide26.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67.png"/><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34.wmf"/><Relationship Id="rId5" Type="http://schemas.openxmlformats.org/officeDocument/2006/relationships/oleObject" Target="../embeddings/oleObject34.bin"/><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66.png"/><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36.wmf"/><Relationship Id="rId5" Type="http://schemas.openxmlformats.org/officeDocument/2006/relationships/oleObject" Target="../embeddings/oleObject36.bin"/><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image" Target="../media/image4.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9.pn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wmf"/><Relationship Id="rId5" Type="http://schemas.openxmlformats.org/officeDocument/2006/relationships/oleObject" Target="../embeddings/oleObject4.bin"/><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6.w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w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14.pn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0.wmf"/><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1.w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274" y="228600"/>
            <a:ext cx="11344276" cy="1754326"/>
          </a:xfrm>
          <a:prstGeom prst="rect">
            <a:avLst/>
          </a:prstGeom>
          <a:noFill/>
        </p:spPr>
        <p:txBody>
          <a:bodyPr wrap="square" rtlCol="0">
            <a:spAutoFit/>
          </a:bodyPr>
          <a:lstStyle/>
          <a:p>
            <a:pPr algn="just"/>
            <a:r>
              <a:rPr lang="en-US" b="1" dirty="0" smtClean="0">
                <a:latin typeface="Times New Roman" panose="02020603050405020304" pitchFamily="18" charset="0"/>
                <a:cs typeface="Times New Roman" panose="02020603050405020304" pitchFamily="18" charset="0"/>
              </a:rPr>
              <a:t>Supplementary Figure 1</a:t>
            </a:r>
            <a:r>
              <a:rPr lang="en-US" dirty="0" smtClean="0">
                <a:latin typeface="Times New Roman" panose="02020603050405020304" pitchFamily="18" charset="0"/>
                <a:cs typeface="Times New Roman" panose="02020603050405020304" pitchFamily="18" charset="0"/>
              </a:rPr>
              <a:t>. Seed moisture sorption isotherms from the literature for different species showing the best-fit equation (see Supplementary Table 1). Each slide shows isotherms determined for one species, from the same or different sources. Species are ordered according to oil content. In the respective equations, </a:t>
            </a:r>
            <a:r>
              <a:rPr lang="en-US" i="1" dirty="0" smtClean="0">
                <a:latin typeface="Times New Roman" panose="02020603050405020304" pitchFamily="18" charset="0"/>
                <a:cs typeface="Times New Roman" panose="02020603050405020304" pitchFamily="18" charset="0"/>
              </a:rPr>
              <a:t>MC </a:t>
            </a:r>
            <a:r>
              <a:rPr lang="en-US" dirty="0" smtClean="0">
                <a:latin typeface="Times New Roman" panose="02020603050405020304" pitchFamily="18" charset="0"/>
                <a:cs typeface="Times New Roman" panose="02020603050405020304" pitchFamily="18" charset="0"/>
              </a:rPr>
              <a:t>is moisture content (dry weight basis) and, as convention in isotherm equations, water activity, </a:t>
            </a:r>
            <a:r>
              <a:rPr lang="en-US" i="1" dirty="0" smtClean="0">
                <a:latin typeface="Times New Roman" panose="02020603050405020304" pitchFamily="18" charset="0"/>
                <a:cs typeface="Times New Roman" panose="02020603050405020304" pitchFamily="18" charset="0"/>
              </a:rPr>
              <a:t>a</a:t>
            </a:r>
            <a:r>
              <a:rPr lang="en-US" baseline="-25000" dirty="0" smtClean="0">
                <a:latin typeface="Times New Roman" panose="02020603050405020304" pitchFamily="18" charset="0"/>
                <a:cs typeface="Times New Roman" panose="02020603050405020304" pitchFamily="18" charset="0"/>
              </a:rPr>
              <a:t>w</a:t>
            </a:r>
            <a:r>
              <a:rPr lang="en-US" dirty="0" smtClean="0">
                <a:latin typeface="Times New Roman" panose="02020603050405020304" pitchFamily="18" charset="0"/>
                <a:cs typeface="Times New Roman" panose="02020603050405020304" pitchFamily="18" charset="0"/>
              </a:rPr>
              <a:t>, is used rather than equilibrium relative humidity as shown in the graphs. </a:t>
            </a:r>
            <a:r>
              <a:rPr lang="en-US" i="1" dirty="0" smtClean="0">
                <a:latin typeface="Times New Roman" panose="02020603050405020304" pitchFamily="18" charset="0"/>
                <a:cs typeface="Times New Roman" panose="02020603050405020304" pitchFamily="18" charset="0"/>
              </a:rPr>
              <a:t>T </a:t>
            </a:r>
            <a:r>
              <a:rPr lang="en-US" dirty="0" smtClean="0">
                <a:latin typeface="Times New Roman" panose="02020603050405020304" pitchFamily="18" charset="0"/>
                <a:cs typeface="Times New Roman" panose="02020603050405020304" pitchFamily="18" charset="0"/>
              </a:rPr>
              <a:t>is temperature (°C). The various equation parameters are indicated by </a:t>
            </a:r>
            <a:r>
              <a:rPr lang="en-US" i="1" dirty="0" smtClean="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K</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K</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a:t>
            </a:r>
            <a:r>
              <a:rPr lang="en-US" i="1" dirty="0" smtClean="0">
                <a:latin typeface="Times New Roman" panose="02020603050405020304" pitchFamily="18" charset="0"/>
                <a:cs typeface="Times New Roman" panose="02020603050405020304" pitchFamily="18" charset="0"/>
              </a:rPr>
              <a:t>k</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7092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066739" y="1285924"/>
                <a:ext cx="1992847" cy="639599"/>
              </a:xfrm>
              <a:prstGeom prst="rect">
                <a:avLst/>
              </a:prstGeom>
              <a:noFill/>
            </p:spPr>
            <p:txBody>
              <a:bodyPr wrap="square" rtlCol="0">
                <a:spAutoFit/>
              </a:bodyPr>
              <a:lstStyle/>
              <a:p>
                <a:r>
                  <a:rPr lang="pt-BR" sz="1000" dirty="0" smtClean="0">
                    <a:latin typeface="Times New Roman" panose="02020603050405020304" pitchFamily="18" charset="0"/>
                    <a:cs typeface="Times New Roman" panose="02020603050405020304" pitchFamily="18" charset="0"/>
                  </a:rPr>
                  <a:t>Hassini </a:t>
                </a:r>
                <a:r>
                  <a:rPr lang="pt-BR" sz="1000" dirty="0">
                    <a:latin typeface="Times New Roman" panose="02020603050405020304" pitchFamily="18" charset="0"/>
                    <a:cs typeface="Times New Roman" panose="02020603050405020304" pitchFamily="18" charset="0"/>
                  </a:rPr>
                  <a:t>et al. (2015)</a:t>
                </a:r>
              </a:p>
              <a:p>
                <a:r>
                  <a:rPr lang="en-US" sz="1000" dirty="0">
                    <a:solidFill>
                      <a:schemeClr val="dk1"/>
                    </a:solidFill>
                    <a:latin typeface="Times New Roman" panose="02020603050405020304" pitchFamily="18" charset="0"/>
                    <a:cs typeface="Times New Roman" panose="02020603050405020304" pitchFamily="18" charset="0"/>
                  </a:rPr>
                  <a:t>GAB</a:t>
                </a:r>
              </a:p>
              <a:p>
                <a:r>
                  <a:rPr lang="en-GB" sz="1000" i="1" dirty="0">
                    <a:solidFill>
                      <a:schemeClr val="dk1"/>
                    </a:solidFill>
                    <a:latin typeface="Times New Roman" panose="02020603050405020304" pitchFamily="18" charset="0"/>
                    <a:cs typeface="Times New Roman" panose="02020603050405020304" pitchFamily="18" charset="0"/>
                  </a:rPr>
                  <a:t>MC</a:t>
                </a:r>
                <a:r>
                  <a:rPr lang="en-GB" sz="1000" dirty="0">
                    <a:solidFill>
                      <a:schemeClr val="dk1"/>
                    </a:solidFill>
                    <a:latin typeface="Times New Roman" panose="02020603050405020304" pitchFamily="18" charset="0"/>
                    <a:cs typeface="Times New Roman" panose="02020603050405020304" pitchFamily="18" charset="0"/>
                  </a:rPr>
                  <a:t> </a:t>
                </a:r>
                <a14:m>
                  <m:oMath xmlns:m="http://schemas.openxmlformats.org/officeDocument/2006/math">
                    <m:r>
                      <a:rPr lang="en-GB" sz="1000" i="1">
                        <a:solidFill>
                          <a:schemeClr val="dk1"/>
                        </a:solidFill>
                        <a:latin typeface="Cambria Math" panose="02040503050406030204" pitchFamily="18" charset="0"/>
                      </a:rPr>
                      <m:t>=</m:t>
                    </m:r>
                    <m:f>
                      <m:fPr>
                        <m:ctrlPr>
                          <a:rPr lang="en-150" sz="1000" i="1">
                            <a:solidFill>
                              <a:schemeClr val="dk1"/>
                            </a:solidFill>
                            <a:latin typeface="Cambria Math" panose="02040503050406030204" pitchFamily="18" charset="0"/>
                          </a:rPr>
                        </m:ctrlPr>
                      </m:fPr>
                      <m:num>
                        <m:sSub>
                          <m:sSubPr>
                            <m:ctrlPr>
                              <a:rPr lang="en-150" sz="1000" i="1">
                                <a:solidFill>
                                  <a:schemeClr val="dk1"/>
                                </a:solidFill>
                                <a:latin typeface="Cambria Math" panose="02040503050406030204" pitchFamily="18" charset="0"/>
                              </a:rPr>
                            </m:ctrlPr>
                          </m:sSubPr>
                          <m:e>
                            <m:r>
                              <a:rPr lang="en-US" sz="1000" b="0" i="1" smtClean="0">
                                <a:solidFill>
                                  <a:schemeClr val="dk1"/>
                                </a:solidFill>
                                <a:latin typeface="Cambria Math" panose="02040503050406030204" pitchFamily="18" charset="0"/>
                              </a:rPr>
                              <m:t>𝑀</m:t>
                            </m:r>
                          </m:e>
                          <m:sub>
                            <m:r>
                              <a:rPr lang="en-US" sz="1000" i="1">
                                <a:solidFill>
                                  <a:schemeClr val="dk1"/>
                                </a:solidFill>
                                <a:latin typeface="Cambria Math" panose="02040503050406030204" pitchFamily="18" charset="0"/>
                              </a:rPr>
                              <m:t>𝑚</m:t>
                            </m:r>
                          </m:sub>
                        </m:sSub>
                        <m:r>
                          <a:rPr lang="en-US" sz="1000" i="1">
                            <a:solidFill>
                              <a:schemeClr val="dk1"/>
                            </a:solidFill>
                            <a:latin typeface="Cambria Math" panose="02040503050406030204" pitchFamily="18" charset="0"/>
                          </a:rPr>
                          <m:t>𝐶𝐾</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num>
                      <m:den>
                        <m:d>
                          <m:dPr>
                            <m:ctrlPr>
                              <a:rPr lang="en-US" sz="1000" i="1">
                                <a:solidFill>
                                  <a:schemeClr val="dk1"/>
                                </a:solidFill>
                                <a:latin typeface="Cambria Math" panose="02040503050406030204" pitchFamily="18" charset="0"/>
                              </a:rPr>
                            </m:ctrlPr>
                          </m:dPr>
                          <m:e>
                            <m:r>
                              <a:rPr lang="en-US" sz="1000" i="1">
                                <a:solidFill>
                                  <a:schemeClr val="dk1"/>
                                </a:solidFill>
                                <a:latin typeface="Cambria Math" panose="02040503050406030204" pitchFamily="18" charset="0"/>
                              </a:rPr>
                              <m:t>1−</m:t>
                            </m:r>
                            <m:r>
                              <a:rPr lang="en-US" sz="1000" i="1">
                                <a:solidFill>
                                  <a:schemeClr val="dk1"/>
                                </a:solidFill>
                                <a:latin typeface="Cambria Math" panose="02040503050406030204" pitchFamily="18" charset="0"/>
                              </a:rPr>
                              <m:t>𝐾</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e>
                        </m:d>
                        <m:r>
                          <a:rPr lang="en-US" sz="1000" i="1">
                            <a:solidFill>
                              <a:schemeClr val="dk1"/>
                            </a:solidFill>
                            <a:latin typeface="Cambria Math" panose="02040503050406030204" pitchFamily="18" charset="0"/>
                          </a:rPr>
                          <m:t>[1−</m:t>
                        </m:r>
                        <m:r>
                          <a:rPr lang="en-US" sz="1000" i="1">
                            <a:solidFill>
                              <a:schemeClr val="dk1"/>
                            </a:solidFill>
                            <a:latin typeface="Cambria Math" panose="02040503050406030204" pitchFamily="18" charset="0"/>
                          </a:rPr>
                          <m:t>𝐾</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r>
                          <a:rPr lang="en-US" sz="1000" i="1">
                            <a:solidFill>
                              <a:schemeClr val="dk1"/>
                            </a:solidFill>
                            <a:latin typeface="Cambria Math" panose="02040503050406030204" pitchFamily="18" charset="0"/>
                          </a:rPr>
                          <m:t>−</m:t>
                        </m:r>
                        <m:r>
                          <a:rPr lang="en-US" sz="1000" i="1">
                            <a:solidFill>
                              <a:schemeClr val="dk1"/>
                            </a:solidFill>
                            <a:latin typeface="Cambria Math" panose="02040503050406030204" pitchFamily="18" charset="0"/>
                          </a:rPr>
                          <m:t>𝐶𝐾</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r>
                          <a:rPr lang="en-US" sz="1000" i="1">
                            <a:solidFill>
                              <a:schemeClr val="dk1"/>
                            </a:solidFill>
                            <a:latin typeface="Cambria Math" panose="02040503050406030204" pitchFamily="18" charset="0"/>
                          </a:rPr>
                          <m:t>]</m:t>
                        </m:r>
                      </m:den>
                    </m:f>
                  </m:oMath>
                </a14:m>
                <a:endParaRPr lang="en-US" sz="1000" dirty="0">
                  <a:solidFill>
                    <a:schemeClr val="dk1"/>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066739" y="1285924"/>
                <a:ext cx="1992847" cy="639599"/>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0" y="0"/>
            <a:ext cx="28264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Figure </a:t>
            </a:r>
            <a:r>
              <a:rPr lang="en-US" dirty="0" smtClean="0">
                <a:latin typeface="Times New Roman" panose="02020603050405020304" pitchFamily="18" charset="0"/>
                <a:cs typeface="Times New Roman" panose="02020603050405020304" pitchFamily="18" charset="0"/>
              </a:rPr>
              <a:t>S1I. </a:t>
            </a:r>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16000" y="1800000"/>
            <a:ext cx="4704762" cy="3600000"/>
            <a:chOff x="216000" y="1800000"/>
            <a:chExt cx="4704762" cy="3600000"/>
          </a:xfrm>
        </p:grpSpPr>
        <p:graphicFrame>
          <p:nvGraphicFramePr>
            <p:cNvPr id="4" name="Object 3"/>
            <p:cNvGraphicFramePr>
              <a:graphicFrameLocks noChangeAspect="1"/>
            </p:cNvGraphicFramePr>
            <p:nvPr>
              <p:extLst>
                <p:ext uri="{D42A27DB-BD31-4B8C-83A1-F6EECF244321}">
                  <p14:modId xmlns:p14="http://schemas.microsoft.com/office/powerpoint/2010/main" val="418221111"/>
                </p:ext>
              </p:extLst>
            </p:nvPr>
          </p:nvGraphicFramePr>
          <p:xfrm>
            <a:off x="216000" y="1800000"/>
            <a:ext cx="4704762" cy="3600000"/>
          </p:xfrm>
          <a:graphic>
            <a:graphicData uri="http://schemas.openxmlformats.org/presentationml/2006/ole">
              <mc:AlternateContent xmlns:mc="http://schemas.openxmlformats.org/markup-compatibility/2006">
                <mc:Choice xmlns:v="urn:schemas-microsoft-com:vml" Requires="v">
                  <p:oleObj spid="_x0000_s32787" name="Graph" r:id="rId4" imgW="3920760" imgH="3000960" progId="Origin95.Graph">
                    <p:embed/>
                  </p:oleObj>
                </mc:Choice>
                <mc:Fallback>
                  <p:oleObj name="Graph" r:id="rId4" imgW="3920760" imgH="3000960" progId="Origin95.Graph">
                    <p:embed/>
                    <p:pic>
                      <p:nvPicPr>
                        <p:cNvPr id="2" name="Object 1"/>
                        <p:cNvPicPr/>
                        <p:nvPr/>
                      </p:nvPicPr>
                      <p:blipFill>
                        <a:blip r:embed="rId5"/>
                        <a:stretch>
                          <a:fillRect/>
                        </a:stretch>
                      </p:blipFill>
                      <p:spPr>
                        <a:xfrm>
                          <a:off x="216000" y="1800000"/>
                          <a:ext cx="4704762" cy="3600000"/>
                        </a:xfrm>
                        <a:prstGeom prst="rect">
                          <a:avLst/>
                        </a:prstGeom>
                      </p:spPr>
                    </p:pic>
                  </p:oleObj>
                </mc:Fallback>
              </mc:AlternateContent>
            </a:graphicData>
          </a:graphic>
        </p:graphicFrame>
        <p:sp>
          <p:nvSpPr>
            <p:cNvPr id="7" name="TextBox 6"/>
            <p:cNvSpPr txBox="1"/>
            <p:nvPr/>
          </p:nvSpPr>
          <p:spPr>
            <a:xfrm>
              <a:off x="1511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03394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065707" y="1281591"/>
                <a:ext cx="1840367" cy="553998"/>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Miranda et al</a:t>
                </a:r>
                <a:r>
                  <a:rPr lang="en-US" sz="1000" i="1"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(2012)</a:t>
                </a:r>
              </a:p>
              <a:p>
                <a:r>
                  <a:rPr lang="en-US" sz="1000" dirty="0">
                    <a:latin typeface="Times New Roman" panose="02020603050405020304" pitchFamily="18" charset="0"/>
                    <a:cs typeface="Times New Roman" panose="02020603050405020304" pitchFamily="18" charset="0"/>
                  </a:rPr>
                  <a:t>Oswin</a:t>
                </a:r>
              </a:p>
              <a:p>
                <a:r>
                  <a:rPr lang="en-GB" sz="1000" i="1" dirty="0">
                    <a:solidFill>
                      <a:schemeClr val="dk1"/>
                    </a:solidFill>
                    <a:latin typeface="Times New Roman" panose="02020603050405020304" pitchFamily="18" charset="0"/>
                    <a:cs typeface="Times New Roman" panose="02020603050405020304" pitchFamily="18" charset="0"/>
                  </a:rPr>
                  <a:t>MC</a:t>
                </a:r>
                <a:r>
                  <a:rPr lang="en-GB" sz="1000" dirty="0">
                    <a:solidFill>
                      <a:schemeClr val="dk1"/>
                    </a:solidFill>
                    <a:latin typeface="Times New Roman" panose="02020603050405020304" pitchFamily="18" charset="0"/>
                    <a:cs typeface="Times New Roman" panose="02020603050405020304" pitchFamily="18" charset="0"/>
                  </a:rPr>
                  <a:t> </a:t>
                </a:r>
                <a14:m>
                  <m:oMath xmlns:m="http://schemas.openxmlformats.org/officeDocument/2006/math">
                    <m:r>
                      <a:rPr lang="en-GB" sz="1000" i="1">
                        <a:solidFill>
                          <a:schemeClr val="dk1"/>
                        </a:solidFill>
                        <a:latin typeface="Cambria Math" panose="02040503050406030204" pitchFamily="18" charset="0"/>
                      </a:rPr>
                      <m:t>=</m:t>
                    </m:r>
                  </m:oMath>
                </a14:m>
                <a:r>
                  <a:rPr lang="en-US" sz="1000" dirty="0">
                    <a:solidFill>
                      <a:schemeClr val="dk1"/>
                    </a:solidFill>
                    <a:latin typeface="Times New Roman" panose="02020603050405020304" pitchFamily="18" charset="0"/>
                    <a:cs typeface="Times New Roman" panose="02020603050405020304" pitchFamily="18" charset="0"/>
                  </a:rPr>
                  <a:t> </a:t>
                </a:r>
                <a:r>
                  <a:rPr lang="en-US" sz="1000" i="1" dirty="0">
                    <a:solidFill>
                      <a:schemeClr val="dk1"/>
                    </a:solidFill>
                    <a:latin typeface="Times New Roman" panose="02020603050405020304" pitchFamily="18" charset="0"/>
                    <a:cs typeface="Times New Roman" panose="02020603050405020304" pitchFamily="18" charset="0"/>
                  </a:rPr>
                  <a:t>A </a:t>
                </a:r>
                <a14:m>
                  <m:oMath xmlns:m="http://schemas.openxmlformats.org/officeDocument/2006/math">
                    <m:sSup>
                      <m:sSupPr>
                        <m:ctrlPr>
                          <a:rPr lang="da-DK" sz="1000" i="1">
                            <a:latin typeface="Cambria Math" panose="02040503050406030204" pitchFamily="18" charset="0"/>
                            <a:ea typeface="Cambria Math" panose="02040503050406030204" pitchFamily="18" charset="0"/>
                            <a:cs typeface="Arial" panose="020B0604020202020204" pitchFamily="34" charset="0"/>
                          </a:rPr>
                        </m:ctrlPr>
                      </m:sSupPr>
                      <m:e>
                        <m:d>
                          <m:dPr>
                            <m:begChr m:val="["/>
                            <m:endChr m:val="]"/>
                            <m:ctrlPr>
                              <a:rPr lang="da-DK" sz="1000" i="1">
                                <a:latin typeface="Cambria Math" panose="02040503050406030204" pitchFamily="18" charset="0"/>
                                <a:ea typeface="Cambria Math" panose="02040503050406030204" pitchFamily="18" charset="0"/>
                                <a:cs typeface="Arial" panose="020B0604020202020204" pitchFamily="34" charset="0"/>
                              </a:rPr>
                            </m:ctrlPr>
                          </m:dPr>
                          <m:e>
                            <m:r>
                              <m:rPr>
                                <m:nor/>
                              </m:rPr>
                              <a:rPr lang="en-US" sz="1000" i="1" dirty="0">
                                <a:solidFill>
                                  <a:schemeClr val="dk1"/>
                                </a:solidFill>
                                <a:latin typeface="Times New Roman" panose="02020603050405020304" pitchFamily="18" charset="0"/>
                                <a:cs typeface="Times New Roman" panose="02020603050405020304" pitchFamily="18" charset="0"/>
                              </a:rPr>
                              <m:t>(</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r>
                              <m:rPr>
                                <m:nor/>
                              </m:rPr>
                              <a:rPr lang="en-US" sz="1000" dirty="0">
                                <a:solidFill>
                                  <a:schemeClr val="dk1"/>
                                </a:solidFill>
                                <a:latin typeface="Times New Roman" panose="02020603050405020304" pitchFamily="18" charset="0"/>
                                <a:cs typeface="Times New Roman" panose="02020603050405020304" pitchFamily="18" charset="0"/>
                              </a:rPr>
                              <m:t>/1−</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r>
                              <m:rPr>
                                <m:nor/>
                              </m:rPr>
                              <a:rPr lang="en-US" sz="1000" i="1" dirty="0">
                                <a:solidFill>
                                  <a:schemeClr val="dk1"/>
                                </a:solidFill>
                                <a:latin typeface="Times New Roman" panose="02020603050405020304" pitchFamily="18" charset="0"/>
                                <a:cs typeface="Times New Roman" panose="02020603050405020304" pitchFamily="18" charset="0"/>
                              </a:rPr>
                              <m:t>)</m:t>
                            </m:r>
                          </m:e>
                        </m:d>
                      </m:e>
                      <m:sup>
                        <m:r>
                          <a:rPr lang="en-US" sz="1000" i="1">
                            <a:latin typeface="Cambria Math" panose="02040503050406030204" pitchFamily="18" charset="0"/>
                            <a:ea typeface="Cambria Math" panose="02040503050406030204" pitchFamily="18" charset="0"/>
                            <a:cs typeface="Arial" panose="020B0604020202020204" pitchFamily="34" charset="0"/>
                          </a:rPr>
                          <m:t>𝐵</m:t>
                        </m:r>
                      </m:sup>
                    </m:sSup>
                  </m:oMath>
                </a14:m>
                <a:endParaRPr lang="en-US" sz="1000" i="1" dirty="0">
                  <a:latin typeface="Times New Roman" panose="02020603050405020304" pitchFamily="18" charset="0"/>
                  <a:ea typeface="Cambria Math" panose="02040503050406030204" pitchFamily="18" charset="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065707" y="1281591"/>
                <a:ext cx="1840367" cy="553998"/>
              </a:xfrm>
              <a:prstGeom prst="rect">
                <a:avLst/>
              </a:prstGeom>
              <a:blipFill>
                <a:blip r:embed="rId3"/>
                <a:stretch>
                  <a:fillRect b="-5495"/>
                </a:stretch>
              </a:blipFill>
            </p:spPr>
            <p:txBody>
              <a:bodyPr/>
              <a:lstStyle/>
              <a:p>
                <a:r>
                  <a:rPr lang="en-US">
                    <a:noFill/>
                  </a:rPr>
                  <a:t> </a:t>
                </a:r>
              </a:p>
            </p:txBody>
          </p:sp>
        </mc:Fallback>
      </mc:AlternateContent>
      <p:sp>
        <p:nvSpPr>
          <p:cNvPr id="6" name="Rectangle 5"/>
          <p:cNvSpPr/>
          <p:nvPr/>
        </p:nvSpPr>
        <p:spPr>
          <a:xfrm>
            <a:off x="0" y="0"/>
            <a:ext cx="28264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Figure </a:t>
            </a:r>
            <a:r>
              <a:rPr lang="en-US" dirty="0" smtClean="0">
                <a:latin typeface="Times New Roman" panose="02020603050405020304" pitchFamily="18" charset="0"/>
                <a:cs typeface="Times New Roman" panose="02020603050405020304" pitchFamily="18" charset="0"/>
              </a:rPr>
              <a:t>S1J. </a:t>
            </a:r>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16000" y="1800000"/>
            <a:ext cx="4704762" cy="3600000"/>
            <a:chOff x="216000" y="1800000"/>
            <a:chExt cx="4704762" cy="3600000"/>
          </a:xfrm>
        </p:grpSpPr>
        <p:graphicFrame>
          <p:nvGraphicFramePr>
            <p:cNvPr id="4" name="Object 3"/>
            <p:cNvGraphicFramePr>
              <a:graphicFrameLocks noChangeAspect="1"/>
            </p:cNvGraphicFramePr>
            <p:nvPr>
              <p:extLst>
                <p:ext uri="{D42A27DB-BD31-4B8C-83A1-F6EECF244321}">
                  <p14:modId xmlns:p14="http://schemas.microsoft.com/office/powerpoint/2010/main" val="781808683"/>
                </p:ext>
              </p:extLst>
            </p:nvPr>
          </p:nvGraphicFramePr>
          <p:xfrm>
            <a:off x="216000" y="1800000"/>
            <a:ext cx="4704762" cy="3600000"/>
          </p:xfrm>
          <a:graphic>
            <a:graphicData uri="http://schemas.openxmlformats.org/presentationml/2006/ole">
              <mc:AlternateContent xmlns:mc="http://schemas.openxmlformats.org/markup-compatibility/2006">
                <mc:Choice xmlns:v="urn:schemas-microsoft-com:vml" Requires="v">
                  <p:oleObj spid="_x0000_s28701" name="Graph" r:id="rId4" imgW="3920760" imgH="3000960" progId="Origin95.Graph">
                    <p:embed/>
                  </p:oleObj>
                </mc:Choice>
                <mc:Fallback>
                  <p:oleObj name="Graph" r:id="rId4" imgW="3920760" imgH="3000960" progId="Origin95.Graph">
                    <p:embed/>
                    <p:pic>
                      <p:nvPicPr>
                        <p:cNvPr id="2" name="Object 1"/>
                        <p:cNvPicPr/>
                        <p:nvPr/>
                      </p:nvPicPr>
                      <p:blipFill>
                        <a:blip r:embed="rId5"/>
                        <a:stretch>
                          <a:fillRect/>
                        </a:stretch>
                      </p:blipFill>
                      <p:spPr>
                        <a:xfrm>
                          <a:off x="216000" y="1800000"/>
                          <a:ext cx="4704762" cy="3600000"/>
                        </a:xfrm>
                        <a:prstGeom prst="rect">
                          <a:avLst/>
                        </a:prstGeom>
                      </p:spPr>
                    </p:pic>
                  </p:oleObj>
                </mc:Fallback>
              </mc:AlternateContent>
            </a:graphicData>
          </a:graphic>
        </p:graphicFrame>
        <p:sp>
          <p:nvSpPr>
            <p:cNvPr id="7" name="TextBox 6"/>
            <p:cNvSpPr txBox="1"/>
            <p:nvPr/>
          </p:nvSpPr>
          <p:spPr>
            <a:xfrm>
              <a:off x="1511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13191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061455" y="1284539"/>
                <a:ext cx="1840367" cy="778098"/>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Pagano and </a:t>
                </a:r>
                <a:r>
                  <a:rPr lang="en-US" sz="1000" dirty="0" err="1" smtClean="0">
                    <a:latin typeface="Times New Roman" panose="02020603050405020304" pitchFamily="18" charset="0"/>
                    <a:cs typeface="Times New Roman" panose="02020603050405020304" pitchFamily="18" charset="0"/>
                  </a:rPr>
                  <a:t>Mascheroni</a:t>
                </a:r>
                <a:r>
                  <a:rPr lang="en-US" sz="1000" dirty="0" smtClean="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(2005</a:t>
                </a:r>
                <a:r>
                  <a:rPr lang="en-US" sz="1000" dirty="0" smtClean="0">
                    <a:latin typeface="Times New Roman" panose="02020603050405020304" pitchFamily="18" charset="0"/>
                    <a:cs typeface="Times New Roman" panose="02020603050405020304" pitchFamily="18" charset="0"/>
                  </a:rPr>
                  <a:t>)</a:t>
                </a:r>
              </a:p>
              <a:p>
                <a:r>
                  <a:rPr lang="en-US" sz="1000" dirty="0" smtClean="0">
                    <a:solidFill>
                      <a:schemeClr val="dk1"/>
                    </a:solidFill>
                    <a:latin typeface="Times New Roman" panose="02020603050405020304" pitchFamily="18" charset="0"/>
                    <a:cs typeface="Times New Roman" panose="02020603050405020304" pitchFamily="18" charset="0"/>
                  </a:rPr>
                  <a:t>GAB</a:t>
                </a:r>
                <a:endParaRPr lang="en-US" sz="1000" dirty="0">
                  <a:solidFill>
                    <a:schemeClr val="dk1"/>
                  </a:solidFill>
                  <a:latin typeface="Times New Roman" panose="02020603050405020304" pitchFamily="18" charset="0"/>
                  <a:cs typeface="Times New Roman" panose="02020603050405020304" pitchFamily="18" charset="0"/>
                </a:endParaRPr>
              </a:p>
              <a:p>
                <a:r>
                  <a:rPr lang="en-GB" sz="1000" i="1" dirty="0">
                    <a:solidFill>
                      <a:schemeClr val="dk1"/>
                    </a:solidFill>
                    <a:latin typeface="Times New Roman" panose="02020603050405020304" pitchFamily="18" charset="0"/>
                    <a:cs typeface="Times New Roman" panose="02020603050405020304" pitchFamily="18" charset="0"/>
                  </a:rPr>
                  <a:t>MC</a:t>
                </a:r>
                <a:r>
                  <a:rPr lang="en-GB" sz="1000" dirty="0">
                    <a:solidFill>
                      <a:schemeClr val="dk1"/>
                    </a:solidFill>
                    <a:latin typeface="Times New Roman" panose="02020603050405020304" pitchFamily="18" charset="0"/>
                    <a:cs typeface="Times New Roman" panose="02020603050405020304" pitchFamily="18" charset="0"/>
                  </a:rPr>
                  <a:t> </a:t>
                </a:r>
                <a14:m>
                  <m:oMath xmlns:m="http://schemas.openxmlformats.org/officeDocument/2006/math">
                    <m:r>
                      <a:rPr lang="en-GB" sz="1000" i="1">
                        <a:solidFill>
                          <a:schemeClr val="dk1"/>
                        </a:solidFill>
                        <a:latin typeface="Cambria Math" panose="02040503050406030204" pitchFamily="18" charset="0"/>
                      </a:rPr>
                      <m:t>=</m:t>
                    </m:r>
                    <m:f>
                      <m:fPr>
                        <m:ctrlPr>
                          <a:rPr lang="en-150" sz="1000" i="1">
                            <a:solidFill>
                              <a:schemeClr val="dk1"/>
                            </a:solidFill>
                            <a:latin typeface="Cambria Math" panose="02040503050406030204" pitchFamily="18" charset="0"/>
                          </a:rPr>
                        </m:ctrlPr>
                      </m:fPr>
                      <m:num>
                        <m:sSub>
                          <m:sSubPr>
                            <m:ctrlPr>
                              <a:rPr lang="en-150" sz="1000" i="1">
                                <a:solidFill>
                                  <a:schemeClr val="dk1"/>
                                </a:solidFill>
                                <a:latin typeface="Cambria Math" panose="02040503050406030204" pitchFamily="18" charset="0"/>
                              </a:rPr>
                            </m:ctrlPr>
                          </m:sSubPr>
                          <m:e>
                            <m:r>
                              <a:rPr lang="en-US" sz="1000" b="0" i="1" smtClean="0">
                                <a:solidFill>
                                  <a:schemeClr val="dk1"/>
                                </a:solidFill>
                                <a:latin typeface="Cambria Math" panose="02040503050406030204" pitchFamily="18" charset="0"/>
                              </a:rPr>
                              <m:t>𝑀</m:t>
                            </m:r>
                          </m:e>
                          <m:sub>
                            <m:r>
                              <a:rPr lang="en-US" sz="1000" i="1">
                                <a:solidFill>
                                  <a:schemeClr val="dk1"/>
                                </a:solidFill>
                                <a:latin typeface="Cambria Math" panose="02040503050406030204" pitchFamily="18" charset="0"/>
                              </a:rPr>
                              <m:t>𝑚</m:t>
                            </m:r>
                          </m:sub>
                        </m:sSub>
                        <m:r>
                          <a:rPr lang="en-US" sz="1000" i="1">
                            <a:solidFill>
                              <a:schemeClr val="dk1"/>
                            </a:solidFill>
                            <a:latin typeface="Cambria Math" panose="02040503050406030204" pitchFamily="18" charset="0"/>
                          </a:rPr>
                          <m:t>𝐶𝐾</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num>
                      <m:den>
                        <m:d>
                          <m:dPr>
                            <m:ctrlPr>
                              <a:rPr lang="en-US" sz="1000" i="1">
                                <a:solidFill>
                                  <a:schemeClr val="dk1"/>
                                </a:solidFill>
                                <a:latin typeface="Cambria Math" panose="02040503050406030204" pitchFamily="18" charset="0"/>
                              </a:rPr>
                            </m:ctrlPr>
                          </m:dPr>
                          <m:e>
                            <m:r>
                              <a:rPr lang="en-US" sz="1000" i="1">
                                <a:solidFill>
                                  <a:schemeClr val="dk1"/>
                                </a:solidFill>
                                <a:latin typeface="Cambria Math" panose="02040503050406030204" pitchFamily="18" charset="0"/>
                              </a:rPr>
                              <m:t>1−</m:t>
                            </m:r>
                            <m:r>
                              <a:rPr lang="en-US" sz="1000" i="1">
                                <a:solidFill>
                                  <a:schemeClr val="dk1"/>
                                </a:solidFill>
                                <a:latin typeface="Cambria Math" panose="02040503050406030204" pitchFamily="18" charset="0"/>
                              </a:rPr>
                              <m:t>𝐾</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e>
                        </m:d>
                        <m:r>
                          <a:rPr lang="en-US" sz="1000" i="1">
                            <a:solidFill>
                              <a:schemeClr val="dk1"/>
                            </a:solidFill>
                            <a:latin typeface="Cambria Math" panose="02040503050406030204" pitchFamily="18" charset="0"/>
                          </a:rPr>
                          <m:t>[1−</m:t>
                        </m:r>
                        <m:r>
                          <a:rPr lang="en-US" sz="1000" i="1">
                            <a:solidFill>
                              <a:schemeClr val="dk1"/>
                            </a:solidFill>
                            <a:latin typeface="Cambria Math" panose="02040503050406030204" pitchFamily="18" charset="0"/>
                          </a:rPr>
                          <m:t>𝐾</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r>
                          <a:rPr lang="en-US" sz="1000" i="1">
                            <a:solidFill>
                              <a:schemeClr val="dk1"/>
                            </a:solidFill>
                            <a:latin typeface="Cambria Math" panose="02040503050406030204" pitchFamily="18" charset="0"/>
                          </a:rPr>
                          <m:t>−</m:t>
                        </m:r>
                        <m:r>
                          <a:rPr lang="en-US" sz="1000" i="1">
                            <a:solidFill>
                              <a:schemeClr val="dk1"/>
                            </a:solidFill>
                            <a:latin typeface="Cambria Math" panose="02040503050406030204" pitchFamily="18" charset="0"/>
                          </a:rPr>
                          <m:t>𝐶𝐾</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r>
                          <a:rPr lang="en-US" sz="1000" i="1">
                            <a:solidFill>
                              <a:schemeClr val="dk1"/>
                            </a:solidFill>
                            <a:latin typeface="Cambria Math" panose="02040503050406030204" pitchFamily="18" charset="0"/>
                          </a:rPr>
                          <m:t>]</m:t>
                        </m:r>
                      </m:den>
                    </m:f>
                  </m:oMath>
                </a14:m>
                <a:endParaRPr lang="en-US" sz="1000" dirty="0">
                  <a:solidFill>
                    <a:schemeClr val="dk1"/>
                  </a:solidFill>
                  <a:latin typeface="Times New Roman" panose="02020603050405020304" pitchFamily="18" charset="0"/>
                  <a:cs typeface="Times New Roman" panose="02020603050405020304" pitchFamily="18" charset="0"/>
                </a:endParaRPr>
              </a:p>
              <a:p>
                <a:endParaRPr lang="en-US" sz="900" dirty="0">
                  <a:solidFill>
                    <a:schemeClr val="dk1"/>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061455" y="1284539"/>
                <a:ext cx="1840367" cy="778098"/>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0" y="0"/>
            <a:ext cx="28264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Figure </a:t>
            </a:r>
            <a:r>
              <a:rPr lang="en-US" dirty="0" smtClean="0">
                <a:latin typeface="Times New Roman" panose="02020603050405020304" pitchFamily="18" charset="0"/>
                <a:cs typeface="Times New Roman" panose="02020603050405020304" pitchFamily="18" charset="0"/>
              </a:rPr>
              <a:t>S1K. </a:t>
            </a:r>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16000" y="1800000"/>
            <a:ext cx="4704762" cy="3600000"/>
            <a:chOff x="216000" y="1800000"/>
            <a:chExt cx="4704762" cy="3600000"/>
          </a:xfrm>
        </p:grpSpPr>
        <p:graphicFrame>
          <p:nvGraphicFramePr>
            <p:cNvPr id="4" name="Object 3"/>
            <p:cNvGraphicFramePr>
              <a:graphicFrameLocks noChangeAspect="1"/>
            </p:cNvGraphicFramePr>
            <p:nvPr>
              <p:extLst>
                <p:ext uri="{D42A27DB-BD31-4B8C-83A1-F6EECF244321}">
                  <p14:modId xmlns:p14="http://schemas.microsoft.com/office/powerpoint/2010/main" val="2558732899"/>
                </p:ext>
              </p:extLst>
            </p:nvPr>
          </p:nvGraphicFramePr>
          <p:xfrm>
            <a:off x="216000" y="1800000"/>
            <a:ext cx="4704762" cy="3600000"/>
          </p:xfrm>
          <a:graphic>
            <a:graphicData uri="http://schemas.openxmlformats.org/presentationml/2006/ole">
              <mc:AlternateContent xmlns:mc="http://schemas.openxmlformats.org/markup-compatibility/2006">
                <mc:Choice xmlns:v="urn:schemas-microsoft-com:vml" Requires="v">
                  <p:oleObj spid="_x0000_s12346" name="Graph" r:id="rId4" imgW="3920760" imgH="3000960" progId="Origin95.Graph">
                    <p:embed/>
                  </p:oleObj>
                </mc:Choice>
                <mc:Fallback>
                  <p:oleObj name="Graph" r:id="rId4" imgW="3920760" imgH="3000960" progId="Origin95.Graph">
                    <p:embed/>
                    <p:pic>
                      <p:nvPicPr>
                        <p:cNvPr id="2" name="Object 1"/>
                        <p:cNvPicPr/>
                        <p:nvPr/>
                      </p:nvPicPr>
                      <p:blipFill>
                        <a:blip r:embed="rId5"/>
                        <a:stretch>
                          <a:fillRect/>
                        </a:stretch>
                      </p:blipFill>
                      <p:spPr>
                        <a:xfrm>
                          <a:off x="216000" y="1800000"/>
                          <a:ext cx="4704762" cy="3600000"/>
                        </a:xfrm>
                        <a:prstGeom prst="rect">
                          <a:avLst/>
                        </a:prstGeom>
                      </p:spPr>
                    </p:pic>
                  </p:oleObj>
                </mc:Fallback>
              </mc:AlternateContent>
            </a:graphicData>
          </a:graphic>
        </p:graphicFrame>
        <p:sp>
          <p:nvSpPr>
            <p:cNvPr id="7" name="TextBox 6"/>
            <p:cNvSpPr txBox="1"/>
            <p:nvPr/>
          </p:nvSpPr>
          <p:spPr>
            <a:xfrm>
              <a:off x="1511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4588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061239" y="1281627"/>
                <a:ext cx="1840367" cy="793487"/>
              </a:xfrm>
              <a:prstGeom prst="rect">
                <a:avLst/>
              </a:prstGeom>
              <a:noFill/>
            </p:spPr>
            <p:txBody>
              <a:bodyPr wrap="square" rtlCol="0">
                <a:spAutoFit/>
              </a:bodyPr>
              <a:lstStyle/>
              <a:p>
                <a:r>
                  <a:rPr lang="pt-BR" sz="1000" dirty="0" smtClean="0">
                    <a:latin typeface="Times New Roman" panose="02020603050405020304" pitchFamily="18" charset="0"/>
                    <a:cs typeface="Times New Roman" panose="02020603050405020304" pitchFamily="18" charset="0"/>
                  </a:rPr>
                  <a:t>Talla (2014)</a:t>
                </a:r>
              </a:p>
              <a:p>
                <a:r>
                  <a:rPr lang="en-US" sz="1000" dirty="0">
                    <a:solidFill>
                      <a:schemeClr val="dk1"/>
                    </a:solidFill>
                    <a:latin typeface="Times New Roman" panose="02020603050405020304" pitchFamily="18" charset="0"/>
                    <a:cs typeface="Times New Roman" panose="02020603050405020304" pitchFamily="18" charset="0"/>
                  </a:rPr>
                  <a:t>GAB</a:t>
                </a:r>
              </a:p>
              <a:p>
                <a:r>
                  <a:rPr lang="en-GB" sz="1000" i="1" dirty="0">
                    <a:solidFill>
                      <a:schemeClr val="dk1"/>
                    </a:solidFill>
                    <a:latin typeface="Times New Roman" panose="02020603050405020304" pitchFamily="18" charset="0"/>
                    <a:cs typeface="Times New Roman" panose="02020603050405020304" pitchFamily="18" charset="0"/>
                  </a:rPr>
                  <a:t>MC</a:t>
                </a:r>
                <a:r>
                  <a:rPr lang="en-GB" sz="1000" dirty="0">
                    <a:solidFill>
                      <a:schemeClr val="dk1"/>
                    </a:solidFill>
                    <a:latin typeface="Times New Roman" panose="02020603050405020304" pitchFamily="18" charset="0"/>
                    <a:cs typeface="Times New Roman" panose="02020603050405020304" pitchFamily="18" charset="0"/>
                  </a:rPr>
                  <a:t> </a:t>
                </a:r>
                <a14:m>
                  <m:oMath xmlns:m="http://schemas.openxmlformats.org/officeDocument/2006/math">
                    <m:r>
                      <a:rPr lang="en-GB" sz="1000" i="1">
                        <a:solidFill>
                          <a:schemeClr val="dk1"/>
                        </a:solidFill>
                        <a:latin typeface="Cambria Math" panose="02040503050406030204" pitchFamily="18" charset="0"/>
                      </a:rPr>
                      <m:t>=</m:t>
                    </m:r>
                    <m:f>
                      <m:fPr>
                        <m:ctrlPr>
                          <a:rPr lang="en-150" sz="1000" i="1">
                            <a:solidFill>
                              <a:schemeClr val="dk1"/>
                            </a:solidFill>
                            <a:latin typeface="Cambria Math" panose="02040503050406030204" pitchFamily="18" charset="0"/>
                          </a:rPr>
                        </m:ctrlPr>
                      </m:fPr>
                      <m:num>
                        <m:sSub>
                          <m:sSubPr>
                            <m:ctrlPr>
                              <a:rPr lang="en-150" sz="1000" i="1">
                                <a:solidFill>
                                  <a:schemeClr val="dk1"/>
                                </a:solidFill>
                                <a:latin typeface="Cambria Math" panose="02040503050406030204" pitchFamily="18" charset="0"/>
                              </a:rPr>
                            </m:ctrlPr>
                          </m:sSubPr>
                          <m:e>
                            <m:r>
                              <a:rPr lang="en-US" sz="1000" b="0" i="1" smtClean="0">
                                <a:solidFill>
                                  <a:schemeClr val="dk1"/>
                                </a:solidFill>
                                <a:latin typeface="Cambria Math" panose="02040503050406030204" pitchFamily="18" charset="0"/>
                              </a:rPr>
                              <m:t>𝑀</m:t>
                            </m:r>
                          </m:e>
                          <m:sub>
                            <m:r>
                              <a:rPr lang="en-US" sz="1000" i="1">
                                <a:solidFill>
                                  <a:schemeClr val="dk1"/>
                                </a:solidFill>
                                <a:latin typeface="Cambria Math" panose="02040503050406030204" pitchFamily="18" charset="0"/>
                              </a:rPr>
                              <m:t>𝑚</m:t>
                            </m:r>
                          </m:sub>
                        </m:sSub>
                        <m:r>
                          <a:rPr lang="en-US" sz="1000" i="1">
                            <a:solidFill>
                              <a:schemeClr val="dk1"/>
                            </a:solidFill>
                            <a:latin typeface="Cambria Math" panose="02040503050406030204" pitchFamily="18" charset="0"/>
                          </a:rPr>
                          <m:t>𝐶𝐾</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num>
                      <m:den>
                        <m:d>
                          <m:dPr>
                            <m:ctrlPr>
                              <a:rPr lang="en-US" sz="1000" i="1">
                                <a:solidFill>
                                  <a:schemeClr val="dk1"/>
                                </a:solidFill>
                                <a:latin typeface="Cambria Math" panose="02040503050406030204" pitchFamily="18" charset="0"/>
                              </a:rPr>
                            </m:ctrlPr>
                          </m:dPr>
                          <m:e>
                            <m:r>
                              <a:rPr lang="en-US" sz="1000" i="1">
                                <a:solidFill>
                                  <a:schemeClr val="dk1"/>
                                </a:solidFill>
                                <a:latin typeface="Cambria Math" panose="02040503050406030204" pitchFamily="18" charset="0"/>
                              </a:rPr>
                              <m:t>1−</m:t>
                            </m:r>
                            <m:r>
                              <a:rPr lang="en-US" sz="1000" i="1">
                                <a:solidFill>
                                  <a:schemeClr val="dk1"/>
                                </a:solidFill>
                                <a:latin typeface="Cambria Math" panose="02040503050406030204" pitchFamily="18" charset="0"/>
                              </a:rPr>
                              <m:t>𝐾</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e>
                        </m:d>
                        <m:r>
                          <a:rPr lang="en-US" sz="1000" i="1">
                            <a:solidFill>
                              <a:schemeClr val="dk1"/>
                            </a:solidFill>
                            <a:latin typeface="Cambria Math" panose="02040503050406030204" pitchFamily="18" charset="0"/>
                          </a:rPr>
                          <m:t>[1−</m:t>
                        </m:r>
                        <m:r>
                          <a:rPr lang="en-US" sz="1000" i="1">
                            <a:solidFill>
                              <a:schemeClr val="dk1"/>
                            </a:solidFill>
                            <a:latin typeface="Cambria Math" panose="02040503050406030204" pitchFamily="18" charset="0"/>
                          </a:rPr>
                          <m:t>𝐾</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r>
                          <a:rPr lang="en-US" sz="1000" i="1">
                            <a:solidFill>
                              <a:schemeClr val="dk1"/>
                            </a:solidFill>
                            <a:latin typeface="Cambria Math" panose="02040503050406030204" pitchFamily="18" charset="0"/>
                          </a:rPr>
                          <m:t>−</m:t>
                        </m:r>
                        <m:r>
                          <a:rPr lang="en-US" sz="1000" i="1">
                            <a:solidFill>
                              <a:schemeClr val="dk1"/>
                            </a:solidFill>
                            <a:latin typeface="Cambria Math" panose="02040503050406030204" pitchFamily="18" charset="0"/>
                          </a:rPr>
                          <m:t>𝐶𝐾</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r>
                          <a:rPr lang="en-US" sz="1000" i="1">
                            <a:solidFill>
                              <a:schemeClr val="dk1"/>
                            </a:solidFill>
                            <a:latin typeface="Cambria Math" panose="02040503050406030204" pitchFamily="18" charset="0"/>
                          </a:rPr>
                          <m:t>]</m:t>
                        </m:r>
                      </m:den>
                    </m:f>
                  </m:oMath>
                </a14:m>
                <a:endParaRPr lang="en-US" sz="1000" dirty="0">
                  <a:solidFill>
                    <a:schemeClr val="dk1"/>
                  </a:solidFill>
                  <a:latin typeface="Times New Roman" panose="02020603050405020304" pitchFamily="18" charset="0"/>
                  <a:cs typeface="Times New Roman" panose="02020603050405020304" pitchFamily="18" charset="0"/>
                </a:endParaRPr>
              </a:p>
              <a:p>
                <a:endParaRPr lang="en-US" sz="1000" dirty="0">
                  <a:solidFill>
                    <a:schemeClr val="dk1"/>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061239" y="1281627"/>
                <a:ext cx="1840367" cy="793487"/>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0" y="0"/>
            <a:ext cx="28264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Figure </a:t>
            </a:r>
            <a:r>
              <a:rPr lang="en-US" dirty="0" smtClean="0">
                <a:latin typeface="Times New Roman" panose="02020603050405020304" pitchFamily="18" charset="0"/>
                <a:cs typeface="Times New Roman" panose="02020603050405020304" pitchFamily="18" charset="0"/>
              </a:rPr>
              <a:t>S1L. </a:t>
            </a:r>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16000" y="1800000"/>
            <a:ext cx="4704762" cy="3600000"/>
            <a:chOff x="216000" y="1800000"/>
            <a:chExt cx="4704762" cy="3600000"/>
          </a:xfrm>
        </p:grpSpPr>
        <p:graphicFrame>
          <p:nvGraphicFramePr>
            <p:cNvPr id="4" name="Object 3"/>
            <p:cNvGraphicFramePr>
              <a:graphicFrameLocks noChangeAspect="1"/>
            </p:cNvGraphicFramePr>
            <p:nvPr>
              <p:extLst>
                <p:ext uri="{D42A27DB-BD31-4B8C-83A1-F6EECF244321}">
                  <p14:modId xmlns:p14="http://schemas.microsoft.com/office/powerpoint/2010/main" val="3776728372"/>
                </p:ext>
              </p:extLst>
            </p:nvPr>
          </p:nvGraphicFramePr>
          <p:xfrm>
            <a:off x="216000" y="1800000"/>
            <a:ext cx="4704762" cy="3600000"/>
          </p:xfrm>
          <a:graphic>
            <a:graphicData uri="http://schemas.openxmlformats.org/presentationml/2006/ole">
              <mc:AlternateContent xmlns:mc="http://schemas.openxmlformats.org/markup-compatibility/2006">
                <mc:Choice xmlns:v="urn:schemas-microsoft-com:vml" Requires="v">
                  <p:oleObj spid="_x0000_s30748" name="Graph" r:id="rId4" imgW="3920760" imgH="3000960" progId="Origin95.Graph">
                    <p:embed/>
                  </p:oleObj>
                </mc:Choice>
                <mc:Fallback>
                  <p:oleObj name="Graph" r:id="rId4" imgW="3920760" imgH="3000960" progId="Origin95.Graph">
                    <p:embed/>
                    <p:pic>
                      <p:nvPicPr>
                        <p:cNvPr id="4" name="Object 3"/>
                        <p:cNvPicPr/>
                        <p:nvPr/>
                      </p:nvPicPr>
                      <p:blipFill>
                        <a:blip r:embed="rId5"/>
                        <a:stretch>
                          <a:fillRect/>
                        </a:stretch>
                      </p:blipFill>
                      <p:spPr>
                        <a:xfrm>
                          <a:off x="216000" y="1800000"/>
                          <a:ext cx="4704762" cy="3600000"/>
                        </a:xfrm>
                        <a:prstGeom prst="rect">
                          <a:avLst/>
                        </a:prstGeom>
                      </p:spPr>
                    </p:pic>
                  </p:oleObj>
                </mc:Fallback>
              </mc:AlternateContent>
            </a:graphicData>
          </a:graphic>
        </p:graphicFrame>
        <p:sp>
          <p:nvSpPr>
            <p:cNvPr id="7" name="TextBox 6"/>
            <p:cNvSpPr txBox="1"/>
            <p:nvPr/>
          </p:nvSpPr>
          <p:spPr>
            <a:xfrm>
              <a:off x="1511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3045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5382342" y="1277429"/>
                <a:ext cx="1840367" cy="639599"/>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Quirijns </a:t>
                </a:r>
                <a:r>
                  <a:rPr lang="en-US" sz="1000" dirty="0">
                    <a:latin typeface="Times New Roman" panose="02020603050405020304" pitchFamily="18" charset="0"/>
                    <a:cs typeface="Times New Roman" panose="02020603050405020304" pitchFamily="18" charset="0"/>
                  </a:rPr>
                  <a:t>et al. (2005a)</a:t>
                </a:r>
              </a:p>
              <a:p>
                <a:r>
                  <a:rPr lang="en-US" sz="1000" dirty="0">
                    <a:solidFill>
                      <a:schemeClr val="dk1"/>
                    </a:solidFill>
                    <a:latin typeface="Times New Roman" panose="02020603050405020304" pitchFamily="18" charset="0"/>
                    <a:cs typeface="Times New Roman" panose="02020603050405020304" pitchFamily="18" charset="0"/>
                  </a:rPr>
                  <a:t>GAB</a:t>
                </a:r>
              </a:p>
              <a:p>
                <a:r>
                  <a:rPr lang="en-GB" sz="1000" i="1" dirty="0">
                    <a:solidFill>
                      <a:schemeClr val="dk1"/>
                    </a:solidFill>
                    <a:latin typeface="Times New Roman" panose="02020603050405020304" pitchFamily="18" charset="0"/>
                    <a:cs typeface="Times New Roman" panose="02020603050405020304" pitchFamily="18" charset="0"/>
                  </a:rPr>
                  <a:t>MC</a:t>
                </a:r>
                <a:r>
                  <a:rPr lang="en-GB" sz="1000" dirty="0">
                    <a:solidFill>
                      <a:schemeClr val="dk1"/>
                    </a:solidFill>
                    <a:latin typeface="Times New Roman" panose="02020603050405020304" pitchFamily="18" charset="0"/>
                    <a:cs typeface="Times New Roman" panose="02020603050405020304" pitchFamily="18" charset="0"/>
                  </a:rPr>
                  <a:t> </a:t>
                </a:r>
                <a14:m>
                  <m:oMath xmlns:m="http://schemas.openxmlformats.org/officeDocument/2006/math">
                    <m:r>
                      <a:rPr lang="en-GB" sz="1000" i="1">
                        <a:solidFill>
                          <a:schemeClr val="dk1"/>
                        </a:solidFill>
                        <a:latin typeface="Cambria Math" panose="02040503050406030204" pitchFamily="18" charset="0"/>
                      </a:rPr>
                      <m:t>=</m:t>
                    </m:r>
                    <m:f>
                      <m:fPr>
                        <m:ctrlPr>
                          <a:rPr lang="en-150" sz="1000" i="1">
                            <a:solidFill>
                              <a:schemeClr val="dk1"/>
                            </a:solidFill>
                            <a:latin typeface="Cambria Math" panose="02040503050406030204" pitchFamily="18" charset="0"/>
                          </a:rPr>
                        </m:ctrlPr>
                      </m:fPr>
                      <m:num>
                        <m:sSub>
                          <m:sSubPr>
                            <m:ctrlPr>
                              <a:rPr lang="en-150" sz="1000" i="1">
                                <a:solidFill>
                                  <a:schemeClr val="dk1"/>
                                </a:solidFill>
                                <a:latin typeface="Cambria Math" panose="02040503050406030204" pitchFamily="18" charset="0"/>
                              </a:rPr>
                            </m:ctrlPr>
                          </m:sSubPr>
                          <m:e>
                            <m:r>
                              <a:rPr lang="en-US" sz="1000" b="0" i="1" smtClean="0">
                                <a:solidFill>
                                  <a:schemeClr val="dk1"/>
                                </a:solidFill>
                                <a:latin typeface="Cambria Math" panose="02040503050406030204" pitchFamily="18" charset="0"/>
                              </a:rPr>
                              <m:t>𝑀</m:t>
                            </m:r>
                          </m:e>
                          <m:sub>
                            <m:r>
                              <a:rPr lang="en-US" sz="1000" i="1">
                                <a:solidFill>
                                  <a:schemeClr val="dk1"/>
                                </a:solidFill>
                                <a:latin typeface="Cambria Math" panose="02040503050406030204" pitchFamily="18" charset="0"/>
                              </a:rPr>
                              <m:t>𝑚</m:t>
                            </m:r>
                          </m:sub>
                        </m:sSub>
                        <m:r>
                          <a:rPr lang="en-US" sz="1000" i="1">
                            <a:solidFill>
                              <a:schemeClr val="dk1"/>
                            </a:solidFill>
                            <a:latin typeface="Cambria Math" panose="02040503050406030204" pitchFamily="18" charset="0"/>
                          </a:rPr>
                          <m:t>𝐶𝐾</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num>
                      <m:den>
                        <m:d>
                          <m:dPr>
                            <m:ctrlPr>
                              <a:rPr lang="en-US" sz="1000" i="1">
                                <a:solidFill>
                                  <a:schemeClr val="dk1"/>
                                </a:solidFill>
                                <a:latin typeface="Cambria Math" panose="02040503050406030204" pitchFamily="18" charset="0"/>
                              </a:rPr>
                            </m:ctrlPr>
                          </m:dPr>
                          <m:e>
                            <m:r>
                              <a:rPr lang="en-US" sz="1000" i="1">
                                <a:solidFill>
                                  <a:schemeClr val="dk1"/>
                                </a:solidFill>
                                <a:latin typeface="Cambria Math" panose="02040503050406030204" pitchFamily="18" charset="0"/>
                              </a:rPr>
                              <m:t>1−</m:t>
                            </m:r>
                            <m:r>
                              <a:rPr lang="en-US" sz="1000" i="1">
                                <a:solidFill>
                                  <a:schemeClr val="dk1"/>
                                </a:solidFill>
                                <a:latin typeface="Cambria Math" panose="02040503050406030204" pitchFamily="18" charset="0"/>
                              </a:rPr>
                              <m:t>𝐾</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e>
                        </m:d>
                        <m:r>
                          <a:rPr lang="en-US" sz="1000" i="1">
                            <a:solidFill>
                              <a:schemeClr val="dk1"/>
                            </a:solidFill>
                            <a:latin typeface="Cambria Math" panose="02040503050406030204" pitchFamily="18" charset="0"/>
                          </a:rPr>
                          <m:t>[1−</m:t>
                        </m:r>
                        <m:r>
                          <a:rPr lang="en-US" sz="1000" i="1">
                            <a:solidFill>
                              <a:schemeClr val="dk1"/>
                            </a:solidFill>
                            <a:latin typeface="Cambria Math" panose="02040503050406030204" pitchFamily="18" charset="0"/>
                          </a:rPr>
                          <m:t>𝐾</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r>
                          <a:rPr lang="en-US" sz="1000" i="1">
                            <a:solidFill>
                              <a:schemeClr val="dk1"/>
                            </a:solidFill>
                            <a:latin typeface="Cambria Math" panose="02040503050406030204" pitchFamily="18" charset="0"/>
                          </a:rPr>
                          <m:t>−</m:t>
                        </m:r>
                        <m:r>
                          <a:rPr lang="en-US" sz="1000" i="1">
                            <a:solidFill>
                              <a:schemeClr val="dk1"/>
                            </a:solidFill>
                            <a:latin typeface="Cambria Math" panose="02040503050406030204" pitchFamily="18" charset="0"/>
                          </a:rPr>
                          <m:t>𝐶𝐾</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r>
                          <a:rPr lang="en-US" sz="1000" i="1">
                            <a:solidFill>
                              <a:schemeClr val="dk1"/>
                            </a:solidFill>
                            <a:latin typeface="Cambria Math" panose="02040503050406030204" pitchFamily="18" charset="0"/>
                          </a:rPr>
                          <m:t>]</m:t>
                        </m:r>
                      </m:den>
                    </m:f>
                  </m:oMath>
                </a14:m>
                <a:endParaRPr lang="en-US" sz="1000" dirty="0">
                  <a:solidFill>
                    <a:schemeClr val="dk1"/>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382342" y="1277429"/>
                <a:ext cx="1840367" cy="63959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67613" y="1283919"/>
                <a:ext cx="2370723" cy="900183"/>
              </a:xfrm>
              <a:prstGeom prst="rect">
                <a:avLst/>
              </a:prstGeom>
              <a:noFill/>
            </p:spPr>
            <p:txBody>
              <a:bodyPr wrap="square" rtlCol="0">
                <a:spAutoFit/>
              </a:bodyPr>
              <a:lstStyle/>
              <a:p>
                <a:r>
                  <a:rPr lang="en-US" sz="1000" dirty="0">
                    <a:solidFill>
                      <a:schemeClr val="dk1"/>
                    </a:solidFill>
                    <a:latin typeface="Times New Roman" panose="02020603050405020304" pitchFamily="18" charset="0"/>
                    <a:cs typeface="Times New Roman" panose="02020603050405020304" pitchFamily="18" charset="0"/>
                  </a:rPr>
                  <a:t>Chen and </a:t>
                </a:r>
                <a:r>
                  <a:rPr lang="en-US" sz="1000" dirty="0" smtClean="0">
                    <a:solidFill>
                      <a:schemeClr val="dk1"/>
                    </a:solidFill>
                    <a:latin typeface="Times New Roman" panose="02020603050405020304" pitchFamily="18" charset="0"/>
                    <a:cs typeface="Times New Roman" panose="02020603050405020304" pitchFamily="18" charset="0"/>
                  </a:rPr>
                  <a:t>Morey  </a:t>
                </a:r>
                <a:r>
                  <a:rPr lang="en-US" sz="1000" dirty="0">
                    <a:solidFill>
                      <a:schemeClr val="dk1"/>
                    </a:solidFill>
                    <a:latin typeface="Times New Roman" panose="02020603050405020304" pitchFamily="18" charset="0"/>
                    <a:cs typeface="Times New Roman" panose="02020603050405020304" pitchFamily="18" charset="0"/>
                  </a:rPr>
                  <a:t>(1989)</a:t>
                </a:r>
              </a:p>
              <a:p>
                <a:r>
                  <a:rPr lang="en-US" sz="1000" dirty="0">
                    <a:solidFill>
                      <a:schemeClr val="dk1"/>
                    </a:solidFill>
                    <a:latin typeface="Times New Roman" panose="02020603050405020304" pitchFamily="18" charset="0"/>
                    <a:cs typeface="Times New Roman" panose="02020603050405020304" pitchFamily="18" charset="0"/>
                  </a:rPr>
                  <a:t>modified- Henderson</a:t>
                </a:r>
                <a:endParaRPr lang="en-US" sz="1000" i="1" dirty="0">
                  <a:solidFill>
                    <a:schemeClr val="dk1"/>
                  </a:solidFill>
                  <a:latin typeface="Times New Roman" panose="02020603050405020304" pitchFamily="18" charset="0"/>
                  <a:cs typeface="Times New Roman" panose="02020603050405020304" pitchFamily="18" charset="0"/>
                </a:endParaRPr>
              </a:p>
              <a:p>
                <a14:m>
                  <m:oMath xmlns:m="http://schemas.openxmlformats.org/officeDocument/2006/math">
                    <m:r>
                      <a:rPr lang="en-US" sz="1000" i="1">
                        <a:solidFill>
                          <a:schemeClr val="dk1"/>
                        </a:solidFill>
                        <a:latin typeface="Cambria Math" panose="02040503050406030204" pitchFamily="18" charset="0"/>
                        <a:cs typeface="Times New Roman" panose="02020603050405020304" pitchFamily="18" charset="0"/>
                      </a:rPr>
                      <m:t>𝑀𝐶</m:t>
                    </m:r>
                    <m:r>
                      <a:rPr lang="en-US" sz="1000" i="1">
                        <a:solidFill>
                          <a:schemeClr val="dk1"/>
                        </a:solidFill>
                        <a:latin typeface="Cambria Math" panose="02040503050406030204" pitchFamily="18" charset="0"/>
                        <a:cs typeface="Times New Roman" panose="02020603050405020304" pitchFamily="18" charset="0"/>
                      </a:rPr>
                      <m:t>=</m:t>
                    </m:r>
                  </m:oMath>
                </a14:m>
                <a:r>
                  <a:rPr lang="en-US" sz="1000" dirty="0">
                    <a:solidFill>
                      <a:schemeClr val="dk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da-DK" sz="1000" i="1">
                            <a:latin typeface="Cambria Math" panose="02040503050406030204" pitchFamily="18" charset="0"/>
                            <a:ea typeface="Cambria Math" panose="02040503050406030204" pitchFamily="18" charset="0"/>
                            <a:cs typeface="Arial" panose="020B0604020202020204" pitchFamily="34" charset="0"/>
                          </a:rPr>
                        </m:ctrlPr>
                      </m:sSupPr>
                      <m:e>
                        <m:d>
                          <m:dPr>
                            <m:begChr m:val="["/>
                            <m:endChr m:val="]"/>
                            <m:ctrlPr>
                              <a:rPr lang="da-DK" sz="1000" i="1">
                                <a:latin typeface="Cambria Math" panose="02040503050406030204" pitchFamily="18" charset="0"/>
                                <a:ea typeface="Cambria Math" panose="02040503050406030204" pitchFamily="18" charset="0"/>
                                <a:cs typeface="Arial" panose="020B0604020202020204" pitchFamily="34" charset="0"/>
                              </a:rPr>
                            </m:ctrlPr>
                          </m:dPr>
                          <m:e>
                            <m:f>
                              <m:fPr>
                                <m:ctrlPr>
                                  <a:rPr lang="da-DK" sz="1000" i="1">
                                    <a:latin typeface="Cambria Math" panose="02040503050406030204" pitchFamily="18" charset="0"/>
                                    <a:ea typeface="Cambria Math" panose="02040503050406030204" pitchFamily="18" charset="0"/>
                                    <a:cs typeface="Arial" panose="020B0604020202020204" pitchFamily="34" charset="0"/>
                                  </a:rPr>
                                </m:ctrlPr>
                              </m:fPr>
                              <m:num>
                                <m:r>
                                  <m:rPr>
                                    <m:nor/>
                                  </m:rPr>
                                  <a:rPr lang="en-US" sz="1000">
                                    <a:latin typeface="Times New Roman" panose="02020603050405020304" pitchFamily="18" charset="0"/>
                                    <a:ea typeface="Cambria Math" panose="02040503050406030204" pitchFamily="18" charset="0"/>
                                    <a:cs typeface="Times New Roman" panose="02020603050405020304" pitchFamily="18" charset="0"/>
                                  </a:rPr>
                                  <m:t>ln</m:t>
                                </m:r>
                                <m:d>
                                  <m:dPr>
                                    <m:ctrlPr>
                                      <a:rPr lang="da-DK" sz="1000" i="1">
                                        <a:latin typeface="Cambria Math" panose="02040503050406030204" pitchFamily="18" charset="0"/>
                                        <a:ea typeface="Cambria Math" panose="02040503050406030204" pitchFamily="18" charset="0"/>
                                        <a:cs typeface="Arial" panose="020B0604020202020204" pitchFamily="34" charset="0"/>
                                      </a:rPr>
                                    </m:ctrlPr>
                                  </m:dPr>
                                  <m:e>
                                    <m:r>
                                      <a:rPr lang="en-US" sz="1000" i="1">
                                        <a:latin typeface="Cambria Math" panose="02040503050406030204" pitchFamily="18" charset="0"/>
                                        <a:ea typeface="Cambria Math" panose="02040503050406030204" pitchFamily="18" charset="0"/>
                                        <a:cs typeface="Arial" panose="020B0604020202020204" pitchFamily="34" charset="0"/>
                                      </a:rPr>
                                      <m:t>1−</m:t>
                                    </m:r>
                                    <m:sSub>
                                      <m:sSubPr>
                                        <m:ctrlPr>
                                          <a:rPr lang="da-DK" sz="1000" i="1">
                                            <a:latin typeface="Cambria Math" panose="02040503050406030204" pitchFamily="18" charset="0"/>
                                            <a:ea typeface="Cambria Math" panose="02040503050406030204" pitchFamily="18" charset="0"/>
                                            <a:cs typeface="Arial" panose="020B0604020202020204" pitchFamily="34" charset="0"/>
                                          </a:rPr>
                                        </m:ctrlPr>
                                      </m:sSubPr>
                                      <m:e>
                                        <m:r>
                                          <a:rPr lang="da-DK" sz="1000" i="1">
                                            <a:latin typeface="Cambria Math" panose="02040503050406030204" pitchFamily="18" charset="0"/>
                                            <a:ea typeface="Cambria Math" panose="02040503050406030204" pitchFamily="18" charset="0"/>
                                            <a:cs typeface="Arial" panose="020B0604020202020204" pitchFamily="34" charset="0"/>
                                          </a:rPr>
                                          <m:t>𝑎</m:t>
                                        </m:r>
                                      </m:e>
                                      <m:sub>
                                        <m:r>
                                          <a:rPr lang="da-DK" sz="1000" i="1">
                                            <a:latin typeface="Cambria Math" panose="02040503050406030204" pitchFamily="18" charset="0"/>
                                            <a:ea typeface="Cambria Math" panose="02040503050406030204" pitchFamily="18" charset="0"/>
                                            <a:cs typeface="Arial" panose="020B0604020202020204" pitchFamily="34" charset="0"/>
                                          </a:rPr>
                                          <m:t>𝑤</m:t>
                                        </m:r>
                                      </m:sub>
                                    </m:sSub>
                                  </m:e>
                                </m:d>
                              </m:num>
                              <m:den>
                                <m:r>
                                  <a:rPr lang="en-US" sz="1000" i="1">
                                    <a:latin typeface="Cambria Math" panose="02040503050406030204" pitchFamily="18" charset="0"/>
                                    <a:ea typeface="Cambria Math" panose="02040503050406030204" pitchFamily="18" charset="0"/>
                                    <a:cs typeface="Arial" panose="020B0604020202020204" pitchFamily="34" charset="0"/>
                                  </a:rPr>
                                  <m:t>−</m:t>
                                </m:r>
                                <m:r>
                                  <a:rPr lang="en-US" sz="1000" i="1">
                                    <a:latin typeface="Cambria Math" panose="02040503050406030204" pitchFamily="18" charset="0"/>
                                    <a:ea typeface="Cambria Math" panose="02040503050406030204" pitchFamily="18" charset="0"/>
                                    <a:cs typeface="Arial" panose="020B0604020202020204" pitchFamily="34" charset="0"/>
                                  </a:rPr>
                                  <m:t>𝐴</m:t>
                                </m:r>
                                <m:r>
                                  <a:rPr lang="en-US" sz="1000" i="1">
                                    <a:latin typeface="Cambria Math" panose="02040503050406030204" pitchFamily="18" charset="0"/>
                                    <a:ea typeface="Cambria Math" panose="02040503050406030204" pitchFamily="18" charset="0"/>
                                    <a:cs typeface="Arial" panose="020B0604020202020204" pitchFamily="34" charset="0"/>
                                  </a:rPr>
                                  <m:t>(</m:t>
                                </m:r>
                                <m:r>
                                  <a:rPr lang="en-US" sz="1000" i="1">
                                    <a:latin typeface="Cambria Math" panose="02040503050406030204" pitchFamily="18" charset="0"/>
                                    <a:ea typeface="Cambria Math" panose="02040503050406030204" pitchFamily="18" charset="0"/>
                                    <a:cs typeface="Arial" panose="020B0604020202020204" pitchFamily="34" charset="0"/>
                                  </a:rPr>
                                  <m:t>𝑇</m:t>
                                </m:r>
                                <m:r>
                                  <a:rPr lang="en-US" sz="1000" i="1">
                                    <a:latin typeface="Cambria Math" panose="02040503050406030204" pitchFamily="18" charset="0"/>
                                    <a:ea typeface="Cambria Math" panose="02040503050406030204" pitchFamily="18" charset="0"/>
                                    <a:cs typeface="Arial" panose="020B0604020202020204" pitchFamily="34" charset="0"/>
                                  </a:rPr>
                                  <m:t>+</m:t>
                                </m:r>
                                <m:r>
                                  <a:rPr lang="en-US" sz="1000" i="1">
                                    <a:latin typeface="Cambria Math" panose="02040503050406030204" pitchFamily="18" charset="0"/>
                                    <a:ea typeface="Cambria Math" panose="02040503050406030204" pitchFamily="18" charset="0"/>
                                    <a:cs typeface="Arial" panose="020B0604020202020204" pitchFamily="34" charset="0"/>
                                  </a:rPr>
                                  <m:t>𝐶</m:t>
                                </m:r>
                                <m:r>
                                  <a:rPr lang="en-US" sz="1000" i="1">
                                    <a:latin typeface="Cambria Math" panose="02040503050406030204" pitchFamily="18" charset="0"/>
                                    <a:ea typeface="Cambria Math" panose="02040503050406030204" pitchFamily="18" charset="0"/>
                                    <a:cs typeface="Arial" panose="020B0604020202020204" pitchFamily="34" charset="0"/>
                                  </a:rPr>
                                  <m:t>)</m:t>
                                </m:r>
                              </m:den>
                            </m:f>
                          </m:e>
                        </m:d>
                      </m:e>
                      <m:sup>
                        <m:f>
                          <m:fPr>
                            <m:ctrlPr>
                              <a:rPr lang="da-DK" sz="1000" i="1">
                                <a:latin typeface="Cambria Math" panose="02040503050406030204" pitchFamily="18" charset="0"/>
                                <a:ea typeface="Cambria Math" panose="02040503050406030204" pitchFamily="18" charset="0"/>
                                <a:cs typeface="Arial" panose="020B0604020202020204" pitchFamily="34" charset="0"/>
                              </a:rPr>
                            </m:ctrlPr>
                          </m:fPr>
                          <m:num>
                            <m:r>
                              <a:rPr lang="da-DK" sz="1000" i="1">
                                <a:latin typeface="Cambria Math" panose="02040503050406030204" pitchFamily="18" charset="0"/>
                                <a:ea typeface="Cambria Math" panose="02040503050406030204" pitchFamily="18" charset="0"/>
                                <a:cs typeface="Arial" panose="020B0604020202020204" pitchFamily="34" charset="0"/>
                              </a:rPr>
                              <m:t>1</m:t>
                            </m:r>
                          </m:num>
                          <m:den>
                            <m:r>
                              <a:rPr lang="en-US" sz="1000" i="1">
                                <a:latin typeface="Cambria Math" panose="02040503050406030204" pitchFamily="18" charset="0"/>
                                <a:ea typeface="Cambria Math" panose="02040503050406030204" pitchFamily="18" charset="0"/>
                                <a:cs typeface="Arial" panose="020B0604020202020204" pitchFamily="34" charset="0"/>
                              </a:rPr>
                              <m:t>𝐵</m:t>
                            </m:r>
                          </m:den>
                        </m:f>
                      </m:sup>
                    </m:sSup>
                  </m:oMath>
                </a14:m>
                <a:endParaRPr lang="en-US" sz="1000" dirty="0">
                  <a:solidFill>
                    <a:schemeClr val="dk1"/>
                  </a:solidFill>
                  <a:latin typeface="Times New Roman" panose="02020603050405020304" pitchFamily="18" charset="0"/>
                  <a:cs typeface="Times New Roman" panose="02020603050405020304" pitchFamily="18" charset="0"/>
                </a:endParaRPr>
              </a:p>
              <a:p>
                <a:endParaRPr lang="en-US" sz="1000" dirty="0">
                  <a:solidFill>
                    <a:schemeClr val="dk1"/>
                  </a:solidFill>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067613" y="1283919"/>
                <a:ext cx="2370723" cy="900183"/>
              </a:xfrm>
              <a:prstGeom prst="rect">
                <a:avLst/>
              </a:prstGeom>
              <a:blipFill>
                <a:blip r:embed="rId4"/>
                <a:stretch>
                  <a:fillRect/>
                </a:stretch>
              </a:blipFill>
            </p:spPr>
            <p:txBody>
              <a:bodyPr/>
              <a:lstStyle/>
              <a:p>
                <a:r>
                  <a:rPr lang="en-US">
                    <a:noFill/>
                  </a:rPr>
                  <a:t> </a:t>
                </a:r>
              </a:p>
            </p:txBody>
          </p:sp>
        </mc:Fallback>
      </mc:AlternateContent>
      <p:sp>
        <p:nvSpPr>
          <p:cNvPr id="11" name="Rectangle 10"/>
          <p:cNvSpPr/>
          <p:nvPr/>
        </p:nvSpPr>
        <p:spPr>
          <a:xfrm>
            <a:off x="0" y="0"/>
            <a:ext cx="2864887"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Figure </a:t>
            </a:r>
            <a:r>
              <a:rPr lang="en-US" dirty="0" smtClean="0">
                <a:latin typeface="Times New Roman" panose="02020603050405020304" pitchFamily="18" charset="0"/>
                <a:cs typeface="Times New Roman" panose="02020603050405020304" pitchFamily="18" charset="0"/>
              </a:rPr>
              <a:t>S1M. </a:t>
            </a:r>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16000" y="1800000"/>
            <a:ext cx="4704762" cy="3600000"/>
            <a:chOff x="216000" y="1800000"/>
            <a:chExt cx="4704762" cy="3600000"/>
          </a:xfrm>
        </p:grpSpPr>
        <p:graphicFrame>
          <p:nvGraphicFramePr>
            <p:cNvPr id="9" name="Object 8"/>
            <p:cNvGraphicFramePr>
              <a:graphicFrameLocks noChangeAspect="1"/>
            </p:cNvGraphicFramePr>
            <p:nvPr>
              <p:extLst>
                <p:ext uri="{D42A27DB-BD31-4B8C-83A1-F6EECF244321}">
                  <p14:modId xmlns:p14="http://schemas.microsoft.com/office/powerpoint/2010/main" val="1706409916"/>
                </p:ext>
              </p:extLst>
            </p:nvPr>
          </p:nvGraphicFramePr>
          <p:xfrm>
            <a:off x="216000" y="1800000"/>
            <a:ext cx="4704762" cy="3600000"/>
          </p:xfrm>
          <a:graphic>
            <a:graphicData uri="http://schemas.openxmlformats.org/presentationml/2006/ole">
              <mc:AlternateContent xmlns:mc="http://schemas.openxmlformats.org/markup-compatibility/2006">
                <mc:Choice xmlns:v="urn:schemas-microsoft-com:vml" Requires="v">
                  <p:oleObj spid="_x0000_s29792" name="Graph" r:id="rId5" imgW="3920760" imgH="3000960" progId="Origin95.Graph">
                    <p:embed/>
                  </p:oleObj>
                </mc:Choice>
                <mc:Fallback>
                  <p:oleObj name="Graph" r:id="rId5" imgW="3920760" imgH="3000960" progId="Origin95.Graph">
                    <p:embed/>
                    <p:pic>
                      <p:nvPicPr>
                        <p:cNvPr id="2" name="Object 1"/>
                        <p:cNvPicPr/>
                        <p:nvPr/>
                      </p:nvPicPr>
                      <p:blipFill>
                        <a:blip r:embed="rId6"/>
                        <a:stretch>
                          <a:fillRect/>
                        </a:stretch>
                      </p:blipFill>
                      <p:spPr>
                        <a:xfrm>
                          <a:off x="216000" y="1800000"/>
                          <a:ext cx="4704762" cy="3600000"/>
                        </a:xfrm>
                        <a:prstGeom prst="rect">
                          <a:avLst/>
                        </a:prstGeom>
                      </p:spPr>
                    </p:pic>
                  </p:oleObj>
                </mc:Fallback>
              </mc:AlternateContent>
            </a:graphicData>
          </a:graphic>
        </p:graphicFrame>
        <p:sp>
          <p:nvSpPr>
            <p:cNvPr id="8" name="TextBox 7"/>
            <p:cNvSpPr txBox="1"/>
            <p:nvPr/>
          </p:nvSpPr>
          <p:spPr>
            <a:xfrm>
              <a:off x="1511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grpSp>
        <p:nvGrpSpPr>
          <p:cNvPr id="3" name="Group 2"/>
          <p:cNvGrpSpPr/>
          <p:nvPr/>
        </p:nvGrpSpPr>
        <p:grpSpPr>
          <a:xfrm>
            <a:off x="4176000" y="1800000"/>
            <a:ext cx="4704762" cy="3600000"/>
            <a:chOff x="4176000" y="1800000"/>
            <a:chExt cx="4704762" cy="3600000"/>
          </a:xfrm>
        </p:grpSpPr>
        <p:graphicFrame>
          <p:nvGraphicFramePr>
            <p:cNvPr id="6" name="Object 5"/>
            <p:cNvGraphicFramePr>
              <a:graphicFrameLocks noChangeAspect="1"/>
            </p:cNvGraphicFramePr>
            <p:nvPr>
              <p:extLst>
                <p:ext uri="{D42A27DB-BD31-4B8C-83A1-F6EECF244321}">
                  <p14:modId xmlns:p14="http://schemas.microsoft.com/office/powerpoint/2010/main" val="423914144"/>
                </p:ext>
              </p:extLst>
            </p:nvPr>
          </p:nvGraphicFramePr>
          <p:xfrm>
            <a:off x="4176000" y="1800000"/>
            <a:ext cx="4704762" cy="3600000"/>
          </p:xfrm>
          <a:graphic>
            <a:graphicData uri="http://schemas.openxmlformats.org/presentationml/2006/ole">
              <mc:AlternateContent xmlns:mc="http://schemas.openxmlformats.org/markup-compatibility/2006">
                <mc:Choice xmlns:v="urn:schemas-microsoft-com:vml" Requires="v">
                  <p:oleObj spid="_x0000_s29793" name="Graph" r:id="rId7" imgW="3920760" imgH="3000960" progId="Origin95.Graph">
                    <p:embed/>
                  </p:oleObj>
                </mc:Choice>
                <mc:Fallback>
                  <p:oleObj name="Graph" r:id="rId7" imgW="3920760" imgH="3000960" progId="Origin95.Graph">
                    <p:embed/>
                    <p:pic>
                      <p:nvPicPr>
                        <p:cNvPr id="2" name="Object 1"/>
                        <p:cNvPicPr/>
                        <p:nvPr/>
                      </p:nvPicPr>
                      <p:blipFill>
                        <a:blip r:embed="rId8"/>
                        <a:stretch>
                          <a:fillRect/>
                        </a:stretch>
                      </p:blipFill>
                      <p:spPr>
                        <a:xfrm>
                          <a:off x="4176000" y="1800000"/>
                          <a:ext cx="4704762" cy="3600000"/>
                        </a:xfrm>
                        <a:prstGeom prst="rect">
                          <a:avLst/>
                        </a:prstGeom>
                      </p:spPr>
                    </p:pic>
                  </p:oleObj>
                </mc:Fallback>
              </mc:AlternateContent>
            </a:graphicData>
          </a:graphic>
        </p:graphicFrame>
        <p:sp>
          <p:nvSpPr>
            <p:cNvPr id="12" name="TextBox 11"/>
            <p:cNvSpPr txBox="1"/>
            <p:nvPr/>
          </p:nvSpPr>
          <p:spPr>
            <a:xfrm>
              <a:off x="5584991"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30463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062984" y="1282825"/>
                <a:ext cx="1840367" cy="827471"/>
              </a:xfrm>
              <a:prstGeom prst="rect">
                <a:avLst/>
              </a:prstGeom>
              <a:noFill/>
            </p:spPr>
            <p:txBody>
              <a:bodyPr wrap="square" rtlCol="0">
                <a:spAutoFit/>
              </a:bodyPr>
              <a:lstStyle/>
              <a:p>
                <a:r>
                  <a:rPr lang="en-US" sz="1000" dirty="0" err="1">
                    <a:latin typeface="Times New Roman" panose="02020603050405020304" pitchFamily="18" charset="0"/>
                    <a:cs typeface="Times New Roman" panose="02020603050405020304" pitchFamily="18" charset="0"/>
                  </a:rPr>
                  <a:t>Majd</a:t>
                </a:r>
                <a:r>
                  <a:rPr lang="en-US" sz="1000" dirty="0">
                    <a:latin typeface="Times New Roman" panose="02020603050405020304" pitchFamily="18" charset="0"/>
                    <a:cs typeface="Times New Roman" panose="02020603050405020304" pitchFamily="18" charset="0"/>
                  </a:rPr>
                  <a:t> et al</a:t>
                </a:r>
                <a:r>
                  <a:rPr lang="en-US" sz="1000" i="1"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(2013)</a:t>
                </a:r>
              </a:p>
              <a:p>
                <a:r>
                  <a:rPr lang="en-US" sz="1000" dirty="0">
                    <a:solidFill>
                      <a:schemeClr val="dk1"/>
                    </a:solidFill>
                    <a:latin typeface="Times New Roman" panose="02020603050405020304" pitchFamily="18" charset="0"/>
                    <a:cs typeface="Times New Roman" panose="02020603050405020304" pitchFamily="18" charset="0"/>
                  </a:rPr>
                  <a:t>Modified-Halsey</a:t>
                </a:r>
              </a:p>
              <a:p>
                <a:pPr/>
                <a14:m>
                  <m:oMathPara xmlns:m="http://schemas.openxmlformats.org/officeDocument/2006/math">
                    <m:oMathParaPr>
                      <m:jc m:val="left"/>
                    </m:oMathParaPr>
                    <m:oMath xmlns:m="http://schemas.openxmlformats.org/officeDocument/2006/math">
                      <m:r>
                        <a:rPr lang="en-US" sz="1000" i="1">
                          <a:solidFill>
                            <a:schemeClr val="dk1"/>
                          </a:solidFill>
                          <a:latin typeface="Cambria Math" panose="02040503050406030204" pitchFamily="18" charset="0"/>
                          <a:cs typeface="Times New Roman" panose="02020603050405020304" pitchFamily="18" charset="0"/>
                        </a:rPr>
                        <m:t>𝑀𝐶</m:t>
                      </m:r>
                      <m:r>
                        <a:rPr lang="en-US" sz="1000" i="1">
                          <a:solidFill>
                            <a:schemeClr val="dk1"/>
                          </a:solidFill>
                          <a:latin typeface="Cambria Math" panose="02040503050406030204" pitchFamily="18" charset="0"/>
                          <a:cs typeface="Times New Roman" panose="02020603050405020304" pitchFamily="18" charset="0"/>
                        </a:rPr>
                        <m:t>=</m:t>
                      </m:r>
                      <m:sSup>
                        <m:sSupPr>
                          <m:ctrlPr>
                            <a:rPr lang="da-DK" sz="1000" i="1">
                              <a:latin typeface="Cambria Math" panose="02040503050406030204" pitchFamily="18" charset="0"/>
                              <a:ea typeface="Cambria Math" panose="02040503050406030204" pitchFamily="18" charset="0"/>
                              <a:cs typeface="Arial" panose="020B0604020202020204" pitchFamily="34" charset="0"/>
                            </a:rPr>
                          </m:ctrlPr>
                        </m:sSupPr>
                        <m:e>
                          <m:d>
                            <m:dPr>
                              <m:begChr m:val="["/>
                              <m:endChr m:val="]"/>
                              <m:ctrlPr>
                                <a:rPr lang="da-DK" sz="1000" i="1">
                                  <a:latin typeface="Cambria Math" panose="02040503050406030204" pitchFamily="18" charset="0"/>
                                  <a:ea typeface="Cambria Math" panose="02040503050406030204" pitchFamily="18" charset="0"/>
                                  <a:cs typeface="Arial" panose="020B0604020202020204" pitchFamily="34" charset="0"/>
                                </a:rPr>
                              </m:ctrlPr>
                            </m:dPr>
                            <m:e>
                              <m:f>
                                <m:fPr>
                                  <m:ctrlPr>
                                    <a:rPr lang="en-150" sz="1000" i="1">
                                      <a:solidFill>
                                        <a:schemeClr val="dk1"/>
                                      </a:solidFill>
                                      <a:latin typeface="Cambria Math" panose="02040503050406030204" pitchFamily="18" charset="0"/>
                                    </a:rPr>
                                  </m:ctrlPr>
                                </m:fPr>
                                <m:num>
                                  <m:r>
                                    <a:rPr lang="en-US" sz="1000" i="1">
                                      <a:solidFill>
                                        <a:schemeClr val="dk1"/>
                                      </a:solidFill>
                                      <a:latin typeface="Cambria Math" panose="02040503050406030204" pitchFamily="18" charset="0"/>
                                    </a:rPr>
                                    <m:t>−</m:t>
                                  </m:r>
                                  <m:r>
                                    <a:rPr lang="en-US" sz="1000" i="1">
                                      <a:solidFill>
                                        <a:schemeClr val="dk1"/>
                                      </a:solidFill>
                                      <a:latin typeface="Cambria Math" panose="02040503050406030204" pitchFamily="18" charset="0"/>
                                    </a:rPr>
                                    <m:t>𝐿𝑛</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 </m:t>
                                      </m:r>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num>
                                <m:den>
                                  <m:func>
                                    <m:funcPr>
                                      <m:ctrlPr>
                                        <a:rPr lang="en-US" sz="1000" i="1">
                                          <a:solidFill>
                                            <a:schemeClr val="dk1"/>
                                          </a:solidFill>
                                          <a:latin typeface="Cambria Math" panose="02040503050406030204" pitchFamily="18" charset="0"/>
                                        </a:rPr>
                                      </m:ctrlPr>
                                    </m:funcPr>
                                    <m:fName>
                                      <m:r>
                                        <m:rPr>
                                          <m:sty m:val="p"/>
                                        </m:rPr>
                                        <a:rPr lang="en-US" sz="1000">
                                          <a:solidFill>
                                            <a:schemeClr val="dk1"/>
                                          </a:solidFill>
                                          <a:latin typeface="Cambria Math" panose="02040503050406030204" pitchFamily="18" charset="0"/>
                                        </a:rPr>
                                        <m:t>exp</m:t>
                                      </m:r>
                                    </m:fName>
                                    <m:e>
                                      <m:r>
                                        <a:rPr lang="en-US" sz="1000" i="1">
                                          <a:solidFill>
                                            <a:schemeClr val="dk1"/>
                                          </a:solidFill>
                                          <a:latin typeface="Cambria Math" panose="02040503050406030204" pitchFamily="18" charset="0"/>
                                        </a:rPr>
                                        <m:t>(</m:t>
                                      </m:r>
                                      <m:r>
                                        <a:rPr lang="en-US" sz="1000" i="1">
                                          <a:solidFill>
                                            <a:schemeClr val="dk1"/>
                                          </a:solidFill>
                                          <a:latin typeface="Cambria Math" panose="02040503050406030204" pitchFamily="18" charset="0"/>
                                        </a:rPr>
                                        <m:t>𝐴</m:t>
                                      </m:r>
                                      <m:r>
                                        <a:rPr lang="en-US" sz="1000" i="1">
                                          <a:solidFill>
                                            <a:schemeClr val="dk1"/>
                                          </a:solidFill>
                                          <a:latin typeface="Cambria Math" panose="02040503050406030204" pitchFamily="18" charset="0"/>
                                        </a:rPr>
                                        <m:t>+</m:t>
                                      </m:r>
                                      <m:r>
                                        <a:rPr lang="en-US" sz="1000" i="1">
                                          <a:solidFill>
                                            <a:schemeClr val="dk1"/>
                                          </a:solidFill>
                                          <a:latin typeface="Cambria Math" panose="02040503050406030204" pitchFamily="18" charset="0"/>
                                        </a:rPr>
                                        <m:t>𝐵𝑇</m:t>
                                      </m:r>
                                      <m:r>
                                        <a:rPr lang="en-US" sz="1000" i="1">
                                          <a:solidFill>
                                            <a:schemeClr val="dk1"/>
                                          </a:solidFill>
                                          <a:latin typeface="Cambria Math" panose="02040503050406030204" pitchFamily="18" charset="0"/>
                                        </a:rPr>
                                        <m:t>)</m:t>
                                      </m:r>
                                    </m:e>
                                  </m:func>
                                </m:den>
                              </m:f>
                            </m:e>
                          </m:d>
                        </m:e>
                        <m:sup>
                          <m:f>
                            <m:fPr>
                              <m:ctrlPr>
                                <a:rPr lang="en-US" sz="1000" i="1">
                                  <a:latin typeface="Cambria Math" panose="02040503050406030204" pitchFamily="18" charset="0"/>
                                </a:rPr>
                              </m:ctrlPr>
                            </m:fPr>
                            <m:num>
                              <m:r>
                                <a:rPr lang="en-US" sz="1000" i="1">
                                  <a:latin typeface="Cambria Math" panose="02040503050406030204" pitchFamily="18" charset="0"/>
                                </a:rPr>
                                <m:t>−</m:t>
                              </m:r>
                              <m:r>
                                <a:rPr lang="en-GB" sz="1000" i="1">
                                  <a:latin typeface="Cambria Math" panose="02040503050406030204" pitchFamily="18" charset="0"/>
                                </a:rPr>
                                <m:t>1</m:t>
                              </m:r>
                            </m:num>
                            <m:den>
                              <m:r>
                                <a:rPr lang="en-GB" sz="1000" i="1">
                                  <a:latin typeface="Cambria Math" panose="02040503050406030204" pitchFamily="18" charset="0"/>
                                </a:rPr>
                                <m:t>𝐶</m:t>
                              </m:r>
                            </m:den>
                          </m:f>
                        </m:sup>
                      </m:sSup>
                    </m:oMath>
                  </m:oMathPara>
                </a14:m>
                <a:endParaRPr lang="en-US" sz="1000" dirty="0">
                  <a:solidFill>
                    <a:schemeClr val="dk1"/>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062984" y="1282825"/>
                <a:ext cx="1840367" cy="827471"/>
              </a:xfrm>
              <a:prstGeom prst="rect">
                <a:avLst/>
              </a:prstGeom>
              <a:blipFill>
                <a:blip r:embed="rId4"/>
                <a:stretch>
                  <a:fillRect/>
                </a:stretch>
              </a:blipFill>
            </p:spPr>
            <p:txBody>
              <a:bodyPr/>
              <a:lstStyle/>
              <a:p>
                <a:r>
                  <a:rPr lang="en-US">
                    <a:noFill/>
                  </a:rPr>
                  <a:t> </a:t>
                </a:r>
              </a:p>
            </p:txBody>
          </p:sp>
        </mc:Fallback>
      </mc:AlternateContent>
      <p:sp>
        <p:nvSpPr>
          <p:cNvPr id="6" name="Rectangle 5"/>
          <p:cNvSpPr/>
          <p:nvPr/>
        </p:nvSpPr>
        <p:spPr>
          <a:xfrm>
            <a:off x="0" y="0"/>
            <a:ext cx="28264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Figure </a:t>
            </a:r>
            <a:r>
              <a:rPr lang="en-US" dirty="0" smtClean="0">
                <a:latin typeface="Times New Roman" panose="02020603050405020304" pitchFamily="18" charset="0"/>
                <a:cs typeface="Times New Roman" panose="02020603050405020304" pitchFamily="18" charset="0"/>
              </a:rPr>
              <a:t>S1N. </a:t>
            </a:r>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16000" y="1800000"/>
            <a:ext cx="4704762" cy="3600000"/>
            <a:chOff x="216000" y="1800000"/>
            <a:chExt cx="4704762" cy="3600000"/>
          </a:xfrm>
        </p:grpSpPr>
        <p:graphicFrame>
          <p:nvGraphicFramePr>
            <p:cNvPr id="4" name="Object 3"/>
            <p:cNvGraphicFramePr>
              <a:graphicFrameLocks noChangeAspect="1"/>
            </p:cNvGraphicFramePr>
            <p:nvPr>
              <p:extLst>
                <p:ext uri="{D42A27DB-BD31-4B8C-83A1-F6EECF244321}">
                  <p14:modId xmlns:p14="http://schemas.microsoft.com/office/powerpoint/2010/main" val="726499667"/>
                </p:ext>
              </p:extLst>
            </p:nvPr>
          </p:nvGraphicFramePr>
          <p:xfrm>
            <a:off x="216000" y="1800000"/>
            <a:ext cx="4704762" cy="3600000"/>
          </p:xfrm>
          <a:graphic>
            <a:graphicData uri="http://schemas.openxmlformats.org/presentationml/2006/ole">
              <mc:AlternateContent xmlns:mc="http://schemas.openxmlformats.org/markup-compatibility/2006">
                <mc:Choice xmlns:v="urn:schemas-microsoft-com:vml" Requires="v">
                  <p:oleObj spid="_x0000_s24609" name="Graph" r:id="rId5" imgW="3920760" imgH="3000960" progId="Origin95.Graph">
                    <p:embed/>
                  </p:oleObj>
                </mc:Choice>
                <mc:Fallback>
                  <p:oleObj name="Graph" r:id="rId5" imgW="3920760" imgH="3000960" progId="Origin95.Graph">
                    <p:embed/>
                    <p:pic>
                      <p:nvPicPr>
                        <p:cNvPr id="2" name="Object 1"/>
                        <p:cNvPicPr/>
                        <p:nvPr/>
                      </p:nvPicPr>
                      <p:blipFill>
                        <a:blip r:embed="rId6"/>
                        <a:stretch>
                          <a:fillRect/>
                        </a:stretch>
                      </p:blipFill>
                      <p:spPr>
                        <a:xfrm>
                          <a:off x="216000" y="1800000"/>
                          <a:ext cx="4704762" cy="3600000"/>
                        </a:xfrm>
                        <a:prstGeom prst="rect">
                          <a:avLst/>
                        </a:prstGeom>
                      </p:spPr>
                    </p:pic>
                  </p:oleObj>
                </mc:Fallback>
              </mc:AlternateContent>
            </a:graphicData>
          </a:graphic>
        </p:graphicFrame>
        <p:sp>
          <p:nvSpPr>
            <p:cNvPr id="7" name="TextBox 6"/>
            <p:cNvSpPr txBox="1"/>
            <p:nvPr/>
          </p:nvSpPr>
          <p:spPr>
            <a:xfrm>
              <a:off x="1511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23006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067309" y="1284384"/>
                <a:ext cx="2407737" cy="787716"/>
              </a:xfrm>
              <a:prstGeom prst="rect">
                <a:avLst/>
              </a:prstGeom>
              <a:noFill/>
            </p:spPr>
            <p:txBody>
              <a:bodyPr wrap="square" rtlCol="0">
                <a:spAutoFit/>
              </a:bodyPr>
              <a:lstStyle/>
              <a:p>
                <a:r>
                  <a:rPr lang="da-DK" sz="900" dirty="0" err="1" smtClean="0">
                    <a:latin typeface="Times New Roman" panose="02020603050405020304" pitchFamily="18" charset="0"/>
                    <a:cs typeface="Times New Roman" panose="02020603050405020304" pitchFamily="18" charset="0"/>
                  </a:rPr>
                  <a:t>Vertucci</a:t>
                </a:r>
                <a:r>
                  <a:rPr lang="da-DK" sz="900" dirty="0" smtClean="0">
                    <a:latin typeface="Times New Roman" panose="02020603050405020304" pitchFamily="18" charset="0"/>
                    <a:cs typeface="Times New Roman" panose="02020603050405020304" pitchFamily="18" charset="0"/>
                  </a:rPr>
                  <a:t> and Leopold (1987)</a:t>
                </a:r>
              </a:p>
              <a:p>
                <a:r>
                  <a:rPr lang="da-DK" sz="900" dirty="0" err="1" smtClean="0">
                    <a:latin typeface="Times New Roman" panose="02020603050405020304" pitchFamily="18" charset="0"/>
                    <a:cs typeface="Times New Roman" panose="02020603050405020304" pitchFamily="18" charset="0"/>
                  </a:rPr>
                  <a:t>D’Arcy</a:t>
                </a:r>
                <a:r>
                  <a:rPr lang="da-DK" sz="900" dirty="0" smtClean="0">
                    <a:latin typeface="Times New Roman" panose="02020603050405020304" pitchFamily="18" charset="0"/>
                    <a:cs typeface="Times New Roman" panose="02020603050405020304" pitchFamily="18" charset="0"/>
                  </a:rPr>
                  <a:t>-Watt </a:t>
                </a:r>
                <a:r>
                  <a:rPr lang="da-DK" sz="900" dirty="0" err="1" smtClean="0">
                    <a:latin typeface="Times New Roman" panose="02020603050405020304" pitchFamily="18" charset="0"/>
                    <a:cs typeface="Times New Roman" panose="02020603050405020304" pitchFamily="18" charset="0"/>
                  </a:rPr>
                  <a:t>equation</a:t>
                </a:r>
                <a:r>
                  <a:rPr lang="da-DK" sz="900" dirty="0" smtClean="0">
                    <a:latin typeface="Times New Roman" panose="02020603050405020304" pitchFamily="18" charset="0"/>
                    <a:cs typeface="Times New Roman" panose="02020603050405020304" pitchFamily="18" charset="0"/>
                  </a:rPr>
                  <a:t>:</a:t>
                </a:r>
                <a:endParaRPr lang="da-DK" sz="9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da-DK" sz="900" b="0" i="1" smtClean="0">
                          <a:latin typeface="Cambria Math" panose="02040503050406030204" pitchFamily="18" charset="0"/>
                          <a:cs typeface="Arial" panose="020B0604020202020204" pitchFamily="34" charset="0"/>
                        </a:rPr>
                        <m:t>𝑀𝐶</m:t>
                      </m:r>
                      <m:r>
                        <a:rPr lang="da-DK" sz="900" b="0" i="1" smtClean="0">
                          <a:latin typeface="Cambria Math" panose="02040503050406030204" pitchFamily="18" charset="0"/>
                          <a:ea typeface="Cambria Math" panose="02040503050406030204" pitchFamily="18" charset="0"/>
                          <a:cs typeface="Arial" panose="020B0604020202020204" pitchFamily="34" charset="0"/>
                        </a:rPr>
                        <m:t>=</m:t>
                      </m:r>
                      <m:f>
                        <m:fPr>
                          <m:ctrlPr>
                            <a:rPr lang="da-DK" sz="900" i="1" dirty="0">
                              <a:latin typeface="Cambria Math" panose="02040503050406030204" pitchFamily="18" charset="0"/>
                              <a:cs typeface="Arial" panose="020B0604020202020204" pitchFamily="34" charset="0"/>
                            </a:rPr>
                          </m:ctrlPr>
                        </m:fPr>
                        <m:num>
                          <m:r>
                            <a:rPr lang="en-US" sz="900" i="1">
                              <a:latin typeface="Cambria Math" panose="02040503050406030204" pitchFamily="18" charset="0"/>
                              <a:ea typeface="Cambria Math" panose="02040503050406030204" pitchFamily="18" charset="0"/>
                              <a:cs typeface="Arial" panose="020B0604020202020204" pitchFamily="34" charset="0"/>
                            </a:rPr>
                            <m:t>𝐾</m:t>
                          </m:r>
                          <m:r>
                            <a:rPr lang="da-DK" sz="900" i="1">
                              <a:latin typeface="Cambria Math" panose="02040503050406030204" pitchFamily="18" charset="0"/>
                              <a:ea typeface="Cambria Math" panose="02040503050406030204" pitchFamily="18" charset="0"/>
                              <a:cs typeface="Arial" panose="020B0604020202020204" pitchFamily="34" charset="0"/>
                            </a:rPr>
                            <m:t>𝐾</m:t>
                          </m:r>
                          <m:r>
                            <a:rPr lang="da-DK" sz="900" i="1">
                              <a:latin typeface="Cambria Math" panose="02040503050406030204" pitchFamily="18" charset="0"/>
                              <a:ea typeface="Cambria Math" panose="02040503050406030204" pitchFamily="18" charset="0"/>
                              <a:cs typeface="Arial" panose="020B0604020202020204" pitchFamily="34" charset="0"/>
                            </a:rPr>
                            <m:t>′(</m:t>
                          </m:r>
                          <m:sSub>
                            <m:sSubPr>
                              <m:ctrlPr>
                                <a:rPr lang="da-DK" sz="900" i="1" dirty="0">
                                  <a:latin typeface="Cambria Math" panose="02040503050406030204" pitchFamily="18" charset="0"/>
                                  <a:cs typeface="Arial" panose="020B0604020202020204" pitchFamily="34" charset="0"/>
                                </a:rPr>
                              </m:ctrlPr>
                            </m:sSubPr>
                            <m:e>
                              <m:r>
                                <a:rPr lang="da-DK" sz="900" i="1" dirty="0">
                                  <a:latin typeface="Cambria Math" panose="02040503050406030204" pitchFamily="18" charset="0"/>
                                  <a:cs typeface="Arial" panose="020B0604020202020204" pitchFamily="34" charset="0"/>
                                </a:rPr>
                                <m:t>𝑎</m:t>
                              </m:r>
                            </m:e>
                            <m:sub>
                              <m:r>
                                <m:rPr>
                                  <m:nor/>
                                </m:rPr>
                                <a:rPr lang="da-DK" sz="900" dirty="0">
                                  <a:latin typeface="Times New Roman" panose="02020603050405020304" pitchFamily="18" charset="0"/>
                                  <a:cs typeface="Times New Roman" panose="02020603050405020304" pitchFamily="18" charset="0"/>
                                </a:rPr>
                                <m:t>w</m:t>
                              </m:r>
                            </m:sub>
                          </m:sSub>
                          <m:r>
                            <a:rPr lang="en-US" sz="900" i="1">
                              <a:latin typeface="Cambria Math" panose="02040503050406030204" pitchFamily="18" charset="0"/>
                              <a:ea typeface="Cambria Math" panose="02040503050406030204" pitchFamily="18" charset="0"/>
                              <a:cs typeface="Arial" panose="020B0604020202020204" pitchFamily="34" charset="0"/>
                            </a:rPr>
                            <m:t>)</m:t>
                          </m:r>
                        </m:num>
                        <m:den>
                          <m:r>
                            <a:rPr lang="da-DK" sz="900" i="1" dirty="0">
                              <a:latin typeface="Cambria Math" panose="02040503050406030204" pitchFamily="18" charset="0"/>
                              <a:cs typeface="Arial" panose="020B0604020202020204" pitchFamily="34" charset="0"/>
                            </a:rPr>
                            <m:t>1</m:t>
                          </m:r>
                          <m:r>
                            <a:rPr lang="en-US" sz="900" b="0" i="1" dirty="0" smtClean="0">
                              <a:latin typeface="Cambria Math" panose="02040503050406030204" pitchFamily="18" charset="0"/>
                              <a:cs typeface="Arial" panose="020B0604020202020204" pitchFamily="34" charset="0"/>
                            </a:rPr>
                            <m:t>+</m:t>
                          </m:r>
                          <m:r>
                            <a:rPr lang="en-US" sz="900" b="0" i="1" dirty="0" smtClean="0">
                              <a:latin typeface="Cambria Math" panose="02040503050406030204" pitchFamily="18" charset="0"/>
                              <a:cs typeface="Arial" panose="020B0604020202020204" pitchFamily="34" charset="0"/>
                            </a:rPr>
                            <m:t>𝐾</m:t>
                          </m:r>
                          <m:r>
                            <a:rPr lang="en-US" sz="900" b="0" i="1" dirty="0" smtClean="0">
                              <a:latin typeface="Cambria Math" panose="02040503050406030204" pitchFamily="18" charset="0"/>
                              <a:cs typeface="Arial" panose="020B0604020202020204" pitchFamily="34" charset="0"/>
                            </a:rPr>
                            <m:t>(</m:t>
                          </m:r>
                          <m:sSub>
                            <m:sSubPr>
                              <m:ctrlPr>
                                <a:rPr lang="da-DK" sz="900" i="1" dirty="0">
                                  <a:latin typeface="Cambria Math" panose="02040503050406030204" pitchFamily="18" charset="0"/>
                                  <a:cs typeface="Arial" panose="020B0604020202020204" pitchFamily="34" charset="0"/>
                                </a:rPr>
                              </m:ctrlPr>
                            </m:sSubPr>
                            <m:e>
                              <m:r>
                                <a:rPr lang="da-DK" sz="900" i="1" dirty="0">
                                  <a:latin typeface="Cambria Math" panose="02040503050406030204" pitchFamily="18" charset="0"/>
                                  <a:cs typeface="Arial" panose="020B0604020202020204" pitchFamily="34" charset="0"/>
                                </a:rPr>
                                <m:t>𝑎</m:t>
                              </m:r>
                            </m:e>
                            <m:sub>
                              <m:r>
                                <m:rPr>
                                  <m:nor/>
                                </m:rPr>
                                <a:rPr lang="da-DK" sz="900" dirty="0">
                                  <a:latin typeface="Times New Roman" panose="02020603050405020304" pitchFamily="18" charset="0"/>
                                  <a:cs typeface="Times New Roman" panose="02020603050405020304" pitchFamily="18" charset="0"/>
                                </a:rPr>
                                <m:t>w</m:t>
                              </m:r>
                            </m:sub>
                          </m:sSub>
                          <m:r>
                            <a:rPr lang="en-US" sz="900" b="0" i="1" dirty="0" smtClean="0">
                              <a:latin typeface="Cambria Math" panose="02040503050406030204" pitchFamily="18" charset="0"/>
                              <a:cs typeface="Arial" panose="020B0604020202020204" pitchFamily="34" charset="0"/>
                            </a:rPr>
                            <m:t>)</m:t>
                          </m:r>
                        </m:den>
                      </m:f>
                      <m:r>
                        <a:rPr lang="da-DK" sz="900" b="0" i="1" smtClean="0">
                          <a:latin typeface="Cambria Math" panose="02040503050406030204" pitchFamily="18" charset="0"/>
                          <a:ea typeface="Cambria Math" panose="02040503050406030204" pitchFamily="18" charset="0"/>
                          <a:cs typeface="Arial" panose="020B0604020202020204" pitchFamily="34" charset="0"/>
                        </a:rPr>
                        <m:t>+</m:t>
                      </m:r>
                      <m:r>
                        <a:rPr lang="da-DK" sz="900" b="0" i="1" smtClean="0">
                          <a:latin typeface="Cambria Math" panose="02040503050406030204" pitchFamily="18" charset="0"/>
                          <a:ea typeface="Cambria Math" panose="02040503050406030204" pitchFamily="18" charset="0"/>
                          <a:cs typeface="Arial" panose="020B0604020202020204" pitchFamily="34" charset="0"/>
                        </a:rPr>
                        <m:t>𝑐</m:t>
                      </m:r>
                      <m:sSub>
                        <m:sSubPr>
                          <m:ctrlPr>
                            <a:rPr lang="da-DK" sz="900" b="0" i="1" smtClean="0">
                              <a:latin typeface="Cambria Math" panose="02040503050406030204" pitchFamily="18" charset="0"/>
                              <a:ea typeface="Cambria Math" panose="02040503050406030204" pitchFamily="18" charset="0"/>
                              <a:cs typeface="Arial" panose="020B0604020202020204" pitchFamily="34" charset="0"/>
                            </a:rPr>
                          </m:ctrlPr>
                        </m:sSubPr>
                        <m:e>
                          <m:r>
                            <a:rPr lang="da-DK" sz="900" b="0" i="1" smtClean="0">
                              <a:latin typeface="Cambria Math" panose="02040503050406030204" pitchFamily="18" charset="0"/>
                              <a:ea typeface="Cambria Math" panose="02040503050406030204" pitchFamily="18" charset="0"/>
                              <a:cs typeface="Arial" panose="020B0604020202020204" pitchFamily="34" charset="0"/>
                            </a:rPr>
                            <m:t>𝑎</m:t>
                          </m:r>
                        </m:e>
                        <m:sub>
                          <m:r>
                            <m:rPr>
                              <m:nor/>
                            </m:rPr>
                            <a:rPr lang="da-DK" sz="900" b="0" i="0" smtClean="0">
                              <a:latin typeface="Times New Roman" panose="02020603050405020304" pitchFamily="18" charset="0"/>
                              <a:ea typeface="Cambria Math" panose="02040503050406030204" pitchFamily="18" charset="0"/>
                              <a:cs typeface="Times New Roman" panose="02020603050405020304" pitchFamily="18" charset="0"/>
                            </a:rPr>
                            <m:t>w</m:t>
                          </m:r>
                        </m:sub>
                      </m:sSub>
                      <m:r>
                        <a:rPr lang="da-DK" sz="900" dirty="0">
                          <a:latin typeface="Cambria Math" panose="02040503050406030204" pitchFamily="18" charset="0"/>
                          <a:cs typeface="Arial" panose="020B0604020202020204" pitchFamily="34" charset="0"/>
                        </a:rPr>
                        <m:t>+</m:t>
                      </m:r>
                      <m:f>
                        <m:fPr>
                          <m:ctrlPr>
                            <a:rPr lang="da-DK" sz="900" i="1" dirty="0" smtClean="0">
                              <a:latin typeface="Cambria Math" panose="02040503050406030204" pitchFamily="18" charset="0"/>
                              <a:cs typeface="Arial" panose="020B0604020202020204" pitchFamily="34" charset="0"/>
                            </a:rPr>
                          </m:ctrlPr>
                        </m:fPr>
                        <m:num>
                          <m:r>
                            <a:rPr lang="da-DK" sz="900" b="0" i="1" dirty="0" smtClean="0">
                              <a:latin typeface="Cambria Math" panose="02040503050406030204" pitchFamily="18" charset="0"/>
                              <a:cs typeface="Arial" panose="020B0604020202020204" pitchFamily="34" charset="0"/>
                            </a:rPr>
                            <m:t>𝑘𝑘</m:t>
                          </m:r>
                          <m:r>
                            <a:rPr lang="da-DK" sz="900" b="0" i="1" dirty="0" smtClean="0">
                              <a:latin typeface="Cambria Math" panose="02040503050406030204" pitchFamily="18" charset="0"/>
                              <a:cs typeface="Arial" panose="020B0604020202020204" pitchFamily="34" charset="0"/>
                            </a:rPr>
                            <m:t>′</m:t>
                          </m:r>
                          <m:sSub>
                            <m:sSubPr>
                              <m:ctrlPr>
                                <a:rPr lang="da-DK" sz="900" b="0" i="1" dirty="0" smtClean="0">
                                  <a:latin typeface="Cambria Math" panose="02040503050406030204" pitchFamily="18" charset="0"/>
                                  <a:cs typeface="Arial" panose="020B0604020202020204" pitchFamily="34" charset="0"/>
                                </a:rPr>
                              </m:ctrlPr>
                            </m:sSubPr>
                            <m:e>
                              <m:r>
                                <a:rPr lang="da-DK" sz="900" b="0" i="1" dirty="0" smtClean="0">
                                  <a:latin typeface="Cambria Math" panose="02040503050406030204" pitchFamily="18" charset="0"/>
                                  <a:cs typeface="Arial" panose="020B0604020202020204" pitchFamily="34" charset="0"/>
                                </a:rPr>
                                <m:t>𝑎</m:t>
                              </m:r>
                            </m:e>
                            <m:sub>
                              <m:r>
                                <m:rPr>
                                  <m:nor/>
                                </m:rPr>
                                <a:rPr lang="da-DK" sz="900" b="0" i="0" dirty="0" smtClean="0">
                                  <a:latin typeface="Times New Roman" panose="02020603050405020304" pitchFamily="18" charset="0"/>
                                  <a:cs typeface="Times New Roman" panose="02020603050405020304" pitchFamily="18" charset="0"/>
                                </a:rPr>
                                <m:t>w</m:t>
                              </m:r>
                            </m:sub>
                          </m:sSub>
                        </m:num>
                        <m:den>
                          <m:r>
                            <a:rPr lang="da-DK" sz="900" b="0" i="1" dirty="0" smtClean="0">
                              <a:latin typeface="Cambria Math" panose="02040503050406030204" pitchFamily="18" charset="0"/>
                              <a:cs typeface="Arial" panose="020B0604020202020204" pitchFamily="34" charset="0"/>
                            </a:rPr>
                            <m:t>1−</m:t>
                          </m:r>
                          <m:r>
                            <a:rPr lang="da-DK" sz="900" b="0" i="1" dirty="0" smtClean="0">
                              <a:latin typeface="Cambria Math" panose="02040503050406030204" pitchFamily="18" charset="0"/>
                              <a:cs typeface="Arial" panose="020B0604020202020204" pitchFamily="34" charset="0"/>
                            </a:rPr>
                            <m:t>𝑘</m:t>
                          </m:r>
                          <m:sSub>
                            <m:sSubPr>
                              <m:ctrlPr>
                                <a:rPr lang="da-DK" sz="900" b="0" i="1" dirty="0" smtClean="0">
                                  <a:latin typeface="Cambria Math" panose="02040503050406030204" pitchFamily="18" charset="0"/>
                                  <a:cs typeface="Arial" panose="020B0604020202020204" pitchFamily="34" charset="0"/>
                                </a:rPr>
                              </m:ctrlPr>
                            </m:sSubPr>
                            <m:e>
                              <m:r>
                                <a:rPr lang="da-DK" sz="900" b="0" i="1" dirty="0" smtClean="0">
                                  <a:latin typeface="Cambria Math" panose="02040503050406030204" pitchFamily="18" charset="0"/>
                                  <a:cs typeface="Arial" panose="020B0604020202020204" pitchFamily="34" charset="0"/>
                                </a:rPr>
                                <m:t>𝑎</m:t>
                              </m:r>
                            </m:e>
                            <m:sub>
                              <m:r>
                                <m:rPr>
                                  <m:nor/>
                                </m:rPr>
                                <a:rPr lang="da-DK" sz="900" b="0" i="0" dirty="0" smtClean="0">
                                  <a:latin typeface="Times New Roman" panose="02020603050405020304" pitchFamily="18" charset="0"/>
                                  <a:cs typeface="Times New Roman" panose="02020603050405020304" pitchFamily="18" charset="0"/>
                                </a:rPr>
                                <m:t>w</m:t>
                              </m:r>
                            </m:sub>
                          </m:sSub>
                        </m:den>
                      </m:f>
                    </m:oMath>
                  </m:oMathPara>
                </a14:m>
                <a:endParaRPr lang="da-DK" sz="900" dirty="0" smtClean="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067309" y="1284384"/>
                <a:ext cx="2407737" cy="787716"/>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0" y="0"/>
            <a:ext cx="28264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Figure </a:t>
            </a:r>
            <a:r>
              <a:rPr lang="en-US" dirty="0" smtClean="0">
                <a:latin typeface="Times New Roman" panose="02020603050405020304" pitchFamily="18" charset="0"/>
                <a:cs typeface="Times New Roman" panose="02020603050405020304" pitchFamily="18" charset="0"/>
              </a:rPr>
              <a:t>S1O. </a:t>
            </a:r>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16000" y="1800000"/>
            <a:ext cx="4704750" cy="3600000"/>
            <a:chOff x="216000" y="1800000"/>
            <a:chExt cx="4704750" cy="3600000"/>
          </a:xfrm>
        </p:grpSpPr>
        <p:graphicFrame>
          <p:nvGraphicFramePr>
            <p:cNvPr id="4" name="Object 3"/>
            <p:cNvGraphicFramePr>
              <a:graphicFrameLocks noChangeAspect="1"/>
            </p:cNvGraphicFramePr>
            <p:nvPr>
              <p:extLst>
                <p:ext uri="{D42A27DB-BD31-4B8C-83A1-F6EECF244321}">
                  <p14:modId xmlns:p14="http://schemas.microsoft.com/office/powerpoint/2010/main" val="1250965044"/>
                </p:ext>
              </p:extLst>
            </p:nvPr>
          </p:nvGraphicFramePr>
          <p:xfrm>
            <a:off x="216000" y="1800000"/>
            <a:ext cx="4704750" cy="3600000"/>
          </p:xfrm>
          <a:graphic>
            <a:graphicData uri="http://schemas.openxmlformats.org/presentationml/2006/ole">
              <mc:AlternateContent xmlns:mc="http://schemas.openxmlformats.org/markup-compatibility/2006">
                <mc:Choice xmlns:v="urn:schemas-microsoft-com:vml" Requires="v">
                  <p:oleObj spid="_x0000_s6207" name="Graph" r:id="rId4" imgW="3920760" imgH="3000960" progId="Origin95.Graph">
                    <p:embed/>
                  </p:oleObj>
                </mc:Choice>
                <mc:Fallback>
                  <p:oleObj name="Graph" r:id="rId4" imgW="3920760" imgH="3000960" progId="Origin95.Graph">
                    <p:embed/>
                    <p:pic>
                      <p:nvPicPr>
                        <p:cNvPr id="2" name="Object 1"/>
                        <p:cNvPicPr/>
                        <p:nvPr/>
                      </p:nvPicPr>
                      <p:blipFill>
                        <a:blip r:embed="rId5"/>
                        <a:stretch>
                          <a:fillRect/>
                        </a:stretch>
                      </p:blipFill>
                      <p:spPr>
                        <a:xfrm>
                          <a:off x="216000" y="1800000"/>
                          <a:ext cx="4704750" cy="3600000"/>
                        </a:xfrm>
                        <a:prstGeom prst="rect">
                          <a:avLst/>
                        </a:prstGeom>
                      </p:spPr>
                    </p:pic>
                  </p:oleObj>
                </mc:Fallback>
              </mc:AlternateContent>
            </a:graphicData>
          </a:graphic>
        </p:graphicFrame>
        <p:sp>
          <p:nvSpPr>
            <p:cNvPr id="7" name="TextBox 6"/>
            <p:cNvSpPr txBox="1"/>
            <p:nvPr/>
          </p:nvSpPr>
          <p:spPr>
            <a:xfrm>
              <a:off x="1511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15574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064732" y="1283515"/>
                <a:ext cx="1840367" cy="827471"/>
              </a:xfrm>
              <a:prstGeom prst="rect">
                <a:avLst/>
              </a:prstGeom>
              <a:noFill/>
            </p:spPr>
            <p:txBody>
              <a:bodyPr wrap="square" rtlCol="0">
                <a:spAutoFit/>
              </a:bodyPr>
              <a:lstStyle/>
              <a:p>
                <a:r>
                  <a:rPr lang="en-US" sz="1000" dirty="0" err="1">
                    <a:latin typeface="Times New Roman" panose="02020603050405020304" pitchFamily="18" charset="0"/>
                    <a:cs typeface="Times New Roman" panose="02020603050405020304" pitchFamily="18" charset="0"/>
                  </a:rPr>
                  <a:t>Goneli</a:t>
                </a:r>
                <a:r>
                  <a:rPr lang="en-US" sz="1000" dirty="0">
                    <a:latin typeface="Times New Roman" panose="02020603050405020304" pitchFamily="18" charset="0"/>
                    <a:cs typeface="Times New Roman" panose="02020603050405020304" pitchFamily="18" charset="0"/>
                  </a:rPr>
                  <a:t> et al. (2016)</a:t>
                </a:r>
              </a:p>
              <a:p>
                <a:r>
                  <a:rPr lang="en-US" sz="1000" dirty="0">
                    <a:solidFill>
                      <a:schemeClr val="dk1"/>
                    </a:solidFill>
                    <a:latin typeface="Times New Roman" panose="02020603050405020304" pitchFamily="18" charset="0"/>
                    <a:cs typeface="Times New Roman" panose="02020603050405020304" pitchFamily="18" charset="0"/>
                  </a:rPr>
                  <a:t>Modified-Halsey</a:t>
                </a:r>
              </a:p>
              <a:p>
                <a:pPr/>
                <a14:m>
                  <m:oMathPara xmlns:m="http://schemas.openxmlformats.org/officeDocument/2006/math">
                    <m:oMathParaPr>
                      <m:jc m:val="left"/>
                    </m:oMathParaPr>
                    <m:oMath xmlns:m="http://schemas.openxmlformats.org/officeDocument/2006/math">
                      <m:r>
                        <a:rPr lang="en-US" sz="1000" i="1">
                          <a:solidFill>
                            <a:schemeClr val="dk1"/>
                          </a:solidFill>
                          <a:latin typeface="Cambria Math" panose="02040503050406030204" pitchFamily="18" charset="0"/>
                          <a:cs typeface="Times New Roman" panose="02020603050405020304" pitchFamily="18" charset="0"/>
                        </a:rPr>
                        <m:t>𝑀𝐶</m:t>
                      </m:r>
                      <m:r>
                        <a:rPr lang="en-US" sz="1000" i="1">
                          <a:solidFill>
                            <a:schemeClr val="dk1"/>
                          </a:solidFill>
                          <a:latin typeface="Cambria Math" panose="02040503050406030204" pitchFamily="18" charset="0"/>
                          <a:cs typeface="Times New Roman" panose="02020603050405020304" pitchFamily="18" charset="0"/>
                        </a:rPr>
                        <m:t>=</m:t>
                      </m:r>
                      <m:sSup>
                        <m:sSupPr>
                          <m:ctrlPr>
                            <a:rPr lang="da-DK" sz="1000" i="1">
                              <a:latin typeface="Cambria Math" panose="02040503050406030204" pitchFamily="18" charset="0"/>
                              <a:ea typeface="Cambria Math" panose="02040503050406030204" pitchFamily="18" charset="0"/>
                              <a:cs typeface="Arial" panose="020B0604020202020204" pitchFamily="34" charset="0"/>
                            </a:rPr>
                          </m:ctrlPr>
                        </m:sSupPr>
                        <m:e>
                          <m:d>
                            <m:dPr>
                              <m:begChr m:val="["/>
                              <m:endChr m:val="]"/>
                              <m:ctrlPr>
                                <a:rPr lang="da-DK" sz="1000" i="1">
                                  <a:latin typeface="Cambria Math" panose="02040503050406030204" pitchFamily="18" charset="0"/>
                                  <a:ea typeface="Cambria Math" panose="02040503050406030204" pitchFamily="18" charset="0"/>
                                  <a:cs typeface="Arial" panose="020B0604020202020204" pitchFamily="34" charset="0"/>
                                </a:rPr>
                              </m:ctrlPr>
                            </m:dPr>
                            <m:e>
                              <m:f>
                                <m:fPr>
                                  <m:ctrlPr>
                                    <a:rPr lang="en-150" sz="1000" i="1">
                                      <a:solidFill>
                                        <a:schemeClr val="dk1"/>
                                      </a:solidFill>
                                      <a:latin typeface="Cambria Math" panose="02040503050406030204" pitchFamily="18" charset="0"/>
                                    </a:rPr>
                                  </m:ctrlPr>
                                </m:fPr>
                                <m:num>
                                  <m:r>
                                    <a:rPr lang="en-US" sz="1000" i="1">
                                      <a:solidFill>
                                        <a:schemeClr val="dk1"/>
                                      </a:solidFill>
                                      <a:latin typeface="Cambria Math" panose="02040503050406030204" pitchFamily="18" charset="0"/>
                                    </a:rPr>
                                    <m:t>−</m:t>
                                  </m:r>
                                  <m:r>
                                    <a:rPr lang="en-US" sz="1000" i="1">
                                      <a:solidFill>
                                        <a:schemeClr val="dk1"/>
                                      </a:solidFill>
                                      <a:latin typeface="Cambria Math" panose="02040503050406030204" pitchFamily="18" charset="0"/>
                                    </a:rPr>
                                    <m:t>𝐿𝑛</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 </m:t>
                                      </m:r>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num>
                                <m:den>
                                  <m:func>
                                    <m:funcPr>
                                      <m:ctrlPr>
                                        <a:rPr lang="en-US" sz="1000" i="1">
                                          <a:solidFill>
                                            <a:schemeClr val="dk1"/>
                                          </a:solidFill>
                                          <a:latin typeface="Cambria Math" panose="02040503050406030204" pitchFamily="18" charset="0"/>
                                        </a:rPr>
                                      </m:ctrlPr>
                                    </m:funcPr>
                                    <m:fName>
                                      <m:r>
                                        <m:rPr>
                                          <m:sty m:val="p"/>
                                        </m:rPr>
                                        <a:rPr lang="en-US" sz="1000">
                                          <a:solidFill>
                                            <a:schemeClr val="dk1"/>
                                          </a:solidFill>
                                          <a:latin typeface="Cambria Math" panose="02040503050406030204" pitchFamily="18" charset="0"/>
                                        </a:rPr>
                                        <m:t>exp</m:t>
                                      </m:r>
                                    </m:fName>
                                    <m:e>
                                      <m:r>
                                        <a:rPr lang="en-US" sz="1000" i="1">
                                          <a:solidFill>
                                            <a:schemeClr val="dk1"/>
                                          </a:solidFill>
                                          <a:latin typeface="Cambria Math" panose="02040503050406030204" pitchFamily="18" charset="0"/>
                                        </a:rPr>
                                        <m:t>(</m:t>
                                      </m:r>
                                      <m:r>
                                        <a:rPr lang="en-US" sz="1000" i="1">
                                          <a:solidFill>
                                            <a:schemeClr val="dk1"/>
                                          </a:solidFill>
                                          <a:latin typeface="Cambria Math" panose="02040503050406030204" pitchFamily="18" charset="0"/>
                                        </a:rPr>
                                        <m:t>𝐴</m:t>
                                      </m:r>
                                      <m:r>
                                        <a:rPr lang="en-US" sz="1000" i="1">
                                          <a:solidFill>
                                            <a:schemeClr val="dk1"/>
                                          </a:solidFill>
                                          <a:latin typeface="Cambria Math" panose="02040503050406030204" pitchFamily="18" charset="0"/>
                                        </a:rPr>
                                        <m:t>+</m:t>
                                      </m:r>
                                      <m:r>
                                        <a:rPr lang="en-US" sz="1000" i="1">
                                          <a:solidFill>
                                            <a:schemeClr val="dk1"/>
                                          </a:solidFill>
                                          <a:latin typeface="Cambria Math" panose="02040503050406030204" pitchFamily="18" charset="0"/>
                                        </a:rPr>
                                        <m:t>𝐵𝑇</m:t>
                                      </m:r>
                                      <m:r>
                                        <a:rPr lang="en-US" sz="1000" i="1">
                                          <a:solidFill>
                                            <a:schemeClr val="dk1"/>
                                          </a:solidFill>
                                          <a:latin typeface="Cambria Math" panose="02040503050406030204" pitchFamily="18" charset="0"/>
                                        </a:rPr>
                                        <m:t>)</m:t>
                                      </m:r>
                                    </m:e>
                                  </m:func>
                                </m:den>
                              </m:f>
                            </m:e>
                          </m:d>
                        </m:e>
                        <m:sup>
                          <m:f>
                            <m:fPr>
                              <m:ctrlPr>
                                <a:rPr lang="en-US" sz="1000" i="1">
                                  <a:latin typeface="Cambria Math" panose="02040503050406030204" pitchFamily="18" charset="0"/>
                                </a:rPr>
                              </m:ctrlPr>
                            </m:fPr>
                            <m:num>
                              <m:r>
                                <a:rPr lang="en-US" sz="1000" i="1">
                                  <a:latin typeface="Cambria Math" panose="02040503050406030204" pitchFamily="18" charset="0"/>
                                </a:rPr>
                                <m:t>−</m:t>
                              </m:r>
                              <m:r>
                                <a:rPr lang="en-GB" sz="1000" i="1">
                                  <a:latin typeface="Cambria Math" panose="02040503050406030204" pitchFamily="18" charset="0"/>
                                </a:rPr>
                                <m:t>1</m:t>
                              </m:r>
                            </m:num>
                            <m:den>
                              <m:r>
                                <a:rPr lang="en-GB" sz="1000" i="1">
                                  <a:latin typeface="Cambria Math" panose="02040503050406030204" pitchFamily="18" charset="0"/>
                                </a:rPr>
                                <m:t>𝐶</m:t>
                              </m:r>
                            </m:den>
                          </m:f>
                        </m:sup>
                      </m:sSup>
                    </m:oMath>
                  </m:oMathPara>
                </a14:m>
                <a:endParaRPr lang="en-US" sz="1000" dirty="0">
                  <a:solidFill>
                    <a:schemeClr val="dk1"/>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064732" y="1283515"/>
                <a:ext cx="1840367" cy="827471"/>
              </a:xfrm>
              <a:prstGeom prst="rect">
                <a:avLst/>
              </a:prstGeom>
              <a:blipFill>
                <a:blip r:embed="rId3"/>
                <a:stretch>
                  <a:fillRect b="-741"/>
                </a:stretch>
              </a:blipFill>
            </p:spPr>
            <p:txBody>
              <a:bodyPr/>
              <a:lstStyle/>
              <a:p>
                <a:r>
                  <a:rPr lang="en-US">
                    <a:noFill/>
                  </a:rPr>
                  <a:t> </a:t>
                </a:r>
              </a:p>
            </p:txBody>
          </p:sp>
        </mc:Fallback>
      </mc:AlternateContent>
      <p:sp>
        <p:nvSpPr>
          <p:cNvPr id="6" name="Rectangle 5"/>
          <p:cNvSpPr/>
          <p:nvPr/>
        </p:nvSpPr>
        <p:spPr>
          <a:xfrm>
            <a:off x="0" y="0"/>
            <a:ext cx="28264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Figure </a:t>
            </a:r>
            <a:r>
              <a:rPr lang="en-US" dirty="0" smtClean="0">
                <a:latin typeface="Times New Roman" panose="02020603050405020304" pitchFamily="18" charset="0"/>
                <a:cs typeface="Times New Roman" panose="02020603050405020304" pitchFamily="18" charset="0"/>
              </a:rPr>
              <a:t>S1P. </a:t>
            </a:r>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16000" y="1800000"/>
            <a:ext cx="4704762" cy="3600000"/>
            <a:chOff x="216000" y="1800000"/>
            <a:chExt cx="4704762" cy="3600000"/>
          </a:xfrm>
        </p:grpSpPr>
        <p:graphicFrame>
          <p:nvGraphicFramePr>
            <p:cNvPr id="4" name="Object 3"/>
            <p:cNvGraphicFramePr>
              <a:graphicFrameLocks noChangeAspect="1"/>
            </p:cNvGraphicFramePr>
            <p:nvPr>
              <p:extLst>
                <p:ext uri="{D42A27DB-BD31-4B8C-83A1-F6EECF244321}">
                  <p14:modId xmlns:p14="http://schemas.microsoft.com/office/powerpoint/2010/main" val="3560356454"/>
                </p:ext>
              </p:extLst>
            </p:nvPr>
          </p:nvGraphicFramePr>
          <p:xfrm>
            <a:off x="216000" y="1800000"/>
            <a:ext cx="4704762" cy="3600000"/>
          </p:xfrm>
          <a:graphic>
            <a:graphicData uri="http://schemas.openxmlformats.org/presentationml/2006/ole">
              <mc:AlternateContent xmlns:mc="http://schemas.openxmlformats.org/markup-compatibility/2006">
                <mc:Choice xmlns:v="urn:schemas-microsoft-com:vml" Requires="v">
                  <p:oleObj spid="_x0000_s20522" name="Graph" r:id="rId4" imgW="3920760" imgH="3000960" progId="Origin95.Graph">
                    <p:embed/>
                  </p:oleObj>
                </mc:Choice>
                <mc:Fallback>
                  <p:oleObj name="Graph" r:id="rId4" imgW="3920760" imgH="3000960" progId="Origin95.Graph">
                    <p:embed/>
                    <p:pic>
                      <p:nvPicPr>
                        <p:cNvPr id="2" name="Object 1"/>
                        <p:cNvPicPr/>
                        <p:nvPr/>
                      </p:nvPicPr>
                      <p:blipFill>
                        <a:blip r:embed="rId5"/>
                        <a:stretch>
                          <a:fillRect/>
                        </a:stretch>
                      </p:blipFill>
                      <p:spPr>
                        <a:xfrm>
                          <a:off x="216000" y="1800000"/>
                          <a:ext cx="4704762" cy="3600000"/>
                        </a:xfrm>
                        <a:prstGeom prst="rect">
                          <a:avLst/>
                        </a:prstGeom>
                      </p:spPr>
                    </p:pic>
                  </p:oleObj>
                </mc:Fallback>
              </mc:AlternateContent>
            </a:graphicData>
          </a:graphic>
        </p:graphicFrame>
        <p:sp>
          <p:nvSpPr>
            <p:cNvPr id="7" name="TextBox 6"/>
            <p:cNvSpPr txBox="1"/>
            <p:nvPr/>
          </p:nvSpPr>
          <p:spPr>
            <a:xfrm>
              <a:off x="1511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98648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8263653" y="1278707"/>
                <a:ext cx="1775353" cy="742576"/>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Rodrigues </a:t>
                </a:r>
                <a:r>
                  <a:rPr lang="en-US" sz="1000" dirty="0">
                    <a:latin typeface="Times New Roman" panose="02020603050405020304" pitchFamily="18" charset="0"/>
                    <a:cs typeface="Times New Roman" panose="02020603050405020304" pitchFamily="18" charset="0"/>
                  </a:rPr>
                  <a:t>et al. (2020</a:t>
                </a:r>
                <a:r>
                  <a:rPr lang="en-US" sz="1000" dirty="0" smtClean="0">
                    <a:latin typeface="Times New Roman" panose="02020603050405020304" pitchFamily="18" charset="0"/>
                    <a:cs typeface="Times New Roman" panose="02020603050405020304" pitchFamily="18" charset="0"/>
                  </a:rPr>
                  <a:t>)</a:t>
                </a:r>
              </a:p>
              <a:p>
                <a:r>
                  <a:rPr lang="en-US" sz="1000" dirty="0">
                    <a:solidFill>
                      <a:schemeClr val="dk1"/>
                    </a:solidFill>
                    <a:latin typeface="Times New Roman" panose="02020603050405020304" pitchFamily="18" charset="0"/>
                    <a:cs typeface="Times New Roman" panose="02020603050405020304" pitchFamily="18" charset="0"/>
                  </a:rPr>
                  <a:t>Chen-Clayton</a:t>
                </a:r>
                <a:endParaRPr lang="en-US" sz="100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000" i="1">
                          <a:latin typeface="Cambria Math" panose="02040503050406030204" pitchFamily="18" charset="0"/>
                        </a:rPr>
                        <m:t>𝑀𝐶</m:t>
                      </m:r>
                      <m:r>
                        <m:rPr>
                          <m:nor/>
                        </m:rPr>
                        <a:rPr lang="en-GB" sz="1000" i="1">
                          <a:latin typeface="Times New Roman" panose="02020603050405020304" pitchFamily="18" charset="0"/>
                          <a:cs typeface="Times New Roman" panose="02020603050405020304" pitchFamily="18" charset="0"/>
                        </a:rPr>
                        <m:t>=</m:t>
                      </m:r>
                      <m:r>
                        <m:rPr>
                          <m:nor/>
                        </m:rPr>
                        <a:rPr lang="en-US" sz="1000" b="0" i="1" smtClean="0">
                          <a:latin typeface="Times New Roman" panose="02020603050405020304" pitchFamily="18" charset="0"/>
                          <a:cs typeface="Times New Roman" panose="02020603050405020304" pitchFamily="18" charset="0"/>
                        </a:rPr>
                        <m:t> </m:t>
                      </m:r>
                      <m:d>
                        <m:dPr>
                          <m:begChr m:val="["/>
                          <m:endChr m:val="]"/>
                          <m:ctrlPr>
                            <a:rPr lang="en-US" sz="1000" b="0" i="1" smtClean="0">
                              <a:latin typeface="Cambria Math" panose="02040503050406030204" pitchFamily="18" charset="0"/>
                              <a:cs typeface="Times New Roman" panose="02020603050405020304" pitchFamily="18" charset="0"/>
                            </a:rPr>
                          </m:ctrlPr>
                        </m:dPr>
                        <m:e>
                          <m:f>
                            <m:fPr>
                              <m:ctrlPr>
                                <a:rPr lang="en-150" sz="1000" b="0" i="1" smtClean="0">
                                  <a:latin typeface="Cambria Math" panose="02040503050406030204" pitchFamily="18" charset="0"/>
                                  <a:cs typeface="Times New Roman" panose="02020603050405020304" pitchFamily="18" charset="0"/>
                                </a:rPr>
                              </m:ctrlPr>
                            </m:fPr>
                            <m:num>
                              <m:r>
                                <a:rPr lang="en-US" sz="1000" i="1">
                                  <a:latin typeface="Cambria Math" panose="02040503050406030204" pitchFamily="18" charset="0"/>
                                  <a:cs typeface="Times New Roman" panose="02020603050405020304" pitchFamily="18" charset="0"/>
                                </a:rPr>
                                <m:t>−</m:t>
                              </m:r>
                              <m:r>
                                <a:rPr lang="en-US" sz="1000" i="1" dirty="0">
                                  <a:latin typeface="Cambria Math" panose="02040503050406030204" pitchFamily="18" charset="0"/>
                                  <a:cs typeface="Times New Roman" panose="02020603050405020304" pitchFamily="18" charset="0"/>
                                </a:rPr>
                                <m:t>1</m:t>
                              </m:r>
                            </m:num>
                            <m:den>
                              <m:r>
                                <a:rPr lang="en-US" sz="1000" i="1" dirty="0">
                                  <a:latin typeface="Cambria Math" panose="02040503050406030204" pitchFamily="18" charset="0"/>
                                  <a:cs typeface="Times New Roman" panose="02020603050405020304" pitchFamily="18" charset="0"/>
                                </a:rPr>
                                <m:t>𝑐</m:t>
                              </m:r>
                              <m:r>
                                <a:rPr lang="en-US" sz="1000" i="1" dirty="0">
                                  <a:latin typeface="Cambria Math" panose="02040503050406030204" pitchFamily="18" charset="0"/>
                                  <a:cs typeface="Times New Roman" panose="02020603050405020304" pitchFamily="18" charset="0"/>
                                </a:rPr>
                                <m:t> </m:t>
                              </m:r>
                              <m:sSup>
                                <m:sSupPr>
                                  <m:ctrlPr>
                                    <a:rPr lang="en-150" sz="1000" i="1" dirty="0" smtClean="0">
                                      <a:latin typeface="Cambria Math" panose="02040503050406030204" pitchFamily="18" charset="0"/>
                                      <a:cs typeface="Times New Roman" panose="02020603050405020304" pitchFamily="18" charset="0"/>
                                    </a:rPr>
                                  </m:ctrlPr>
                                </m:sSupPr>
                                <m:e>
                                  <m:r>
                                    <a:rPr lang="en-US" sz="1000" b="0" i="1" dirty="0" smtClean="0">
                                      <a:latin typeface="Cambria Math" panose="02040503050406030204" pitchFamily="18" charset="0"/>
                                      <a:cs typeface="Times New Roman" panose="02020603050405020304" pitchFamily="18" charset="0"/>
                                    </a:rPr>
                                    <m:t>𝑇</m:t>
                                  </m:r>
                                </m:e>
                                <m:sup>
                                  <m:r>
                                    <a:rPr lang="en-US" sz="1000" b="0" i="1" dirty="0" smtClean="0">
                                      <a:latin typeface="Cambria Math" panose="02040503050406030204" pitchFamily="18" charset="0"/>
                                      <a:cs typeface="Times New Roman" panose="02020603050405020304" pitchFamily="18" charset="0"/>
                                    </a:rPr>
                                    <m:t>𝑑</m:t>
                                  </m:r>
                                </m:sup>
                              </m:sSup>
                            </m:den>
                          </m:f>
                        </m:e>
                      </m:d>
                      <m:r>
                        <m:rPr>
                          <m:sty m:val="p"/>
                        </m:rPr>
                        <a:rPr lang="en-US" sz="1000" b="0" i="0" smtClean="0">
                          <a:latin typeface="Cambria Math" panose="02040503050406030204" pitchFamily="18" charset="0"/>
                          <a:cs typeface="Times New Roman" panose="02020603050405020304" pitchFamily="18" charset="0"/>
                        </a:rPr>
                        <m:t>ln</m:t>
                      </m:r>
                      <m:d>
                        <m:dPr>
                          <m:begChr m:val="["/>
                          <m:endChr m:val="]"/>
                          <m:ctrlPr>
                            <a:rPr lang="en-US" sz="1000" i="1">
                              <a:latin typeface="Cambria Math" panose="02040503050406030204" pitchFamily="18" charset="0"/>
                              <a:cs typeface="Times New Roman" panose="02020603050405020304" pitchFamily="18" charset="0"/>
                            </a:rPr>
                          </m:ctrlPr>
                        </m:dPr>
                        <m:e>
                          <m:f>
                            <m:fPr>
                              <m:ctrlPr>
                                <a:rPr lang="en-150" sz="1000" i="1">
                                  <a:latin typeface="Cambria Math" panose="02040503050406030204" pitchFamily="18" charset="0"/>
                                  <a:cs typeface="Times New Roman" panose="02020603050405020304" pitchFamily="18" charset="0"/>
                                </a:rPr>
                              </m:ctrlPr>
                            </m:fPr>
                            <m:num>
                              <m:func>
                                <m:funcPr>
                                  <m:ctrlPr>
                                    <a:rPr lang="en-US" sz="1000" b="0" i="1" smtClean="0">
                                      <a:latin typeface="Cambria Math" panose="02040503050406030204" pitchFamily="18" charset="0"/>
                                      <a:cs typeface="Times New Roman" panose="02020603050405020304" pitchFamily="18" charset="0"/>
                                    </a:rPr>
                                  </m:ctrlPr>
                                </m:funcPr>
                                <m:fName>
                                  <m:r>
                                    <m:rPr>
                                      <m:sty m:val="p"/>
                                    </m:rPr>
                                    <a:rPr lang="en-US" sz="1000" b="0" i="0" smtClean="0">
                                      <a:latin typeface="Cambria Math" panose="02040503050406030204" pitchFamily="18" charset="0"/>
                                      <a:cs typeface="Times New Roman" panose="02020603050405020304" pitchFamily="18" charset="0"/>
                                    </a:rPr>
                                    <m:t>ln</m:t>
                                  </m:r>
                                </m:fName>
                                <m:e>
                                  <m:sSub>
                                    <m:sSubPr>
                                      <m:ctrlPr>
                                        <a:rPr lang="en-150" sz="1000" i="1">
                                          <a:latin typeface="Cambria Math" panose="02040503050406030204" pitchFamily="18" charset="0"/>
                                          <a:cs typeface="Times New Roman" panose="02020603050405020304" pitchFamily="18" charset="0"/>
                                        </a:rPr>
                                      </m:ctrlPr>
                                    </m:sSubPr>
                                    <m:e>
                                      <m:r>
                                        <a:rPr lang="en-US" sz="1000" i="1">
                                          <a:latin typeface="Cambria Math" panose="02040503050406030204" pitchFamily="18" charset="0"/>
                                          <a:cs typeface="Times New Roman" panose="02020603050405020304" pitchFamily="18" charset="0"/>
                                        </a:rPr>
                                        <m:t>𝑎</m:t>
                                      </m:r>
                                    </m:e>
                                    <m:sub>
                                      <m:r>
                                        <a:rPr lang="en-US" sz="1000" i="1">
                                          <a:latin typeface="Cambria Math" panose="02040503050406030204" pitchFamily="18" charset="0"/>
                                          <a:cs typeface="Times New Roman" panose="02020603050405020304" pitchFamily="18" charset="0"/>
                                        </a:rPr>
                                        <m:t>𝑊</m:t>
                                      </m:r>
                                    </m:sub>
                                  </m:sSub>
                                </m:e>
                              </m:func>
                              <m:r>
                                <a:rPr lang="en-US" sz="1000" b="0" i="1" smtClean="0">
                                  <a:latin typeface="Cambria Math" panose="02040503050406030204" pitchFamily="18" charset="0"/>
                                  <a:cs typeface="Times New Roman" panose="02020603050405020304" pitchFamily="18" charset="0"/>
                                </a:rPr>
                                <m:t> </m:t>
                              </m:r>
                            </m:num>
                            <m:den>
                              <m:r>
                                <a:rPr lang="en-US" sz="1000" b="0" i="1" dirty="0" smtClean="0">
                                  <a:latin typeface="Cambria Math" panose="02040503050406030204" pitchFamily="18" charset="0"/>
                                  <a:cs typeface="Times New Roman" panose="02020603050405020304" pitchFamily="18" charset="0"/>
                                </a:rPr>
                                <m:t>−</m:t>
                              </m:r>
                              <m:r>
                                <a:rPr lang="en-US" sz="1000" b="0" i="1" dirty="0" smtClean="0">
                                  <a:latin typeface="Cambria Math" panose="02040503050406030204" pitchFamily="18" charset="0"/>
                                  <a:cs typeface="Times New Roman" panose="02020603050405020304" pitchFamily="18" charset="0"/>
                                </a:rPr>
                                <m:t>𝑎</m:t>
                              </m:r>
                              <m:r>
                                <a:rPr lang="en-US" sz="1000" i="1" dirty="0">
                                  <a:latin typeface="Cambria Math" panose="02040503050406030204" pitchFamily="18" charset="0"/>
                                  <a:cs typeface="Times New Roman" panose="02020603050405020304" pitchFamily="18" charset="0"/>
                                </a:rPr>
                                <m:t> </m:t>
                              </m:r>
                              <m:sSup>
                                <m:sSupPr>
                                  <m:ctrlPr>
                                    <a:rPr lang="en-150" sz="1000" i="1" dirty="0">
                                      <a:latin typeface="Cambria Math" panose="02040503050406030204" pitchFamily="18" charset="0"/>
                                      <a:cs typeface="Times New Roman" panose="02020603050405020304" pitchFamily="18" charset="0"/>
                                    </a:rPr>
                                  </m:ctrlPr>
                                </m:sSupPr>
                                <m:e>
                                  <m:r>
                                    <a:rPr lang="en-US" sz="1000" i="1" dirty="0">
                                      <a:latin typeface="Cambria Math" panose="02040503050406030204" pitchFamily="18" charset="0"/>
                                      <a:cs typeface="Times New Roman" panose="02020603050405020304" pitchFamily="18" charset="0"/>
                                    </a:rPr>
                                    <m:t>𝑇</m:t>
                                  </m:r>
                                </m:e>
                                <m:sup>
                                  <m:r>
                                    <a:rPr lang="en-US" sz="1000" b="0" i="1" dirty="0" smtClean="0">
                                      <a:latin typeface="Cambria Math" panose="02040503050406030204" pitchFamily="18" charset="0"/>
                                      <a:cs typeface="Times New Roman" panose="02020603050405020304" pitchFamily="18" charset="0"/>
                                    </a:rPr>
                                    <m:t>𝑏</m:t>
                                  </m:r>
                                </m:sup>
                              </m:sSup>
                            </m:den>
                          </m:f>
                        </m:e>
                      </m:d>
                    </m:oMath>
                  </m:oMathPara>
                </a14:m>
                <a:endParaRPr lang="en-US" sz="10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263653" y="1278707"/>
                <a:ext cx="1775353" cy="74257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67791" y="1278707"/>
                <a:ext cx="2626130" cy="776175"/>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Andrade et al. (2017)</a:t>
                </a:r>
              </a:p>
              <a:p>
                <a:r>
                  <a:rPr lang="en-US" sz="1000" dirty="0">
                    <a:solidFill>
                      <a:schemeClr val="dk1"/>
                    </a:solidFill>
                    <a:latin typeface="Times New Roman" panose="02020603050405020304" pitchFamily="18" charset="0"/>
                    <a:cs typeface="Times New Roman" panose="02020603050405020304" pitchFamily="18" charset="0"/>
                  </a:rPr>
                  <a:t>Andrade </a:t>
                </a:r>
                <a:endParaRPr lang="en-US" sz="1000" dirty="0" smtClean="0">
                  <a:solidFill>
                    <a:schemeClr val="dk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1000" i="1">
                          <a:solidFill>
                            <a:schemeClr val="dk1"/>
                          </a:solidFill>
                          <a:latin typeface="Cambria Math" panose="02040503050406030204" pitchFamily="18" charset="0"/>
                          <a:cs typeface="Times New Roman" panose="02020603050405020304" pitchFamily="18" charset="0"/>
                        </a:rPr>
                        <m:t>𝑀𝐶</m:t>
                      </m:r>
                      <m:r>
                        <a:rPr lang="en-US" sz="1000" i="1">
                          <a:solidFill>
                            <a:schemeClr val="dk1"/>
                          </a:solidFill>
                          <a:latin typeface="Cambria Math" panose="02040503050406030204" pitchFamily="18" charset="0"/>
                          <a:cs typeface="Times New Roman" panose="02020603050405020304" pitchFamily="18" charset="0"/>
                        </a:rPr>
                        <m:t>=</m:t>
                      </m:r>
                      <m:r>
                        <a:rPr lang="en-US" sz="1000" i="1">
                          <a:solidFill>
                            <a:schemeClr val="dk1"/>
                          </a:solidFill>
                          <a:latin typeface="Cambria Math" panose="02040503050406030204" pitchFamily="18" charset="0"/>
                          <a:cs typeface="Times New Roman" panose="02020603050405020304" pitchFamily="18" charset="0"/>
                        </a:rPr>
                        <m:t>𝑒𝑥𝑝</m:t>
                      </m:r>
                      <m:sSup>
                        <m:sSupPr>
                          <m:ctrlPr>
                            <a:rPr lang="en-150" sz="1000" i="1">
                              <a:solidFill>
                                <a:schemeClr val="dk1"/>
                              </a:solidFill>
                              <a:latin typeface="Cambria Math" panose="02040503050406030204" pitchFamily="18" charset="0"/>
                              <a:cs typeface="Times New Roman" panose="02020603050405020304" pitchFamily="18" charset="0"/>
                            </a:rPr>
                          </m:ctrlPr>
                        </m:sSupPr>
                        <m:e>
                          <m:r>
                            <a:rPr lang="en-US" sz="1000" i="1">
                              <a:solidFill>
                                <a:schemeClr val="dk1"/>
                              </a:solidFill>
                              <a:latin typeface="Cambria Math" panose="02040503050406030204" pitchFamily="18" charset="0"/>
                              <a:cs typeface="Times New Roman" panose="02020603050405020304" pitchFamily="18" charset="0"/>
                            </a:rPr>
                            <m:t>[</m:t>
                          </m:r>
                          <m:d>
                            <m:dPr>
                              <m:ctrlPr>
                                <a:rPr lang="en-US" sz="1000" i="1">
                                  <a:solidFill>
                                    <a:schemeClr val="dk1"/>
                                  </a:solidFill>
                                  <a:latin typeface="Cambria Math" panose="02040503050406030204" pitchFamily="18" charset="0"/>
                                  <a:cs typeface="Times New Roman" panose="02020603050405020304" pitchFamily="18" charset="0"/>
                                </a:rPr>
                              </m:ctrlPr>
                            </m:dPr>
                            <m:e>
                              <m:r>
                                <a:rPr lang="en-US" sz="1000" i="1">
                                  <a:solidFill>
                                    <a:schemeClr val="dk1"/>
                                  </a:solidFill>
                                  <a:latin typeface="Cambria Math" panose="02040503050406030204" pitchFamily="18" charset="0"/>
                                  <a:cs typeface="Times New Roman" panose="02020603050405020304" pitchFamily="18" charset="0"/>
                                </a:rPr>
                                <m:t>𝑎</m:t>
                              </m:r>
                              <m:sSub>
                                <m:sSubPr>
                                  <m:ctrlPr>
                                    <a:rPr lang="da-DK" sz="1000" i="1">
                                      <a:latin typeface="Cambria Math" panose="02040503050406030204" pitchFamily="18" charset="0"/>
                                      <a:ea typeface="Cambria Math" panose="02040503050406030204" pitchFamily="18" charset="0"/>
                                      <a:cs typeface="Arial" panose="020B0604020202020204" pitchFamily="34" charset="0"/>
                                    </a:rPr>
                                  </m:ctrlPr>
                                </m:sSubPr>
                                <m:e>
                                  <m:r>
                                    <a:rPr lang="da-DK" sz="1000" i="1">
                                      <a:latin typeface="Cambria Math" panose="02040503050406030204" pitchFamily="18" charset="0"/>
                                      <a:ea typeface="Cambria Math" panose="02040503050406030204" pitchFamily="18" charset="0"/>
                                      <a:cs typeface="Arial" panose="020B0604020202020204" pitchFamily="34" charset="0"/>
                                    </a:rPr>
                                    <m:t>𝑎</m:t>
                                  </m:r>
                                </m:e>
                                <m:sub>
                                  <m:r>
                                    <a:rPr lang="da-DK" sz="1000" i="1">
                                      <a:latin typeface="Cambria Math" panose="02040503050406030204" pitchFamily="18" charset="0"/>
                                      <a:ea typeface="Cambria Math" panose="02040503050406030204" pitchFamily="18" charset="0"/>
                                      <a:cs typeface="Arial" panose="020B0604020202020204" pitchFamily="34" charset="0"/>
                                    </a:rPr>
                                    <m:t>𝑤</m:t>
                                  </m:r>
                                </m:sub>
                              </m:sSub>
                            </m:e>
                          </m:d>
                          <m:r>
                            <a:rPr lang="en-US" sz="1000" i="1">
                              <a:solidFill>
                                <a:schemeClr val="dk1"/>
                              </a:solidFill>
                              <a:latin typeface="Cambria Math" panose="02040503050406030204" pitchFamily="18" charset="0"/>
                              <a:cs typeface="Times New Roman" panose="02020603050405020304" pitchFamily="18" charset="0"/>
                            </a:rPr>
                            <m:t>+</m:t>
                          </m:r>
                          <m:d>
                            <m:dPr>
                              <m:ctrlPr>
                                <a:rPr lang="en-US" sz="1000" i="1">
                                  <a:solidFill>
                                    <a:schemeClr val="dk1"/>
                                  </a:solidFill>
                                  <a:latin typeface="Cambria Math" panose="02040503050406030204" pitchFamily="18" charset="0"/>
                                  <a:ea typeface="Cambria Math" panose="02040503050406030204" pitchFamily="18" charset="0"/>
                                  <a:cs typeface="Arial" panose="020B0604020202020204" pitchFamily="34" charset="0"/>
                                </a:rPr>
                              </m:ctrlPr>
                            </m:dPr>
                            <m:e>
                              <m:r>
                                <a:rPr lang="en-150" sz="1000" i="1">
                                  <a:solidFill>
                                    <a:schemeClr val="dk1"/>
                                  </a:solidFill>
                                  <a:latin typeface="Cambria Math" panose="02040503050406030204" pitchFamily="18" charset="0"/>
                                  <a:cs typeface="Times New Roman" panose="02020603050405020304" pitchFamily="18" charset="0"/>
                                </a:rPr>
                                <m:t> </m:t>
                              </m:r>
                              <m:sSup>
                                <m:sSupPr>
                                  <m:ctrlPr>
                                    <a:rPr lang="en-150" sz="1000" i="1">
                                      <a:solidFill>
                                        <a:schemeClr val="dk1"/>
                                      </a:solidFill>
                                      <a:latin typeface="Cambria Math" panose="02040503050406030204" pitchFamily="18" charset="0"/>
                                      <a:cs typeface="Times New Roman" panose="02020603050405020304" pitchFamily="18" charset="0"/>
                                    </a:rPr>
                                  </m:ctrlPr>
                                </m:sSupPr>
                                <m:e>
                                  <m:r>
                                    <a:rPr lang="en-US" sz="1000" i="1">
                                      <a:solidFill>
                                        <a:schemeClr val="dk1"/>
                                      </a:solidFill>
                                      <a:latin typeface="Cambria Math" panose="02040503050406030204" pitchFamily="18" charset="0"/>
                                      <a:cs typeface="Times New Roman" panose="02020603050405020304" pitchFamily="18" charset="0"/>
                                    </a:rPr>
                                    <m:t>𝑇</m:t>
                                  </m:r>
                                </m:e>
                                <m:sup>
                                  <m:r>
                                    <a:rPr lang="en-US" sz="1000" i="1">
                                      <a:solidFill>
                                        <a:schemeClr val="dk1"/>
                                      </a:solidFill>
                                      <a:latin typeface="Cambria Math" panose="02040503050406030204" pitchFamily="18" charset="0"/>
                                      <a:cs typeface="Times New Roman" panose="02020603050405020304" pitchFamily="18" charset="0"/>
                                    </a:rPr>
                                    <m:t>𝑏</m:t>
                                  </m:r>
                                </m:sup>
                              </m:sSup>
                            </m:e>
                          </m:d>
                          <m:sSup>
                            <m:sSupPr>
                              <m:ctrlPr>
                                <a:rPr lang="da-DK" sz="1000" i="1">
                                  <a:latin typeface="Cambria Math" panose="02040503050406030204" pitchFamily="18" charset="0"/>
                                  <a:ea typeface="Cambria Math" panose="02040503050406030204" pitchFamily="18" charset="0"/>
                                  <a:cs typeface="Arial" panose="020B0604020202020204" pitchFamily="34" charset="0"/>
                                </a:rPr>
                              </m:ctrlPr>
                            </m:sSupPr>
                            <m:e>
                              <m:r>
                                <a:rPr lang="en-US" sz="1000" i="1">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da-DK" sz="1000" i="1">
                                      <a:latin typeface="Cambria Math" panose="02040503050406030204" pitchFamily="18" charset="0"/>
                                      <a:ea typeface="Cambria Math" panose="02040503050406030204" pitchFamily="18" charset="0"/>
                                      <a:cs typeface="Arial" panose="020B0604020202020204" pitchFamily="34" charset="0"/>
                                    </a:rPr>
                                  </m:ctrlPr>
                                </m:dPr>
                                <m:e>
                                  <m:f>
                                    <m:fPr>
                                      <m:ctrlPr>
                                        <a:rPr lang="da-DK" sz="1000" i="1">
                                          <a:latin typeface="Cambria Math" panose="02040503050406030204" pitchFamily="18" charset="0"/>
                                          <a:ea typeface="Cambria Math" panose="02040503050406030204" pitchFamily="18" charset="0"/>
                                          <a:cs typeface="Arial" panose="020B0604020202020204" pitchFamily="34" charset="0"/>
                                        </a:rPr>
                                      </m:ctrlPr>
                                    </m:fPr>
                                    <m:num>
                                      <m:d>
                                        <m:dPr>
                                          <m:ctrlPr>
                                            <a:rPr lang="da-DK" sz="1000" i="1">
                                              <a:latin typeface="Cambria Math" panose="02040503050406030204" pitchFamily="18" charset="0"/>
                                              <a:ea typeface="Cambria Math" panose="02040503050406030204" pitchFamily="18" charset="0"/>
                                              <a:cs typeface="Arial" panose="020B0604020202020204" pitchFamily="34" charset="0"/>
                                            </a:rPr>
                                          </m:ctrlPr>
                                        </m:dPr>
                                        <m:e>
                                          <m:r>
                                            <a:rPr lang="en-US" sz="1000" i="1">
                                              <a:latin typeface="Cambria Math" panose="02040503050406030204" pitchFamily="18" charset="0"/>
                                              <a:ea typeface="Cambria Math" panose="02040503050406030204" pitchFamily="18" charset="0"/>
                                              <a:cs typeface="Arial" panose="020B0604020202020204" pitchFamily="34" charset="0"/>
                                            </a:rPr>
                                            <m:t>𝑇</m:t>
                                          </m:r>
                                          <m:r>
                                            <a:rPr lang="en-US" sz="1000" i="1">
                                              <a:latin typeface="Cambria Math" panose="02040503050406030204" pitchFamily="18" charset="0"/>
                                              <a:ea typeface="Cambria Math" panose="02040503050406030204" pitchFamily="18" charset="0"/>
                                              <a:cs typeface="Arial" panose="020B0604020202020204" pitchFamily="34" charset="0"/>
                                            </a:rPr>
                                            <m:t>−</m:t>
                                          </m:r>
                                          <m:sSub>
                                            <m:sSubPr>
                                              <m:ctrlPr>
                                                <a:rPr lang="da-DK" sz="1000" i="1">
                                                  <a:latin typeface="Cambria Math" panose="02040503050406030204" pitchFamily="18" charset="0"/>
                                                  <a:ea typeface="Cambria Math" panose="02040503050406030204" pitchFamily="18" charset="0"/>
                                                  <a:cs typeface="Arial" panose="020B0604020202020204" pitchFamily="34" charset="0"/>
                                                </a:rPr>
                                              </m:ctrlPr>
                                            </m:sSubPr>
                                            <m:e>
                                              <m:r>
                                                <a:rPr lang="da-DK" sz="1000" i="1">
                                                  <a:latin typeface="Cambria Math" panose="02040503050406030204" pitchFamily="18" charset="0"/>
                                                  <a:ea typeface="Cambria Math" panose="02040503050406030204" pitchFamily="18" charset="0"/>
                                                  <a:cs typeface="Arial" panose="020B0604020202020204" pitchFamily="34" charset="0"/>
                                                </a:rPr>
                                                <m:t>𝑎</m:t>
                                              </m:r>
                                            </m:e>
                                            <m:sub>
                                              <m:r>
                                                <a:rPr lang="da-DK" sz="1000" i="1">
                                                  <a:latin typeface="Cambria Math" panose="02040503050406030204" pitchFamily="18" charset="0"/>
                                                  <a:ea typeface="Cambria Math" panose="02040503050406030204" pitchFamily="18" charset="0"/>
                                                  <a:cs typeface="Arial" panose="020B0604020202020204" pitchFamily="34" charset="0"/>
                                                </a:rPr>
                                                <m:t>𝑤</m:t>
                                              </m:r>
                                            </m:sub>
                                          </m:sSub>
                                        </m:e>
                                      </m:d>
                                    </m:num>
                                    <m:den>
                                      <m:sSub>
                                        <m:sSubPr>
                                          <m:ctrlPr>
                                            <a:rPr lang="da-DK" sz="1000" i="1">
                                              <a:latin typeface="Cambria Math" panose="02040503050406030204" pitchFamily="18" charset="0"/>
                                              <a:ea typeface="Cambria Math" panose="02040503050406030204" pitchFamily="18" charset="0"/>
                                              <a:cs typeface="Arial" panose="020B0604020202020204" pitchFamily="34" charset="0"/>
                                            </a:rPr>
                                          </m:ctrlPr>
                                        </m:sSubPr>
                                        <m:e>
                                          <m:r>
                                            <a:rPr lang="da-DK" sz="1000" i="1">
                                              <a:latin typeface="Cambria Math" panose="02040503050406030204" pitchFamily="18" charset="0"/>
                                              <a:ea typeface="Cambria Math" panose="02040503050406030204" pitchFamily="18" charset="0"/>
                                              <a:cs typeface="Arial" panose="020B0604020202020204" pitchFamily="34" charset="0"/>
                                            </a:rPr>
                                            <m:t>𝑎</m:t>
                                          </m:r>
                                        </m:e>
                                        <m:sub>
                                          <m:r>
                                            <a:rPr lang="da-DK" sz="1000" i="1">
                                              <a:latin typeface="Cambria Math" panose="02040503050406030204" pitchFamily="18" charset="0"/>
                                              <a:ea typeface="Cambria Math" panose="02040503050406030204" pitchFamily="18" charset="0"/>
                                              <a:cs typeface="Arial" panose="020B0604020202020204" pitchFamily="34" charset="0"/>
                                            </a:rPr>
                                            <m:t>𝑤</m:t>
                                          </m:r>
                                        </m:sub>
                                      </m:sSub>
                                    </m:den>
                                  </m:f>
                                </m:e>
                              </m:d>
                            </m:e>
                            <m:sup>
                              <m:r>
                                <a:rPr lang="en-US" sz="1000" i="1">
                                  <a:latin typeface="Cambria Math" panose="02040503050406030204" pitchFamily="18" charset="0"/>
                                  <a:ea typeface="Cambria Math" panose="02040503050406030204" pitchFamily="18" charset="0"/>
                                  <a:cs typeface="Arial" panose="020B0604020202020204" pitchFamily="34" charset="0"/>
                                </a:rPr>
                                <m:t>𝑏</m:t>
                              </m:r>
                            </m:sup>
                          </m:sSup>
                          <m:r>
                            <a:rPr lang="en-US" sz="1000" i="1">
                              <a:latin typeface="Cambria Math" panose="02040503050406030204" pitchFamily="18" charset="0"/>
                              <a:ea typeface="Cambria Math" panose="02040503050406030204" pitchFamily="18" charset="0"/>
                              <a:cs typeface="Arial" panose="020B0604020202020204" pitchFamily="34" charset="0"/>
                            </a:rPr>
                            <m:t>]</m:t>
                          </m:r>
                        </m:e>
                        <m:sup>
                          <m:r>
                            <a:rPr lang="en-US" sz="1000" i="1">
                              <a:solidFill>
                                <a:schemeClr val="dk1"/>
                              </a:solidFill>
                              <a:latin typeface="Cambria Math" panose="02040503050406030204" pitchFamily="18" charset="0"/>
                              <a:cs typeface="Times New Roman" panose="02020603050405020304" pitchFamily="18" charset="0"/>
                            </a:rPr>
                            <m:t>𝑐</m:t>
                          </m:r>
                        </m:sup>
                      </m:sSup>
                    </m:oMath>
                  </m:oMathPara>
                </a14:m>
                <a:endParaRPr lang="en-US" sz="1000" dirty="0">
                  <a:solidFill>
                    <a:schemeClr val="dk1"/>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67791" y="1278707"/>
                <a:ext cx="2626130" cy="7761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66744" y="1284238"/>
                <a:ext cx="1840367" cy="765209"/>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Silva et al. (2018)</a:t>
                </a:r>
              </a:p>
              <a:p>
                <a:r>
                  <a:rPr lang="en-US" sz="1000" dirty="0" smtClean="0">
                    <a:solidFill>
                      <a:schemeClr val="dk1"/>
                    </a:solidFill>
                    <a:latin typeface="Times New Roman" panose="02020603050405020304" pitchFamily="18" charset="0"/>
                    <a:cs typeface="Times New Roman" panose="02020603050405020304" pitchFamily="18" charset="0"/>
                  </a:rPr>
                  <a:t>Modified-</a:t>
                </a:r>
                <a:r>
                  <a:rPr lang="en-US" sz="1000" dirty="0" err="1" smtClean="0">
                    <a:solidFill>
                      <a:schemeClr val="dk1"/>
                    </a:solidFill>
                    <a:latin typeface="Times New Roman" panose="02020603050405020304" pitchFamily="18" charset="0"/>
                    <a:cs typeface="Times New Roman" panose="02020603050405020304" pitchFamily="18" charset="0"/>
                  </a:rPr>
                  <a:t>Oswin</a:t>
                </a:r>
                <a:endParaRPr lang="en-US" sz="1000" dirty="0" smtClean="0">
                  <a:solidFill>
                    <a:schemeClr val="dk1"/>
                  </a:solidFill>
                  <a:latin typeface="Times New Roman" panose="02020603050405020304" pitchFamily="18" charset="0"/>
                  <a:cs typeface="Times New Roman" panose="02020603050405020304" pitchFamily="18" charset="0"/>
                </a:endParaRPr>
              </a:p>
              <a:p>
                <a14:m>
                  <m:oMath xmlns:m="http://schemas.openxmlformats.org/officeDocument/2006/math">
                    <m:r>
                      <a:rPr lang="en-US" sz="1000" i="1">
                        <a:latin typeface="Cambria Math" panose="02040503050406030204" pitchFamily="18" charset="0"/>
                      </a:rPr>
                      <m:t>𝑀𝐶</m:t>
                    </m:r>
                    <m:r>
                      <m:rPr>
                        <m:nor/>
                      </m:rPr>
                      <a:rPr lang="en-GB" sz="1000" i="1">
                        <a:latin typeface="Times New Roman" panose="02020603050405020304" pitchFamily="18" charset="0"/>
                        <a:cs typeface="Times New Roman" panose="02020603050405020304" pitchFamily="18" charset="0"/>
                      </a:rPr>
                      <m:t>=</m:t>
                    </m:r>
                  </m:oMath>
                </a14:m>
                <a:r>
                  <a:rPr lang="en-US" sz="1000" i="1"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1000" i="1">
                            <a:latin typeface="Cambria Math" panose="02040503050406030204" pitchFamily="18" charset="0"/>
                          </a:rPr>
                        </m:ctrlPr>
                      </m:sSupPr>
                      <m:e>
                        <m:d>
                          <m:dPr>
                            <m:ctrlPr>
                              <a:rPr lang="en-US" sz="1000" i="1">
                                <a:latin typeface="Cambria Math" panose="02040503050406030204" pitchFamily="18" charset="0"/>
                              </a:rPr>
                            </m:ctrlPr>
                          </m:dPr>
                          <m:e>
                            <m:r>
                              <a:rPr lang="en-GB" sz="1000" i="1">
                                <a:latin typeface="Cambria Math" panose="02040503050406030204" pitchFamily="18" charset="0"/>
                              </a:rPr>
                              <m:t>𝐴</m:t>
                            </m:r>
                            <m:r>
                              <a:rPr lang="en-GB" sz="1000" i="1">
                                <a:latin typeface="Cambria Math" panose="02040503050406030204" pitchFamily="18" charset="0"/>
                              </a:rPr>
                              <m:t>+</m:t>
                            </m:r>
                            <m:r>
                              <a:rPr lang="en-GB" sz="1000" i="1">
                                <a:latin typeface="Cambria Math" panose="02040503050406030204" pitchFamily="18" charset="0"/>
                              </a:rPr>
                              <m:t>𝐵𝑇</m:t>
                            </m:r>
                          </m:e>
                        </m:d>
                        <m:r>
                          <m:rPr>
                            <m:nor/>
                          </m:rPr>
                          <a:rPr lang="en-US" sz="1000" i="1" dirty="0">
                            <a:latin typeface="Times New Roman" panose="02020603050405020304" pitchFamily="18" charset="0"/>
                            <a:cs typeface="Times New Roman" panose="02020603050405020304" pitchFamily="18" charset="0"/>
                          </a:rPr>
                          <m:t> </m:t>
                        </m:r>
                        <m:r>
                          <m:rPr>
                            <m:nor/>
                          </m:rPr>
                          <a:rPr lang="en-US" sz="1000" dirty="0">
                            <a:latin typeface="Times New Roman" panose="02020603050405020304" pitchFamily="18" charset="0"/>
                            <a:cs typeface="Times New Roman" panose="02020603050405020304" pitchFamily="18" charset="0"/>
                          </a:rPr>
                          <m:t>[</m:t>
                        </m:r>
                        <m:sSub>
                          <m:sSubPr>
                            <m:ctrlPr>
                              <a:rPr lang="da-DK" sz="1000" i="1" dirty="0">
                                <a:latin typeface="Cambria Math" panose="02040503050406030204" pitchFamily="18" charset="0"/>
                                <a:cs typeface="Arial" panose="020B0604020202020204" pitchFamily="34" charset="0"/>
                              </a:rPr>
                            </m:ctrlPr>
                          </m:sSubPr>
                          <m:e>
                            <m:r>
                              <a:rPr lang="da-DK" sz="1000" i="1" dirty="0">
                                <a:latin typeface="Cambria Math" panose="02040503050406030204" pitchFamily="18" charset="0"/>
                                <a:cs typeface="Arial" panose="020B0604020202020204" pitchFamily="34" charset="0"/>
                              </a:rPr>
                              <m:t>𝑎</m:t>
                            </m:r>
                          </m:e>
                          <m:sub>
                            <m:r>
                              <m:rPr>
                                <m:nor/>
                              </m:rPr>
                              <a:rPr lang="da-DK" sz="1000" dirty="0">
                                <a:latin typeface="Times New Roman" panose="02020603050405020304" pitchFamily="18" charset="0"/>
                                <a:cs typeface="Times New Roman" panose="02020603050405020304" pitchFamily="18" charset="0"/>
                              </a:rPr>
                              <m:t>w</m:t>
                            </m:r>
                          </m:sub>
                        </m:sSub>
                        <m:r>
                          <m:rPr>
                            <m:nor/>
                          </m:rPr>
                          <a:rPr lang="en-US" sz="1000" dirty="0">
                            <a:latin typeface="Times New Roman" panose="02020603050405020304" pitchFamily="18" charset="0"/>
                            <a:cs typeface="Times New Roman" panose="02020603050405020304" pitchFamily="18" charset="0"/>
                          </a:rPr>
                          <m:t>/(1−</m:t>
                        </m:r>
                        <m:sSub>
                          <m:sSubPr>
                            <m:ctrlPr>
                              <a:rPr lang="da-DK" sz="1000" i="1" dirty="0">
                                <a:latin typeface="Cambria Math" panose="02040503050406030204" pitchFamily="18" charset="0"/>
                                <a:cs typeface="Arial" panose="020B0604020202020204" pitchFamily="34" charset="0"/>
                              </a:rPr>
                            </m:ctrlPr>
                          </m:sSubPr>
                          <m:e>
                            <m:r>
                              <a:rPr lang="da-DK" sz="1000" i="1" dirty="0">
                                <a:latin typeface="Cambria Math" panose="02040503050406030204" pitchFamily="18" charset="0"/>
                                <a:cs typeface="Arial" panose="020B0604020202020204" pitchFamily="34" charset="0"/>
                              </a:rPr>
                              <m:t>𝑎</m:t>
                            </m:r>
                          </m:e>
                          <m:sub>
                            <m:r>
                              <m:rPr>
                                <m:nor/>
                              </m:rPr>
                              <a:rPr lang="da-DK" sz="1000" dirty="0">
                                <a:latin typeface="Times New Roman" panose="02020603050405020304" pitchFamily="18" charset="0"/>
                                <a:cs typeface="Times New Roman" panose="02020603050405020304" pitchFamily="18" charset="0"/>
                              </a:rPr>
                              <m:t>w</m:t>
                            </m:r>
                          </m:sub>
                        </m:sSub>
                        <m:r>
                          <m:rPr>
                            <m:nor/>
                          </m:rPr>
                          <a:rPr lang="en-US" sz="1000" dirty="0">
                            <a:latin typeface="Times New Roman" panose="02020603050405020304" pitchFamily="18" charset="0"/>
                            <a:cs typeface="Times New Roman" panose="02020603050405020304" pitchFamily="18" charset="0"/>
                          </a:rPr>
                          <m:t>)] </m:t>
                        </m:r>
                      </m:e>
                      <m:sup>
                        <m:f>
                          <m:fPr>
                            <m:ctrlPr>
                              <a:rPr lang="en-US" sz="1000" i="1">
                                <a:latin typeface="Cambria Math" panose="02040503050406030204" pitchFamily="18" charset="0"/>
                              </a:rPr>
                            </m:ctrlPr>
                          </m:fPr>
                          <m:num>
                            <m:r>
                              <a:rPr lang="en-GB" sz="1000" i="1">
                                <a:latin typeface="Cambria Math" panose="02040503050406030204" pitchFamily="18" charset="0"/>
                              </a:rPr>
                              <m:t>1</m:t>
                            </m:r>
                          </m:num>
                          <m:den>
                            <m:r>
                              <a:rPr lang="en-GB" sz="1000" i="1">
                                <a:latin typeface="Cambria Math" panose="02040503050406030204" pitchFamily="18" charset="0"/>
                              </a:rPr>
                              <m:t>𝐶</m:t>
                            </m:r>
                          </m:den>
                        </m:f>
                      </m:sup>
                    </m:sSup>
                  </m:oMath>
                </a14:m>
                <a:endParaRPr lang="da-DK" sz="1000" dirty="0">
                  <a:latin typeface="Times New Roman" panose="02020603050405020304" pitchFamily="18" charset="0"/>
                  <a:cs typeface="Times New Roman" panose="02020603050405020304" pitchFamily="18" charset="0"/>
                </a:endParaRPr>
              </a:p>
              <a:p>
                <a:endParaRPr lang="en-US" sz="1000" dirty="0">
                  <a:solidFill>
                    <a:schemeClr val="dk1"/>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66744" y="1284238"/>
                <a:ext cx="1840367" cy="765209"/>
              </a:xfrm>
              <a:prstGeom prst="rect">
                <a:avLst/>
              </a:prstGeom>
              <a:blipFill>
                <a:blip r:embed="rId5"/>
                <a:stretch>
                  <a:fillRect/>
                </a:stretch>
              </a:blipFill>
            </p:spPr>
            <p:txBody>
              <a:bodyPr/>
              <a:lstStyle/>
              <a:p>
                <a:r>
                  <a:rPr lang="en-US">
                    <a:noFill/>
                  </a:rPr>
                  <a:t> </a:t>
                </a:r>
              </a:p>
            </p:txBody>
          </p:sp>
        </mc:Fallback>
      </mc:AlternateContent>
      <p:sp>
        <p:nvSpPr>
          <p:cNvPr id="10" name="Rectangle 9"/>
          <p:cNvSpPr/>
          <p:nvPr/>
        </p:nvSpPr>
        <p:spPr>
          <a:xfrm>
            <a:off x="0" y="0"/>
            <a:ext cx="28264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Figure </a:t>
            </a:r>
            <a:r>
              <a:rPr lang="en-US" dirty="0" smtClean="0">
                <a:latin typeface="Times New Roman" panose="02020603050405020304" pitchFamily="18" charset="0"/>
                <a:cs typeface="Times New Roman" panose="02020603050405020304" pitchFamily="18" charset="0"/>
              </a:rPr>
              <a:t>S1Q. </a:t>
            </a:r>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16000" y="1800000"/>
            <a:ext cx="4704762" cy="3600000"/>
            <a:chOff x="216000" y="1800000"/>
            <a:chExt cx="4704762" cy="3600000"/>
          </a:xfrm>
        </p:grpSpPr>
        <p:graphicFrame>
          <p:nvGraphicFramePr>
            <p:cNvPr id="8" name="Object 7"/>
            <p:cNvGraphicFramePr>
              <a:graphicFrameLocks noChangeAspect="1"/>
            </p:cNvGraphicFramePr>
            <p:nvPr>
              <p:extLst>
                <p:ext uri="{D42A27DB-BD31-4B8C-83A1-F6EECF244321}">
                  <p14:modId xmlns:p14="http://schemas.microsoft.com/office/powerpoint/2010/main" val="1357011060"/>
                </p:ext>
              </p:extLst>
            </p:nvPr>
          </p:nvGraphicFramePr>
          <p:xfrm>
            <a:off x="216000" y="1800000"/>
            <a:ext cx="4704762" cy="3600000"/>
          </p:xfrm>
          <a:graphic>
            <a:graphicData uri="http://schemas.openxmlformats.org/presentationml/2006/ole">
              <mc:AlternateContent xmlns:mc="http://schemas.openxmlformats.org/markup-compatibility/2006">
                <mc:Choice xmlns:v="urn:schemas-microsoft-com:vml" Requires="v">
                  <p:oleObj spid="_x0000_s31814" name="Graph" r:id="rId6" imgW="3920760" imgH="3000960" progId="Origin95.Graph">
                    <p:embed/>
                  </p:oleObj>
                </mc:Choice>
                <mc:Fallback>
                  <p:oleObj name="Graph" r:id="rId6" imgW="3920760" imgH="3000960" progId="Origin95.Graph">
                    <p:embed/>
                    <p:pic>
                      <p:nvPicPr>
                        <p:cNvPr id="2" name="Object 1"/>
                        <p:cNvPicPr/>
                        <p:nvPr/>
                      </p:nvPicPr>
                      <p:blipFill>
                        <a:blip r:embed="rId7"/>
                        <a:stretch>
                          <a:fillRect/>
                        </a:stretch>
                      </p:blipFill>
                      <p:spPr>
                        <a:xfrm>
                          <a:off x="216000" y="1800000"/>
                          <a:ext cx="4704762" cy="3600000"/>
                        </a:xfrm>
                        <a:prstGeom prst="rect">
                          <a:avLst/>
                        </a:prstGeom>
                      </p:spPr>
                    </p:pic>
                  </p:oleObj>
                </mc:Fallback>
              </mc:AlternateContent>
            </a:graphicData>
          </a:graphic>
        </p:graphicFrame>
        <p:sp>
          <p:nvSpPr>
            <p:cNvPr id="11" name="TextBox 10"/>
            <p:cNvSpPr txBox="1"/>
            <p:nvPr/>
          </p:nvSpPr>
          <p:spPr>
            <a:xfrm>
              <a:off x="1511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grpSp>
        <p:nvGrpSpPr>
          <p:cNvPr id="3" name="Group 2"/>
          <p:cNvGrpSpPr/>
          <p:nvPr/>
        </p:nvGrpSpPr>
        <p:grpSpPr>
          <a:xfrm>
            <a:off x="3960000" y="1800000"/>
            <a:ext cx="4704762" cy="3600000"/>
            <a:chOff x="3960000" y="1800000"/>
            <a:chExt cx="4704762" cy="3600000"/>
          </a:xfrm>
        </p:grpSpPr>
        <p:graphicFrame>
          <p:nvGraphicFramePr>
            <p:cNvPr id="6" name="Object 5"/>
            <p:cNvGraphicFramePr>
              <a:graphicFrameLocks noChangeAspect="1"/>
            </p:cNvGraphicFramePr>
            <p:nvPr>
              <p:extLst>
                <p:ext uri="{D42A27DB-BD31-4B8C-83A1-F6EECF244321}">
                  <p14:modId xmlns:p14="http://schemas.microsoft.com/office/powerpoint/2010/main" val="2831345513"/>
                </p:ext>
              </p:extLst>
            </p:nvPr>
          </p:nvGraphicFramePr>
          <p:xfrm>
            <a:off x="3960000" y="1800000"/>
            <a:ext cx="4704762" cy="3600000"/>
          </p:xfrm>
          <a:graphic>
            <a:graphicData uri="http://schemas.openxmlformats.org/presentationml/2006/ole">
              <mc:AlternateContent xmlns:mc="http://schemas.openxmlformats.org/markup-compatibility/2006">
                <mc:Choice xmlns:v="urn:schemas-microsoft-com:vml" Requires="v">
                  <p:oleObj spid="_x0000_s31815" name="Graph" r:id="rId8" imgW="3920760" imgH="3000960" progId="Origin95.Graph">
                    <p:embed/>
                  </p:oleObj>
                </mc:Choice>
                <mc:Fallback>
                  <p:oleObj name="Graph" r:id="rId8" imgW="3920760" imgH="3000960" progId="Origin95.Graph">
                    <p:embed/>
                    <p:pic>
                      <p:nvPicPr>
                        <p:cNvPr id="2" name="Object 1"/>
                        <p:cNvPicPr/>
                        <p:nvPr/>
                      </p:nvPicPr>
                      <p:blipFill>
                        <a:blip r:embed="rId9"/>
                        <a:stretch>
                          <a:fillRect/>
                        </a:stretch>
                      </p:blipFill>
                      <p:spPr>
                        <a:xfrm>
                          <a:off x="3960000" y="1800000"/>
                          <a:ext cx="4704762" cy="3600000"/>
                        </a:xfrm>
                        <a:prstGeom prst="rect">
                          <a:avLst/>
                        </a:prstGeom>
                      </p:spPr>
                    </p:pic>
                  </p:oleObj>
                </mc:Fallback>
              </mc:AlternateContent>
            </a:graphicData>
          </a:graphic>
        </p:graphicFrame>
        <p:sp>
          <p:nvSpPr>
            <p:cNvPr id="12" name="TextBox 11"/>
            <p:cNvSpPr txBox="1"/>
            <p:nvPr/>
          </p:nvSpPr>
          <p:spPr>
            <a:xfrm>
              <a:off x="5336449"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grpSp>
        <p:nvGrpSpPr>
          <p:cNvPr id="14" name="Group 13"/>
          <p:cNvGrpSpPr/>
          <p:nvPr/>
        </p:nvGrpSpPr>
        <p:grpSpPr>
          <a:xfrm>
            <a:off x="7618270" y="1800000"/>
            <a:ext cx="4704762" cy="3600000"/>
            <a:chOff x="7618270" y="1800000"/>
            <a:chExt cx="4704762" cy="3600000"/>
          </a:xfrm>
        </p:grpSpPr>
        <p:graphicFrame>
          <p:nvGraphicFramePr>
            <p:cNvPr id="4" name="Object 3"/>
            <p:cNvGraphicFramePr>
              <a:graphicFrameLocks noChangeAspect="1"/>
            </p:cNvGraphicFramePr>
            <p:nvPr>
              <p:extLst>
                <p:ext uri="{D42A27DB-BD31-4B8C-83A1-F6EECF244321}">
                  <p14:modId xmlns:p14="http://schemas.microsoft.com/office/powerpoint/2010/main" val="3324345551"/>
                </p:ext>
              </p:extLst>
            </p:nvPr>
          </p:nvGraphicFramePr>
          <p:xfrm>
            <a:off x="7618270" y="1800000"/>
            <a:ext cx="4704762" cy="3600000"/>
          </p:xfrm>
          <a:graphic>
            <a:graphicData uri="http://schemas.openxmlformats.org/presentationml/2006/ole">
              <mc:AlternateContent xmlns:mc="http://schemas.openxmlformats.org/markup-compatibility/2006">
                <mc:Choice xmlns:v="urn:schemas-microsoft-com:vml" Requires="v">
                  <p:oleObj spid="_x0000_s31816" name="Graph" r:id="rId10" imgW="3920760" imgH="3000960" progId="Origin95.Graph">
                    <p:embed/>
                  </p:oleObj>
                </mc:Choice>
                <mc:Fallback>
                  <p:oleObj name="Graph" r:id="rId10" imgW="3920760" imgH="3000960" progId="Origin95.Graph">
                    <p:embed/>
                    <p:pic>
                      <p:nvPicPr>
                        <p:cNvPr id="2" name="Object 1"/>
                        <p:cNvPicPr/>
                        <p:nvPr/>
                      </p:nvPicPr>
                      <p:blipFill>
                        <a:blip r:embed="rId11"/>
                        <a:stretch>
                          <a:fillRect/>
                        </a:stretch>
                      </p:blipFill>
                      <p:spPr>
                        <a:xfrm>
                          <a:off x="7618270" y="1800000"/>
                          <a:ext cx="4704762" cy="3600000"/>
                        </a:xfrm>
                        <a:prstGeom prst="rect">
                          <a:avLst/>
                        </a:prstGeom>
                      </p:spPr>
                    </p:pic>
                  </p:oleObj>
                </mc:Fallback>
              </mc:AlternateContent>
            </a:graphicData>
          </a:graphic>
        </p:graphicFrame>
        <p:sp>
          <p:nvSpPr>
            <p:cNvPr id="13" name="TextBox 12"/>
            <p:cNvSpPr txBox="1"/>
            <p:nvPr/>
          </p:nvSpPr>
          <p:spPr>
            <a:xfrm>
              <a:off x="9080449" y="4972335"/>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1233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069691" y="1278715"/>
                <a:ext cx="1840367" cy="793487"/>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Moreira </a:t>
                </a:r>
                <a:r>
                  <a:rPr lang="en-US" sz="1000" dirty="0">
                    <a:latin typeface="Times New Roman" panose="02020603050405020304" pitchFamily="18" charset="0"/>
                    <a:cs typeface="Times New Roman" panose="02020603050405020304" pitchFamily="18" charset="0"/>
                  </a:rPr>
                  <a:t>et al. (2012</a:t>
                </a:r>
                <a:r>
                  <a:rPr lang="en-US" sz="1000" dirty="0" smtClean="0">
                    <a:latin typeface="Times New Roman" panose="02020603050405020304" pitchFamily="18" charset="0"/>
                    <a:cs typeface="Times New Roman" panose="02020603050405020304" pitchFamily="18" charset="0"/>
                  </a:rPr>
                  <a:t>)</a:t>
                </a:r>
              </a:p>
              <a:p>
                <a:r>
                  <a:rPr lang="en-US" sz="1000" dirty="0" smtClean="0">
                    <a:solidFill>
                      <a:schemeClr val="dk1"/>
                    </a:solidFill>
                    <a:latin typeface="Times New Roman" panose="02020603050405020304" pitchFamily="18" charset="0"/>
                    <a:cs typeface="Times New Roman" panose="02020603050405020304" pitchFamily="18" charset="0"/>
                  </a:rPr>
                  <a:t>GAB</a:t>
                </a:r>
                <a:endParaRPr lang="en-US" sz="1000" dirty="0">
                  <a:solidFill>
                    <a:schemeClr val="dk1"/>
                  </a:solidFill>
                  <a:latin typeface="Times New Roman" panose="02020603050405020304" pitchFamily="18" charset="0"/>
                  <a:cs typeface="Times New Roman" panose="02020603050405020304" pitchFamily="18" charset="0"/>
                </a:endParaRPr>
              </a:p>
              <a:p>
                <a:r>
                  <a:rPr lang="en-GB" sz="1000" i="1" dirty="0">
                    <a:solidFill>
                      <a:schemeClr val="dk1"/>
                    </a:solidFill>
                    <a:latin typeface="Times New Roman" panose="02020603050405020304" pitchFamily="18" charset="0"/>
                    <a:cs typeface="Times New Roman" panose="02020603050405020304" pitchFamily="18" charset="0"/>
                  </a:rPr>
                  <a:t>MC</a:t>
                </a:r>
                <a:r>
                  <a:rPr lang="en-GB" sz="1000" dirty="0">
                    <a:solidFill>
                      <a:schemeClr val="dk1"/>
                    </a:solidFill>
                    <a:latin typeface="Times New Roman" panose="02020603050405020304" pitchFamily="18" charset="0"/>
                    <a:cs typeface="Times New Roman" panose="02020603050405020304" pitchFamily="18" charset="0"/>
                  </a:rPr>
                  <a:t> </a:t>
                </a:r>
                <a14:m>
                  <m:oMath xmlns:m="http://schemas.openxmlformats.org/officeDocument/2006/math">
                    <m:r>
                      <a:rPr lang="en-GB" sz="1000" i="1">
                        <a:solidFill>
                          <a:schemeClr val="dk1"/>
                        </a:solidFill>
                        <a:latin typeface="Cambria Math" panose="02040503050406030204" pitchFamily="18" charset="0"/>
                      </a:rPr>
                      <m:t>=</m:t>
                    </m:r>
                    <m:f>
                      <m:fPr>
                        <m:ctrlPr>
                          <a:rPr lang="en-150" sz="1000" i="1">
                            <a:solidFill>
                              <a:schemeClr val="dk1"/>
                            </a:solidFill>
                            <a:latin typeface="Cambria Math" panose="02040503050406030204" pitchFamily="18" charset="0"/>
                          </a:rPr>
                        </m:ctrlPr>
                      </m:fPr>
                      <m:num>
                        <m:sSub>
                          <m:sSubPr>
                            <m:ctrlPr>
                              <a:rPr lang="en-150" sz="1000" i="1">
                                <a:solidFill>
                                  <a:schemeClr val="dk1"/>
                                </a:solidFill>
                                <a:latin typeface="Cambria Math" panose="02040503050406030204" pitchFamily="18" charset="0"/>
                              </a:rPr>
                            </m:ctrlPr>
                          </m:sSubPr>
                          <m:e>
                            <m:r>
                              <a:rPr lang="en-US" sz="1000" b="0" i="1" smtClean="0">
                                <a:solidFill>
                                  <a:schemeClr val="dk1"/>
                                </a:solidFill>
                                <a:latin typeface="Cambria Math" panose="02040503050406030204" pitchFamily="18" charset="0"/>
                              </a:rPr>
                              <m:t>𝑀</m:t>
                            </m:r>
                          </m:e>
                          <m:sub>
                            <m:r>
                              <a:rPr lang="en-US" sz="1000" i="1">
                                <a:solidFill>
                                  <a:schemeClr val="dk1"/>
                                </a:solidFill>
                                <a:latin typeface="Cambria Math" panose="02040503050406030204" pitchFamily="18" charset="0"/>
                              </a:rPr>
                              <m:t>𝑚</m:t>
                            </m:r>
                          </m:sub>
                        </m:sSub>
                        <m:r>
                          <a:rPr lang="en-US" sz="1000" i="1">
                            <a:solidFill>
                              <a:schemeClr val="dk1"/>
                            </a:solidFill>
                            <a:latin typeface="Cambria Math" panose="02040503050406030204" pitchFamily="18" charset="0"/>
                          </a:rPr>
                          <m:t>𝐶𝐾</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num>
                      <m:den>
                        <m:d>
                          <m:dPr>
                            <m:ctrlPr>
                              <a:rPr lang="en-US" sz="1000" i="1">
                                <a:solidFill>
                                  <a:schemeClr val="dk1"/>
                                </a:solidFill>
                                <a:latin typeface="Cambria Math" panose="02040503050406030204" pitchFamily="18" charset="0"/>
                              </a:rPr>
                            </m:ctrlPr>
                          </m:dPr>
                          <m:e>
                            <m:r>
                              <a:rPr lang="en-US" sz="1000" i="1">
                                <a:solidFill>
                                  <a:schemeClr val="dk1"/>
                                </a:solidFill>
                                <a:latin typeface="Cambria Math" panose="02040503050406030204" pitchFamily="18" charset="0"/>
                              </a:rPr>
                              <m:t>1−</m:t>
                            </m:r>
                            <m:r>
                              <a:rPr lang="en-US" sz="1000" i="1">
                                <a:solidFill>
                                  <a:schemeClr val="dk1"/>
                                </a:solidFill>
                                <a:latin typeface="Cambria Math" panose="02040503050406030204" pitchFamily="18" charset="0"/>
                              </a:rPr>
                              <m:t>𝐾</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e>
                        </m:d>
                        <m:r>
                          <a:rPr lang="en-US" sz="1000" i="1">
                            <a:solidFill>
                              <a:schemeClr val="dk1"/>
                            </a:solidFill>
                            <a:latin typeface="Cambria Math" panose="02040503050406030204" pitchFamily="18" charset="0"/>
                          </a:rPr>
                          <m:t>[1−</m:t>
                        </m:r>
                        <m:r>
                          <a:rPr lang="en-US" sz="1000" i="1">
                            <a:solidFill>
                              <a:schemeClr val="dk1"/>
                            </a:solidFill>
                            <a:latin typeface="Cambria Math" panose="02040503050406030204" pitchFamily="18" charset="0"/>
                          </a:rPr>
                          <m:t>𝐾</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r>
                          <a:rPr lang="en-US" sz="1000" i="1">
                            <a:solidFill>
                              <a:schemeClr val="dk1"/>
                            </a:solidFill>
                            <a:latin typeface="Cambria Math" panose="02040503050406030204" pitchFamily="18" charset="0"/>
                          </a:rPr>
                          <m:t>−</m:t>
                        </m:r>
                        <m:r>
                          <a:rPr lang="en-US" sz="1000" i="1">
                            <a:solidFill>
                              <a:schemeClr val="dk1"/>
                            </a:solidFill>
                            <a:latin typeface="Cambria Math" panose="02040503050406030204" pitchFamily="18" charset="0"/>
                          </a:rPr>
                          <m:t>𝐶𝐾</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r>
                          <a:rPr lang="en-US" sz="1000" i="1">
                            <a:solidFill>
                              <a:schemeClr val="dk1"/>
                            </a:solidFill>
                            <a:latin typeface="Cambria Math" panose="02040503050406030204" pitchFamily="18" charset="0"/>
                          </a:rPr>
                          <m:t>]</m:t>
                        </m:r>
                      </m:den>
                    </m:f>
                  </m:oMath>
                </a14:m>
                <a:endParaRPr lang="en-US" sz="1000" dirty="0">
                  <a:solidFill>
                    <a:schemeClr val="dk1"/>
                  </a:solidFill>
                  <a:latin typeface="Times New Roman" panose="02020603050405020304" pitchFamily="18" charset="0"/>
                  <a:cs typeface="Times New Roman" panose="02020603050405020304" pitchFamily="18" charset="0"/>
                </a:endParaRPr>
              </a:p>
              <a:p>
                <a:endParaRPr lang="en-US" sz="1000" dirty="0">
                  <a:solidFill>
                    <a:schemeClr val="dk1"/>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069691" y="1278715"/>
                <a:ext cx="1840367" cy="793487"/>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0" y="0"/>
            <a:ext cx="28264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Figure </a:t>
            </a:r>
            <a:r>
              <a:rPr lang="en-US" dirty="0" smtClean="0">
                <a:latin typeface="Times New Roman" panose="02020603050405020304" pitchFamily="18" charset="0"/>
                <a:cs typeface="Times New Roman" panose="02020603050405020304" pitchFamily="18" charset="0"/>
              </a:rPr>
              <a:t>S1R. </a:t>
            </a:r>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16000" y="1800000"/>
            <a:ext cx="4704762" cy="3600000"/>
            <a:chOff x="216000" y="1800000"/>
            <a:chExt cx="4704762" cy="3600000"/>
          </a:xfrm>
        </p:grpSpPr>
        <p:graphicFrame>
          <p:nvGraphicFramePr>
            <p:cNvPr id="4" name="Object 3"/>
            <p:cNvGraphicFramePr>
              <a:graphicFrameLocks noChangeAspect="1"/>
            </p:cNvGraphicFramePr>
            <p:nvPr>
              <p:extLst>
                <p:ext uri="{D42A27DB-BD31-4B8C-83A1-F6EECF244321}">
                  <p14:modId xmlns:p14="http://schemas.microsoft.com/office/powerpoint/2010/main" val="2651682594"/>
                </p:ext>
              </p:extLst>
            </p:nvPr>
          </p:nvGraphicFramePr>
          <p:xfrm>
            <a:off x="216000" y="1800000"/>
            <a:ext cx="4704762" cy="3600000"/>
          </p:xfrm>
          <a:graphic>
            <a:graphicData uri="http://schemas.openxmlformats.org/presentationml/2006/ole">
              <mc:AlternateContent xmlns:mc="http://schemas.openxmlformats.org/markup-compatibility/2006">
                <mc:Choice xmlns:v="urn:schemas-microsoft-com:vml" Requires="v">
                  <p:oleObj spid="_x0000_s21548" name="Graph" r:id="rId4" imgW="3920760" imgH="3000960" progId="Origin95.Graph">
                    <p:embed/>
                  </p:oleObj>
                </mc:Choice>
                <mc:Fallback>
                  <p:oleObj name="Graph" r:id="rId4" imgW="3920760" imgH="3000960" progId="Origin95.Graph">
                    <p:embed/>
                    <p:pic>
                      <p:nvPicPr>
                        <p:cNvPr id="2" name="Object 1"/>
                        <p:cNvPicPr/>
                        <p:nvPr/>
                      </p:nvPicPr>
                      <p:blipFill>
                        <a:blip r:embed="rId5"/>
                        <a:stretch>
                          <a:fillRect/>
                        </a:stretch>
                      </p:blipFill>
                      <p:spPr>
                        <a:xfrm>
                          <a:off x="216000" y="1800000"/>
                          <a:ext cx="4704762" cy="3600000"/>
                        </a:xfrm>
                        <a:prstGeom prst="rect">
                          <a:avLst/>
                        </a:prstGeom>
                      </p:spPr>
                    </p:pic>
                  </p:oleObj>
                </mc:Fallback>
              </mc:AlternateContent>
            </a:graphicData>
          </a:graphic>
        </p:graphicFrame>
        <p:sp>
          <p:nvSpPr>
            <p:cNvPr id="7" name="TextBox 6"/>
            <p:cNvSpPr txBox="1"/>
            <p:nvPr/>
          </p:nvSpPr>
          <p:spPr>
            <a:xfrm>
              <a:off x="1511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57914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067442" y="1283666"/>
                <a:ext cx="2303918" cy="749821"/>
              </a:xfrm>
              <a:prstGeom prst="rect">
                <a:avLst/>
              </a:prstGeom>
              <a:noFill/>
            </p:spPr>
            <p:txBody>
              <a:bodyPr wrap="square" rtlCol="0">
                <a:spAutoFit/>
              </a:bodyPr>
              <a:lstStyle/>
              <a:p>
                <a:r>
                  <a:rPr lang="en-US" sz="1000" dirty="0" err="1" smtClean="0">
                    <a:latin typeface="Times New Roman" panose="02020603050405020304" pitchFamily="18" charset="0"/>
                    <a:cs typeface="Times New Roman" panose="02020603050405020304" pitchFamily="18" charset="0"/>
                  </a:rPr>
                  <a:t>Menkov</a:t>
                </a:r>
                <a:r>
                  <a:rPr lang="en-US" sz="1000" dirty="0" smtClean="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(2000)</a:t>
                </a:r>
              </a:p>
              <a:p>
                <a:r>
                  <a:rPr lang="en-US" sz="1000" dirty="0">
                    <a:solidFill>
                      <a:schemeClr val="dk1"/>
                    </a:solidFill>
                    <a:latin typeface="Times New Roman" panose="02020603050405020304" pitchFamily="18" charset="0"/>
                    <a:cs typeface="Times New Roman" panose="02020603050405020304" pitchFamily="18" charset="0"/>
                  </a:rPr>
                  <a:t>Modified-</a:t>
                </a:r>
                <a:r>
                  <a:rPr lang="en-US" sz="1000" dirty="0" err="1">
                    <a:solidFill>
                      <a:schemeClr val="dk1"/>
                    </a:solidFill>
                    <a:latin typeface="Times New Roman" panose="02020603050405020304" pitchFamily="18" charset="0"/>
                    <a:cs typeface="Times New Roman" panose="02020603050405020304" pitchFamily="18" charset="0"/>
                  </a:rPr>
                  <a:t>Oswin</a:t>
                </a:r>
                <a:endParaRPr lang="en-US" sz="1000" dirty="0">
                  <a:solidFill>
                    <a:schemeClr val="dk1"/>
                  </a:solidFill>
                  <a:latin typeface="Times New Roman" panose="02020603050405020304" pitchFamily="18" charset="0"/>
                  <a:cs typeface="Times New Roman" panose="02020603050405020304" pitchFamily="18" charset="0"/>
                </a:endParaRPr>
              </a:p>
              <a:p>
                <a14:m>
                  <m:oMath xmlns:m="http://schemas.openxmlformats.org/officeDocument/2006/math">
                    <m:r>
                      <a:rPr lang="en-US" sz="1000" i="1">
                        <a:latin typeface="Cambria Math" panose="02040503050406030204" pitchFamily="18" charset="0"/>
                      </a:rPr>
                      <m:t>𝑀𝐶</m:t>
                    </m:r>
                    <m:r>
                      <m:rPr>
                        <m:nor/>
                      </m:rPr>
                      <a:rPr lang="en-GB" sz="1000" i="1">
                        <a:latin typeface="Times New Roman" panose="02020603050405020304" pitchFamily="18" charset="0"/>
                        <a:cs typeface="Times New Roman" panose="02020603050405020304" pitchFamily="18" charset="0"/>
                      </a:rPr>
                      <m:t>=</m:t>
                    </m:r>
                  </m:oMath>
                </a14:m>
                <a:r>
                  <a:rPr lang="en-US" sz="1000" i="1"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1000" i="1">
                            <a:latin typeface="Cambria Math" panose="02040503050406030204" pitchFamily="18" charset="0"/>
                          </a:rPr>
                        </m:ctrlPr>
                      </m:sSupPr>
                      <m:e>
                        <m:d>
                          <m:dPr>
                            <m:ctrlPr>
                              <a:rPr lang="en-US" sz="1000" i="1">
                                <a:latin typeface="Cambria Math" panose="02040503050406030204" pitchFamily="18" charset="0"/>
                              </a:rPr>
                            </m:ctrlPr>
                          </m:dPr>
                          <m:e>
                            <m:r>
                              <a:rPr lang="en-GB" sz="1000" i="1">
                                <a:latin typeface="Cambria Math" panose="02040503050406030204" pitchFamily="18" charset="0"/>
                              </a:rPr>
                              <m:t>𝐴</m:t>
                            </m:r>
                            <m:r>
                              <a:rPr lang="en-GB" sz="1000" i="1">
                                <a:latin typeface="Cambria Math" panose="02040503050406030204" pitchFamily="18" charset="0"/>
                              </a:rPr>
                              <m:t>+</m:t>
                            </m:r>
                            <m:r>
                              <a:rPr lang="en-GB" sz="1000" i="1">
                                <a:latin typeface="Cambria Math" panose="02040503050406030204" pitchFamily="18" charset="0"/>
                              </a:rPr>
                              <m:t>𝐵𝑇</m:t>
                            </m:r>
                          </m:e>
                        </m:d>
                        <m:r>
                          <m:rPr>
                            <m:nor/>
                          </m:rPr>
                          <a:rPr lang="en-US" sz="1000" i="1" dirty="0">
                            <a:latin typeface="Times New Roman" panose="02020603050405020304" pitchFamily="18" charset="0"/>
                            <a:cs typeface="Times New Roman" panose="02020603050405020304" pitchFamily="18" charset="0"/>
                          </a:rPr>
                          <m:t> </m:t>
                        </m:r>
                        <m:r>
                          <m:rPr>
                            <m:nor/>
                          </m:rPr>
                          <a:rPr lang="en-US" sz="1000" dirty="0">
                            <a:latin typeface="Times New Roman" panose="02020603050405020304" pitchFamily="18" charset="0"/>
                            <a:cs typeface="Times New Roman" panose="02020603050405020304" pitchFamily="18" charset="0"/>
                          </a:rPr>
                          <m:t>[</m:t>
                        </m:r>
                        <m:sSub>
                          <m:sSubPr>
                            <m:ctrlPr>
                              <a:rPr lang="da-DK" sz="1000" i="1" dirty="0">
                                <a:latin typeface="Cambria Math" panose="02040503050406030204" pitchFamily="18" charset="0"/>
                                <a:cs typeface="Arial" panose="020B0604020202020204" pitchFamily="34" charset="0"/>
                              </a:rPr>
                            </m:ctrlPr>
                          </m:sSubPr>
                          <m:e>
                            <m:r>
                              <a:rPr lang="da-DK" sz="1000" i="1" dirty="0">
                                <a:latin typeface="Cambria Math" panose="02040503050406030204" pitchFamily="18" charset="0"/>
                                <a:cs typeface="Arial" panose="020B0604020202020204" pitchFamily="34" charset="0"/>
                              </a:rPr>
                              <m:t>𝑎</m:t>
                            </m:r>
                          </m:e>
                          <m:sub>
                            <m:r>
                              <m:rPr>
                                <m:nor/>
                              </m:rPr>
                              <a:rPr lang="da-DK" sz="1000" dirty="0">
                                <a:latin typeface="Times New Roman" panose="02020603050405020304" pitchFamily="18" charset="0"/>
                                <a:cs typeface="Times New Roman" panose="02020603050405020304" pitchFamily="18" charset="0"/>
                              </a:rPr>
                              <m:t>w</m:t>
                            </m:r>
                          </m:sub>
                        </m:sSub>
                        <m:r>
                          <m:rPr>
                            <m:nor/>
                          </m:rPr>
                          <a:rPr lang="en-US" sz="1000" dirty="0">
                            <a:latin typeface="Times New Roman" panose="02020603050405020304" pitchFamily="18" charset="0"/>
                            <a:cs typeface="Times New Roman" panose="02020603050405020304" pitchFamily="18" charset="0"/>
                          </a:rPr>
                          <m:t>/(1−</m:t>
                        </m:r>
                        <m:sSub>
                          <m:sSubPr>
                            <m:ctrlPr>
                              <a:rPr lang="da-DK" sz="1000" i="1" dirty="0">
                                <a:latin typeface="Cambria Math" panose="02040503050406030204" pitchFamily="18" charset="0"/>
                                <a:cs typeface="Arial" panose="020B0604020202020204" pitchFamily="34" charset="0"/>
                              </a:rPr>
                            </m:ctrlPr>
                          </m:sSubPr>
                          <m:e>
                            <m:r>
                              <a:rPr lang="da-DK" sz="1000" i="1" dirty="0">
                                <a:latin typeface="Cambria Math" panose="02040503050406030204" pitchFamily="18" charset="0"/>
                                <a:cs typeface="Arial" panose="020B0604020202020204" pitchFamily="34" charset="0"/>
                              </a:rPr>
                              <m:t>𝑎</m:t>
                            </m:r>
                          </m:e>
                          <m:sub>
                            <m:r>
                              <m:rPr>
                                <m:nor/>
                              </m:rPr>
                              <a:rPr lang="da-DK" sz="1000" dirty="0">
                                <a:latin typeface="Times New Roman" panose="02020603050405020304" pitchFamily="18" charset="0"/>
                                <a:cs typeface="Times New Roman" panose="02020603050405020304" pitchFamily="18" charset="0"/>
                              </a:rPr>
                              <m:t>w</m:t>
                            </m:r>
                          </m:sub>
                        </m:sSub>
                        <m:r>
                          <m:rPr>
                            <m:nor/>
                          </m:rPr>
                          <a:rPr lang="en-US" sz="1000" dirty="0">
                            <a:latin typeface="Times New Roman" panose="02020603050405020304" pitchFamily="18" charset="0"/>
                            <a:cs typeface="Times New Roman" panose="02020603050405020304" pitchFamily="18" charset="0"/>
                          </a:rPr>
                          <m:t>)] </m:t>
                        </m:r>
                      </m:e>
                      <m:sup>
                        <m:f>
                          <m:fPr>
                            <m:ctrlPr>
                              <a:rPr lang="en-US" sz="1000" i="1">
                                <a:latin typeface="Cambria Math" panose="02040503050406030204" pitchFamily="18" charset="0"/>
                              </a:rPr>
                            </m:ctrlPr>
                          </m:fPr>
                          <m:num>
                            <m:r>
                              <a:rPr lang="en-GB" sz="1000" i="1">
                                <a:latin typeface="Cambria Math" panose="02040503050406030204" pitchFamily="18" charset="0"/>
                              </a:rPr>
                              <m:t>1</m:t>
                            </m:r>
                          </m:num>
                          <m:den>
                            <m:r>
                              <a:rPr lang="en-GB" sz="1000" i="1">
                                <a:latin typeface="Cambria Math" panose="02040503050406030204" pitchFamily="18" charset="0"/>
                              </a:rPr>
                              <m:t>𝐶</m:t>
                            </m:r>
                          </m:den>
                        </m:f>
                      </m:sup>
                    </m:sSup>
                  </m:oMath>
                </a14:m>
                <a:endParaRPr lang="da-DK" sz="10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067442" y="1283666"/>
                <a:ext cx="2303918" cy="749821"/>
              </a:xfrm>
              <a:prstGeom prst="rect">
                <a:avLst/>
              </a:prstGeom>
              <a:blipFill>
                <a:blip r:embed="rId3"/>
                <a:stretch>
                  <a:fillRect/>
                </a:stretch>
              </a:blipFill>
            </p:spPr>
            <p:txBody>
              <a:bodyPr/>
              <a:lstStyle/>
              <a:p>
                <a:r>
                  <a:rPr lang="en-US">
                    <a:noFill/>
                  </a:rPr>
                  <a:t> </a:t>
                </a:r>
              </a:p>
            </p:txBody>
          </p:sp>
        </mc:Fallback>
      </mc:AlternateContent>
      <p:sp>
        <p:nvSpPr>
          <p:cNvPr id="3" name="Rectangle 2"/>
          <p:cNvSpPr/>
          <p:nvPr/>
        </p:nvSpPr>
        <p:spPr>
          <a:xfrm>
            <a:off x="0" y="0"/>
            <a:ext cx="28264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Figure </a:t>
            </a:r>
            <a:r>
              <a:rPr lang="en-US" dirty="0" smtClean="0">
                <a:latin typeface="Times New Roman" panose="02020603050405020304" pitchFamily="18" charset="0"/>
                <a:cs typeface="Times New Roman" panose="02020603050405020304" pitchFamily="18" charset="0"/>
              </a:rPr>
              <a:t>S1A. </a:t>
            </a:r>
            <a:endParaRPr lang="en-US"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216000" y="1800000"/>
            <a:ext cx="4704762" cy="3600000"/>
            <a:chOff x="216000" y="1800000"/>
            <a:chExt cx="4704762" cy="3600000"/>
          </a:xfrm>
        </p:grpSpPr>
        <p:graphicFrame>
          <p:nvGraphicFramePr>
            <p:cNvPr id="4" name="Object 3"/>
            <p:cNvGraphicFramePr>
              <a:graphicFrameLocks noChangeAspect="1"/>
            </p:cNvGraphicFramePr>
            <p:nvPr>
              <p:extLst>
                <p:ext uri="{D42A27DB-BD31-4B8C-83A1-F6EECF244321}">
                  <p14:modId xmlns:p14="http://schemas.microsoft.com/office/powerpoint/2010/main" val="3859869076"/>
                </p:ext>
              </p:extLst>
            </p:nvPr>
          </p:nvGraphicFramePr>
          <p:xfrm>
            <a:off x="216000" y="1800000"/>
            <a:ext cx="4704762" cy="3600000"/>
          </p:xfrm>
          <a:graphic>
            <a:graphicData uri="http://schemas.openxmlformats.org/presentationml/2006/ole">
              <mc:AlternateContent xmlns:mc="http://schemas.openxmlformats.org/markup-compatibility/2006">
                <mc:Choice xmlns:v="urn:schemas-microsoft-com:vml" Requires="v">
                  <p:oleObj spid="_x0000_s8275" name="Graph" r:id="rId4" imgW="3920760" imgH="3000960" progId="Origin95.Graph">
                    <p:embed/>
                  </p:oleObj>
                </mc:Choice>
                <mc:Fallback>
                  <p:oleObj name="Graph" r:id="rId4" imgW="3920760" imgH="3000960" progId="Origin95.Graph">
                    <p:embed/>
                    <p:pic>
                      <p:nvPicPr>
                        <p:cNvPr id="2" name="Object 1"/>
                        <p:cNvPicPr/>
                        <p:nvPr/>
                      </p:nvPicPr>
                      <p:blipFill>
                        <a:blip r:embed="rId5"/>
                        <a:stretch>
                          <a:fillRect/>
                        </a:stretch>
                      </p:blipFill>
                      <p:spPr>
                        <a:xfrm>
                          <a:off x="216000" y="1800000"/>
                          <a:ext cx="4704762" cy="3600000"/>
                        </a:xfrm>
                        <a:prstGeom prst="rect">
                          <a:avLst/>
                        </a:prstGeom>
                      </p:spPr>
                    </p:pic>
                  </p:oleObj>
                </mc:Fallback>
              </mc:AlternateContent>
            </a:graphicData>
          </a:graphic>
        </p:graphicFrame>
        <p:sp>
          <p:nvSpPr>
            <p:cNvPr id="2" name="TextBox 1"/>
            <p:cNvSpPr txBox="1"/>
            <p:nvPr/>
          </p:nvSpPr>
          <p:spPr>
            <a:xfrm>
              <a:off x="1511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48754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p:cNvSpPr txBox="1"/>
              <p:nvPr/>
            </p:nvSpPr>
            <p:spPr>
              <a:xfrm>
                <a:off x="1068176" y="1280748"/>
                <a:ext cx="2541603" cy="997324"/>
              </a:xfrm>
              <a:prstGeom prst="rect">
                <a:avLst/>
              </a:prstGeom>
              <a:noFill/>
            </p:spPr>
            <p:txBody>
              <a:bodyPr wrap="square" rtlCol="0">
                <a:spAutoFit/>
              </a:bodyPr>
              <a:lstStyle/>
              <a:p>
                <a:pPr>
                  <a:defRPr/>
                </a:pPr>
                <a:r>
                  <a:rPr lang="en-US" sz="1000" dirty="0" err="1">
                    <a:latin typeface="Times New Roman" panose="02020603050405020304" pitchFamily="18" charset="0"/>
                    <a:cs typeface="Times New Roman" panose="02020603050405020304" pitchFamily="18" charset="0"/>
                  </a:rPr>
                  <a:t>Barati</a:t>
                </a:r>
                <a:r>
                  <a:rPr lang="en-US" sz="1000" dirty="0">
                    <a:latin typeface="Times New Roman" panose="02020603050405020304" pitchFamily="18" charset="0"/>
                    <a:cs typeface="Times New Roman" panose="02020603050405020304" pitchFamily="18" charset="0"/>
                  </a:rPr>
                  <a:t> et al. (2016)</a:t>
                </a:r>
              </a:p>
              <a:p>
                <a:pPr>
                  <a:defRPr/>
                </a:pPr>
                <a:r>
                  <a:rPr lang="en-US" sz="1000" dirty="0">
                    <a:latin typeface="Times New Roman" panose="02020603050405020304" pitchFamily="18" charset="0"/>
                    <a:cs typeface="Times New Roman" panose="02020603050405020304" pitchFamily="18" charset="0"/>
                  </a:rPr>
                  <a:t>Peleg</a:t>
                </a:r>
              </a:p>
              <a:p>
                <a:pPr>
                  <a:defRPr/>
                </a:pPr>
                <a14:m>
                  <m:oMath xmlns:m="http://schemas.openxmlformats.org/officeDocument/2006/math">
                    <m:r>
                      <a:rPr lang="en-US" sz="1000" i="1">
                        <a:latin typeface="Cambria Math" panose="02040503050406030204" pitchFamily="18" charset="0"/>
                      </a:rPr>
                      <m:t>𝑀𝐶</m:t>
                    </m:r>
                    <m:r>
                      <a:rPr lang="en-US" sz="1000" i="1">
                        <a:latin typeface="Cambria Math" panose="02040503050406030204" pitchFamily="18" charset="0"/>
                      </a:rPr>
                      <m:t>=(</m:t>
                    </m:r>
                    <m:r>
                      <a:rPr lang="en-US" sz="1000" i="1">
                        <a:latin typeface="Cambria Math" panose="02040503050406030204" pitchFamily="18" charset="0"/>
                      </a:rPr>
                      <m:t>𝐴</m:t>
                    </m:r>
                    <m:sSup>
                      <m:sSupPr>
                        <m:ctrlPr>
                          <a:rPr lang="en-150" sz="1000" i="1">
                            <a:solidFill>
                              <a:schemeClr val="dk1"/>
                            </a:solidFill>
                            <a:latin typeface="Cambria Math" panose="02040503050406030204" pitchFamily="18" charset="0"/>
                            <a:cs typeface="Times New Roman" panose="02020603050405020304" pitchFamily="18" charset="0"/>
                          </a:rPr>
                        </m:ctrlPr>
                      </m:sSupPr>
                      <m:e>
                        <m:sSub>
                          <m:sSubPr>
                            <m:ctrlPr>
                              <a:rPr lang="da-DK" sz="1000" i="1">
                                <a:latin typeface="Cambria Math" panose="02040503050406030204" pitchFamily="18" charset="0"/>
                                <a:ea typeface="Cambria Math" panose="02040503050406030204" pitchFamily="18" charset="0"/>
                                <a:cs typeface="Arial" panose="020B0604020202020204" pitchFamily="34" charset="0"/>
                              </a:rPr>
                            </m:ctrlPr>
                          </m:sSubPr>
                          <m:e>
                            <m:r>
                              <a:rPr lang="da-DK" sz="1000" i="1">
                                <a:latin typeface="Cambria Math" panose="02040503050406030204" pitchFamily="18" charset="0"/>
                                <a:ea typeface="Cambria Math" panose="02040503050406030204" pitchFamily="18" charset="0"/>
                                <a:cs typeface="Arial" panose="020B0604020202020204" pitchFamily="34" charset="0"/>
                              </a:rPr>
                              <m:t>𝑎</m:t>
                            </m:r>
                          </m:e>
                          <m:sub>
                            <m:r>
                              <a:rPr lang="da-DK" sz="1000" i="1">
                                <a:latin typeface="Cambria Math" panose="02040503050406030204" pitchFamily="18" charset="0"/>
                                <a:ea typeface="Cambria Math" panose="02040503050406030204" pitchFamily="18" charset="0"/>
                                <a:cs typeface="Arial" panose="020B0604020202020204" pitchFamily="34" charset="0"/>
                              </a:rPr>
                              <m:t>𝑤</m:t>
                            </m:r>
                          </m:sub>
                        </m:sSub>
                      </m:e>
                      <m:sup>
                        <m:r>
                          <a:rPr lang="en-US" sz="1000" i="1">
                            <a:solidFill>
                              <a:schemeClr val="dk1"/>
                            </a:solidFill>
                            <a:latin typeface="Cambria Math" panose="02040503050406030204" pitchFamily="18" charset="0"/>
                            <a:cs typeface="Times New Roman" panose="02020603050405020304" pitchFamily="18" charset="0"/>
                          </a:rPr>
                          <m:t>𝐵</m:t>
                        </m:r>
                      </m:sup>
                    </m:sSup>
                    <m:r>
                      <a:rPr lang="en-US" sz="1000" i="1">
                        <a:latin typeface="Cambria Math" panose="02040503050406030204" pitchFamily="18" charset="0"/>
                      </a:rPr>
                      <m:t>)</m:t>
                    </m:r>
                  </m:oMath>
                </a14:m>
                <a:r>
                  <a:rPr lang="en-US" sz="1000" dirty="0">
                    <a:latin typeface="Times New Roman" panose="02020603050405020304" pitchFamily="18" charset="0"/>
                    <a:cs typeface="Times New Roman" panose="02020603050405020304" pitchFamily="18" charset="0"/>
                  </a:rPr>
                  <a:t>+(</a:t>
                </a:r>
                <a14:m>
                  <m:oMath xmlns:m="http://schemas.openxmlformats.org/officeDocument/2006/math">
                    <m:r>
                      <a:rPr lang="en-US" sz="1000" i="1">
                        <a:latin typeface="Cambria Math" panose="02040503050406030204" pitchFamily="18" charset="0"/>
                      </a:rPr>
                      <m:t>𝐶</m:t>
                    </m:r>
                    <m:sSup>
                      <m:sSupPr>
                        <m:ctrlPr>
                          <a:rPr lang="en-150" sz="1000" i="1">
                            <a:solidFill>
                              <a:schemeClr val="dk1"/>
                            </a:solidFill>
                            <a:latin typeface="Cambria Math" panose="02040503050406030204" pitchFamily="18" charset="0"/>
                            <a:cs typeface="Times New Roman" panose="02020603050405020304" pitchFamily="18" charset="0"/>
                          </a:rPr>
                        </m:ctrlPr>
                      </m:sSupPr>
                      <m:e>
                        <m:sSub>
                          <m:sSubPr>
                            <m:ctrlPr>
                              <a:rPr lang="da-DK" sz="1000" i="1">
                                <a:latin typeface="Cambria Math" panose="02040503050406030204" pitchFamily="18" charset="0"/>
                                <a:ea typeface="Cambria Math" panose="02040503050406030204" pitchFamily="18" charset="0"/>
                                <a:cs typeface="Arial" panose="020B0604020202020204" pitchFamily="34" charset="0"/>
                              </a:rPr>
                            </m:ctrlPr>
                          </m:sSubPr>
                          <m:e>
                            <m:r>
                              <a:rPr lang="da-DK" sz="1000" i="1">
                                <a:latin typeface="Cambria Math" panose="02040503050406030204" pitchFamily="18" charset="0"/>
                                <a:ea typeface="Cambria Math" panose="02040503050406030204" pitchFamily="18" charset="0"/>
                                <a:cs typeface="Arial" panose="020B0604020202020204" pitchFamily="34" charset="0"/>
                              </a:rPr>
                              <m:t>𝑎</m:t>
                            </m:r>
                          </m:e>
                          <m:sub>
                            <m:r>
                              <a:rPr lang="da-DK" sz="1000" i="1">
                                <a:latin typeface="Cambria Math" panose="02040503050406030204" pitchFamily="18" charset="0"/>
                                <a:ea typeface="Cambria Math" panose="02040503050406030204" pitchFamily="18" charset="0"/>
                                <a:cs typeface="Arial" panose="020B0604020202020204" pitchFamily="34" charset="0"/>
                              </a:rPr>
                              <m:t>𝑤</m:t>
                            </m:r>
                          </m:sub>
                        </m:sSub>
                      </m:e>
                      <m:sup>
                        <m:r>
                          <a:rPr lang="en-US" sz="1000" i="1">
                            <a:solidFill>
                              <a:schemeClr val="dk1"/>
                            </a:solidFill>
                            <a:latin typeface="Cambria Math" panose="02040503050406030204" pitchFamily="18" charset="0"/>
                            <a:cs typeface="Times New Roman" panose="02020603050405020304" pitchFamily="18" charset="0"/>
                          </a:rPr>
                          <m:t>𝐷</m:t>
                        </m:r>
                      </m:sup>
                    </m:sSup>
                    <m:r>
                      <a:rPr lang="en-US" sz="1000" i="1">
                        <a:latin typeface="Cambria Math" panose="02040503050406030204" pitchFamily="18" charset="0"/>
                      </a:rPr>
                      <m:t>)</m:t>
                    </m:r>
                  </m:oMath>
                </a14:m>
                <a:endParaRPr lang="en-US" sz="1000" dirty="0">
                  <a:latin typeface="Times New Roman" panose="02020603050405020304" pitchFamily="18" charset="0"/>
                  <a:cs typeface="Times New Roman" panose="02020603050405020304" pitchFamily="18" charset="0"/>
                </a:endParaRPr>
              </a:p>
              <a:p>
                <a:r>
                  <a:rPr lang="en-US" sz="1000" dirty="0">
                    <a:solidFill>
                      <a:schemeClr val="dk1"/>
                    </a:solidFill>
                    <a:latin typeface="Times New Roman" panose="02020603050405020304" pitchFamily="18" charset="0"/>
                    <a:cs typeface="Times New Roman" panose="02020603050405020304" pitchFamily="18" charset="0"/>
                  </a:rPr>
                  <a:t>Oswin</a:t>
                </a:r>
                <a:endParaRPr lang="en-US" sz="1000" i="1" dirty="0">
                  <a:solidFill>
                    <a:schemeClr val="dk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1000" i="1">
                          <a:solidFill>
                            <a:schemeClr val="dk1"/>
                          </a:solidFill>
                          <a:latin typeface="Cambria Math" panose="02040503050406030204" pitchFamily="18" charset="0"/>
                          <a:cs typeface="Times New Roman" panose="02020603050405020304" pitchFamily="18" charset="0"/>
                        </a:rPr>
                        <m:t>𝑀𝐶</m:t>
                      </m:r>
                      <m:r>
                        <a:rPr lang="en-US" sz="1000" i="1">
                          <a:solidFill>
                            <a:schemeClr val="dk1"/>
                          </a:solidFill>
                          <a:latin typeface="Cambria Math" panose="02040503050406030204" pitchFamily="18" charset="0"/>
                          <a:cs typeface="Times New Roman" panose="02020603050405020304" pitchFamily="18" charset="0"/>
                        </a:rPr>
                        <m:t>=</m:t>
                      </m:r>
                      <m:r>
                        <a:rPr lang="en-US" sz="1000" i="1">
                          <a:solidFill>
                            <a:schemeClr val="dk1"/>
                          </a:solidFill>
                          <a:latin typeface="Cambria Math" panose="02040503050406030204" pitchFamily="18" charset="0"/>
                          <a:cs typeface="Times New Roman" panose="02020603050405020304" pitchFamily="18" charset="0"/>
                        </a:rPr>
                        <m:t>𝐴</m:t>
                      </m:r>
                      <m:r>
                        <a:rPr lang="en-US" sz="1000" i="1">
                          <a:solidFill>
                            <a:schemeClr val="dk1"/>
                          </a:solidFill>
                          <a:latin typeface="Cambria Math" panose="02040503050406030204" pitchFamily="18" charset="0"/>
                          <a:cs typeface="Times New Roman" panose="02020603050405020304" pitchFamily="18" charset="0"/>
                        </a:rPr>
                        <m:t>(</m:t>
                      </m:r>
                      <m:sSup>
                        <m:sSupPr>
                          <m:ctrlPr>
                            <a:rPr lang="en-150" sz="1000" i="1">
                              <a:solidFill>
                                <a:schemeClr val="dk1"/>
                              </a:solidFill>
                              <a:latin typeface="Cambria Math" panose="02040503050406030204" pitchFamily="18" charset="0"/>
                              <a:cs typeface="Times New Roman" panose="02020603050405020304" pitchFamily="18" charset="0"/>
                            </a:rPr>
                          </m:ctrlPr>
                        </m:sSupPr>
                        <m:e>
                          <m:f>
                            <m:fPr>
                              <m:ctrlPr>
                                <a:rPr lang="en-150" sz="1000" i="1">
                                  <a:solidFill>
                                    <a:schemeClr val="dk1"/>
                                  </a:solidFill>
                                  <a:latin typeface="Cambria Math" panose="02040503050406030204" pitchFamily="18" charset="0"/>
                                  <a:cs typeface="Times New Roman" panose="02020603050405020304" pitchFamily="18" charset="0"/>
                                </a:rPr>
                              </m:ctrlPr>
                            </m:fPr>
                            <m:num>
                              <m:sSub>
                                <m:sSubPr>
                                  <m:ctrlPr>
                                    <a:rPr lang="da-DK" sz="1000" i="1">
                                      <a:latin typeface="Cambria Math" panose="02040503050406030204" pitchFamily="18" charset="0"/>
                                      <a:ea typeface="Cambria Math" panose="02040503050406030204" pitchFamily="18" charset="0"/>
                                      <a:cs typeface="Arial" panose="020B0604020202020204" pitchFamily="34" charset="0"/>
                                    </a:rPr>
                                  </m:ctrlPr>
                                </m:sSubPr>
                                <m:e>
                                  <m:r>
                                    <a:rPr lang="da-DK" sz="1000" i="1">
                                      <a:latin typeface="Cambria Math" panose="02040503050406030204" pitchFamily="18" charset="0"/>
                                      <a:ea typeface="Cambria Math" panose="02040503050406030204" pitchFamily="18" charset="0"/>
                                      <a:cs typeface="Arial" panose="020B0604020202020204" pitchFamily="34" charset="0"/>
                                    </a:rPr>
                                    <m:t>𝑎</m:t>
                                  </m:r>
                                </m:e>
                                <m:sub>
                                  <m:r>
                                    <a:rPr lang="da-DK" sz="1000" i="1">
                                      <a:latin typeface="Cambria Math" panose="02040503050406030204" pitchFamily="18" charset="0"/>
                                      <a:ea typeface="Cambria Math" panose="02040503050406030204" pitchFamily="18" charset="0"/>
                                      <a:cs typeface="Arial" panose="020B0604020202020204" pitchFamily="34" charset="0"/>
                                    </a:rPr>
                                    <m:t>𝑤</m:t>
                                  </m:r>
                                </m:sub>
                              </m:sSub>
                            </m:num>
                            <m:den>
                              <m:r>
                                <a:rPr lang="en-US" sz="1000" i="1">
                                  <a:solidFill>
                                    <a:schemeClr val="dk1"/>
                                  </a:solidFill>
                                  <a:latin typeface="Cambria Math" panose="02040503050406030204" pitchFamily="18" charset="0"/>
                                  <a:cs typeface="Times New Roman" panose="02020603050405020304" pitchFamily="18" charset="0"/>
                                </a:rPr>
                                <m:t>1−</m:t>
                              </m:r>
                              <m:sSub>
                                <m:sSubPr>
                                  <m:ctrlPr>
                                    <a:rPr lang="da-DK" sz="1000" i="1">
                                      <a:latin typeface="Cambria Math" panose="02040503050406030204" pitchFamily="18" charset="0"/>
                                      <a:ea typeface="Cambria Math" panose="02040503050406030204" pitchFamily="18" charset="0"/>
                                      <a:cs typeface="Arial" panose="020B0604020202020204" pitchFamily="34" charset="0"/>
                                    </a:rPr>
                                  </m:ctrlPr>
                                </m:sSubPr>
                                <m:e>
                                  <m:r>
                                    <a:rPr lang="da-DK" sz="1000" i="1">
                                      <a:latin typeface="Cambria Math" panose="02040503050406030204" pitchFamily="18" charset="0"/>
                                      <a:ea typeface="Cambria Math" panose="02040503050406030204" pitchFamily="18" charset="0"/>
                                      <a:cs typeface="Arial" panose="020B0604020202020204" pitchFamily="34" charset="0"/>
                                    </a:rPr>
                                    <m:t>𝑎</m:t>
                                  </m:r>
                                </m:e>
                                <m:sub>
                                  <m:r>
                                    <a:rPr lang="da-DK" sz="1000" i="1">
                                      <a:latin typeface="Cambria Math" panose="02040503050406030204" pitchFamily="18" charset="0"/>
                                      <a:ea typeface="Cambria Math" panose="02040503050406030204" pitchFamily="18" charset="0"/>
                                      <a:cs typeface="Arial" panose="020B0604020202020204" pitchFamily="34" charset="0"/>
                                    </a:rPr>
                                    <m:t>𝑤</m:t>
                                  </m:r>
                                </m:sub>
                              </m:sSub>
                            </m:den>
                          </m:f>
                          <m:r>
                            <a:rPr lang="en-US" sz="1000" i="1">
                              <a:solidFill>
                                <a:schemeClr val="dk1"/>
                              </a:solidFill>
                              <a:latin typeface="Cambria Math" panose="02040503050406030204" pitchFamily="18" charset="0"/>
                              <a:cs typeface="Times New Roman" panose="02020603050405020304" pitchFamily="18" charset="0"/>
                            </a:rPr>
                            <m:t>)</m:t>
                          </m:r>
                        </m:e>
                        <m:sup>
                          <m:r>
                            <a:rPr lang="en-US" sz="1000" i="1">
                              <a:solidFill>
                                <a:schemeClr val="dk1"/>
                              </a:solidFill>
                              <a:latin typeface="Cambria Math" panose="02040503050406030204" pitchFamily="18" charset="0"/>
                              <a:cs typeface="Times New Roman" panose="02020603050405020304" pitchFamily="18" charset="0"/>
                            </a:rPr>
                            <m:t>𝐵</m:t>
                          </m:r>
                        </m:sup>
                      </m:sSup>
                    </m:oMath>
                  </m:oMathPara>
                </a14:m>
                <a:endParaRPr lang="en-US" sz="1000" dirty="0">
                  <a:solidFill>
                    <a:schemeClr val="dk1"/>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68176" y="1280748"/>
                <a:ext cx="2541603" cy="997324"/>
              </a:xfrm>
              <a:prstGeom prst="rect">
                <a:avLst/>
              </a:prstGeom>
              <a:blipFill>
                <a:blip r:embed="rId3"/>
                <a:stretch>
                  <a:fillRect/>
                </a:stretch>
              </a:blipFill>
            </p:spPr>
            <p:txBody>
              <a:bodyPr/>
              <a:lstStyle/>
              <a:p>
                <a:r>
                  <a:rPr lang="en-US">
                    <a:noFill/>
                  </a:rPr>
                  <a:t> </a:t>
                </a:r>
              </a:p>
            </p:txBody>
          </p:sp>
        </mc:Fallback>
      </mc:AlternateContent>
      <p:sp>
        <p:nvSpPr>
          <p:cNvPr id="5" name="Rectangle 4"/>
          <p:cNvSpPr/>
          <p:nvPr/>
        </p:nvSpPr>
        <p:spPr>
          <a:xfrm>
            <a:off x="0" y="0"/>
            <a:ext cx="28264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Figure </a:t>
            </a:r>
            <a:r>
              <a:rPr lang="en-US" dirty="0" smtClean="0">
                <a:latin typeface="Times New Roman" panose="02020603050405020304" pitchFamily="18" charset="0"/>
                <a:cs typeface="Times New Roman" panose="02020603050405020304" pitchFamily="18" charset="0"/>
              </a:rPr>
              <a:t>S1S. </a:t>
            </a:r>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16000" y="1800000"/>
            <a:ext cx="4704762" cy="3600000"/>
            <a:chOff x="216000" y="1800000"/>
            <a:chExt cx="4704762" cy="3600000"/>
          </a:xfrm>
        </p:grpSpPr>
        <p:graphicFrame>
          <p:nvGraphicFramePr>
            <p:cNvPr id="4" name="Object 3"/>
            <p:cNvGraphicFramePr>
              <a:graphicFrameLocks noChangeAspect="1"/>
            </p:cNvGraphicFramePr>
            <p:nvPr>
              <p:extLst>
                <p:ext uri="{D42A27DB-BD31-4B8C-83A1-F6EECF244321}">
                  <p14:modId xmlns:p14="http://schemas.microsoft.com/office/powerpoint/2010/main" val="285144396"/>
                </p:ext>
              </p:extLst>
            </p:nvPr>
          </p:nvGraphicFramePr>
          <p:xfrm>
            <a:off x="216000" y="1800000"/>
            <a:ext cx="4704762" cy="3600000"/>
          </p:xfrm>
          <a:graphic>
            <a:graphicData uri="http://schemas.openxmlformats.org/presentationml/2006/ole">
              <mc:AlternateContent xmlns:mc="http://schemas.openxmlformats.org/markup-compatibility/2006">
                <mc:Choice xmlns:v="urn:schemas-microsoft-com:vml" Requires="v">
                  <p:oleObj spid="_x0000_s18484" name="Graph" r:id="rId4" imgW="3920760" imgH="3000960" progId="Origin95.Graph">
                    <p:embed/>
                  </p:oleObj>
                </mc:Choice>
                <mc:Fallback>
                  <p:oleObj name="Graph" r:id="rId4" imgW="3920760" imgH="3000960" progId="Origin95.Graph">
                    <p:embed/>
                    <p:pic>
                      <p:nvPicPr>
                        <p:cNvPr id="2" name="Object 1"/>
                        <p:cNvPicPr/>
                        <p:nvPr/>
                      </p:nvPicPr>
                      <p:blipFill>
                        <a:blip r:embed="rId5"/>
                        <a:stretch>
                          <a:fillRect/>
                        </a:stretch>
                      </p:blipFill>
                      <p:spPr>
                        <a:xfrm>
                          <a:off x="216000" y="1800000"/>
                          <a:ext cx="4704762" cy="3600000"/>
                        </a:xfrm>
                        <a:prstGeom prst="rect">
                          <a:avLst/>
                        </a:prstGeom>
                      </p:spPr>
                    </p:pic>
                  </p:oleObj>
                </mc:Fallback>
              </mc:AlternateContent>
            </a:graphicData>
          </a:graphic>
        </p:graphicFrame>
        <p:sp>
          <p:nvSpPr>
            <p:cNvPr id="6" name="TextBox 5"/>
            <p:cNvSpPr txBox="1"/>
            <p:nvPr/>
          </p:nvSpPr>
          <p:spPr>
            <a:xfrm>
              <a:off x="1511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29286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067402" y="1280970"/>
                <a:ext cx="2370723" cy="553998"/>
              </a:xfrm>
              <a:prstGeom prst="rect">
                <a:avLst/>
              </a:prstGeom>
              <a:noFill/>
            </p:spPr>
            <p:txBody>
              <a:bodyPr wrap="square" rtlCol="0">
                <a:spAutoFit/>
              </a:bodyPr>
              <a:lstStyle/>
              <a:p>
                <a:pPr>
                  <a:defRPr/>
                </a:pPr>
                <a:r>
                  <a:rPr lang="en-US" sz="1000" dirty="0" err="1" smtClean="0">
                    <a:latin typeface="Times New Roman" panose="02020603050405020304" pitchFamily="18" charset="0"/>
                    <a:cs typeface="Times New Roman" panose="02020603050405020304" pitchFamily="18" charset="0"/>
                  </a:rPr>
                  <a:t>Arslan-Tontul</a:t>
                </a:r>
                <a:r>
                  <a:rPr lang="en-US" sz="1000" dirty="0" smtClean="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(2020</a:t>
                </a:r>
                <a:r>
                  <a:rPr lang="en-US" sz="1000" dirty="0" smtClean="0">
                    <a:latin typeface="Times New Roman" panose="02020603050405020304" pitchFamily="18" charset="0"/>
                    <a:cs typeface="Times New Roman" panose="02020603050405020304" pitchFamily="18" charset="0"/>
                  </a:rPr>
                  <a:t>)</a:t>
                </a:r>
              </a:p>
              <a:p>
                <a:pPr>
                  <a:defRPr/>
                </a:pPr>
                <a:r>
                  <a:rPr lang="en-US" sz="1000" dirty="0" smtClean="0">
                    <a:latin typeface="Times New Roman" panose="02020603050405020304" pitchFamily="18" charset="0"/>
                    <a:cs typeface="Times New Roman" panose="02020603050405020304" pitchFamily="18" charset="0"/>
                  </a:rPr>
                  <a:t>Peleg</a:t>
                </a:r>
                <a:endParaRPr lang="en-US" sz="1000" dirty="0">
                  <a:latin typeface="Times New Roman" panose="02020603050405020304" pitchFamily="18" charset="0"/>
                  <a:cs typeface="Times New Roman" panose="02020603050405020304" pitchFamily="18" charset="0"/>
                </a:endParaRPr>
              </a:p>
              <a:p>
                <a:pPr>
                  <a:defRPr/>
                </a:pPr>
                <a14:m>
                  <m:oMath xmlns:m="http://schemas.openxmlformats.org/officeDocument/2006/math">
                    <m:r>
                      <a:rPr lang="en-US" sz="1000" i="1">
                        <a:latin typeface="Cambria Math" panose="02040503050406030204" pitchFamily="18" charset="0"/>
                      </a:rPr>
                      <m:t>𝑀𝐶</m:t>
                    </m:r>
                    <m:r>
                      <a:rPr lang="en-US" sz="1000" i="1">
                        <a:latin typeface="Cambria Math" panose="02040503050406030204" pitchFamily="18" charset="0"/>
                      </a:rPr>
                      <m:t>=(</m:t>
                    </m:r>
                    <m:r>
                      <a:rPr lang="en-US" sz="1000" i="1">
                        <a:latin typeface="Cambria Math" panose="02040503050406030204" pitchFamily="18" charset="0"/>
                      </a:rPr>
                      <m:t>𝐴</m:t>
                    </m:r>
                    <m:sSup>
                      <m:sSupPr>
                        <m:ctrlPr>
                          <a:rPr lang="en-150" sz="1000" i="1">
                            <a:solidFill>
                              <a:schemeClr val="dk1"/>
                            </a:solidFill>
                            <a:latin typeface="Cambria Math" panose="02040503050406030204" pitchFamily="18" charset="0"/>
                            <a:cs typeface="Times New Roman" panose="02020603050405020304" pitchFamily="18" charset="0"/>
                          </a:rPr>
                        </m:ctrlPr>
                      </m:sSupPr>
                      <m:e>
                        <m:sSub>
                          <m:sSubPr>
                            <m:ctrlPr>
                              <a:rPr lang="da-DK" sz="1000" i="1">
                                <a:latin typeface="Cambria Math" panose="02040503050406030204" pitchFamily="18" charset="0"/>
                                <a:ea typeface="Cambria Math" panose="02040503050406030204" pitchFamily="18" charset="0"/>
                                <a:cs typeface="Arial" panose="020B0604020202020204" pitchFamily="34" charset="0"/>
                              </a:rPr>
                            </m:ctrlPr>
                          </m:sSubPr>
                          <m:e>
                            <m:r>
                              <a:rPr lang="da-DK" sz="1000" i="1">
                                <a:latin typeface="Cambria Math" panose="02040503050406030204" pitchFamily="18" charset="0"/>
                                <a:ea typeface="Cambria Math" panose="02040503050406030204" pitchFamily="18" charset="0"/>
                                <a:cs typeface="Arial" panose="020B0604020202020204" pitchFamily="34" charset="0"/>
                              </a:rPr>
                              <m:t>𝑎</m:t>
                            </m:r>
                          </m:e>
                          <m:sub>
                            <m:r>
                              <a:rPr lang="da-DK" sz="1000" i="1">
                                <a:latin typeface="Cambria Math" panose="02040503050406030204" pitchFamily="18" charset="0"/>
                                <a:ea typeface="Cambria Math" panose="02040503050406030204" pitchFamily="18" charset="0"/>
                                <a:cs typeface="Arial" panose="020B0604020202020204" pitchFamily="34" charset="0"/>
                              </a:rPr>
                              <m:t>𝑤</m:t>
                            </m:r>
                          </m:sub>
                        </m:sSub>
                      </m:e>
                      <m:sup>
                        <m:r>
                          <a:rPr lang="en-US" sz="1000" i="1">
                            <a:solidFill>
                              <a:schemeClr val="dk1"/>
                            </a:solidFill>
                            <a:latin typeface="Cambria Math" panose="02040503050406030204" pitchFamily="18" charset="0"/>
                            <a:cs typeface="Times New Roman" panose="02020603050405020304" pitchFamily="18" charset="0"/>
                          </a:rPr>
                          <m:t>𝐵</m:t>
                        </m:r>
                      </m:sup>
                    </m:sSup>
                    <m:r>
                      <a:rPr lang="en-US" sz="1000" i="1">
                        <a:latin typeface="Cambria Math" panose="02040503050406030204" pitchFamily="18" charset="0"/>
                      </a:rPr>
                      <m:t>)</m:t>
                    </m:r>
                  </m:oMath>
                </a14:m>
                <a:r>
                  <a:rPr lang="en-US" sz="1000" dirty="0">
                    <a:latin typeface="Times New Roman" panose="02020603050405020304" pitchFamily="18" charset="0"/>
                    <a:cs typeface="Times New Roman" panose="02020603050405020304" pitchFamily="18" charset="0"/>
                  </a:rPr>
                  <a:t>+(</a:t>
                </a:r>
                <a14:m>
                  <m:oMath xmlns:m="http://schemas.openxmlformats.org/officeDocument/2006/math">
                    <m:r>
                      <a:rPr lang="en-US" sz="1000" i="1">
                        <a:latin typeface="Cambria Math" panose="02040503050406030204" pitchFamily="18" charset="0"/>
                      </a:rPr>
                      <m:t>𝐶</m:t>
                    </m:r>
                    <m:sSup>
                      <m:sSupPr>
                        <m:ctrlPr>
                          <a:rPr lang="en-150" sz="1000" i="1">
                            <a:solidFill>
                              <a:schemeClr val="dk1"/>
                            </a:solidFill>
                            <a:latin typeface="Cambria Math" panose="02040503050406030204" pitchFamily="18" charset="0"/>
                            <a:cs typeface="Times New Roman" panose="02020603050405020304" pitchFamily="18" charset="0"/>
                          </a:rPr>
                        </m:ctrlPr>
                      </m:sSupPr>
                      <m:e>
                        <m:sSub>
                          <m:sSubPr>
                            <m:ctrlPr>
                              <a:rPr lang="da-DK" sz="1000" i="1">
                                <a:latin typeface="Cambria Math" panose="02040503050406030204" pitchFamily="18" charset="0"/>
                                <a:ea typeface="Cambria Math" panose="02040503050406030204" pitchFamily="18" charset="0"/>
                                <a:cs typeface="Arial" panose="020B0604020202020204" pitchFamily="34" charset="0"/>
                              </a:rPr>
                            </m:ctrlPr>
                          </m:sSubPr>
                          <m:e>
                            <m:r>
                              <a:rPr lang="da-DK" sz="1000" i="1">
                                <a:latin typeface="Cambria Math" panose="02040503050406030204" pitchFamily="18" charset="0"/>
                                <a:ea typeface="Cambria Math" panose="02040503050406030204" pitchFamily="18" charset="0"/>
                                <a:cs typeface="Arial" panose="020B0604020202020204" pitchFamily="34" charset="0"/>
                              </a:rPr>
                              <m:t>𝑎</m:t>
                            </m:r>
                          </m:e>
                          <m:sub>
                            <m:r>
                              <a:rPr lang="da-DK" sz="1000" i="1">
                                <a:latin typeface="Cambria Math" panose="02040503050406030204" pitchFamily="18" charset="0"/>
                                <a:ea typeface="Cambria Math" panose="02040503050406030204" pitchFamily="18" charset="0"/>
                                <a:cs typeface="Arial" panose="020B0604020202020204" pitchFamily="34" charset="0"/>
                              </a:rPr>
                              <m:t>𝑤</m:t>
                            </m:r>
                          </m:sub>
                        </m:sSub>
                      </m:e>
                      <m:sup>
                        <m:r>
                          <a:rPr lang="en-US" sz="1000" i="1">
                            <a:solidFill>
                              <a:schemeClr val="dk1"/>
                            </a:solidFill>
                            <a:latin typeface="Cambria Math" panose="02040503050406030204" pitchFamily="18" charset="0"/>
                            <a:cs typeface="Times New Roman" panose="02020603050405020304" pitchFamily="18" charset="0"/>
                          </a:rPr>
                          <m:t>𝐷</m:t>
                        </m:r>
                      </m:sup>
                    </m:sSup>
                    <m:r>
                      <a:rPr lang="en-US" sz="1000" i="1">
                        <a:latin typeface="Cambria Math" panose="02040503050406030204" pitchFamily="18" charset="0"/>
                      </a:rPr>
                      <m:t>)</m:t>
                    </m:r>
                  </m:oMath>
                </a14:m>
                <a:endParaRPr lang="en-US" sz="10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067402" y="1280970"/>
                <a:ext cx="2370723" cy="553998"/>
              </a:xfrm>
              <a:prstGeom prst="rect">
                <a:avLst/>
              </a:prstGeom>
              <a:blipFill>
                <a:blip r:embed="rId3"/>
                <a:stretch>
                  <a:fillRect b="-5495"/>
                </a:stretch>
              </a:blipFill>
            </p:spPr>
            <p:txBody>
              <a:bodyPr/>
              <a:lstStyle/>
              <a:p>
                <a:r>
                  <a:rPr lang="en-US">
                    <a:noFill/>
                  </a:rPr>
                  <a:t> </a:t>
                </a:r>
              </a:p>
            </p:txBody>
          </p:sp>
        </mc:Fallback>
      </mc:AlternateContent>
      <p:sp>
        <p:nvSpPr>
          <p:cNvPr id="6" name="Rectangle 5"/>
          <p:cNvSpPr/>
          <p:nvPr/>
        </p:nvSpPr>
        <p:spPr>
          <a:xfrm>
            <a:off x="0" y="0"/>
            <a:ext cx="28264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Figure </a:t>
            </a:r>
            <a:r>
              <a:rPr lang="en-US" dirty="0" smtClean="0">
                <a:latin typeface="Times New Roman" panose="02020603050405020304" pitchFamily="18" charset="0"/>
                <a:cs typeface="Times New Roman" panose="02020603050405020304" pitchFamily="18" charset="0"/>
              </a:rPr>
              <a:t>S1T. </a:t>
            </a:r>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16000" y="1800000"/>
            <a:ext cx="4704762" cy="3600000"/>
            <a:chOff x="216000" y="1800000"/>
            <a:chExt cx="4704762" cy="3600000"/>
          </a:xfrm>
        </p:grpSpPr>
        <p:graphicFrame>
          <p:nvGraphicFramePr>
            <p:cNvPr id="4" name="Object 3"/>
            <p:cNvGraphicFramePr>
              <a:graphicFrameLocks noChangeAspect="1"/>
            </p:cNvGraphicFramePr>
            <p:nvPr>
              <p:extLst>
                <p:ext uri="{D42A27DB-BD31-4B8C-83A1-F6EECF244321}">
                  <p14:modId xmlns:p14="http://schemas.microsoft.com/office/powerpoint/2010/main" val="2800337875"/>
                </p:ext>
              </p:extLst>
            </p:nvPr>
          </p:nvGraphicFramePr>
          <p:xfrm>
            <a:off x="216000" y="1800000"/>
            <a:ext cx="4704762" cy="3600000"/>
          </p:xfrm>
          <a:graphic>
            <a:graphicData uri="http://schemas.openxmlformats.org/presentationml/2006/ole">
              <mc:AlternateContent xmlns:mc="http://schemas.openxmlformats.org/markup-compatibility/2006">
                <mc:Choice xmlns:v="urn:schemas-microsoft-com:vml" Requires="v">
                  <p:oleObj spid="_x0000_s19500" name="Graph" r:id="rId4" imgW="3920760" imgH="3000960" progId="Origin95.Graph">
                    <p:embed/>
                  </p:oleObj>
                </mc:Choice>
                <mc:Fallback>
                  <p:oleObj name="Graph" r:id="rId4" imgW="3920760" imgH="3000960" progId="Origin95.Graph">
                    <p:embed/>
                    <p:pic>
                      <p:nvPicPr>
                        <p:cNvPr id="2" name="Object 1"/>
                        <p:cNvPicPr/>
                        <p:nvPr/>
                      </p:nvPicPr>
                      <p:blipFill>
                        <a:blip r:embed="rId5"/>
                        <a:stretch>
                          <a:fillRect/>
                        </a:stretch>
                      </p:blipFill>
                      <p:spPr>
                        <a:xfrm>
                          <a:off x="216000" y="1800000"/>
                          <a:ext cx="4704762" cy="3600000"/>
                        </a:xfrm>
                        <a:prstGeom prst="rect">
                          <a:avLst/>
                        </a:prstGeom>
                      </p:spPr>
                    </p:pic>
                  </p:oleObj>
                </mc:Fallback>
              </mc:AlternateContent>
            </a:graphicData>
          </a:graphic>
        </p:graphicFrame>
        <p:sp>
          <p:nvSpPr>
            <p:cNvPr id="7" name="TextBox 6"/>
            <p:cNvSpPr txBox="1"/>
            <p:nvPr/>
          </p:nvSpPr>
          <p:spPr>
            <a:xfrm>
              <a:off x="1511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10365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4644499" y="1273228"/>
                <a:ext cx="1840367" cy="553998"/>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Bortolotti</a:t>
                </a:r>
                <a:r>
                  <a:rPr lang="en-US" sz="1000" dirty="0">
                    <a:latin typeface="Times New Roman" panose="02020603050405020304" pitchFamily="18" charset="0"/>
                    <a:cs typeface="Times New Roman" panose="02020603050405020304" pitchFamily="18" charset="0"/>
                  </a:rPr>
                  <a:t> and </a:t>
                </a:r>
                <a:r>
                  <a:rPr lang="en-US" sz="1000" dirty="0" err="1" smtClean="0">
                    <a:latin typeface="Times New Roman" panose="02020603050405020304" pitchFamily="18" charset="0"/>
                    <a:cs typeface="Times New Roman" panose="02020603050405020304" pitchFamily="18" charset="0"/>
                  </a:rPr>
                  <a:t>Barrozo</a:t>
                </a:r>
                <a:r>
                  <a:rPr lang="en-US" sz="1000" dirty="0" smtClean="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(2013</a:t>
                </a:r>
                <a:r>
                  <a:rPr lang="en-US" sz="1000" dirty="0" smtClean="0">
                    <a:latin typeface="Times New Roman" panose="02020603050405020304" pitchFamily="18" charset="0"/>
                    <a:cs typeface="Times New Roman" panose="02020603050405020304" pitchFamily="18" charset="0"/>
                  </a:rPr>
                  <a:t>)</a:t>
                </a:r>
              </a:p>
              <a:p>
                <a:r>
                  <a:rPr lang="en-US" sz="1000" dirty="0" err="1" smtClean="0">
                    <a:solidFill>
                      <a:schemeClr val="dk1"/>
                    </a:solidFill>
                    <a:latin typeface="Times New Roman" panose="02020603050405020304" pitchFamily="18" charset="0"/>
                    <a:cs typeface="Times New Roman" panose="02020603050405020304" pitchFamily="18" charset="0"/>
                  </a:rPr>
                  <a:t>Copace</a:t>
                </a:r>
                <a:endParaRPr lang="en-US" sz="1000" dirty="0" smtClean="0">
                  <a:solidFill>
                    <a:schemeClr val="dk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1000" b="0" i="1" smtClean="0">
                          <a:solidFill>
                            <a:schemeClr val="dk1"/>
                          </a:solidFill>
                          <a:latin typeface="Cambria Math" panose="02040503050406030204" pitchFamily="18" charset="0"/>
                          <a:cs typeface="Times New Roman" panose="02020603050405020304" pitchFamily="18" charset="0"/>
                        </a:rPr>
                        <m:t>𝑀𝐶</m:t>
                      </m:r>
                      <m:r>
                        <a:rPr lang="en-US" sz="1000" b="0" i="1" smtClean="0">
                          <a:solidFill>
                            <a:schemeClr val="dk1"/>
                          </a:solidFill>
                          <a:latin typeface="Cambria Math" panose="02040503050406030204" pitchFamily="18" charset="0"/>
                          <a:cs typeface="Times New Roman" panose="02020603050405020304" pitchFamily="18" charset="0"/>
                        </a:rPr>
                        <m:t>=</m:t>
                      </m:r>
                      <m:r>
                        <m:rPr>
                          <m:sty m:val="p"/>
                        </m:rPr>
                        <a:rPr lang="en-US" sz="1000" b="0" i="0" smtClean="0">
                          <a:solidFill>
                            <a:schemeClr val="dk1"/>
                          </a:solidFill>
                          <a:latin typeface="Cambria Math" panose="02040503050406030204" pitchFamily="18" charset="0"/>
                          <a:cs typeface="Times New Roman" panose="02020603050405020304" pitchFamily="18" charset="0"/>
                        </a:rPr>
                        <m:t>exp</m:t>
                      </m:r>
                      <m:r>
                        <a:rPr lang="en-US" sz="1000" b="0" i="1" smtClean="0">
                          <a:solidFill>
                            <a:schemeClr val="dk1"/>
                          </a:solidFill>
                          <a:latin typeface="Cambria Math" panose="02040503050406030204" pitchFamily="18" charset="0"/>
                          <a:cs typeface="Times New Roman" panose="02020603050405020304" pitchFamily="18" charset="0"/>
                        </a:rPr>
                        <m:t>⁡[</m:t>
                      </m:r>
                      <m:r>
                        <a:rPr lang="en-US" sz="1000" b="0" i="1" smtClean="0">
                          <a:solidFill>
                            <a:schemeClr val="dk1"/>
                          </a:solidFill>
                          <a:latin typeface="Cambria Math" panose="02040503050406030204" pitchFamily="18" charset="0"/>
                          <a:cs typeface="Times New Roman" panose="02020603050405020304" pitchFamily="18" charset="0"/>
                        </a:rPr>
                        <m:t>𝑎</m:t>
                      </m:r>
                      <m:r>
                        <a:rPr lang="en-US" sz="1000" b="0" i="1" smtClean="0">
                          <a:solidFill>
                            <a:schemeClr val="dk1"/>
                          </a:solidFill>
                          <a:latin typeface="Cambria Math" panose="02040503050406030204" pitchFamily="18" charset="0"/>
                          <a:cs typeface="Times New Roman" panose="02020603050405020304" pitchFamily="18" charset="0"/>
                        </a:rPr>
                        <m:t>−</m:t>
                      </m:r>
                      <m:r>
                        <a:rPr lang="en-US" sz="1000" b="0" i="1" smtClean="0">
                          <a:solidFill>
                            <a:schemeClr val="dk1"/>
                          </a:solidFill>
                          <a:latin typeface="Cambria Math" panose="02040503050406030204" pitchFamily="18" charset="0"/>
                          <a:cs typeface="Times New Roman" panose="02020603050405020304" pitchFamily="18" charset="0"/>
                        </a:rPr>
                        <m:t>𝑏𝑇</m:t>
                      </m:r>
                      <m:r>
                        <a:rPr lang="en-US" sz="1000" b="0" i="1" smtClean="0">
                          <a:solidFill>
                            <a:schemeClr val="dk1"/>
                          </a:solidFill>
                          <a:latin typeface="Cambria Math" panose="02040503050406030204" pitchFamily="18" charset="0"/>
                          <a:cs typeface="Times New Roman" panose="02020603050405020304" pitchFamily="18" charset="0"/>
                        </a:rPr>
                        <m:t>+</m:t>
                      </m:r>
                      <m:r>
                        <a:rPr lang="en-US" sz="1000" b="0" i="1" smtClean="0">
                          <a:solidFill>
                            <a:schemeClr val="dk1"/>
                          </a:solidFill>
                          <a:latin typeface="Cambria Math" panose="02040503050406030204" pitchFamily="18" charset="0"/>
                          <a:cs typeface="Times New Roman" panose="02020603050405020304" pitchFamily="18" charset="0"/>
                        </a:rPr>
                        <m:t>𝑐</m:t>
                      </m:r>
                      <m:d>
                        <m:dPr>
                          <m:ctrlPr>
                            <a:rPr lang="en-US" sz="1000" b="0" i="1" smtClean="0">
                              <a:solidFill>
                                <a:schemeClr val="dk1"/>
                              </a:solidFill>
                              <a:latin typeface="Cambria Math" panose="02040503050406030204" pitchFamily="18" charset="0"/>
                              <a:cs typeface="Times New Roman" panose="02020603050405020304" pitchFamily="18" charset="0"/>
                            </a:rPr>
                          </m:ctrlPr>
                        </m:dPr>
                        <m:e>
                          <m:r>
                            <a:rPr lang="en-US" sz="1000" b="0" i="1" smtClean="0">
                              <a:solidFill>
                                <a:schemeClr val="dk1"/>
                              </a:solidFill>
                              <a:latin typeface="Cambria Math" panose="02040503050406030204" pitchFamily="18" charset="0"/>
                              <a:cs typeface="Times New Roman" panose="02020603050405020304" pitchFamily="18" charset="0"/>
                            </a:rPr>
                            <m:t>𝑅𝐻</m:t>
                          </m:r>
                        </m:e>
                      </m:d>
                      <m:r>
                        <a:rPr lang="en-US" sz="1000" b="0" i="1" smtClean="0">
                          <a:solidFill>
                            <a:schemeClr val="dk1"/>
                          </a:solidFill>
                          <a:latin typeface="Cambria Math" panose="02040503050406030204" pitchFamily="18" charset="0"/>
                          <a:cs typeface="Times New Roman" panose="02020603050405020304" pitchFamily="18" charset="0"/>
                        </a:rPr>
                        <m:t>]</m:t>
                      </m:r>
                    </m:oMath>
                  </m:oMathPara>
                </a14:m>
                <a:endParaRPr lang="en-US" sz="1000" dirty="0">
                  <a:solidFill>
                    <a:schemeClr val="dk1"/>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644499" y="1273228"/>
                <a:ext cx="1840367" cy="553998"/>
              </a:xfrm>
              <a:prstGeom prst="rect">
                <a:avLst/>
              </a:prstGeom>
              <a:blipFill>
                <a:blip r:embed="rId3"/>
                <a:stretch>
                  <a:fillRect b="-21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67756" y="1277370"/>
                <a:ext cx="2149979" cy="765209"/>
              </a:xfrm>
              <a:prstGeom prst="rect">
                <a:avLst/>
              </a:prstGeom>
              <a:noFill/>
            </p:spPr>
            <p:txBody>
              <a:bodyPr wrap="square" rtlCol="0">
                <a:spAutoFit/>
              </a:bodyPr>
              <a:lstStyle/>
              <a:p>
                <a:r>
                  <a:rPr lang="en-US" sz="1000" dirty="0" err="1">
                    <a:latin typeface="Times New Roman" panose="02020603050405020304" pitchFamily="18" charset="0"/>
                    <a:cs typeface="Times New Roman" panose="02020603050405020304" pitchFamily="18" charset="0"/>
                  </a:rPr>
                  <a:t>Zeymer</a:t>
                </a:r>
                <a:r>
                  <a:rPr lang="en-US" sz="1000" dirty="0">
                    <a:latin typeface="Times New Roman" panose="02020603050405020304" pitchFamily="18" charset="0"/>
                    <a:cs typeface="Times New Roman" panose="02020603050405020304" pitchFamily="18" charset="0"/>
                  </a:rPr>
                  <a:t> et al. (2017</a:t>
                </a:r>
                <a:r>
                  <a:rPr lang="en-US" sz="1000" dirty="0" smtClean="0">
                    <a:latin typeface="Times New Roman" panose="02020603050405020304" pitchFamily="18" charset="0"/>
                    <a:cs typeface="Times New Roman" panose="02020603050405020304" pitchFamily="18" charset="0"/>
                  </a:rPr>
                  <a:t>)</a:t>
                </a:r>
              </a:p>
              <a:p>
                <a:r>
                  <a:rPr lang="en-US" sz="1000" dirty="0" smtClean="0">
                    <a:solidFill>
                      <a:schemeClr val="dk1"/>
                    </a:solidFill>
                    <a:latin typeface="Times New Roman" panose="02020603050405020304" pitchFamily="18" charset="0"/>
                    <a:cs typeface="Times New Roman" panose="02020603050405020304" pitchFamily="18" charset="0"/>
                  </a:rPr>
                  <a:t>Modified-</a:t>
                </a:r>
                <a:r>
                  <a:rPr lang="en-US" sz="1000" dirty="0" err="1" smtClean="0">
                    <a:solidFill>
                      <a:schemeClr val="dk1"/>
                    </a:solidFill>
                    <a:latin typeface="Times New Roman" panose="02020603050405020304" pitchFamily="18" charset="0"/>
                    <a:cs typeface="Times New Roman" panose="02020603050405020304" pitchFamily="18" charset="0"/>
                  </a:rPr>
                  <a:t>Oswin</a:t>
                </a:r>
                <a:endParaRPr lang="en-US" sz="1000" dirty="0">
                  <a:solidFill>
                    <a:schemeClr val="dk1"/>
                  </a:solidFill>
                  <a:latin typeface="Times New Roman" panose="02020603050405020304" pitchFamily="18" charset="0"/>
                  <a:cs typeface="Times New Roman" panose="02020603050405020304" pitchFamily="18" charset="0"/>
                </a:endParaRPr>
              </a:p>
              <a:p>
                <a14:m>
                  <m:oMath xmlns:m="http://schemas.openxmlformats.org/officeDocument/2006/math">
                    <m:r>
                      <a:rPr lang="en-US" sz="1000" i="1">
                        <a:latin typeface="Cambria Math" panose="02040503050406030204" pitchFamily="18" charset="0"/>
                      </a:rPr>
                      <m:t>𝑀𝐶</m:t>
                    </m:r>
                    <m:r>
                      <m:rPr>
                        <m:nor/>
                      </m:rPr>
                      <a:rPr lang="en-GB" sz="1000" i="1">
                        <a:latin typeface="Times New Roman" panose="02020603050405020304" pitchFamily="18" charset="0"/>
                        <a:cs typeface="Times New Roman" panose="02020603050405020304" pitchFamily="18" charset="0"/>
                      </a:rPr>
                      <m:t>=</m:t>
                    </m:r>
                  </m:oMath>
                </a14:m>
                <a:r>
                  <a:rPr lang="en-US" sz="1000" i="1"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1000" i="1">
                            <a:latin typeface="Cambria Math" panose="02040503050406030204" pitchFamily="18" charset="0"/>
                          </a:rPr>
                        </m:ctrlPr>
                      </m:sSupPr>
                      <m:e>
                        <m:d>
                          <m:dPr>
                            <m:ctrlPr>
                              <a:rPr lang="en-US" sz="1000" i="1">
                                <a:latin typeface="Cambria Math" panose="02040503050406030204" pitchFamily="18" charset="0"/>
                              </a:rPr>
                            </m:ctrlPr>
                          </m:dPr>
                          <m:e>
                            <m:r>
                              <a:rPr lang="en-GB" sz="1000" i="1">
                                <a:latin typeface="Cambria Math" panose="02040503050406030204" pitchFamily="18" charset="0"/>
                              </a:rPr>
                              <m:t>𝐴</m:t>
                            </m:r>
                            <m:r>
                              <a:rPr lang="en-GB" sz="1000" i="1">
                                <a:latin typeface="Cambria Math" panose="02040503050406030204" pitchFamily="18" charset="0"/>
                              </a:rPr>
                              <m:t>+</m:t>
                            </m:r>
                            <m:r>
                              <a:rPr lang="en-GB" sz="1000" i="1">
                                <a:latin typeface="Cambria Math" panose="02040503050406030204" pitchFamily="18" charset="0"/>
                              </a:rPr>
                              <m:t>𝐵𝑇</m:t>
                            </m:r>
                          </m:e>
                        </m:d>
                        <m:r>
                          <m:rPr>
                            <m:nor/>
                          </m:rPr>
                          <a:rPr lang="en-US" sz="1000" i="1" dirty="0">
                            <a:latin typeface="Times New Roman" panose="02020603050405020304" pitchFamily="18" charset="0"/>
                            <a:cs typeface="Times New Roman" panose="02020603050405020304" pitchFamily="18" charset="0"/>
                          </a:rPr>
                          <m:t> </m:t>
                        </m:r>
                        <m:r>
                          <m:rPr>
                            <m:nor/>
                          </m:rPr>
                          <a:rPr lang="en-US" sz="1000" dirty="0">
                            <a:latin typeface="Times New Roman" panose="02020603050405020304" pitchFamily="18" charset="0"/>
                            <a:cs typeface="Times New Roman" panose="02020603050405020304" pitchFamily="18" charset="0"/>
                          </a:rPr>
                          <m:t>[</m:t>
                        </m:r>
                        <m:sSub>
                          <m:sSubPr>
                            <m:ctrlPr>
                              <a:rPr lang="da-DK" sz="1000" i="1" dirty="0">
                                <a:latin typeface="Cambria Math" panose="02040503050406030204" pitchFamily="18" charset="0"/>
                                <a:cs typeface="Arial" panose="020B0604020202020204" pitchFamily="34" charset="0"/>
                              </a:rPr>
                            </m:ctrlPr>
                          </m:sSubPr>
                          <m:e>
                            <m:r>
                              <a:rPr lang="da-DK" sz="1000" i="1" dirty="0">
                                <a:latin typeface="Cambria Math" panose="02040503050406030204" pitchFamily="18" charset="0"/>
                                <a:cs typeface="Arial" panose="020B0604020202020204" pitchFamily="34" charset="0"/>
                              </a:rPr>
                              <m:t>𝑎</m:t>
                            </m:r>
                          </m:e>
                          <m:sub>
                            <m:r>
                              <m:rPr>
                                <m:nor/>
                              </m:rPr>
                              <a:rPr lang="da-DK" sz="1000" dirty="0">
                                <a:latin typeface="Times New Roman" panose="02020603050405020304" pitchFamily="18" charset="0"/>
                                <a:cs typeface="Times New Roman" panose="02020603050405020304" pitchFamily="18" charset="0"/>
                              </a:rPr>
                              <m:t>w</m:t>
                            </m:r>
                          </m:sub>
                        </m:sSub>
                        <m:r>
                          <m:rPr>
                            <m:nor/>
                          </m:rPr>
                          <a:rPr lang="en-US" sz="1000" dirty="0">
                            <a:latin typeface="Times New Roman" panose="02020603050405020304" pitchFamily="18" charset="0"/>
                            <a:cs typeface="Times New Roman" panose="02020603050405020304" pitchFamily="18" charset="0"/>
                          </a:rPr>
                          <m:t>/(1−</m:t>
                        </m:r>
                        <m:sSub>
                          <m:sSubPr>
                            <m:ctrlPr>
                              <a:rPr lang="da-DK" sz="1000" i="1" dirty="0">
                                <a:latin typeface="Cambria Math" panose="02040503050406030204" pitchFamily="18" charset="0"/>
                                <a:cs typeface="Arial" panose="020B0604020202020204" pitchFamily="34" charset="0"/>
                              </a:rPr>
                            </m:ctrlPr>
                          </m:sSubPr>
                          <m:e>
                            <m:r>
                              <a:rPr lang="da-DK" sz="1000" i="1" dirty="0">
                                <a:latin typeface="Cambria Math" panose="02040503050406030204" pitchFamily="18" charset="0"/>
                                <a:cs typeface="Arial" panose="020B0604020202020204" pitchFamily="34" charset="0"/>
                              </a:rPr>
                              <m:t>𝑎</m:t>
                            </m:r>
                          </m:e>
                          <m:sub>
                            <m:r>
                              <m:rPr>
                                <m:nor/>
                              </m:rPr>
                              <a:rPr lang="da-DK" sz="1000" dirty="0">
                                <a:latin typeface="Times New Roman" panose="02020603050405020304" pitchFamily="18" charset="0"/>
                                <a:cs typeface="Times New Roman" panose="02020603050405020304" pitchFamily="18" charset="0"/>
                              </a:rPr>
                              <m:t>w</m:t>
                            </m:r>
                          </m:sub>
                        </m:sSub>
                        <m:r>
                          <m:rPr>
                            <m:nor/>
                          </m:rPr>
                          <a:rPr lang="en-US" sz="1000" dirty="0">
                            <a:latin typeface="Times New Roman" panose="02020603050405020304" pitchFamily="18" charset="0"/>
                            <a:cs typeface="Times New Roman" panose="02020603050405020304" pitchFamily="18" charset="0"/>
                          </a:rPr>
                          <m:t>)] </m:t>
                        </m:r>
                      </m:e>
                      <m:sup>
                        <m:f>
                          <m:fPr>
                            <m:ctrlPr>
                              <a:rPr lang="en-US" sz="1000" i="1">
                                <a:latin typeface="Cambria Math" panose="02040503050406030204" pitchFamily="18" charset="0"/>
                              </a:rPr>
                            </m:ctrlPr>
                          </m:fPr>
                          <m:num>
                            <m:r>
                              <a:rPr lang="en-GB" sz="1000" i="1">
                                <a:latin typeface="Cambria Math" panose="02040503050406030204" pitchFamily="18" charset="0"/>
                              </a:rPr>
                              <m:t>1</m:t>
                            </m:r>
                          </m:num>
                          <m:den>
                            <m:r>
                              <a:rPr lang="en-GB" sz="1000" i="1">
                                <a:latin typeface="Cambria Math" panose="02040503050406030204" pitchFamily="18" charset="0"/>
                              </a:rPr>
                              <m:t>𝐶</m:t>
                            </m:r>
                          </m:den>
                        </m:f>
                      </m:sup>
                    </m:sSup>
                  </m:oMath>
                </a14:m>
                <a:endParaRPr lang="da-DK"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67756" y="1277370"/>
                <a:ext cx="2149979" cy="765209"/>
              </a:xfrm>
              <a:prstGeom prst="rect">
                <a:avLst/>
              </a:prstGeom>
              <a:blipFill>
                <a:blip r:embed="rId4"/>
                <a:stretch>
                  <a:fillRect/>
                </a:stretch>
              </a:blipFill>
            </p:spPr>
            <p:txBody>
              <a:bodyPr/>
              <a:lstStyle/>
              <a:p>
                <a:r>
                  <a:rPr lang="en-US">
                    <a:noFill/>
                  </a:rPr>
                  <a:t> </a:t>
                </a:r>
              </a:p>
            </p:txBody>
          </p:sp>
        </mc:Fallback>
      </mc:AlternateContent>
      <p:sp>
        <p:nvSpPr>
          <p:cNvPr id="8" name="Rectangle 7"/>
          <p:cNvSpPr/>
          <p:nvPr/>
        </p:nvSpPr>
        <p:spPr>
          <a:xfrm>
            <a:off x="0" y="0"/>
            <a:ext cx="28264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Figure </a:t>
            </a:r>
            <a:r>
              <a:rPr lang="en-US" dirty="0" smtClean="0">
                <a:latin typeface="Times New Roman" panose="02020603050405020304" pitchFamily="18" charset="0"/>
                <a:cs typeface="Times New Roman" panose="02020603050405020304" pitchFamily="18" charset="0"/>
              </a:rPr>
              <a:t>S1U. </a:t>
            </a:r>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97921" y="1795789"/>
            <a:ext cx="4704762" cy="3600000"/>
            <a:chOff x="97921" y="1795789"/>
            <a:chExt cx="4704762" cy="3600000"/>
          </a:xfrm>
        </p:grpSpPr>
        <p:graphicFrame>
          <p:nvGraphicFramePr>
            <p:cNvPr id="6" name="Object 5"/>
            <p:cNvGraphicFramePr>
              <a:graphicFrameLocks noChangeAspect="1"/>
            </p:cNvGraphicFramePr>
            <p:nvPr>
              <p:extLst>
                <p:ext uri="{D42A27DB-BD31-4B8C-83A1-F6EECF244321}">
                  <p14:modId xmlns:p14="http://schemas.microsoft.com/office/powerpoint/2010/main" val="817522692"/>
                </p:ext>
              </p:extLst>
            </p:nvPr>
          </p:nvGraphicFramePr>
          <p:xfrm>
            <a:off x="97921" y="1795789"/>
            <a:ext cx="4704762" cy="3600000"/>
          </p:xfrm>
          <a:graphic>
            <a:graphicData uri="http://schemas.openxmlformats.org/presentationml/2006/ole">
              <mc:AlternateContent xmlns:mc="http://schemas.openxmlformats.org/markup-compatibility/2006">
                <mc:Choice xmlns:v="urn:schemas-microsoft-com:vml" Requires="v">
                  <p:oleObj spid="_x0000_s22606" name="Graph" r:id="rId5" imgW="3920760" imgH="3000960" progId="Origin95.Graph">
                    <p:embed/>
                  </p:oleObj>
                </mc:Choice>
                <mc:Fallback>
                  <p:oleObj name="Graph" r:id="rId5" imgW="3920760" imgH="3000960" progId="Origin95.Graph">
                    <p:embed/>
                    <p:pic>
                      <p:nvPicPr>
                        <p:cNvPr id="2" name="Object 1"/>
                        <p:cNvPicPr/>
                        <p:nvPr/>
                      </p:nvPicPr>
                      <p:blipFill>
                        <a:blip r:embed="rId6"/>
                        <a:stretch>
                          <a:fillRect/>
                        </a:stretch>
                      </p:blipFill>
                      <p:spPr>
                        <a:xfrm>
                          <a:off x="97921" y="1795789"/>
                          <a:ext cx="4704762" cy="3600000"/>
                        </a:xfrm>
                        <a:prstGeom prst="rect">
                          <a:avLst/>
                        </a:prstGeom>
                      </p:spPr>
                    </p:pic>
                  </p:oleObj>
                </mc:Fallback>
              </mc:AlternateContent>
            </a:graphicData>
          </a:graphic>
        </p:graphicFrame>
        <p:sp>
          <p:nvSpPr>
            <p:cNvPr id="9" name="TextBox 8"/>
            <p:cNvSpPr txBox="1"/>
            <p:nvPr/>
          </p:nvSpPr>
          <p:spPr>
            <a:xfrm>
              <a:off x="1511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grpSp>
        <p:nvGrpSpPr>
          <p:cNvPr id="3" name="Group 2"/>
          <p:cNvGrpSpPr/>
          <p:nvPr/>
        </p:nvGrpSpPr>
        <p:grpSpPr>
          <a:xfrm>
            <a:off x="3960000" y="1800000"/>
            <a:ext cx="4704762" cy="3600000"/>
            <a:chOff x="3960000" y="1800000"/>
            <a:chExt cx="4704762" cy="3600000"/>
          </a:xfrm>
        </p:grpSpPr>
        <p:graphicFrame>
          <p:nvGraphicFramePr>
            <p:cNvPr id="4" name="Object 3"/>
            <p:cNvGraphicFramePr>
              <a:graphicFrameLocks noChangeAspect="1"/>
            </p:cNvGraphicFramePr>
            <p:nvPr>
              <p:extLst>
                <p:ext uri="{D42A27DB-BD31-4B8C-83A1-F6EECF244321}">
                  <p14:modId xmlns:p14="http://schemas.microsoft.com/office/powerpoint/2010/main" val="3555923654"/>
                </p:ext>
              </p:extLst>
            </p:nvPr>
          </p:nvGraphicFramePr>
          <p:xfrm>
            <a:off x="3960000" y="1800000"/>
            <a:ext cx="4704762" cy="3600000"/>
          </p:xfrm>
          <a:graphic>
            <a:graphicData uri="http://schemas.openxmlformats.org/presentationml/2006/ole">
              <mc:AlternateContent xmlns:mc="http://schemas.openxmlformats.org/markup-compatibility/2006">
                <mc:Choice xmlns:v="urn:schemas-microsoft-com:vml" Requires="v">
                  <p:oleObj spid="_x0000_s22607" name="Graph" r:id="rId7" imgW="3920760" imgH="3000960" progId="Origin95.Graph">
                    <p:embed/>
                  </p:oleObj>
                </mc:Choice>
                <mc:Fallback>
                  <p:oleObj name="Graph" r:id="rId7" imgW="3920760" imgH="3000960" progId="Origin95.Graph">
                    <p:embed/>
                    <p:pic>
                      <p:nvPicPr>
                        <p:cNvPr id="2" name="Object 1"/>
                        <p:cNvPicPr/>
                        <p:nvPr/>
                      </p:nvPicPr>
                      <p:blipFill>
                        <a:blip r:embed="rId8"/>
                        <a:stretch>
                          <a:fillRect/>
                        </a:stretch>
                      </p:blipFill>
                      <p:spPr>
                        <a:xfrm>
                          <a:off x="3960000" y="1800000"/>
                          <a:ext cx="4704762" cy="3600000"/>
                        </a:xfrm>
                        <a:prstGeom prst="rect">
                          <a:avLst/>
                        </a:prstGeom>
                      </p:spPr>
                    </p:pic>
                  </p:oleObj>
                </mc:Fallback>
              </mc:AlternateContent>
            </a:graphicData>
          </a:graphic>
        </p:graphicFrame>
        <p:sp>
          <p:nvSpPr>
            <p:cNvPr id="10" name="TextBox 9"/>
            <p:cNvSpPr txBox="1"/>
            <p:nvPr/>
          </p:nvSpPr>
          <p:spPr>
            <a:xfrm>
              <a:off x="5255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81055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204547" y="912182"/>
                <a:ext cx="2957878" cy="116083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Lazarov et al. (2020)</a:t>
                </a:r>
              </a:p>
              <a:p>
                <a:r>
                  <a:rPr lang="en-US" sz="1000" dirty="0" err="1" smtClean="0">
                    <a:solidFill>
                      <a:schemeClr val="dk1"/>
                    </a:solidFill>
                    <a:latin typeface="Times New Roman" panose="02020603050405020304" pitchFamily="18" charset="0"/>
                    <a:cs typeface="Times New Roman" panose="02020603050405020304" pitchFamily="18" charset="0"/>
                  </a:rPr>
                  <a:t>Oswin</a:t>
                </a:r>
                <a:endParaRPr lang="en-US" sz="1000" dirty="0">
                  <a:solidFill>
                    <a:schemeClr val="dk1"/>
                  </a:solidFill>
                  <a:latin typeface="Times New Roman" panose="02020603050405020304" pitchFamily="18" charset="0"/>
                  <a:cs typeface="Times New Roman" panose="02020603050405020304" pitchFamily="18" charset="0"/>
                </a:endParaRPr>
              </a:p>
              <a:p>
                <a14:m>
                  <m:oMath xmlns:m="http://schemas.openxmlformats.org/officeDocument/2006/math">
                    <m:r>
                      <a:rPr lang="en-US" sz="1000" i="1">
                        <a:latin typeface="Cambria Math" panose="02040503050406030204" pitchFamily="18" charset="0"/>
                      </a:rPr>
                      <m:t>𝑀𝐶</m:t>
                    </m:r>
                    <m:r>
                      <m:rPr>
                        <m:nor/>
                      </m:rPr>
                      <a:rPr lang="en-GB" sz="1000" i="1">
                        <a:latin typeface="Times New Roman" panose="02020603050405020304" pitchFamily="18" charset="0"/>
                        <a:cs typeface="Times New Roman" panose="02020603050405020304" pitchFamily="18" charset="0"/>
                      </a:rPr>
                      <m:t>=</m:t>
                    </m:r>
                  </m:oMath>
                </a14:m>
                <a:r>
                  <a:rPr lang="en-US" sz="1000" i="1"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1000" i="1">
                            <a:latin typeface="Cambria Math" panose="02040503050406030204" pitchFamily="18" charset="0"/>
                          </a:rPr>
                        </m:ctrlPr>
                      </m:sSupPr>
                      <m:e>
                        <m:d>
                          <m:dPr>
                            <m:ctrlPr>
                              <a:rPr lang="en-US" sz="1000" i="1">
                                <a:latin typeface="Cambria Math" panose="02040503050406030204" pitchFamily="18" charset="0"/>
                              </a:rPr>
                            </m:ctrlPr>
                          </m:dPr>
                          <m:e>
                            <m:r>
                              <a:rPr lang="en-GB" sz="1000" i="1">
                                <a:latin typeface="Cambria Math" panose="02040503050406030204" pitchFamily="18" charset="0"/>
                              </a:rPr>
                              <m:t>𝐴</m:t>
                            </m:r>
                            <m:r>
                              <a:rPr lang="en-GB" sz="1000" i="1">
                                <a:latin typeface="Cambria Math" panose="02040503050406030204" pitchFamily="18" charset="0"/>
                              </a:rPr>
                              <m:t>+</m:t>
                            </m:r>
                            <m:r>
                              <a:rPr lang="en-GB" sz="1000" i="1">
                                <a:latin typeface="Cambria Math" panose="02040503050406030204" pitchFamily="18" charset="0"/>
                              </a:rPr>
                              <m:t>𝐵𝑇</m:t>
                            </m:r>
                          </m:e>
                        </m:d>
                        <m:r>
                          <m:rPr>
                            <m:nor/>
                          </m:rPr>
                          <a:rPr lang="en-US" sz="1000" i="1" dirty="0">
                            <a:latin typeface="Times New Roman" panose="02020603050405020304" pitchFamily="18" charset="0"/>
                            <a:cs typeface="Times New Roman" panose="02020603050405020304" pitchFamily="18" charset="0"/>
                          </a:rPr>
                          <m:t> </m:t>
                        </m:r>
                        <m:r>
                          <m:rPr>
                            <m:nor/>
                          </m:rPr>
                          <a:rPr lang="en-US" sz="1000" dirty="0">
                            <a:latin typeface="Times New Roman" panose="02020603050405020304" pitchFamily="18" charset="0"/>
                            <a:cs typeface="Times New Roman" panose="02020603050405020304" pitchFamily="18" charset="0"/>
                          </a:rPr>
                          <m:t>[</m:t>
                        </m:r>
                        <m:sSub>
                          <m:sSubPr>
                            <m:ctrlPr>
                              <a:rPr lang="da-DK" sz="1000" i="1" dirty="0">
                                <a:latin typeface="Cambria Math" panose="02040503050406030204" pitchFamily="18" charset="0"/>
                                <a:cs typeface="Arial" panose="020B0604020202020204" pitchFamily="34" charset="0"/>
                              </a:rPr>
                            </m:ctrlPr>
                          </m:sSubPr>
                          <m:e>
                            <m:r>
                              <a:rPr lang="da-DK" sz="1000" i="1" dirty="0">
                                <a:latin typeface="Cambria Math" panose="02040503050406030204" pitchFamily="18" charset="0"/>
                                <a:cs typeface="Arial" panose="020B0604020202020204" pitchFamily="34" charset="0"/>
                              </a:rPr>
                              <m:t>𝑎</m:t>
                            </m:r>
                          </m:e>
                          <m:sub>
                            <m:r>
                              <m:rPr>
                                <m:nor/>
                              </m:rPr>
                              <a:rPr lang="da-DK" sz="1000" dirty="0">
                                <a:latin typeface="Times New Roman" panose="02020603050405020304" pitchFamily="18" charset="0"/>
                                <a:cs typeface="Times New Roman" panose="02020603050405020304" pitchFamily="18" charset="0"/>
                              </a:rPr>
                              <m:t>w</m:t>
                            </m:r>
                          </m:sub>
                        </m:sSub>
                        <m:r>
                          <m:rPr>
                            <m:nor/>
                          </m:rPr>
                          <a:rPr lang="en-US" sz="1000" dirty="0">
                            <a:latin typeface="Times New Roman" panose="02020603050405020304" pitchFamily="18" charset="0"/>
                            <a:cs typeface="Times New Roman" panose="02020603050405020304" pitchFamily="18" charset="0"/>
                          </a:rPr>
                          <m:t>/(1−</m:t>
                        </m:r>
                        <m:sSub>
                          <m:sSubPr>
                            <m:ctrlPr>
                              <a:rPr lang="da-DK" sz="1000" i="1" dirty="0">
                                <a:latin typeface="Cambria Math" panose="02040503050406030204" pitchFamily="18" charset="0"/>
                                <a:cs typeface="Arial" panose="020B0604020202020204" pitchFamily="34" charset="0"/>
                              </a:rPr>
                            </m:ctrlPr>
                          </m:sSubPr>
                          <m:e>
                            <m:r>
                              <a:rPr lang="da-DK" sz="1000" i="1" dirty="0">
                                <a:latin typeface="Cambria Math" panose="02040503050406030204" pitchFamily="18" charset="0"/>
                                <a:cs typeface="Arial" panose="020B0604020202020204" pitchFamily="34" charset="0"/>
                              </a:rPr>
                              <m:t>𝑎</m:t>
                            </m:r>
                          </m:e>
                          <m:sub>
                            <m:r>
                              <m:rPr>
                                <m:nor/>
                              </m:rPr>
                              <a:rPr lang="da-DK" sz="1000" dirty="0">
                                <a:latin typeface="Times New Roman" panose="02020603050405020304" pitchFamily="18" charset="0"/>
                                <a:cs typeface="Times New Roman" panose="02020603050405020304" pitchFamily="18" charset="0"/>
                              </a:rPr>
                              <m:t>w</m:t>
                            </m:r>
                          </m:sub>
                        </m:sSub>
                        <m:r>
                          <m:rPr>
                            <m:nor/>
                          </m:rPr>
                          <a:rPr lang="en-US" sz="1000" dirty="0">
                            <a:latin typeface="Times New Roman" panose="02020603050405020304" pitchFamily="18" charset="0"/>
                            <a:cs typeface="Times New Roman" panose="02020603050405020304" pitchFamily="18" charset="0"/>
                          </a:rPr>
                          <m:t>)] </m:t>
                        </m:r>
                      </m:e>
                      <m:sup>
                        <m:r>
                          <a:rPr lang="en-US" sz="1000" b="0" i="1" dirty="0" smtClean="0">
                            <a:latin typeface="Cambria Math" panose="02040503050406030204" pitchFamily="18" charset="0"/>
                            <a:cs typeface="Times New Roman" panose="02020603050405020304" pitchFamily="18" charset="0"/>
                          </a:rPr>
                          <m:t>𝐶</m:t>
                        </m:r>
                      </m:sup>
                    </m:sSup>
                  </m:oMath>
                </a14:m>
                <a:endParaRPr lang="en-US" sz="1000" dirty="0" smtClean="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r>
                  <a:rPr lang="en-US" sz="1000" dirty="0" smtClean="0">
                    <a:solidFill>
                      <a:schemeClr val="dk1"/>
                    </a:solidFill>
                    <a:latin typeface="Times New Roman" panose="02020603050405020304" pitchFamily="18" charset="0"/>
                    <a:cs typeface="Times New Roman" panose="02020603050405020304" pitchFamily="18" charset="0"/>
                  </a:rPr>
                  <a:t>Modified- </a:t>
                </a:r>
                <a:r>
                  <a:rPr lang="en-US" sz="1000" dirty="0">
                    <a:solidFill>
                      <a:schemeClr val="dk1"/>
                    </a:solidFill>
                    <a:latin typeface="Times New Roman" panose="02020603050405020304" pitchFamily="18" charset="0"/>
                    <a:cs typeface="Times New Roman" panose="02020603050405020304" pitchFamily="18" charset="0"/>
                  </a:rPr>
                  <a:t>Chung-Pfost</a:t>
                </a:r>
                <a:endParaRPr lang="en-US" sz="1000" i="1" dirty="0">
                  <a:solidFill>
                    <a:schemeClr val="dk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1000" i="1">
                          <a:solidFill>
                            <a:schemeClr val="dk1"/>
                          </a:solidFill>
                          <a:latin typeface="Cambria Math" panose="02040503050406030204" pitchFamily="18" charset="0"/>
                          <a:cs typeface="Times New Roman" panose="02020603050405020304" pitchFamily="18" charset="0"/>
                        </a:rPr>
                        <m:t>𝑀𝐶</m:t>
                      </m:r>
                      <m:r>
                        <a:rPr lang="en-US" sz="1000" i="1">
                          <a:solidFill>
                            <a:schemeClr val="dk1"/>
                          </a:solidFill>
                          <a:latin typeface="Cambria Math" panose="02040503050406030204" pitchFamily="18" charset="0"/>
                          <a:cs typeface="Times New Roman" panose="02020603050405020304" pitchFamily="18" charset="0"/>
                        </a:rPr>
                        <m:t>=</m:t>
                      </m:r>
                      <m:f>
                        <m:fPr>
                          <m:ctrlPr>
                            <a:rPr lang="en-150" sz="1000" i="1">
                              <a:solidFill>
                                <a:schemeClr val="dk1"/>
                              </a:solidFill>
                              <a:latin typeface="Cambria Math" panose="02040503050406030204" pitchFamily="18" charset="0"/>
                              <a:cs typeface="Times New Roman" panose="02020603050405020304" pitchFamily="18" charset="0"/>
                            </a:rPr>
                          </m:ctrlPr>
                        </m:fPr>
                        <m:num>
                          <m:r>
                            <a:rPr lang="en-US" sz="1000" i="1">
                              <a:solidFill>
                                <a:schemeClr val="dk1"/>
                              </a:solidFill>
                              <a:latin typeface="Cambria Math" panose="02040503050406030204" pitchFamily="18" charset="0"/>
                              <a:cs typeface="Times New Roman" panose="02020603050405020304" pitchFamily="18" charset="0"/>
                            </a:rPr>
                            <m:t>1</m:t>
                          </m:r>
                        </m:num>
                        <m:den>
                          <m:r>
                            <a:rPr lang="en-US" sz="1000" i="1">
                              <a:solidFill>
                                <a:schemeClr val="dk1"/>
                              </a:solidFill>
                              <a:latin typeface="Cambria Math" panose="02040503050406030204" pitchFamily="18" charset="0"/>
                              <a:cs typeface="Times New Roman" panose="02020603050405020304" pitchFamily="18" charset="0"/>
                            </a:rPr>
                            <m:t>−</m:t>
                          </m:r>
                          <m:r>
                            <a:rPr lang="en-US" sz="1000" i="1">
                              <a:solidFill>
                                <a:schemeClr val="dk1"/>
                              </a:solidFill>
                              <a:latin typeface="Cambria Math" panose="02040503050406030204" pitchFamily="18" charset="0"/>
                              <a:cs typeface="Times New Roman" panose="02020603050405020304" pitchFamily="18" charset="0"/>
                            </a:rPr>
                            <m:t>𝐶</m:t>
                          </m:r>
                        </m:den>
                      </m:f>
                      <m:r>
                        <a:rPr lang="en-US" sz="1000" i="1">
                          <a:solidFill>
                            <a:schemeClr val="dk1"/>
                          </a:solidFill>
                          <a:latin typeface="Cambria Math" panose="02040503050406030204" pitchFamily="18" charset="0"/>
                          <a:cs typeface="Times New Roman" panose="02020603050405020304" pitchFamily="18" charset="0"/>
                        </a:rPr>
                        <m:t>[</m:t>
                      </m:r>
                      <m:r>
                        <m:rPr>
                          <m:sty m:val="p"/>
                        </m:rPr>
                        <a:rPr lang="en-US" sz="1000">
                          <a:solidFill>
                            <a:schemeClr val="dk1"/>
                          </a:solidFill>
                          <a:latin typeface="Cambria Math" panose="02040503050406030204" pitchFamily="18" charset="0"/>
                          <a:cs typeface="Times New Roman" panose="02020603050405020304" pitchFamily="18" charset="0"/>
                        </a:rPr>
                        <m:t>ln</m:t>
                      </m:r>
                      <m:r>
                        <a:rPr lang="en-US" sz="1000" i="1">
                          <a:solidFill>
                            <a:schemeClr val="dk1"/>
                          </a:solidFill>
                          <a:latin typeface="Cambria Math" panose="02040503050406030204" pitchFamily="18" charset="0"/>
                          <a:cs typeface="Times New Roman" panose="02020603050405020304" pitchFamily="18" charset="0"/>
                        </a:rPr>
                        <m:t>⁡(</m:t>
                      </m:r>
                      <m:f>
                        <m:fPr>
                          <m:ctrlPr>
                            <a:rPr lang="en-150" sz="1000" i="1">
                              <a:solidFill>
                                <a:schemeClr val="dk1"/>
                              </a:solidFill>
                              <a:latin typeface="Cambria Math" panose="02040503050406030204" pitchFamily="18" charset="0"/>
                              <a:cs typeface="Times New Roman" panose="02020603050405020304" pitchFamily="18" charset="0"/>
                            </a:rPr>
                          </m:ctrlPr>
                        </m:fPr>
                        <m:num>
                          <m:func>
                            <m:funcPr>
                              <m:ctrlPr>
                                <a:rPr lang="en-US" sz="1000" i="1">
                                  <a:solidFill>
                                    <a:schemeClr val="dk1"/>
                                  </a:solidFill>
                                  <a:latin typeface="Cambria Math" panose="02040503050406030204" pitchFamily="18" charset="0"/>
                                  <a:cs typeface="Times New Roman" panose="02020603050405020304" pitchFamily="18" charset="0"/>
                                </a:rPr>
                              </m:ctrlPr>
                            </m:funcPr>
                            <m:fName>
                              <m:r>
                                <m:rPr>
                                  <m:sty m:val="p"/>
                                </m:rPr>
                                <a:rPr lang="en-US" sz="1000">
                                  <a:solidFill>
                                    <a:schemeClr val="dk1"/>
                                  </a:solidFill>
                                  <a:latin typeface="Cambria Math" panose="02040503050406030204" pitchFamily="18" charset="0"/>
                                  <a:cs typeface="Times New Roman" panose="02020603050405020304" pitchFamily="18" charset="0"/>
                                </a:rPr>
                                <m:t>ln</m:t>
                              </m:r>
                            </m:fName>
                            <m:e>
                              <m:d>
                                <m:dPr>
                                  <m:ctrlPr>
                                    <a:rPr lang="en-US" sz="1000" i="1">
                                      <a:solidFill>
                                        <a:schemeClr val="dk1"/>
                                      </a:solidFill>
                                      <a:latin typeface="Cambria Math" panose="02040503050406030204" pitchFamily="18" charset="0"/>
                                      <a:cs typeface="Times New Roman" panose="02020603050405020304" pitchFamily="18" charset="0"/>
                                    </a:rPr>
                                  </m:ctrlPr>
                                </m:dPr>
                                <m:e>
                                  <m:sSub>
                                    <m:sSubPr>
                                      <m:ctrlPr>
                                        <a:rPr lang="da-DK" sz="1000" i="1">
                                          <a:latin typeface="Cambria Math" panose="02040503050406030204" pitchFamily="18" charset="0"/>
                                          <a:ea typeface="Cambria Math" panose="02040503050406030204" pitchFamily="18" charset="0"/>
                                          <a:cs typeface="Arial" panose="020B0604020202020204" pitchFamily="34" charset="0"/>
                                        </a:rPr>
                                      </m:ctrlPr>
                                    </m:sSubPr>
                                    <m:e>
                                      <m:r>
                                        <a:rPr lang="da-DK" sz="1000" i="1">
                                          <a:latin typeface="Cambria Math" panose="02040503050406030204" pitchFamily="18" charset="0"/>
                                          <a:ea typeface="Cambria Math" panose="02040503050406030204" pitchFamily="18" charset="0"/>
                                          <a:cs typeface="Arial" panose="020B0604020202020204" pitchFamily="34" charset="0"/>
                                        </a:rPr>
                                        <m:t>𝑎</m:t>
                                      </m:r>
                                    </m:e>
                                    <m:sub>
                                      <m:r>
                                        <a:rPr lang="da-DK" sz="1000" i="1">
                                          <a:latin typeface="Cambria Math" panose="02040503050406030204" pitchFamily="18" charset="0"/>
                                          <a:ea typeface="Cambria Math" panose="02040503050406030204" pitchFamily="18" charset="0"/>
                                          <a:cs typeface="Arial" panose="020B0604020202020204" pitchFamily="34" charset="0"/>
                                        </a:rPr>
                                        <m:t>𝑤</m:t>
                                      </m:r>
                                    </m:sub>
                                  </m:sSub>
                                </m:e>
                              </m:d>
                              <m:r>
                                <a:rPr lang="en-US" sz="1000" i="1">
                                  <a:solidFill>
                                    <a:schemeClr val="dk1"/>
                                  </a:solidFill>
                                  <a:latin typeface="Cambria Math" panose="02040503050406030204" pitchFamily="18" charset="0"/>
                                  <a:ea typeface="Cambria Math" panose="02040503050406030204" pitchFamily="18" charset="0"/>
                                  <a:cs typeface="Arial" panose="020B0604020202020204" pitchFamily="34" charset="0"/>
                                </a:rPr>
                                <m:t> (</m:t>
                              </m:r>
                              <m:r>
                                <a:rPr lang="en-US" sz="1000" i="1">
                                  <a:solidFill>
                                    <a:schemeClr val="dk1"/>
                                  </a:solidFill>
                                  <a:latin typeface="Cambria Math" panose="02040503050406030204" pitchFamily="18" charset="0"/>
                                  <a:ea typeface="Cambria Math" panose="02040503050406030204" pitchFamily="18" charset="0"/>
                                  <a:cs typeface="Arial" panose="020B0604020202020204" pitchFamily="34" charset="0"/>
                                </a:rPr>
                                <m:t>𝑇</m:t>
                              </m:r>
                              <m:r>
                                <a:rPr lang="en-US" sz="1000" i="1">
                                  <a:solidFill>
                                    <a:schemeClr val="dk1"/>
                                  </a:solidFill>
                                  <a:latin typeface="Cambria Math" panose="02040503050406030204" pitchFamily="18" charset="0"/>
                                  <a:ea typeface="Cambria Math" panose="02040503050406030204" pitchFamily="18" charset="0"/>
                                  <a:cs typeface="Arial" panose="020B0604020202020204" pitchFamily="34" charset="0"/>
                                </a:rPr>
                                <m:t>+</m:t>
                              </m:r>
                              <m:r>
                                <a:rPr lang="en-US" sz="1000" i="1">
                                  <a:solidFill>
                                    <a:schemeClr val="dk1"/>
                                  </a:solidFill>
                                  <a:latin typeface="Cambria Math" panose="02040503050406030204" pitchFamily="18" charset="0"/>
                                  <a:ea typeface="Cambria Math" panose="02040503050406030204" pitchFamily="18" charset="0"/>
                                  <a:cs typeface="Arial" panose="020B0604020202020204" pitchFamily="34" charset="0"/>
                                </a:rPr>
                                <m:t>𝐵</m:t>
                              </m:r>
                              <m:r>
                                <a:rPr lang="en-US" sz="1000" i="1">
                                  <a:solidFill>
                                    <a:schemeClr val="dk1"/>
                                  </a:solidFill>
                                  <a:latin typeface="Cambria Math" panose="02040503050406030204" pitchFamily="18" charset="0"/>
                                  <a:ea typeface="Cambria Math" panose="02040503050406030204" pitchFamily="18" charset="0"/>
                                  <a:cs typeface="Arial" panose="020B0604020202020204" pitchFamily="34" charset="0"/>
                                </a:rPr>
                                <m:t>)</m:t>
                              </m:r>
                            </m:e>
                          </m:func>
                        </m:num>
                        <m:den>
                          <m:r>
                            <a:rPr lang="en-US" sz="1000" i="1">
                              <a:solidFill>
                                <a:schemeClr val="dk1"/>
                              </a:solidFill>
                              <a:latin typeface="Cambria Math" panose="02040503050406030204" pitchFamily="18" charset="0"/>
                              <a:cs typeface="Times New Roman" panose="02020603050405020304" pitchFamily="18" charset="0"/>
                            </a:rPr>
                            <m:t>−</m:t>
                          </m:r>
                          <m:r>
                            <a:rPr lang="en-US" sz="1000" i="1">
                              <a:solidFill>
                                <a:schemeClr val="dk1"/>
                              </a:solidFill>
                              <a:latin typeface="Cambria Math" panose="02040503050406030204" pitchFamily="18" charset="0"/>
                              <a:cs typeface="Times New Roman" panose="02020603050405020304" pitchFamily="18" charset="0"/>
                            </a:rPr>
                            <m:t>𝐴</m:t>
                          </m:r>
                        </m:den>
                      </m:f>
                      <m:r>
                        <a:rPr lang="en-US" sz="1000" i="1">
                          <a:solidFill>
                            <a:schemeClr val="dk1"/>
                          </a:solidFill>
                          <a:latin typeface="Cambria Math" panose="02040503050406030204" pitchFamily="18" charset="0"/>
                          <a:cs typeface="Times New Roman" panose="02020603050405020304" pitchFamily="18" charset="0"/>
                        </a:rPr>
                        <m:t> )]</m:t>
                      </m:r>
                    </m:oMath>
                  </m:oMathPara>
                </a14:m>
                <a:endParaRPr lang="en-US" sz="1000" dirty="0">
                  <a:solidFill>
                    <a:schemeClr val="dk1"/>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04547" y="912182"/>
                <a:ext cx="2957878" cy="1160831"/>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0" y="0"/>
            <a:ext cx="28264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Figure </a:t>
            </a:r>
            <a:r>
              <a:rPr lang="en-US" dirty="0" smtClean="0">
                <a:latin typeface="Times New Roman" panose="02020603050405020304" pitchFamily="18" charset="0"/>
                <a:cs typeface="Times New Roman" panose="02020603050405020304" pitchFamily="18" charset="0"/>
              </a:rPr>
              <a:t>S1V. </a:t>
            </a:r>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474034" y="1790663"/>
            <a:ext cx="4704762" cy="3600000"/>
            <a:chOff x="474034" y="1790663"/>
            <a:chExt cx="4704762" cy="3600000"/>
          </a:xfrm>
        </p:grpSpPr>
        <p:graphicFrame>
          <p:nvGraphicFramePr>
            <p:cNvPr id="4" name="Object 3"/>
            <p:cNvGraphicFramePr>
              <a:graphicFrameLocks noChangeAspect="1"/>
            </p:cNvGraphicFramePr>
            <p:nvPr>
              <p:extLst>
                <p:ext uri="{D42A27DB-BD31-4B8C-83A1-F6EECF244321}">
                  <p14:modId xmlns:p14="http://schemas.microsoft.com/office/powerpoint/2010/main" val="1909093242"/>
                </p:ext>
              </p:extLst>
            </p:nvPr>
          </p:nvGraphicFramePr>
          <p:xfrm>
            <a:off x="474034" y="1790663"/>
            <a:ext cx="4704762" cy="3600000"/>
          </p:xfrm>
          <a:graphic>
            <a:graphicData uri="http://schemas.openxmlformats.org/presentationml/2006/ole">
              <mc:AlternateContent xmlns:mc="http://schemas.openxmlformats.org/markup-compatibility/2006">
                <mc:Choice xmlns:v="urn:schemas-microsoft-com:vml" Requires="v">
                  <p:oleObj spid="_x0000_s25630" name="Graph" r:id="rId4" imgW="3920760" imgH="3000960" progId="Origin95.Graph">
                    <p:embed/>
                  </p:oleObj>
                </mc:Choice>
                <mc:Fallback>
                  <p:oleObj name="Graph" r:id="rId4" imgW="3920760" imgH="3000960" progId="Origin95.Graph">
                    <p:embed/>
                    <p:pic>
                      <p:nvPicPr>
                        <p:cNvPr id="2" name="Object 1"/>
                        <p:cNvPicPr/>
                        <p:nvPr/>
                      </p:nvPicPr>
                      <p:blipFill>
                        <a:blip r:embed="rId5"/>
                        <a:stretch>
                          <a:fillRect/>
                        </a:stretch>
                      </p:blipFill>
                      <p:spPr>
                        <a:xfrm>
                          <a:off x="474034" y="1790663"/>
                          <a:ext cx="4704762" cy="3600000"/>
                        </a:xfrm>
                        <a:prstGeom prst="rect">
                          <a:avLst/>
                        </a:prstGeom>
                      </p:spPr>
                    </p:pic>
                  </p:oleObj>
                </mc:Fallback>
              </mc:AlternateContent>
            </a:graphicData>
          </a:graphic>
        </p:graphicFrame>
        <p:sp>
          <p:nvSpPr>
            <p:cNvPr id="7" name="TextBox 6"/>
            <p:cNvSpPr txBox="1"/>
            <p:nvPr/>
          </p:nvSpPr>
          <p:spPr>
            <a:xfrm>
              <a:off x="1511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41324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757493" y="1275640"/>
                <a:ext cx="2414331" cy="866327"/>
              </a:xfrm>
              <a:prstGeom prst="rect">
                <a:avLst/>
              </a:prstGeom>
              <a:noFill/>
            </p:spPr>
            <p:txBody>
              <a:bodyPr wrap="square" rtlCol="0">
                <a:spAutoFit/>
              </a:bodyPr>
              <a:lstStyle/>
              <a:p>
                <a:r>
                  <a:rPr lang="da-DK" sz="1000" dirty="0" err="1">
                    <a:latin typeface="Times New Roman" panose="02020603050405020304" pitchFamily="18" charset="0"/>
                    <a:cs typeface="Times New Roman" panose="02020603050405020304" pitchFamily="18" charset="0"/>
                  </a:rPr>
                  <a:t>Bazin</a:t>
                </a:r>
                <a:r>
                  <a:rPr lang="da-DK" sz="1000" dirty="0">
                    <a:latin typeface="Times New Roman" panose="02020603050405020304" pitchFamily="18" charset="0"/>
                    <a:cs typeface="Times New Roman" panose="02020603050405020304" pitchFamily="18" charset="0"/>
                  </a:rPr>
                  <a:t> et al. (2011)</a:t>
                </a:r>
              </a:p>
              <a:p>
                <a:r>
                  <a:rPr lang="da-DK" sz="1000" dirty="0" err="1">
                    <a:latin typeface="Times New Roman" panose="02020603050405020304" pitchFamily="18" charset="0"/>
                    <a:cs typeface="Times New Roman" panose="02020603050405020304" pitchFamily="18" charset="0"/>
                  </a:rPr>
                  <a:t>Adapted</a:t>
                </a:r>
                <a:r>
                  <a:rPr lang="da-DK" sz="1000" dirty="0">
                    <a:latin typeface="Times New Roman" panose="02020603050405020304" pitchFamily="18" charset="0"/>
                    <a:cs typeface="Times New Roman" panose="02020603050405020304" pitchFamily="18" charset="0"/>
                  </a:rPr>
                  <a:t> </a:t>
                </a:r>
                <a:r>
                  <a:rPr lang="da-DK" sz="1000" dirty="0" err="1" smtClean="0">
                    <a:latin typeface="Times New Roman" panose="02020603050405020304" pitchFamily="18" charset="0"/>
                    <a:cs typeface="Times New Roman" panose="02020603050405020304" pitchFamily="18" charset="0"/>
                  </a:rPr>
                  <a:t>D’Arcy</a:t>
                </a:r>
                <a:r>
                  <a:rPr lang="da-DK" sz="1000" dirty="0" smtClean="0">
                    <a:latin typeface="Times New Roman" panose="02020603050405020304" pitchFamily="18" charset="0"/>
                    <a:cs typeface="Times New Roman" panose="02020603050405020304" pitchFamily="18" charset="0"/>
                  </a:rPr>
                  <a:t>-Watt</a:t>
                </a:r>
                <a:endParaRPr lang="da-DK" sz="10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da-DK" sz="1000" i="1">
                          <a:latin typeface="Cambria Math" panose="02040503050406030204" pitchFamily="18" charset="0"/>
                          <a:cs typeface="Arial" panose="020B0604020202020204" pitchFamily="34" charset="0"/>
                        </a:rPr>
                        <m:t>𝑀𝐶</m:t>
                      </m:r>
                      <m:r>
                        <a:rPr lang="da-DK" sz="1000" i="1">
                          <a:latin typeface="Cambria Math" panose="02040503050406030204" pitchFamily="18" charset="0"/>
                          <a:ea typeface="Cambria Math" panose="02040503050406030204" pitchFamily="18" charset="0"/>
                          <a:cs typeface="Arial" panose="020B0604020202020204" pitchFamily="34" charset="0"/>
                        </a:rPr>
                        <m:t>=</m:t>
                      </m:r>
                      <m:r>
                        <a:rPr lang="da-DK" sz="1000" i="1">
                          <a:latin typeface="Cambria Math" panose="02040503050406030204" pitchFamily="18" charset="0"/>
                          <a:ea typeface="Cambria Math" panose="02040503050406030204" pitchFamily="18" charset="0"/>
                          <a:cs typeface="Arial" panose="020B0604020202020204" pitchFamily="34" charset="0"/>
                        </a:rPr>
                        <m:t>𝐾</m:t>
                      </m:r>
                      <m:r>
                        <a:rPr lang="da-DK" sz="1000" i="1">
                          <a:latin typeface="Cambria Math" panose="02040503050406030204" pitchFamily="18" charset="0"/>
                          <a:ea typeface="Cambria Math" panose="02040503050406030204" pitchFamily="18" charset="0"/>
                          <a:cs typeface="Arial" panose="020B0604020202020204" pitchFamily="34" charset="0"/>
                        </a:rPr>
                        <m:t>′+</m:t>
                      </m:r>
                      <m:r>
                        <a:rPr lang="da-DK" sz="1000" i="1">
                          <a:latin typeface="Cambria Math" panose="02040503050406030204" pitchFamily="18" charset="0"/>
                          <a:ea typeface="Cambria Math" panose="02040503050406030204" pitchFamily="18" charset="0"/>
                          <a:cs typeface="Arial" panose="020B0604020202020204" pitchFamily="34" charset="0"/>
                        </a:rPr>
                        <m:t>𝑐</m:t>
                      </m:r>
                      <m:sSub>
                        <m:sSubPr>
                          <m:ctrlPr>
                            <a:rPr lang="da-DK" sz="1000" i="1">
                              <a:latin typeface="Cambria Math" panose="02040503050406030204" pitchFamily="18" charset="0"/>
                              <a:ea typeface="Cambria Math" panose="02040503050406030204" pitchFamily="18" charset="0"/>
                              <a:cs typeface="Arial" panose="020B0604020202020204" pitchFamily="34" charset="0"/>
                            </a:rPr>
                          </m:ctrlPr>
                        </m:sSubPr>
                        <m:e>
                          <m:r>
                            <a:rPr lang="da-DK" sz="1000" i="1">
                              <a:latin typeface="Cambria Math" panose="02040503050406030204" pitchFamily="18" charset="0"/>
                              <a:ea typeface="Cambria Math" panose="02040503050406030204" pitchFamily="18" charset="0"/>
                              <a:cs typeface="Arial" panose="020B0604020202020204" pitchFamily="34" charset="0"/>
                            </a:rPr>
                            <m:t>𝑎</m:t>
                          </m:r>
                        </m:e>
                        <m:sub>
                          <m:r>
                            <m:rPr>
                              <m:nor/>
                            </m:rPr>
                            <a:rPr lang="da-DK" sz="1000">
                              <a:latin typeface="Times New Roman" panose="02020603050405020304" pitchFamily="18" charset="0"/>
                              <a:ea typeface="Cambria Math" panose="02040503050406030204" pitchFamily="18" charset="0"/>
                              <a:cs typeface="Times New Roman" panose="02020603050405020304" pitchFamily="18" charset="0"/>
                            </a:rPr>
                            <m:t>w</m:t>
                          </m:r>
                        </m:sub>
                      </m:sSub>
                      <m:r>
                        <a:rPr lang="da-DK" sz="1000" dirty="0">
                          <a:latin typeface="Cambria Math" panose="02040503050406030204" pitchFamily="18" charset="0"/>
                          <a:cs typeface="Arial" panose="020B0604020202020204" pitchFamily="34" charset="0"/>
                        </a:rPr>
                        <m:t>+</m:t>
                      </m:r>
                      <m:f>
                        <m:fPr>
                          <m:ctrlPr>
                            <a:rPr lang="da-DK" sz="1000" i="1" dirty="0">
                              <a:latin typeface="Cambria Math" panose="02040503050406030204" pitchFamily="18" charset="0"/>
                              <a:cs typeface="Arial" panose="020B0604020202020204" pitchFamily="34" charset="0"/>
                            </a:rPr>
                          </m:ctrlPr>
                        </m:fPr>
                        <m:num>
                          <m:r>
                            <a:rPr lang="da-DK" sz="1000" i="1" dirty="0">
                              <a:latin typeface="Cambria Math" panose="02040503050406030204" pitchFamily="18" charset="0"/>
                              <a:cs typeface="Arial" panose="020B0604020202020204" pitchFamily="34" charset="0"/>
                            </a:rPr>
                            <m:t>𝑘𝑘</m:t>
                          </m:r>
                          <m:r>
                            <a:rPr lang="da-DK" sz="1000" i="1" dirty="0">
                              <a:latin typeface="Cambria Math" panose="02040503050406030204" pitchFamily="18" charset="0"/>
                              <a:cs typeface="Arial" panose="020B0604020202020204" pitchFamily="34" charset="0"/>
                            </a:rPr>
                            <m:t>′</m:t>
                          </m:r>
                          <m:sSub>
                            <m:sSubPr>
                              <m:ctrlPr>
                                <a:rPr lang="da-DK" sz="1000" i="1" dirty="0">
                                  <a:latin typeface="Cambria Math" panose="02040503050406030204" pitchFamily="18" charset="0"/>
                                  <a:cs typeface="Arial" panose="020B0604020202020204" pitchFamily="34" charset="0"/>
                                </a:rPr>
                              </m:ctrlPr>
                            </m:sSubPr>
                            <m:e>
                              <m:r>
                                <a:rPr lang="da-DK" sz="1000" i="1" dirty="0">
                                  <a:latin typeface="Cambria Math" panose="02040503050406030204" pitchFamily="18" charset="0"/>
                                  <a:cs typeface="Arial" panose="020B0604020202020204" pitchFamily="34" charset="0"/>
                                </a:rPr>
                                <m:t>𝑎</m:t>
                              </m:r>
                            </m:e>
                            <m:sub>
                              <m:r>
                                <m:rPr>
                                  <m:nor/>
                                </m:rPr>
                                <a:rPr lang="da-DK" sz="1000" dirty="0">
                                  <a:latin typeface="Times New Roman" panose="02020603050405020304" pitchFamily="18" charset="0"/>
                                  <a:cs typeface="Times New Roman" panose="02020603050405020304" pitchFamily="18" charset="0"/>
                                </a:rPr>
                                <m:t>w</m:t>
                              </m:r>
                            </m:sub>
                          </m:sSub>
                        </m:num>
                        <m:den>
                          <m:r>
                            <a:rPr lang="da-DK" sz="1000" i="1" dirty="0">
                              <a:latin typeface="Cambria Math" panose="02040503050406030204" pitchFamily="18" charset="0"/>
                              <a:cs typeface="Arial" panose="020B0604020202020204" pitchFamily="34" charset="0"/>
                            </a:rPr>
                            <m:t>1−</m:t>
                          </m:r>
                          <m:r>
                            <a:rPr lang="da-DK" sz="1000" i="1" dirty="0">
                              <a:latin typeface="Cambria Math" panose="02040503050406030204" pitchFamily="18" charset="0"/>
                              <a:cs typeface="Arial" panose="020B0604020202020204" pitchFamily="34" charset="0"/>
                            </a:rPr>
                            <m:t>𝑘</m:t>
                          </m:r>
                          <m:sSub>
                            <m:sSubPr>
                              <m:ctrlPr>
                                <a:rPr lang="da-DK" sz="1000" i="1" dirty="0">
                                  <a:latin typeface="Cambria Math" panose="02040503050406030204" pitchFamily="18" charset="0"/>
                                  <a:cs typeface="Arial" panose="020B0604020202020204" pitchFamily="34" charset="0"/>
                                </a:rPr>
                              </m:ctrlPr>
                            </m:sSubPr>
                            <m:e>
                              <m:r>
                                <a:rPr lang="da-DK" sz="1000" i="1" dirty="0">
                                  <a:latin typeface="Cambria Math" panose="02040503050406030204" pitchFamily="18" charset="0"/>
                                  <a:cs typeface="Arial" panose="020B0604020202020204" pitchFamily="34" charset="0"/>
                                </a:rPr>
                                <m:t>𝑎</m:t>
                              </m:r>
                            </m:e>
                            <m:sub>
                              <m:r>
                                <m:rPr>
                                  <m:nor/>
                                </m:rPr>
                                <a:rPr lang="da-DK" sz="1000" dirty="0">
                                  <a:latin typeface="Times New Roman" panose="02020603050405020304" pitchFamily="18" charset="0"/>
                                  <a:cs typeface="Times New Roman" panose="02020603050405020304" pitchFamily="18" charset="0"/>
                                </a:rPr>
                                <m:t>w</m:t>
                              </m:r>
                            </m:sub>
                          </m:sSub>
                        </m:den>
                      </m:f>
                    </m:oMath>
                  </m:oMathPara>
                </a14:m>
                <a:endParaRPr lang="da-DK" sz="10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57493" y="1275640"/>
                <a:ext cx="2414331" cy="86632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169507" y="1279404"/>
                <a:ext cx="2947853" cy="553998"/>
              </a:xfrm>
              <a:prstGeom prst="rect">
                <a:avLst/>
              </a:prstGeom>
              <a:noFill/>
            </p:spPr>
            <p:txBody>
              <a:bodyPr wrap="square" rtlCol="0">
                <a:spAutoFit/>
              </a:bodyPr>
              <a:lstStyle/>
              <a:p>
                <a:r>
                  <a:rPr lang="da-DK" sz="1000" dirty="0" err="1">
                    <a:latin typeface="Times New Roman" panose="02020603050405020304" pitchFamily="18" charset="0"/>
                    <a:cs typeface="Times New Roman" panose="02020603050405020304" pitchFamily="18" charset="0"/>
                  </a:rPr>
                  <a:t>Campos</a:t>
                </a:r>
                <a:r>
                  <a:rPr lang="da-DK" sz="1000" dirty="0">
                    <a:latin typeface="Times New Roman" panose="02020603050405020304" pitchFamily="18" charset="0"/>
                    <a:cs typeface="Times New Roman" panose="02020603050405020304" pitchFamily="18" charset="0"/>
                  </a:rPr>
                  <a:t> et al. (2019)</a:t>
                </a:r>
              </a:p>
              <a:p>
                <a:r>
                  <a:rPr lang="da-DK" sz="1000" dirty="0">
                    <a:latin typeface="Times New Roman" panose="02020603050405020304" pitchFamily="18" charset="0"/>
                    <a:cs typeface="Times New Roman" panose="02020603050405020304" pitchFamily="18" charset="0"/>
                  </a:rPr>
                  <a:t>Smith </a:t>
                </a:r>
                <a14:m>
                  <m:oMath xmlns:m="http://schemas.openxmlformats.org/officeDocument/2006/math">
                    <m:r>
                      <a:rPr lang="da-DK" sz="1000" i="1">
                        <a:latin typeface="Cambria Math" panose="02040503050406030204" pitchFamily="18" charset="0"/>
                        <a:cs typeface="Arial" panose="020B0604020202020204" pitchFamily="34" charset="0"/>
                      </a:rPr>
                      <m:t>𝑀𝐶</m:t>
                    </m:r>
                    <m:r>
                      <a:rPr lang="da-DK" sz="1000" i="1">
                        <a:latin typeface="Cambria Math" panose="02040503050406030204" pitchFamily="18" charset="0"/>
                        <a:cs typeface="Arial" panose="020B0604020202020204" pitchFamily="34" charset="0"/>
                      </a:rPr>
                      <m:t> (% </m:t>
                    </m:r>
                    <m:r>
                      <m:rPr>
                        <m:sty m:val="p"/>
                      </m:rPr>
                      <a:rPr lang="da-DK" sz="1000">
                        <a:latin typeface="Cambria Math" panose="02040503050406030204" pitchFamily="18" charset="0"/>
                        <a:cs typeface="Arial" panose="020B0604020202020204" pitchFamily="34" charset="0"/>
                      </a:rPr>
                      <m:t>basis</m:t>
                    </m:r>
                    <m:r>
                      <a:rPr lang="da-DK" sz="1000" i="1">
                        <a:latin typeface="Cambria Math" panose="02040503050406030204" pitchFamily="18" charset="0"/>
                        <a:cs typeface="Arial" panose="020B0604020202020204" pitchFamily="34" charset="0"/>
                      </a:rPr>
                      <m:t>)</m:t>
                    </m:r>
                    <m:r>
                      <a:rPr lang="da-DK" sz="1000" i="1">
                        <a:latin typeface="Cambria Math" panose="02040503050406030204" pitchFamily="18" charset="0"/>
                        <a:ea typeface="Cambria Math" panose="02040503050406030204" pitchFamily="18" charset="0"/>
                        <a:cs typeface="Arial" panose="020B0604020202020204" pitchFamily="34" charset="0"/>
                      </a:rPr>
                      <m:t>=</m:t>
                    </m:r>
                    <m:r>
                      <m:rPr>
                        <m:sty m:val="p"/>
                      </m:rPr>
                      <a:rPr lang="da-DK" sz="1000">
                        <a:latin typeface="Cambria Math" panose="02040503050406030204" pitchFamily="18" charset="0"/>
                        <a:ea typeface="Cambria Math" panose="02040503050406030204" pitchFamily="18" charset="0"/>
                        <a:cs typeface="Arial" panose="020B0604020202020204" pitchFamily="34" charset="0"/>
                      </a:rPr>
                      <m:t>a</m:t>
                    </m:r>
                    <m:r>
                      <a:rPr lang="da-DK" sz="1000" i="1">
                        <a:latin typeface="Cambria Math" panose="02040503050406030204" pitchFamily="18" charset="0"/>
                        <a:ea typeface="Cambria Math" panose="02040503050406030204" pitchFamily="18" charset="0"/>
                        <a:cs typeface="Arial" panose="020B0604020202020204" pitchFamily="34" charset="0"/>
                      </a:rPr>
                      <m:t>−</m:t>
                    </m:r>
                    <m:r>
                      <a:rPr lang="da-DK" sz="1000" i="1">
                        <a:latin typeface="Cambria Math" panose="02040503050406030204" pitchFamily="18" charset="0"/>
                        <a:ea typeface="Cambria Math" panose="02040503050406030204" pitchFamily="18" charset="0"/>
                        <a:cs typeface="Arial" panose="020B0604020202020204" pitchFamily="34" charset="0"/>
                      </a:rPr>
                      <m:t>𝑏𝑇</m:t>
                    </m:r>
                    <m:r>
                      <a:rPr lang="da-DK" sz="1000" i="1">
                        <a:latin typeface="Cambria Math" panose="02040503050406030204" pitchFamily="18" charset="0"/>
                        <a:ea typeface="Cambria Math" panose="02040503050406030204" pitchFamily="18" charset="0"/>
                        <a:cs typeface="Arial" panose="020B0604020202020204" pitchFamily="34" charset="0"/>
                      </a:rPr>
                      <m:t>−</m:t>
                    </m:r>
                    <m:r>
                      <a:rPr lang="da-DK" sz="1000" i="1">
                        <a:latin typeface="Cambria Math" panose="02040503050406030204" pitchFamily="18" charset="0"/>
                        <a:ea typeface="Cambria Math" panose="02040503050406030204" pitchFamily="18" charset="0"/>
                        <a:cs typeface="Arial" panose="020B0604020202020204" pitchFamily="34" charset="0"/>
                      </a:rPr>
                      <m:t>𝑐</m:t>
                    </m:r>
                    <m:func>
                      <m:funcPr>
                        <m:ctrlPr>
                          <a:rPr lang="da-DK" sz="1000" i="1">
                            <a:latin typeface="Cambria Math" panose="02040503050406030204" pitchFamily="18" charset="0"/>
                            <a:ea typeface="Cambria Math" panose="02040503050406030204" pitchFamily="18" charset="0"/>
                            <a:cs typeface="Arial" panose="020B0604020202020204" pitchFamily="34" charset="0"/>
                          </a:rPr>
                        </m:ctrlPr>
                      </m:funcPr>
                      <m:fName>
                        <m:r>
                          <m:rPr>
                            <m:sty m:val="p"/>
                          </m:rPr>
                          <a:rPr lang="da-DK" sz="1000">
                            <a:latin typeface="Cambria Math" panose="02040503050406030204" pitchFamily="18" charset="0"/>
                            <a:ea typeface="Cambria Math" panose="02040503050406030204" pitchFamily="18" charset="0"/>
                            <a:cs typeface="Arial" panose="020B0604020202020204" pitchFamily="34" charset="0"/>
                          </a:rPr>
                          <m:t>log</m:t>
                        </m:r>
                      </m:fName>
                      <m:e>
                        <m:d>
                          <m:dPr>
                            <m:ctrlPr>
                              <a:rPr lang="da-DK" sz="1000" i="1">
                                <a:latin typeface="Cambria Math" panose="02040503050406030204" pitchFamily="18" charset="0"/>
                                <a:ea typeface="Cambria Math" panose="02040503050406030204" pitchFamily="18" charset="0"/>
                                <a:cs typeface="Arial" panose="020B0604020202020204" pitchFamily="34" charset="0"/>
                              </a:rPr>
                            </m:ctrlPr>
                          </m:dPr>
                          <m:e>
                            <m:r>
                              <a:rPr lang="da-DK" sz="1000" i="1">
                                <a:latin typeface="Cambria Math" panose="02040503050406030204" pitchFamily="18" charset="0"/>
                                <a:ea typeface="Cambria Math" panose="02040503050406030204" pitchFamily="18" charset="0"/>
                                <a:cs typeface="Arial" panose="020B0604020202020204" pitchFamily="34" charset="0"/>
                              </a:rPr>
                              <m:t>1−</m:t>
                            </m:r>
                            <m:sSub>
                              <m:sSubPr>
                                <m:ctrlPr>
                                  <a:rPr lang="da-DK" sz="1000" i="1">
                                    <a:latin typeface="Cambria Math" panose="02040503050406030204" pitchFamily="18" charset="0"/>
                                    <a:ea typeface="Cambria Math" panose="02040503050406030204" pitchFamily="18" charset="0"/>
                                    <a:cs typeface="Arial" panose="020B0604020202020204" pitchFamily="34" charset="0"/>
                                  </a:rPr>
                                </m:ctrlPr>
                              </m:sSubPr>
                              <m:e>
                                <m:r>
                                  <a:rPr lang="da-DK" sz="1000" i="1">
                                    <a:latin typeface="Cambria Math" panose="02040503050406030204" pitchFamily="18" charset="0"/>
                                    <a:ea typeface="Cambria Math" panose="02040503050406030204" pitchFamily="18" charset="0"/>
                                    <a:cs typeface="Arial" panose="020B0604020202020204" pitchFamily="34" charset="0"/>
                                  </a:rPr>
                                  <m:t>𝑎</m:t>
                                </m:r>
                              </m:e>
                              <m:sub>
                                <m:r>
                                  <m:rPr>
                                    <m:nor/>
                                  </m:rPr>
                                  <a:rPr lang="da-DK" sz="1000">
                                    <a:latin typeface="Times New Roman" panose="02020603050405020304" pitchFamily="18" charset="0"/>
                                    <a:ea typeface="Cambria Math" panose="02040503050406030204" pitchFamily="18" charset="0"/>
                                    <a:cs typeface="Times New Roman" panose="02020603050405020304" pitchFamily="18" charset="0"/>
                                  </a:rPr>
                                  <m:t>w</m:t>
                                </m:r>
                              </m:sub>
                            </m:sSub>
                          </m:e>
                        </m:d>
                      </m:e>
                    </m:func>
                  </m:oMath>
                </a14:m>
                <a:endParaRPr lang="da-DK"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169507" y="1279404"/>
                <a:ext cx="2947853"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346476" y="1274370"/>
                <a:ext cx="2030043" cy="981359"/>
              </a:xfrm>
              <a:prstGeom prst="rect">
                <a:avLst/>
              </a:prstGeom>
              <a:noFill/>
            </p:spPr>
            <p:txBody>
              <a:bodyPr wrap="none" rtlCol="0">
                <a:spAutoFit/>
              </a:bodyPr>
              <a:lstStyle/>
              <a:p>
                <a:r>
                  <a:rPr lang="da-DK" sz="1000" dirty="0">
                    <a:latin typeface="Times New Roman" panose="02020603050405020304" pitchFamily="18" charset="0"/>
                    <a:cs typeface="Times New Roman" panose="02020603050405020304" pitchFamily="18" charset="0"/>
                  </a:rPr>
                  <a:t>Giner and </a:t>
                </a:r>
                <a:r>
                  <a:rPr lang="da-DK" sz="1000" dirty="0" err="1">
                    <a:latin typeface="Times New Roman" panose="02020603050405020304" pitchFamily="18" charset="0"/>
                    <a:cs typeface="Times New Roman" panose="02020603050405020304" pitchFamily="18" charset="0"/>
                  </a:rPr>
                  <a:t>Gely</a:t>
                </a:r>
                <a:r>
                  <a:rPr lang="da-DK" sz="1000" dirty="0">
                    <a:latin typeface="Times New Roman" panose="02020603050405020304" pitchFamily="18" charset="0"/>
                    <a:cs typeface="Times New Roman" panose="02020603050405020304" pitchFamily="18" charset="0"/>
                  </a:rPr>
                  <a:t> (2005) </a:t>
                </a:r>
              </a:p>
              <a:p>
                <a:r>
                  <a:rPr lang="da-DK" sz="1000" dirty="0" err="1">
                    <a:latin typeface="Times New Roman" panose="02020603050405020304" pitchFamily="18" charset="0"/>
                    <a:cs typeface="Times New Roman" panose="02020603050405020304" pitchFamily="18" charset="0"/>
                  </a:rPr>
                  <a:t>Modified-Halsey</a:t>
                </a:r>
                <a:r>
                  <a:rPr lang="da-DK" sz="1000" dirty="0">
                    <a:latin typeface="Times New Roman" panose="02020603050405020304" pitchFamily="18" charset="0"/>
                    <a:cs typeface="Times New Roman" panose="02020603050405020304" pitchFamily="18" charset="0"/>
                  </a:rPr>
                  <a:t> </a:t>
                </a:r>
                <a:endParaRPr lang="da-DK" sz="100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da-DK" sz="1000" i="1">
                          <a:latin typeface="Cambria Math" panose="02040503050406030204" pitchFamily="18" charset="0"/>
                          <a:cs typeface="Arial" panose="020B0604020202020204" pitchFamily="34" charset="0"/>
                        </a:rPr>
                        <m:t>𝑀𝐶</m:t>
                      </m:r>
                      <m:r>
                        <m:rPr>
                          <m:nor/>
                        </m:rPr>
                        <a:rPr lang="da-DK" sz="1000">
                          <a:latin typeface="Times New Roman" panose="02020603050405020304" pitchFamily="18" charset="0"/>
                          <a:cs typeface="Times New Roman" panose="02020603050405020304" pitchFamily="18" charset="0"/>
                        </a:rPr>
                        <m:t> (% </m:t>
                      </m:r>
                      <m:r>
                        <m:rPr>
                          <m:nor/>
                        </m:rPr>
                        <a:rPr lang="da-DK" sz="1000">
                          <a:latin typeface="Times New Roman" panose="02020603050405020304" pitchFamily="18" charset="0"/>
                          <a:cs typeface="Times New Roman" panose="02020603050405020304" pitchFamily="18" charset="0"/>
                        </a:rPr>
                        <m:t>basis</m:t>
                      </m:r>
                      <m:r>
                        <m:rPr>
                          <m:nor/>
                        </m:rPr>
                        <a:rPr lang="da-DK" sz="1000">
                          <a:latin typeface="Times New Roman" panose="02020603050405020304" pitchFamily="18" charset="0"/>
                          <a:cs typeface="Times New Roman" panose="02020603050405020304" pitchFamily="18" charset="0"/>
                        </a:rPr>
                        <m:t>)</m:t>
                      </m:r>
                      <m:r>
                        <a:rPr lang="da-DK" sz="1000" i="1">
                          <a:latin typeface="Cambria Math" panose="02040503050406030204" pitchFamily="18" charset="0"/>
                          <a:ea typeface="Cambria Math" panose="02040503050406030204" pitchFamily="18" charset="0"/>
                          <a:cs typeface="Arial" panose="020B0604020202020204" pitchFamily="34" charset="0"/>
                        </a:rPr>
                        <m:t>=</m:t>
                      </m:r>
                      <m:sSup>
                        <m:sSupPr>
                          <m:ctrlPr>
                            <a:rPr lang="da-DK" sz="1000" i="1">
                              <a:latin typeface="Cambria Math" panose="02040503050406030204" pitchFamily="18" charset="0"/>
                              <a:ea typeface="Cambria Math" panose="02040503050406030204" pitchFamily="18" charset="0"/>
                              <a:cs typeface="Arial" panose="020B0604020202020204" pitchFamily="34" charset="0"/>
                            </a:rPr>
                          </m:ctrlPr>
                        </m:sSupPr>
                        <m:e>
                          <m:d>
                            <m:dPr>
                              <m:begChr m:val="["/>
                              <m:endChr m:val="]"/>
                              <m:ctrlPr>
                                <a:rPr lang="da-DK" sz="1000" i="1">
                                  <a:latin typeface="Cambria Math" panose="02040503050406030204" pitchFamily="18" charset="0"/>
                                  <a:ea typeface="Cambria Math" panose="02040503050406030204" pitchFamily="18" charset="0"/>
                                  <a:cs typeface="Arial" panose="020B0604020202020204" pitchFamily="34" charset="0"/>
                                </a:rPr>
                              </m:ctrlPr>
                            </m:dPr>
                            <m:e>
                              <m:r>
                                <a:rPr lang="da-DK" sz="1000" i="1">
                                  <a:latin typeface="Cambria Math" panose="02040503050406030204" pitchFamily="18" charset="0"/>
                                  <a:ea typeface="Cambria Math" panose="02040503050406030204" pitchFamily="18" charset="0"/>
                                  <a:cs typeface="Arial" panose="020B0604020202020204" pitchFamily="34" charset="0"/>
                                </a:rPr>
                                <m:t>−</m:t>
                              </m:r>
                              <m:f>
                                <m:fPr>
                                  <m:ctrlPr>
                                    <a:rPr lang="da-DK" sz="1000" i="1">
                                      <a:latin typeface="Cambria Math" panose="02040503050406030204" pitchFamily="18" charset="0"/>
                                      <a:ea typeface="Cambria Math" panose="02040503050406030204" pitchFamily="18" charset="0"/>
                                      <a:cs typeface="Arial" panose="020B0604020202020204" pitchFamily="34" charset="0"/>
                                    </a:rPr>
                                  </m:ctrlPr>
                                </m:fPr>
                                <m:num>
                                  <m:r>
                                    <m:rPr>
                                      <m:nor/>
                                    </m:rPr>
                                    <a:rPr lang="da-DK" sz="1000">
                                      <a:latin typeface="Times New Roman" panose="02020603050405020304" pitchFamily="18" charset="0"/>
                                      <a:ea typeface="Cambria Math" panose="02040503050406030204" pitchFamily="18" charset="0"/>
                                      <a:cs typeface="Times New Roman" panose="02020603050405020304" pitchFamily="18" charset="0"/>
                                    </a:rPr>
                                    <m:t>exp</m:t>
                                  </m:r>
                                  <m:d>
                                    <m:dPr>
                                      <m:ctrlPr>
                                        <a:rPr lang="da-DK" sz="1000" i="1">
                                          <a:latin typeface="Cambria Math" panose="02040503050406030204" pitchFamily="18" charset="0"/>
                                          <a:ea typeface="Cambria Math" panose="02040503050406030204" pitchFamily="18" charset="0"/>
                                          <a:cs typeface="Arial" panose="020B0604020202020204" pitchFamily="34" charset="0"/>
                                        </a:rPr>
                                      </m:ctrlPr>
                                    </m:dPr>
                                    <m:e>
                                      <m:r>
                                        <a:rPr lang="da-DK" sz="1000" i="1">
                                          <a:latin typeface="Cambria Math" panose="02040503050406030204" pitchFamily="18" charset="0"/>
                                          <a:ea typeface="Cambria Math" panose="02040503050406030204" pitchFamily="18" charset="0"/>
                                          <a:cs typeface="Arial" panose="020B0604020202020204" pitchFamily="34" charset="0"/>
                                        </a:rPr>
                                        <m:t>𝑎</m:t>
                                      </m:r>
                                      <m:r>
                                        <a:rPr lang="da-DK" sz="1000" i="1">
                                          <a:latin typeface="Cambria Math" panose="02040503050406030204" pitchFamily="18" charset="0"/>
                                          <a:ea typeface="Cambria Math" panose="02040503050406030204" pitchFamily="18" charset="0"/>
                                          <a:cs typeface="Arial" panose="020B0604020202020204" pitchFamily="34" charset="0"/>
                                        </a:rPr>
                                        <m:t>+</m:t>
                                      </m:r>
                                      <m:r>
                                        <a:rPr lang="da-DK" sz="1000" i="1">
                                          <a:latin typeface="Cambria Math" panose="02040503050406030204" pitchFamily="18" charset="0"/>
                                          <a:ea typeface="Cambria Math" panose="02040503050406030204" pitchFamily="18" charset="0"/>
                                          <a:cs typeface="Arial" panose="020B0604020202020204" pitchFamily="34" charset="0"/>
                                        </a:rPr>
                                        <m:t>𝑏𝑇</m:t>
                                      </m:r>
                                    </m:e>
                                  </m:d>
                                </m:num>
                                <m:den>
                                  <m:func>
                                    <m:funcPr>
                                      <m:ctrlPr>
                                        <a:rPr lang="da-DK" sz="1000" i="1">
                                          <a:latin typeface="Cambria Math" panose="02040503050406030204" pitchFamily="18" charset="0"/>
                                          <a:ea typeface="Cambria Math" panose="02040503050406030204" pitchFamily="18" charset="0"/>
                                          <a:cs typeface="Arial" panose="020B0604020202020204" pitchFamily="34" charset="0"/>
                                        </a:rPr>
                                      </m:ctrlPr>
                                    </m:funcPr>
                                    <m:fName>
                                      <m:r>
                                        <m:rPr>
                                          <m:sty m:val="p"/>
                                        </m:rPr>
                                        <a:rPr lang="da-DK" sz="1000">
                                          <a:latin typeface="Cambria Math" panose="02040503050406030204" pitchFamily="18" charset="0"/>
                                          <a:ea typeface="Cambria Math" panose="02040503050406030204" pitchFamily="18" charset="0"/>
                                          <a:cs typeface="Arial" panose="020B0604020202020204" pitchFamily="34" charset="0"/>
                                        </a:rPr>
                                        <m:t>ln</m:t>
                                      </m:r>
                                    </m:fName>
                                    <m:e>
                                      <m:sSub>
                                        <m:sSubPr>
                                          <m:ctrlPr>
                                            <a:rPr lang="da-DK" sz="1000" i="1">
                                              <a:latin typeface="Cambria Math" panose="02040503050406030204" pitchFamily="18" charset="0"/>
                                              <a:ea typeface="Cambria Math" panose="02040503050406030204" pitchFamily="18" charset="0"/>
                                              <a:cs typeface="Arial" panose="020B0604020202020204" pitchFamily="34" charset="0"/>
                                            </a:rPr>
                                          </m:ctrlPr>
                                        </m:sSubPr>
                                        <m:e>
                                          <m:r>
                                            <a:rPr lang="da-DK" sz="1000" i="1">
                                              <a:latin typeface="Cambria Math" panose="02040503050406030204" pitchFamily="18" charset="0"/>
                                              <a:ea typeface="Cambria Math" panose="02040503050406030204" pitchFamily="18" charset="0"/>
                                              <a:cs typeface="Arial" panose="020B0604020202020204" pitchFamily="34" charset="0"/>
                                            </a:rPr>
                                            <m:t>𝑎</m:t>
                                          </m:r>
                                        </m:e>
                                        <m:sub>
                                          <m:r>
                                            <a:rPr lang="da-DK" sz="1000" i="1">
                                              <a:latin typeface="Cambria Math" panose="02040503050406030204" pitchFamily="18" charset="0"/>
                                              <a:ea typeface="Cambria Math" panose="02040503050406030204" pitchFamily="18" charset="0"/>
                                              <a:cs typeface="Arial" panose="020B0604020202020204" pitchFamily="34" charset="0"/>
                                            </a:rPr>
                                            <m:t>𝑤</m:t>
                                          </m:r>
                                        </m:sub>
                                      </m:sSub>
                                    </m:e>
                                  </m:func>
                                </m:den>
                              </m:f>
                            </m:e>
                          </m:d>
                        </m:e>
                        <m:sup>
                          <m:f>
                            <m:fPr>
                              <m:ctrlPr>
                                <a:rPr lang="da-DK" sz="1000" i="1">
                                  <a:latin typeface="Cambria Math" panose="02040503050406030204" pitchFamily="18" charset="0"/>
                                  <a:ea typeface="Cambria Math" panose="02040503050406030204" pitchFamily="18" charset="0"/>
                                  <a:cs typeface="Arial" panose="020B0604020202020204" pitchFamily="34" charset="0"/>
                                </a:rPr>
                              </m:ctrlPr>
                            </m:fPr>
                            <m:num>
                              <m:r>
                                <a:rPr lang="da-DK" sz="1000" i="1">
                                  <a:latin typeface="Cambria Math" panose="02040503050406030204" pitchFamily="18" charset="0"/>
                                  <a:ea typeface="Cambria Math" panose="02040503050406030204" pitchFamily="18" charset="0"/>
                                  <a:cs typeface="Arial" panose="020B0604020202020204" pitchFamily="34" charset="0"/>
                                </a:rPr>
                                <m:t>1</m:t>
                              </m:r>
                            </m:num>
                            <m:den>
                              <m:r>
                                <a:rPr lang="da-DK" sz="1000" i="1">
                                  <a:latin typeface="Cambria Math" panose="02040503050406030204" pitchFamily="18" charset="0"/>
                                  <a:ea typeface="Cambria Math" panose="02040503050406030204" pitchFamily="18" charset="0"/>
                                  <a:cs typeface="Arial" panose="020B0604020202020204" pitchFamily="34" charset="0"/>
                                </a:rPr>
                                <m:t>𝑐</m:t>
                              </m:r>
                            </m:den>
                          </m:f>
                        </m:sup>
                      </m:sSup>
                    </m:oMath>
                  </m:oMathPara>
                </a14:m>
                <a:endParaRPr lang="da-DK"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346476" y="1274370"/>
                <a:ext cx="2030043" cy="981359"/>
              </a:xfrm>
              <a:prstGeom prst="rect">
                <a:avLst/>
              </a:prstGeom>
              <a:blipFill>
                <a:blip r:embed="rId5"/>
                <a:stretch>
                  <a:fillRect/>
                </a:stretch>
              </a:blipFill>
            </p:spPr>
            <p:txBody>
              <a:bodyPr/>
              <a:lstStyle/>
              <a:p>
                <a:r>
                  <a:rPr lang="en-US">
                    <a:noFill/>
                  </a:rPr>
                  <a:t> </a:t>
                </a:r>
              </a:p>
            </p:txBody>
          </p:sp>
        </mc:Fallback>
      </mc:AlternateContent>
      <p:sp>
        <p:nvSpPr>
          <p:cNvPr id="10" name="Rectangle 9"/>
          <p:cNvSpPr/>
          <p:nvPr/>
        </p:nvSpPr>
        <p:spPr>
          <a:xfrm>
            <a:off x="0" y="0"/>
            <a:ext cx="2856551"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Figure </a:t>
            </a:r>
            <a:r>
              <a:rPr lang="en-US" dirty="0" smtClean="0">
                <a:latin typeface="Times New Roman" panose="02020603050405020304" pitchFamily="18" charset="0"/>
                <a:cs typeface="Times New Roman" panose="02020603050405020304" pitchFamily="18" charset="0"/>
              </a:rPr>
              <a:t>S1W. </a:t>
            </a:r>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0" y="1800000"/>
            <a:ext cx="4704762" cy="3600000"/>
            <a:chOff x="0" y="1800000"/>
            <a:chExt cx="4704762" cy="3600000"/>
          </a:xfrm>
        </p:grpSpPr>
        <p:graphicFrame>
          <p:nvGraphicFramePr>
            <p:cNvPr id="4" name="Object 3"/>
            <p:cNvGraphicFramePr>
              <a:graphicFrameLocks noChangeAspect="1"/>
            </p:cNvGraphicFramePr>
            <p:nvPr>
              <p:extLst>
                <p:ext uri="{D42A27DB-BD31-4B8C-83A1-F6EECF244321}">
                  <p14:modId xmlns:p14="http://schemas.microsoft.com/office/powerpoint/2010/main" val="2558192445"/>
                </p:ext>
              </p:extLst>
            </p:nvPr>
          </p:nvGraphicFramePr>
          <p:xfrm>
            <a:off x="0" y="1800000"/>
            <a:ext cx="4704762" cy="3600000"/>
          </p:xfrm>
          <a:graphic>
            <a:graphicData uri="http://schemas.openxmlformats.org/presentationml/2006/ole">
              <mc:AlternateContent xmlns:mc="http://schemas.openxmlformats.org/markup-compatibility/2006">
                <mc:Choice xmlns:v="urn:schemas-microsoft-com:vml" Requires="v">
                  <p:oleObj spid="_x0000_s7318" name="Graph" r:id="rId6" imgW="3920760" imgH="3000960" progId="Origin95.Graph">
                    <p:embed/>
                  </p:oleObj>
                </mc:Choice>
                <mc:Fallback>
                  <p:oleObj name="Graph" r:id="rId6" imgW="3920760" imgH="3000960" progId="Origin95.Graph">
                    <p:embed/>
                    <p:pic>
                      <p:nvPicPr>
                        <p:cNvPr id="2" name="Object 1"/>
                        <p:cNvPicPr/>
                        <p:nvPr/>
                      </p:nvPicPr>
                      <p:blipFill>
                        <a:blip r:embed="rId7"/>
                        <a:stretch>
                          <a:fillRect/>
                        </a:stretch>
                      </p:blipFill>
                      <p:spPr>
                        <a:xfrm>
                          <a:off x="0" y="1800000"/>
                          <a:ext cx="4704762" cy="3600000"/>
                        </a:xfrm>
                        <a:prstGeom prst="rect">
                          <a:avLst/>
                        </a:prstGeom>
                      </p:spPr>
                    </p:pic>
                  </p:oleObj>
                </mc:Fallback>
              </mc:AlternateContent>
            </a:graphicData>
          </a:graphic>
        </p:graphicFrame>
        <p:sp>
          <p:nvSpPr>
            <p:cNvPr id="11" name="TextBox 10"/>
            <p:cNvSpPr txBox="1"/>
            <p:nvPr/>
          </p:nvSpPr>
          <p:spPr>
            <a:xfrm>
              <a:off x="141677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grpSp>
        <p:nvGrpSpPr>
          <p:cNvPr id="3" name="Group 2"/>
          <p:cNvGrpSpPr/>
          <p:nvPr/>
        </p:nvGrpSpPr>
        <p:grpSpPr>
          <a:xfrm>
            <a:off x="3647135" y="1800000"/>
            <a:ext cx="4704762" cy="3600000"/>
            <a:chOff x="3600000" y="1800000"/>
            <a:chExt cx="4704762" cy="3600000"/>
          </a:xfrm>
        </p:grpSpPr>
        <p:graphicFrame>
          <p:nvGraphicFramePr>
            <p:cNvPr id="9" name="Object 8"/>
            <p:cNvGraphicFramePr>
              <a:graphicFrameLocks noChangeAspect="1"/>
            </p:cNvGraphicFramePr>
            <p:nvPr>
              <p:extLst>
                <p:ext uri="{D42A27DB-BD31-4B8C-83A1-F6EECF244321}">
                  <p14:modId xmlns:p14="http://schemas.microsoft.com/office/powerpoint/2010/main" val="3858407329"/>
                </p:ext>
              </p:extLst>
            </p:nvPr>
          </p:nvGraphicFramePr>
          <p:xfrm>
            <a:off x="3600000" y="1800000"/>
            <a:ext cx="4704762" cy="3600000"/>
          </p:xfrm>
          <a:graphic>
            <a:graphicData uri="http://schemas.openxmlformats.org/presentationml/2006/ole">
              <mc:AlternateContent xmlns:mc="http://schemas.openxmlformats.org/markup-compatibility/2006">
                <mc:Choice xmlns:v="urn:schemas-microsoft-com:vml" Requires="v">
                  <p:oleObj spid="_x0000_s7319" name="Graph" r:id="rId8" imgW="3920760" imgH="3000960" progId="Origin95.Graph">
                    <p:embed/>
                  </p:oleObj>
                </mc:Choice>
                <mc:Fallback>
                  <p:oleObj name="Graph" r:id="rId8" imgW="3920760" imgH="3000960" progId="Origin95.Graph">
                    <p:embed/>
                    <p:pic>
                      <p:nvPicPr>
                        <p:cNvPr id="8" name="Object 7"/>
                        <p:cNvPicPr/>
                        <p:nvPr/>
                      </p:nvPicPr>
                      <p:blipFill>
                        <a:blip r:embed="rId9"/>
                        <a:stretch>
                          <a:fillRect/>
                        </a:stretch>
                      </p:blipFill>
                      <p:spPr>
                        <a:xfrm>
                          <a:off x="3600000" y="1800000"/>
                          <a:ext cx="4704762" cy="3600000"/>
                        </a:xfrm>
                        <a:prstGeom prst="rect">
                          <a:avLst/>
                        </a:prstGeom>
                      </p:spPr>
                    </p:pic>
                  </p:oleObj>
                </mc:Fallback>
              </mc:AlternateContent>
            </a:graphicData>
          </a:graphic>
        </p:graphicFrame>
        <p:sp>
          <p:nvSpPr>
            <p:cNvPr id="12" name="TextBox 11"/>
            <p:cNvSpPr txBox="1"/>
            <p:nvPr/>
          </p:nvSpPr>
          <p:spPr>
            <a:xfrm>
              <a:off x="505292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grpSp>
        <p:nvGrpSpPr>
          <p:cNvPr id="18" name="Group 17"/>
          <p:cNvGrpSpPr/>
          <p:nvPr/>
        </p:nvGrpSpPr>
        <p:grpSpPr>
          <a:xfrm>
            <a:off x="7416000" y="1800000"/>
            <a:ext cx="4704762" cy="3600000"/>
            <a:chOff x="7416000" y="1800000"/>
            <a:chExt cx="4704762" cy="3600000"/>
          </a:xfrm>
        </p:grpSpPr>
        <p:grpSp>
          <p:nvGrpSpPr>
            <p:cNvPr id="14" name="Group 13"/>
            <p:cNvGrpSpPr/>
            <p:nvPr/>
          </p:nvGrpSpPr>
          <p:grpSpPr>
            <a:xfrm>
              <a:off x="7416000" y="1800000"/>
              <a:ext cx="4704762" cy="3600000"/>
              <a:chOff x="7416000" y="1800000"/>
              <a:chExt cx="4704762" cy="3600000"/>
            </a:xfrm>
          </p:grpSpPr>
          <p:graphicFrame>
            <p:nvGraphicFramePr>
              <p:cNvPr id="6" name="Object 5"/>
              <p:cNvGraphicFramePr>
                <a:graphicFrameLocks noChangeAspect="1"/>
              </p:cNvGraphicFramePr>
              <p:nvPr>
                <p:extLst>
                  <p:ext uri="{D42A27DB-BD31-4B8C-83A1-F6EECF244321}">
                    <p14:modId xmlns:p14="http://schemas.microsoft.com/office/powerpoint/2010/main" val="178912874"/>
                  </p:ext>
                </p:extLst>
              </p:nvPr>
            </p:nvGraphicFramePr>
            <p:xfrm>
              <a:off x="7416000" y="1800000"/>
              <a:ext cx="4704762" cy="3600000"/>
            </p:xfrm>
            <a:graphic>
              <a:graphicData uri="http://schemas.openxmlformats.org/presentationml/2006/ole">
                <mc:AlternateContent xmlns:mc="http://schemas.openxmlformats.org/markup-compatibility/2006">
                  <mc:Choice xmlns:v="urn:schemas-microsoft-com:vml" Requires="v">
                    <p:oleObj spid="_x0000_s7320" name="Graph" r:id="rId10" imgW="3920760" imgH="3000960" progId="Origin95.Graph">
                      <p:embed/>
                    </p:oleObj>
                  </mc:Choice>
                  <mc:Fallback>
                    <p:oleObj name="Graph" r:id="rId10" imgW="3920760" imgH="3000960" progId="Origin95.Graph">
                      <p:embed/>
                      <p:pic>
                        <p:nvPicPr>
                          <p:cNvPr id="5" name="Object 4"/>
                          <p:cNvPicPr/>
                          <p:nvPr/>
                        </p:nvPicPr>
                        <p:blipFill>
                          <a:blip r:embed="rId11"/>
                          <a:stretch>
                            <a:fillRect/>
                          </a:stretch>
                        </p:blipFill>
                        <p:spPr>
                          <a:xfrm>
                            <a:off x="7416000" y="1800000"/>
                            <a:ext cx="4704762" cy="3600000"/>
                          </a:xfrm>
                          <a:prstGeom prst="rect">
                            <a:avLst/>
                          </a:prstGeom>
                        </p:spPr>
                      </p:pic>
                    </p:oleObj>
                  </mc:Fallback>
                </mc:AlternateContent>
              </a:graphicData>
            </a:graphic>
          </p:graphicFrame>
          <p:sp>
            <p:nvSpPr>
              <p:cNvPr id="13" name="TextBox 12"/>
              <p:cNvSpPr txBox="1"/>
              <p:nvPr/>
            </p:nvSpPr>
            <p:spPr>
              <a:xfrm>
                <a:off x="8827208"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
          <p:nvSpPr>
            <p:cNvPr id="17" name="Rectangle 16"/>
            <p:cNvSpPr/>
            <p:nvPr/>
          </p:nvSpPr>
          <p:spPr>
            <a:xfrm flipV="1">
              <a:off x="8893280" y="4697361"/>
              <a:ext cx="13836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9397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1065774" y="1274185"/>
                <a:ext cx="1559169" cy="553998"/>
              </a:xfrm>
              <a:prstGeom prst="rect">
                <a:avLst/>
              </a:prstGeom>
            </p:spPr>
            <p:txBody>
              <a:bodyPr wrap="square">
                <a:spAutoFit/>
              </a:bodyPr>
              <a:lstStyle/>
              <a:p>
                <a:pPr>
                  <a:defRPr/>
                </a:pPr>
                <a:r>
                  <a:rPr lang="en-US" sz="1000" dirty="0">
                    <a:latin typeface="Times New Roman" panose="02020603050405020304" pitchFamily="18" charset="0"/>
                    <a:cs typeface="Times New Roman" panose="02020603050405020304" pitchFamily="18" charset="0"/>
                  </a:rPr>
                  <a:t>Zhu et al. (2021</a:t>
                </a:r>
                <a:r>
                  <a:rPr lang="en-US" sz="1000" dirty="0" smtClean="0">
                    <a:latin typeface="Times New Roman" panose="02020603050405020304" pitchFamily="18" charset="0"/>
                    <a:cs typeface="Times New Roman" panose="02020603050405020304" pitchFamily="18" charset="0"/>
                  </a:rPr>
                  <a:t>)</a:t>
                </a:r>
              </a:p>
              <a:p>
                <a:pPr>
                  <a:defRPr/>
                </a:pPr>
                <a:r>
                  <a:rPr lang="en-US" sz="1000" dirty="0" smtClean="0">
                    <a:latin typeface="Times New Roman" panose="02020603050405020304" pitchFamily="18" charset="0"/>
                    <a:cs typeface="Times New Roman" panose="02020603050405020304" pitchFamily="18" charset="0"/>
                  </a:rPr>
                  <a:t>Peleg</a:t>
                </a:r>
                <a:endParaRPr lang="en-US" sz="1000" dirty="0">
                  <a:latin typeface="Times New Roman" panose="02020603050405020304" pitchFamily="18" charset="0"/>
                  <a:cs typeface="Times New Roman" panose="02020603050405020304" pitchFamily="18" charset="0"/>
                </a:endParaRPr>
              </a:p>
              <a:p>
                <a:pPr>
                  <a:defRPr/>
                </a:pPr>
                <a14:m>
                  <m:oMath xmlns:m="http://schemas.openxmlformats.org/officeDocument/2006/math">
                    <m:r>
                      <a:rPr lang="en-US" sz="1000" i="1">
                        <a:latin typeface="Cambria Math" panose="02040503050406030204" pitchFamily="18" charset="0"/>
                      </a:rPr>
                      <m:t>𝑀𝐶</m:t>
                    </m:r>
                    <m:r>
                      <a:rPr lang="en-US" sz="1000" i="1">
                        <a:latin typeface="Cambria Math" panose="02040503050406030204" pitchFamily="18" charset="0"/>
                      </a:rPr>
                      <m:t>=(</m:t>
                    </m:r>
                    <m:r>
                      <a:rPr lang="en-US" sz="1000" i="1">
                        <a:latin typeface="Cambria Math" panose="02040503050406030204" pitchFamily="18" charset="0"/>
                      </a:rPr>
                      <m:t>𝐴</m:t>
                    </m:r>
                    <m:sSup>
                      <m:sSupPr>
                        <m:ctrlPr>
                          <a:rPr lang="en-150" sz="1000" i="1">
                            <a:solidFill>
                              <a:schemeClr val="dk1"/>
                            </a:solidFill>
                            <a:latin typeface="Cambria Math" panose="02040503050406030204" pitchFamily="18" charset="0"/>
                            <a:cs typeface="Times New Roman" panose="02020603050405020304" pitchFamily="18" charset="0"/>
                          </a:rPr>
                        </m:ctrlPr>
                      </m:sSupPr>
                      <m:e>
                        <m:sSub>
                          <m:sSubPr>
                            <m:ctrlPr>
                              <a:rPr lang="da-DK" sz="1000" i="1">
                                <a:latin typeface="Cambria Math" panose="02040503050406030204" pitchFamily="18" charset="0"/>
                                <a:ea typeface="Cambria Math" panose="02040503050406030204" pitchFamily="18" charset="0"/>
                                <a:cs typeface="Arial" panose="020B0604020202020204" pitchFamily="34" charset="0"/>
                              </a:rPr>
                            </m:ctrlPr>
                          </m:sSubPr>
                          <m:e>
                            <m:r>
                              <a:rPr lang="da-DK" sz="1000" i="1">
                                <a:latin typeface="Cambria Math" panose="02040503050406030204" pitchFamily="18" charset="0"/>
                                <a:ea typeface="Cambria Math" panose="02040503050406030204" pitchFamily="18" charset="0"/>
                                <a:cs typeface="Arial" panose="020B0604020202020204" pitchFamily="34" charset="0"/>
                              </a:rPr>
                              <m:t>𝑎</m:t>
                            </m:r>
                          </m:e>
                          <m:sub>
                            <m:r>
                              <a:rPr lang="da-DK" sz="1000" i="1">
                                <a:latin typeface="Cambria Math" panose="02040503050406030204" pitchFamily="18" charset="0"/>
                                <a:ea typeface="Cambria Math" panose="02040503050406030204" pitchFamily="18" charset="0"/>
                                <a:cs typeface="Arial" panose="020B0604020202020204" pitchFamily="34" charset="0"/>
                              </a:rPr>
                              <m:t>𝑤</m:t>
                            </m:r>
                          </m:sub>
                        </m:sSub>
                      </m:e>
                      <m:sup>
                        <m:r>
                          <a:rPr lang="en-US" sz="1000" i="1">
                            <a:solidFill>
                              <a:schemeClr val="dk1"/>
                            </a:solidFill>
                            <a:latin typeface="Cambria Math" panose="02040503050406030204" pitchFamily="18" charset="0"/>
                            <a:cs typeface="Times New Roman" panose="02020603050405020304" pitchFamily="18" charset="0"/>
                          </a:rPr>
                          <m:t>𝐵</m:t>
                        </m:r>
                      </m:sup>
                    </m:sSup>
                    <m:r>
                      <a:rPr lang="en-US" sz="1000" i="1">
                        <a:latin typeface="Cambria Math" panose="02040503050406030204" pitchFamily="18" charset="0"/>
                      </a:rPr>
                      <m:t>)</m:t>
                    </m:r>
                  </m:oMath>
                </a14:m>
                <a:r>
                  <a:rPr lang="en-US" sz="1000" dirty="0">
                    <a:latin typeface="Times New Roman" panose="02020603050405020304" pitchFamily="18" charset="0"/>
                    <a:cs typeface="Times New Roman" panose="02020603050405020304" pitchFamily="18" charset="0"/>
                  </a:rPr>
                  <a:t>+(</a:t>
                </a:r>
                <a14:m>
                  <m:oMath xmlns:m="http://schemas.openxmlformats.org/officeDocument/2006/math">
                    <m:r>
                      <a:rPr lang="en-US" sz="1000" i="1">
                        <a:latin typeface="Cambria Math" panose="02040503050406030204" pitchFamily="18" charset="0"/>
                      </a:rPr>
                      <m:t>𝐶</m:t>
                    </m:r>
                    <m:sSup>
                      <m:sSupPr>
                        <m:ctrlPr>
                          <a:rPr lang="en-150" sz="1000" i="1">
                            <a:solidFill>
                              <a:schemeClr val="dk1"/>
                            </a:solidFill>
                            <a:latin typeface="Cambria Math" panose="02040503050406030204" pitchFamily="18" charset="0"/>
                            <a:cs typeface="Times New Roman" panose="02020603050405020304" pitchFamily="18" charset="0"/>
                          </a:rPr>
                        </m:ctrlPr>
                      </m:sSupPr>
                      <m:e>
                        <m:sSub>
                          <m:sSubPr>
                            <m:ctrlPr>
                              <a:rPr lang="da-DK" sz="1000" i="1">
                                <a:latin typeface="Cambria Math" panose="02040503050406030204" pitchFamily="18" charset="0"/>
                                <a:ea typeface="Cambria Math" panose="02040503050406030204" pitchFamily="18" charset="0"/>
                                <a:cs typeface="Arial" panose="020B0604020202020204" pitchFamily="34" charset="0"/>
                              </a:rPr>
                            </m:ctrlPr>
                          </m:sSubPr>
                          <m:e>
                            <m:r>
                              <a:rPr lang="da-DK" sz="1000" i="1">
                                <a:latin typeface="Cambria Math" panose="02040503050406030204" pitchFamily="18" charset="0"/>
                                <a:ea typeface="Cambria Math" panose="02040503050406030204" pitchFamily="18" charset="0"/>
                                <a:cs typeface="Arial" panose="020B0604020202020204" pitchFamily="34" charset="0"/>
                              </a:rPr>
                              <m:t>𝑎</m:t>
                            </m:r>
                          </m:e>
                          <m:sub>
                            <m:r>
                              <a:rPr lang="da-DK" sz="1000" i="1">
                                <a:latin typeface="Cambria Math" panose="02040503050406030204" pitchFamily="18" charset="0"/>
                                <a:ea typeface="Cambria Math" panose="02040503050406030204" pitchFamily="18" charset="0"/>
                                <a:cs typeface="Arial" panose="020B0604020202020204" pitchFamily="34" charset="0"/>
                              </a:rPr>
                              <m:t>𝑤</m:t>
                            </m:r>
                          </m:sub>
                        </m:sSub>
                      </m:e>
                      <m:sup>
                        <m:r>
                          <a:rPr lang="en-US" sz="1000" i="1">
                            <a:solidFill>
                              <a:schemeClr val="dk1"/>
                            </a:solidFill>
                            <a:latin typeface="Cambria Math" panose="02040503050406030204" pitchFamily="18" charset="0"/>
                            <a:cs typeface="Times New Roman" panose="02020603050405020304" pitchFamily="18" charset="0"/>
                          </a:rPr>
                          <m:t>𝐷</m:t>
                        </m:r>
                      </m:sup>
                    </m:sSup>
                    <m:r>
                      <a:rPr lang="en-US" sz="1000" i="1">
                        <a:latin typeface="Cambria Math" panose="02040503050406030204" pitchFamily="18" charset="0"/>
                      </a:rPr>
                      <m:t>)</m:t>
                    </m:r>
                  </m:oMath>
                </a14:m>
                <a:endParaRPr lang="en-US" sz="1000" dirty="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65774" y="1274185"/>
                <a:ext cx="1559169" cy="553998"/>
              </a:xfrm>
              <a:prstGeom prst="rect">
                <a:avLst/>
              </a:prstGeom>
              <a:blipFill>
                <a:blip r:embed="rId3"/>
                <a:stretch>
                  <a:fillRect b="-5495"/>
                </a:stretch>
              </a:blipFill>
            </p:spPr>
            <p:txBody>
              <a:bodyPr/>
              <a:lstStyle/>
              <a:p>
                <a:r>
                  <a:rPr lang="en-US">
                    <a:noFill/>
                  </a:rPr>
                  <a:t> </a:t>
                </a:r>
              </a:p>
            </p:txBody>
          </p:sp>
        </mc:Fallback>
      </mc:AlternateContent>
      <p:sp>
        <p:nvSpPr>
          <p:cNvPr id="6" name="Rectangle 5"/>
          <p:cNvSpPr/>
          <p:nvPr/>
        </p:nvSpPr>
        <p:spPr>
          <a:xfrm>
            <a:off x="0" y="0"/>
            <a:ext cx="269817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Figure </a:t>
            </a:r>
            <a:r>
              <a:rPr lang="en-US" dirty="0" smtClean="0">
                <a:latin typeface="Times New Roman" panose="02020603050405020304" pitchFamily="18" charset="0"/>
                <a:cs typeface="Times New Roman" panose="02020603050405020304" pitchFamily="18" charset="0"/>
              </a:rPr>
              <a:t>1X</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16000" y="1800000"/>
            <a:ext cx="4704762" cy="3600000"/>
            <a:chOff x="216000" y="1800000"/>
            <a:chExt cx="4704762" cy="3600000"/>
          </a:xfrm>
        </p:grpSpPr>
        <p:graphicFrame>
          <p:nvGraphicFramePr>
            <p:cNvPr id="4" name="Object 3"/>
            <p:cNvGraphicFramePr>
              <a:graphicFrameLocks noChangeAspect="1"/>
            </p:cNvGraphicFramePr>
            <p:nvPr>
              <p:extLst>
                <p:ext uri="{D42A27DB-BD31-4B8C-83A1-F6EECF244321}">
                  <p14:modId xmlns:p14="http://schemas.microsoft.com/office/powerpoint/2010/main" val="3877559211"/>
                </p:ext>
              </p:extLst>
            </p:nvPr>
          </p:nvGraphicFramePr>
          <p:xfrm>
            <a:off x="216000" y="1800000"/>
            <a:ext cx="4704762" cy="3600000"/>
          </p:xfrm>
          <a:graphic>
            <a:graphicData uri="http://schemas.openxmlformats.org/presentationml/2006/ole">
              <mc:AlternateContent xmlns:mc="http://schemas.openxmlformats.org/markup-compatibility/2006">
                <mc:Choice xmlns:v="urn:schemas-microsoft-com:vml" Requires="v">
                  <p:oleObj spid="_x0000_s13366" name="Graph" r:id="rId4" imgW="3920760" imgH="3000960" progId="Origin95.Graph">
                    <p:embed/>
                  </p:oleObj>
                </mc:Choice>
                <mc:Fallback>
                  <p:oleObj name="Graph" r:id="rId4" imgW="3920760" imgH="3000960" progId="Origin95.Graph">
                    <p:embed/>
                    <p:pic>
                      <p:nvPicPr>
                        <p:cNvPr id="2" name="Object 1"/>
                        <p:cNvPicPr/>
                        <p:nvPr/>
                      </p:nvPicPr>
                      <p:blipFill>
                        <a:blip r:embed="rId5"/>
                        <a:stretch>
                          <a:fillRect/>
                        </a:stretch>
                      </p:blipFill>
                      <p:spPr>
                        <a:xfrm>
                          <a:off x="216000" y="1800000"/>
                          <a:ext cx="4704762" cy="3600000"/>
                        </a:xfrm>
                        <a:prstGeom prst="rect">
                          <a:avLst/>
                        </a:prstGeom>
                      </p:spPr>
                    </p:pic>
                  </p:oleObj>
                </mc:Fallback>
              </mc:AlternateContent>
            </a:graphicData>
          </a:graphic>
        </p:graphicFrame>
        <p:sp>
          <p:nvSpPr>
            <p:cNvPr id="7" name="TextBox 6"/>
            <p:cNvSpPr txBox="1"/>
            <p:nvPr/>
          </p:nvSpPr>
          <p:spPr>
            <a:xfrm>
              <a:off x="1511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05258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993738" y="1281165"/>
                <a:ext cx="2153136" cy="981359"/>
              </a:xfrm>
              <a:prstGeom prst="rect">
                <a:avLst/>
              </a:prstGeom>
              <a:noFill/>
            </p:spPr>
            <p:txBody>
              <a:bodyPr wrap="square" rtlCol="0">
                <a:spAutoFit/>
              </a:bodyPr>
              <a:lstStyle/>
              <a:p>
                <a:r>
                  <a:rPr lang="da-DK" sz="1000" dirty="0" err="1" smtClean="0">
                    <a:latin typeface="Times New Roman" panose="02020603050405020304" pitchFamily="18" charset="0"/>
                    <a:cs typeface="Times New Roman" panose="02020603050405020304" pitchFamily="18" charset="0"/>
                  </a:rPr>
                  <a:t>Ajibola</a:t>
                </a:r>
                <a:r>
                  <a:rPr lang="da-DK" sz="1000" dirty="0" smtClean="0">
                    <a:latin typeface="Times New Roman" panose="02020603050405020304" pitchFamily="18" charset="0"/>
                    <a:cs typeface="Times New Roman" panose="02020603050405020304" pitchFamily="18" charset="0"/>
                  </a:rPr>
                  <a:t> </a:t>
                </a:r>
                <a:r>
                  <a:rPr lang="da-DK" sz="1000" dirty="0">
                    <a:latin typeface="Times New Roman" panose="02020603050405020304" pitchFamily="18" charset="0"/>
                    <a:cs typeface="Times New Roman" panose="02020603050405020304" pitchFamily="18" charset="0"/>
                  </a:rPr>
                  <a:t>(1989</a:t>
                </a:r>
                <a:r>
                  <a:rPr lang="da-DK" sz="1000" dirty="0" smtClean="0">
                    <a:latin typeface="Times New Roman" panose="02020603050405020304" pitchFamily="18" charset="0"/>
                    <a:cs typeface="Times New Roman" panose="02020603050405020304" pitchFamily="18" charset="0"/>
                  </a:rPr>
                  <a:t>)</a:t>
                </a:r>
              </a:p>
              <a:p>
                <a:r>
                  <a:rPr lang="da-DK" sz="1000" dirty="0" err="1" smtClean="0">
                    <a:latin typeface="Times New Roman" panose="02020603050405020304" pitchFamily="18" charset="0"/>
                    <a:cs typeface="Times New Roman" panose="02020603050405020304" pitchFamily="18" charset="0"/>
                  </a:rPr>
                  <a:t>Modified-Halsey</a:t>
                </a:r>
                <a:r>
                  <a:rPr lang="da-DK" sz="1000" dirty="0" smtClean="0">
                    <a:latin typeface="Times New Roman" panose="02020603050405020304" pitchFamily="18" charset="0"/>
                    <a:cs typeface="Times New Roman" panose="02020603050405020304" pitchFamily="18" charset="0"/>
                  </a:rPr>
                  <a:t> </a:t>
                </a:r>
              </a:p>
              <a:p>
                <a:pPr/>
                <a14:m>
                  <m:oMathPara xmlns:m="http://schemas.openxmlformats.org/officeDocument/2006/math">
                    <m:oMathParaPr>
                      <m:jc m:val="left"/>
                    </m:oMathParaPr>
                    <m:oMath xmlns:m="http://schemas.openxmlformats.org/officeDocument/2006/math">
                      <m:r>
                        <a:rPr lang="da-DK" sz="1000" i="1">
                          <a:latin typeface="Cambria Math" panose="02040503050406030204" pitchFamily="18" charset="0"/>
                          <a:cs typeface="Arial" panose="020B0604020202020204" pitchFamily="34" charset="0"/>
                        </a:rPr>
                        <m:t>𝑀𝐶</m:t>
                      </m:r>
                      <m:r>
                        <m:rPr>
                          <m:nor/>
                        </m:rPr>
                        <a:rPr lang="da-DK" sz="1000">
                          <a:latin typeface="Times New Roman" panose="02020603050405020304" pitchFamily="18" charset="0"/>
                          <a:cs typeface="Times New Roman" panose="02020603050405020304" pitchFamily="18" charset="0"/>
                        </a:rPr>
                        <m:t> (% </m:t>
                      </m:r>
                      <m:r>
                        <m:rPr>
                          <m:nor/>
                        </m:rPr>
                        <a:rPr lang="da-DK" sz="1000">
                          <a:latin typeface="Times New Roman" panose="02020603050405020304" pitchFamily="18" charset="0"/>
                          <a:cs typeface="Times New Roman" panose="02020603050405020304" pitchFamily="18" charset="0"/>
                        </a:rPr>
                        <m:t>basis</m:t>
                      </m:r>
                      <m:r>
                        <m:rPr>
                          <m:nor/>
                        </m:rPr>
                        <a:rPr lang="da-DK" sz="1000">
                          <a:latin typeface="Times New Roman" panose="02020603050405020304" pitchFamily="18" charset="0"/>
                          <a:cs typeface="Times New Roman" panose="02020603050405020304" pitchFamily="18" charset="0"/>
                        </a:rPr>
                        <m:t>)</m:t>
                      </m:r>
                      <m:r>
                        <a:rPr lang="da-DK" sz="1000" i="1">
                          <a:latin typeface="Cambria Math" panose="02040503050406030204" pitchFamily="18" charset="0"/>
                          <a:ea typeface="Cambria Math" panose="02040503050406030204" pitchFamily="18" charset="0"/>
                          <a:cs typeface="Arial" panose="020B0604020202020204" pitchFamily="34" charset="0"/>
                        </a:rPr>
                        <m:t>=</m:t>
                      </m:r>
                      <m:sSup>
                        <m:sSupPr>
                          <m:ctrlPr>
                            <a:rPr lang="da-DK" sz="1000" i="1">
                              <a:latin typeface="Cambria Math" panose="02040503050406030204" pitchFamily="18" charset="0"/>
                              <a:ea typeface="Cambria Math" panose="02040503050406030204" pitchFamily="18" charset="0"/>
                              <a:cs typeface="Arial" panose="020B0604020202020204" pitchFamily="34" charset="0"/>
                            </a:rPr>
                          </m:ctrlPr>
                        </m:sSupPr>
                        <m:e>
                          <m:d>
                            <m:dPr>
                              <m:begChr m:val="["/>
                              <m:endChr m:val="]"/>
                              <m:ctrlPr>
                                <a:rPr lang="da-DK" sz="1000" i="1">
                                  <a:latin typeface="Cambria Math" panose="02040503050406030204" pitchFamily="18" charset="0"/>
                                  <a:ea typeface="Cambria Math" panose="02040503050406030204" pitchFamily="18" charset="0"/>
                                  <a:cs typeface="Arial" panose="020B0604020202020204" pitchFamily="34" charset="0"/>
                                </a:rPr>
                              </m:ctrlPr>
                            </m:dPr>
                            <m:e>
                              <m:r>
                                <a:rPr lang="da-DK" sz="1000" i="1">
                                  <a:latin typeface="Cambria Math" panose="02040503050406030204" pitchFamily="18" charset="0"/>
                                  <a:ea typeface="Cambria Math" panose="02040503050406030204" pitchFamily="18" charset="0"/>
                                  <a:cs typeface="Arial" panose="020B0604020202020204" pitchFamily="34" charset="0"/>
                                </a:rPr>
                                <m:t>−</m:t>
                              </m:r>
                              <m:f>
                                <m:fPr>
                                  <m:ctrlPr>
                                    <a:rPr lang="da-DK" sz="1000" i="1">
                                      <a:latin typeface="Cambria Math" panose="02040503050406030204" pitchFamily="18" charset="0"/>
                                      <a:ea typeface="Cambria Math" panose="02040503050406030204" pitchFamily="18" charset="0"/>
                                      <a:cs typeface="Arial" panose="020B0604020202020204" pitchFamily="34" charset="0"/>
                                    </a:rPr>
                                  </m:ctrlPr>
                                </m:fPr>
                                <m:num>
                                  <m:r>
                                    <m:rPr>
                                      <m:nor/>
                                    </m:rPr>
                                    <a:rPr lang="da-DK" sz="1000">
                                      <a:latin typeface="Times New Roman" panose="02020603050405020304" pitchFamily="18" charset="0"/>
                                      <a:ea typeface="Cambria Math" panose="02040503050406030204" pitchFamily="18" charset="0"/>
                                      <a:cs typeface="Times New Roman" panose="02020603050405020304" pitchFamily="18" charset="0"/>
                                    </a:rPr>
                                    <m:t>exp</m:t>
                                  </m:r>
                                  <m:d>
                                    <m:dPr>
                                      <m:ctrlPr>
                                        <a:rPr lang="da-DK" sz="1000" i="1">
                                          <a:latin typeface="Cambria Math" panose="02040503050406030204" pitchFamily="18" charset="0"/>
                                          <a:ea typeface="Cambria Math" panose="02040503050406030204" pitchFamily="18" charset="0"/>
                                          <a:cs typeface="Arial" panose="020B0604020202020204" pitchFamily="34" charset="0"/>
                                        </a:rPr>
                                      </m:ctrlPr>
                                    </m:dPr>
                                    <m:e>
                                      <m:r>
                                        <a:rPr lang="da-DK" sz="1000" i="1">
                                          <a:latin typeface="Cambria Math" panose="02040503050406030204" pitchFamily="18" charset="0"/>
                                          <a:ea typeface="Cambria Math" panose="02040503050406030204" pitchFamily="18" charset="0"/>
                                          <a:cs typeface="Arial" panose="020B0604020202020204" pitchFamily="34" charset="0"/>
                                        </a:rPr>
                                        <m:t>𝑎</m:t>
                                      </m:r>
                                      <m:r>
                                        <a:rPr lang="da-DK" sz="1000" i="1">
                                          <a:latin typeface="Cambria Math" panose="02040503050406030204" pitchFamily="18" charset="0"/>
                                          <a:ea typeface="Cambria Math" panose="02040503050406030204" pitchFamily="18" charset="0"/>
                                          <a:cs typeface="Arial" panose="020B0604020202020204" pitchFamily="34" charset="0"/>
                                        </a:rPr>
                                        <m:t>+</m:t>
                                      </m:r>
                                      <m:r>
                                        <a:rPr lang="da-DK" sz="1000" i="1">
                                          <a:latin typeface="Cambria Math" panose="02040503050406030204" pitchFamily="18" charset="0"/>
                                          <a:ea typeface="Cambria Math" panose="02040503050406030204" pitchFamily="18" charset="0"/>
                                          <a:cs typeface="Arial" panose="020B0604020202020204" pitchFamily="34" charset="0"/>
                                        </a:rPr>
                                        <m:t>𝑏𝑇</m:t>
                                      </m:r>
                                    </m:e>
                                  </m:d>
                                </m:num>
                                <m:den>
                                  <m:func>
                                    <m:funcPr>
                                      <m:ctrlPr>
                                        <a:rPr lang="da-DK" sz="1000" i="1">
                                          <a:latin typeface="Cambria Math" panose="02040503050406030204" pitchFamily="18" charset="0"/>
                                          <a:ea typeface="Cambria Math" panose="02040503050406030204" pitchFamily="18" charset="0"/>
                                          <a:cs typeface="Arial" panose="020B0604020202020204" pitchFamily="34" charset="0"/>
                                        </a:rPr>
                                      </m:ctrlPr>
                                    </m:funcPr>
                                    <m:fName>
                                      <m:r>
                                        <m:rPr>
                                          <m:sty m:val="p"/>
                                        </m:rPr>
                                        <a:rPr lang="da-DK" sz="1000">
                                          <a:latin typeface="Cambria Math" panose="02040503050406030204" pitchFamily="18" charset="0"/>
                                          <a:ea typeface="Cambria Math" panose="02040503050406030204" pitchFamily="18" charset="0"/>
                                          <a:cs typeface="Arial" panose="020B0604020202020204" pitchFamily="34" charset="0"/>
                                        </a:rPr>
                                        <m:t>ln</m:t>
                                      </m:r>
                                    </m:fName>
                                    <m:e>
                                      <m:sSub>
                                        <m:sSubPr>
                                          <m:ctrlPr>
                                            <a:rPr lang="da-DK" sz="1000" i="1">
                                              <a:latin typeface="Cambria Math" panose="02040503050406030204" pitchFamily="18" charset="0"/>
                                              <a:ea typeface="Cambria Math" panose="02040503050406030204" pitchFamily="18" charset="0"/>
                                              <a:cs typeface="Arial" panose="020B0604020202020204" pitchFamily="34" charset="0"/>
                                            </a:rPr>
                                          </m:ctrlPr>
                                        </m:sSubPr>
                                        <m:e>
                                          <m:r>
                                            <a:rPr lang="da-DK" sz="1000" i="1">
                                              <a:latin typeface="Cambria Math" panose="02040503050406030204" pitchFamily="18" charset="0"/>
                                              <a:ea typeface="Cambria Math" panose="02040503050406030204" pitchFamily="18" charset="0"/>
                                              <a:cs typeface="Arial" panose="020B0604020202020204" pitchFamily="34" charset="0"/>
                                            </a:rPr>
                                            <m:t>𝑎</m:t>
                                          </m:r>
                                        </m:e>
                                        <m:sub>
                                          <m:r>
                                            <a:rPr lang="da-DK" sz="1000" i="1">
                                              <a:latin typeface="Cambria Math" panose="02040503050406030204" pitchFamily="18" charset="0"/>
                                              <a:ea typeface="Cambria Math" panose="02040503050406030204" pitchFamily="18" charset="0"/>
                                              <a:cs typeface="Arial" panose="020B0604020202020204" pitchFamily="34" charset="0"/>
                                            </a:rPr>
                                            <m:t>𝑤</m:t>
                                          </m:r>
                                        </m:sub>
                                      </m:sSub>
                                    </m:e>
                                  </m:func>
                                </m:den>
                              </m:f>
                            </m:e>
                          </m:d>
                        </m:e>
                        <m:sup>
                          <m:f>
                            <m:fPr>
                              <m:ctrlPr>
                                <a:rPr lang="da-DK" sz="1000" i="1">
                                  <a:latin typeface="Cambria Math" panose="02040503050406030204" pitchFamily="18" charset="0"/>
                                  <a:ea typeface="Cambria Math" panose="02040503050406030204" pitchFamily="18" charset="0"/>
                                  <a:cs typeface="Arial" panose="020B0604020202020204" pitchFamily="34" charset="0"/>
                                </a:rPr>
                              </m:ctrlPr>
                            </m:fPr>
                            <m:num>
                              <m:r>
                                <a:rPr lang="da-DK" sz="1000" i="1">
                                  <a:latin typeface="Cambria Math" panose="02040503050406030204" pitchFamily="18" charset="0"/>
                                  <a:ea typeface="Cambria Math" panose="02040503050406030204" pitchFamily="18" charset="0"/>
                                  <a:cs typeface="Arial" panose="020B0604020202020204" pitchFamily="34" charset="0"/>
                                </a:rPr>
                                <m:t>1</m:t>
                              </m:r>
                            </m:num>
                            <m:den>
                              <m:r>
                                <a:rPr lang="da-DK" sz="1000" i="1">
                                  <a:latin typeface="Cambria Math" panose="02040503050406030204" pitchFamily="18" charset="0"/>
                                  <a:ea typeface="Cambria Math" panose="02040503050406030204" pitchFamily="18" charset="0"/>
                                  <a:cs typeface="Arial" panose="020B0604020202020204" pitchFamily="34" charset="0"/>
                                </a:rPr>
                                <m:t>𝑐</m:t>
                              </m:r>
                            </m:den>
                          </m:f>
                        </m:sup>
                      </m:sSup>
                    </m:oMath>
                  </m:oMathPara>
                </a14:m>
                <a:endParaRPr lang="da-DK"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93738" y="1281165"/>
                <a:ext cx="2153136" cy="98135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43283" y="1285923"/>
                <a:ext cx="2370723" cy="707886"/>
              </a:xfrm>
              <a:prstGeom prst="rect">
                <a:avLst/>
              </a:prstGeom>
              <a:noFill/>
            </p:spPr>
            <p:txBody>
              <a:bodyPr wrap="square" rtlCol="0">
                <a:spAutoFit/>
              </a:bodyPr>
              <a:lstStyle/>
              <a:p>
                <a:pPr>
                  <a:defRPr/>
                </a:pPr>
                <a:r>
                  <a:rPr lang="en-US" sz="1000" dirty="0" err="1">
                    <a:latin typeface="Times New Roman" panose="02020603050405020304" pitchFamily="18" charset="0"/>
                    <a:cs typeface="Times New Roman" panose="02020603050405020304" pitchFamily="18" charset="0"/>
                  </a:rPr>
                  <a:t>Mallek-Ayadi</a:t>
                </a:r>
                <a:r>
                  <a:rPr lang="en-US" sz="1000" dirty="0">
                    <a:latin typeface="Times New Roman" panose="02020603050405020304" pitchFamily="18" charset="0"/>
                    <a:cs typeface="Times New Roman" panose="02020603050405020304" pitchFamily="18" charset="0"/>
                  </a:rPr>
                  <a:t> et al. (2020</a:t>
                </a:r>
                <a:r>
                  <a:rPr lang="en-US" sz="1000" dirty="0" smtClean="0">
                    <a:latin typeface="Times New Roman" panose="02020603050405020304" pitchFamily="18" charset="0"/>
                    <a:cs typeface="Times New Roman" panose="02020603050405020304" pitchFamily="18" charset="0"/>
                  </a:rPr>
                  <a:t>)</a:t>
                </a:r>
              </a:p>
              <a:p>
                <a:pPr>
                  <a:defRPr/>
                </a:pPr>
                <a:r>
                  <a:rPr lang="en-US" sz="1000" dirty="0" smtClean="0">
                    <a:latin typeface="Times New Roman" panose="02020603050405020304" pitchFamily="18" charset="0"/>
                    <a:cs typeface="Times New Roman" panose="02020603050405020304" pitchFamily="18" charset="0"/>
                  </a:rPr>
                  <a:t>Peleg</a:t>
                </a:r>
                <a:endParaRPr lang="en-US" sz="1000" dirty="0">
                  <a:latin typeface="Times New Roman" panose="02020603050405020304" pitchFamily="18" charset="0"/>
                  <a:cs typeface="Times New Roman" panose="02020603050405020304" pitchFamily="18" charset="0"/>
                </a:endParaRPr>
              </a:p>
              <a:p>
                <a:pPr>
                  <a:defRPr/>
                </a:pPr>
                <a14:m>
                  <m:oMath xmlns:m="http://schemas.openxmlformats.org/officeDocument/2006/math">
                    <m:r>
                      <a:rPr lang="en-US" sz="1000" i="1">
                        <a:latin typeface="Cambria Math" panose="02040503050406030204" pitchFamily="18" charset="0"/>
                      </a:rPr>
                      <m:t>𝑀𝐶</m:t>
                    </m:r>
                    <m:r>
                      <a:rPr lang="en-US" sz="1000" i="1">
                        <a:latin typeface="Cambria Math" panose="02040503050406030204" pitchFamily="18" charset="0"/>
                      </a:rPr>
                      <m:t>=(</m:t>
                    </m:r>
                    <m:r>
                      <a:rPr lang="en-US" sz="1000" i="1">
                        <a:latin typeface="Cambria Math" panose="02040503050406030204" pitchFamily="18" charset="0"/>
                      </a:rPr>
                      <m:t>𝐴</m:t>
                    </m:r>
                    <m:sSup>
                      <m:sSupPr>
                        <m:ctrlPr>
                          <a:rPr lang="en-150" sz="1000" i="1">
                            <a:solidFill>
                              <a:schemeClr val="dk1"/>
                            </a:solidFill>
                            <a:latin typeface="Cambria Math" panose="02040503050406030204" pitchFamily="18" charset="0"/>
                            <a:cs typeface="Times New Roman" panose="02020603050405020304" pitchFamily="18" charset="0"/>
                          </a:rPr>
                        </m:ctrlPr>
                      </m:sSupPr>
                      <m:e>
                        <m:sSub>
                          <m:sSubPr>
                            <m:ctrlPr>
                              <a:rPr lang="da-DK" sz="1000" i="1">
                                <a:latin typeface="Cambria Math" panose="02040503050406030204" pitchFamily="18" charset="0"/>
                                <a:ea typeface="Cambria Math" panose="02040503050406030204" pitchFamily="18" charset="0"/>
                                <a:cs typeface="Arial" panose="020B0604020202020204" pitchFamily="34" charset="0"/>
                              </a:rPr>
                            </m:ctrlPr>
                          </m:sSubPr>
                          <m:e>
                            <m:r>
                              <a:rPr lang="da-DK" sz="1000" i="1">
                                <a:latin typeface="Cambria Math" panose="02040503050406030204" pitchFamily="18" charset="0"/>
                                <a:ea typeface="Cambria Math" panose="02040503050406030204" pitchFamily="18" charset="0"/>
                                <a:cs typeface="Arial" panose="020B0604020202020204" pitchFamily="34" charset="0"/>
                              </a:rPr>
                              <m:t>𝑎</m:t>
                            </m:r>
                          </m:e>
                          <m:sub>
                            <m:r>
                              <a:rPr lang="da-DK" sz="1000" i="1">
                                <a:latin typeface="Cambria Math" panose="02040503050406030204" pitchFamily="18" charset="0"/>
                                <a:ea typeface="Cambria Math" panose="02040503050406030204" pitchFamily="18" charset="0"/>
                                <a:cs typeface="Arial" panose="020B0604020202020204" pitchFamily="34" charset="0"/>
                              </a:rPr>
                              <m:t>𝑤</m:t>
                            </m:r>
                          </m:sub>
                        </m:sSub>
                      </m:e>
                      <m:sup>
                        <m:r>
                          <a:rPr lang="en-US" sz="1000" i="1">
                            <a:solidFill>
                              <a:schemeClr val="dk1"/>
                            </a:solidFill>
                            <a:latin typeface="Cambria Math" panose="02040503050406030204" pitchFamily="18" charset="0"/>
                            <a:cs typeface="Times New Roman" panose="02020603050405020304" pitchFamily="18" charset="0"/>
                          </a:rPr>
                          <m:t>𝐵</m:t>
                        </m:r>
                      </m:sup>
                    </m:sSup>
                    <m:r>
                      <a:rPr lang="en-US" sz="1000" i="1">
                        <a:latin typeface="Cambria Math" panose="02040503050406030204" pitchFamily="18" charset="0"/>
                      </a:rPr>
                      <m:t>)</m:t>
                    </m:r>
                  </m:oMath>
                </a14:m>
                <a:r>
                  <a:rPr lang="en-US" sz="1000" dirty="0">
                    <a:latin typeface="Times New Roman" panose="02020603050405020304" pitchFamily="18" charset="0"/>
                    <a:cs typeface="Times New Roman" panose="02020603050405020304" pitchFamily="18" charset="0"/>
                  </a:rPr>
                  <a:t>+(</a:t>
                </a:r>
                <a14:m>
                  <m:oMath xmlns:m="http://schemas.openxmlformats.org/officeDocument/2006/math">
                    <m:r>
                      <a:rPr lang="en-US" sz="1000" i="1">
                        <a:latin typeface="Cambria Math" panose="02040503050406030204" pitchFamily="18" charset="0"/>
                      </a:rPr>
                      <m:t>𝐶</m:t>
                    </m:r>
                    <m:sSup>
                      <m:sSupPr>
                        <m:ctrlPr>
                          <a:rPr lang="en-150" sz="1000" i="1">
                            <a:solidFill>
                              <a:schemeClr val="dk1"/>
                            </a:solidFill>
                            <a:latin typeface="Cambria Math" panose="02040503050406030204" pitchFamily="18" charset="0"/>
                            <a:cs typeface="Times New Roman" panose="02020603050405020304" pitchFamily="18" charset="0"/>
                          </a:rPr>
                        </m:ctrlPr>
                      </m:sSupPr>
                      <m:e>
                        <m:sSub>
                          <m:sSubPr>
                            <m:ctrlPr>
                              <a:rPr lang="da-DK" sz="1000" i="1">
                                <a:latin typeface="Cambria Math" panose="02040503050406030204" pitchFamily="18" charset="0"/>
                                <a:ea typeface="Cambria Math" panose="02040503050406030204" pitchFamily="18" charset="0"/>
                                <a:cs typeface="Arial" panose="020B0604020202020204" pitchFamily="34" charset="0"/>
                              </a:rPr>
                            </m:ctrlPr>
                          </m:sSubPr>
                          <m:e>
                            <m:r>
                              <a:rPr lang="da-DK" sz="1000" i="1">
                                <a:latin typeface="Cambria Math" panose="02040503050406030204" pitchFamily="18" charset="0"/>
                                <a:ea typeface="Cambria Math" panose="02040503050406030204" pitchFamily="18" charset="0"/>
                                <a:cs typeface="Arial" panose="020B0604020202020204" pitchFamily="34" charset="0"/>
                              </a:rPr>
                              <m:t>𝑎</m:t>
                            </m:r>
                          </m:e>
                          <m:sub>
                            <m:r>
                              <a:rPr lang="da-DK" sz="1000" i="1">
                                <a:latin typeface="Cambria Math" panose="02040503050406030204" pitchFamily="18" charset="0"/>
                                <a:ea typeface="Cambria Math" panose="02040503050406030204" pitchFamily="18" charset="0"/>
                                <a:cs typeface="Arial" panose="020B0604020202020204" pitchFamily="34" charset="0"/>
                              </a:rPr>
                              <m:t>𝑤</m:t>
                            </m:r>
                          </m:sub>
                        </m:sSub>
                      </m:e>
                      <m:sup>
                        <m:r>
                          <a:rPr lang="en-US" sz="1000" i="1">
                            <a:solidFill>
                              <a:schemeClr val="dk1"/>
                            </a:solidFill>
                            <a:latin typeface="Cambria Math" panose="02040503050406030204" pitchFamily="18" charset="0"/>
                            <a:cs typeface="Times New Roman" panose="02020603050405020304" pitchFamily="18" charset="0"/>
                          </a:rPr>
                          <m:t>𝐷</m:t>
                        </m:r>
                      </m:sup>
                    </m:sSup>
                    <m:r>
                      <a:rPr lang="en-US" sz="1000" i="1">
                        <a:latin typeface="Cambria Math" panose="02040503050406030204" pitchFamily="18" charset="0"/>
                      </a:rPr>
                      <m:t>)</m:t>
                    </m:r>
                  </m:oMath>
                </a14:m>
                <a:endParaRPr lang="en-US" sz="1000" dirty="0">
                  <a:latin typeface="Times New Roman" panose="02020603050405020304" pitchFamily="18" charset="0"/>
                  <a:cs typeface="Times New Roman" panose="02020603050405020304" pitchFamily="18" charset="0"/>
                </a:endParaRPr>
              </a:p>
              <a:p>
                <a:endParaRPr lang="en-US" sz="1000" dirty="0">
                  <a:solidFill>
                    <a:schemeClr val="dk1"/>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843283" y="1285923"/>
                <a:ext cx="2370723" cy="707886"/>
              </a:xfrm>
              <a:prstGeom prst="rect">
                <a:avLst/>
              </a:prstGeom>
              <a:blipFill>
                <a:blip r:embed="rId4"/>
                <a:stretch>
                  <a:fillRect/>
                </a:stretch>
              </a:blipFill>
            </p:spPr>
            <p:txBody>
              <a:bodyPr/>
              <a:lstStyle/>
              <a:p>
                <a:r>
                  <a:rPr lang="en-US">
                    <a:noFill/>
                  </a:rPr>
                  <a:t> </a:t>
                </a:r>
              </a:p>
            </p:txBody>
          </p:sp>
        </mc:Fallback>
      </mc:AlternateContent>
      <p:sp>
        <p:nvSpPr>
          <p:cNvPr id="8" name="Rectangle 7"/>
          <p:cNvSpPr/>
          <p:nvPr/>
        </p:nvSpPr>
        <p:spPr>
          <a:xfrm>
            <a:off x="0" y="0"/>
            <a:ext cx="28264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Figure </a:t>
            </a:r>
            <a:r>
              <a:rPr lang="en-US" dirty="0" smtClean="0">
                <a:latin typeface="Times New Roman" panose="02020603050405020304" pitchFamily="18" charset="0"/>
                <a:cs typeface="Times New Roman" panose="02020603050405020304" pitchFamily="18" charset="0"/>
              </a:rPr>
              <a:t>S1Y. </a:t>
            </a:r>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16000" y="1800000"/>
            <a:ext cx="4704762" cy="3600000"/>
            <a:chOff x="216000" y="1800000"/>
            <a:chExt cx="4704762" cy="3600000"/>
          </a:xfrm>
        </p:grpSpPr>
        <p:graphicFrame>
          <p:nvGraphicFramePr>
            <p:cNvPr id="6" name="Object 5"/>
            <p:cNvGraphicFramePr>
              <a:graphicFrameLocks noChangeAspect="1"/>
            </p:cNvGraphicFramePr>
            <p:nvPr>
              <p:extLst>
                <p:ext uri="{D42A27DB-BD31-4B8C-83A1-F6EECF244321}">
                  <p14:modId xmlns:p14="http://schemas.microsoft.com/office/powerpoint/2010/main" val="1763842713"/>
                </p:ext>
              </p:extLst>
            </p:nvPr>
          </p:nvGraphicFramePr>
          <p:xfrm>
            <a:off x="216000" y="1800000"/>
            <a:ext cx="4704762" cy="3600000"/>
          </p:xfrm>
          <a:graphic>
            <a:graphicData uri="http://schemas.openxmlformats.org/presentationml/2006/ole">
              <mc:AlternateContent xmlns:mc="http://schemas.openxmlformats.org/markup-compatibility/2006">
                <mc:Choice xmlns:v="urn:schemas-microsoft-com:vml" Requires="v">
                  <p:oleObj spid="_x0000_s23621" name="Graph" r:id="rId5" imgW="3920760" imgH="3000960" progId="Origin95.Graph">
                    <p:embed/>
                  </p:oleObj>
                </mc:Choice>
                <mc:Fallback>
                  <p:oleObj name="Graph" r:id="rId5" imgW="3920760" imgH="3000960" progId="Origin95.Graph">
                    <p:embed/>
                    <p:pic>
                      <p:nvPicPr>
                        <p:cNvPr id="2" name="Object 1"/>
                        <p:cNvPicPr/>
                        <p:nvPr/>
                      </p:nvPicPr>
                      <p:blipFill>
                        <a:blip r:embed="rId6"/>
                        <a:stretch>
                          <a:fillRect/>
                        </a:stretch>
                      </p:blipFill>
                      <p:spPr>
                        <a:xfrm>
                          <a:off x="216000" y="1800000"/>
                          <a:ext cx="4704762" cy="3600000"/>
                        </a:xfrm>
                        <a:prstGeom prst="rect">
                          <a:avLst/>
                        </a:prstGeom>
                      </p:spPr>
                    </p:pic>
                  </p:oleObj>
                </mc:Fallback>
              </mc:AlternateContent>
            </a:graphicData>
          </a:graphic>
        </p:graphicFrame>
        <p:sp>
          <p:nvSpPr>
            <p:cNvPr id="9" name="TextBox 8"/>
            <p:cNvSpPr txBox="1"/>
            <p:nvPr/>
          </p:nvSpPr>
          <p:spPr>
            <a:xfrm>
              <a:off x="1511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grpSp>
        <p:nvGrpSpPr>
          <p:cNvPr id="3" name="Group 2"/>
          <p:cNvGrpSpPr/>
          <p:nvPr/>
        </p:nvGrpSpPr>
        <p:grpSpPr>
          <a:xfrm>
            <a:off x="4176000" y="1800000"/>
            <a:ext cx="4704762" cy="3600000"/>
            <a:chOff x="4176000" y="1800000"/>
            <a:chExt cx="4704762" cy="3600000"/>
          </a:xfrm>
        </p:grpSpPr>
        <p:graphicFrame>
          <p:nvGraphicFramePr>
            <p:cNvPr id="4" name="Object 3"/>
            <p:cNvGraphicFramePr>
              <a:graphicFrameLocks noChangeAspect="1"/>
            </p:cNvGraphicFramePr>
            <p:nvPr>
              <p:extLst>
                <p:ext uri="{D42A27DB-BD31-4B8C-83A1-F6EECF244321}">
                  <p14:modId xmlns:p14="http://schemas.microsoft.com/office/powerpoint/2010/main" val="1663085975"/>
                </p:ext>
              </p:extLst>
            </p:nvPr>
          </p:nvGraphicFramePr>
          <p:xfrm>
            <a:off x="4176000" y="1800000"/>
            <a:ext cx="4704762" cy="3600000"/>
          </p:xfrm>
          <a:graphic>
            <a:graphicData uri="http://schemas.openxmlformats.org/presentationml/2006/ole">
              <mc:AlternateContent xmlns:mc="http://schemas.openxmlformats.org/markup-compatibility/2006">
                <mc:Choice xmlns:v="urn:schemas-microsoft-com:vml" Requires="v">
                  <p:oleObj spid="_x0000_s23622" name="Graph" r:id="rId7" imgW="3920760" imgH="3000960" progId="Origin95.Graph">
                    <p:embed/>
                  </p:oleObj>
                </mc:Choice>
                <mc:Fallback>
                  <p:oleObj name="Graph" r:id="rId7" imgW="3920760" imgH="3000960" progId="Origin95.Graph">
                    <p:embed/>
                    <p:pic>
                      <p:nvPicPr>
                        <p:cNvPr id="2" name="Object 1"/>
                        <p:cNvPicPr/>
                        <p:nvPr/>
                      </p:nvPicPr>
                      <p:blipFill>
                        <a:blip r:embed="rId8"/>
                        <a:stretch>
                          <a:fillRect/>
                        </a:stretch>
                      </p:blipFill>
                      <p:spPr>
                        <a:xfrm>
                          <a:off x="4176000" y="1800000"/>
                          <a:ext cx="4704762" cy="3600000"/>
                        </a:xfrm>
                        <a:prstGeom prst="rect">
                          <a:avLst/>
                        </a:prstGeom>
                      </p:spPr>
                    </p:pic>
                  </p:oleObj>
                </mc:Fallback>
              </mc:AlternateContent>
            </a:graphicData>
          </a:graphic>
        </p:graphicFrame>
        <p:sp>
          <p:nvSpPr>
            <p:cNvPr id="10" name="TextBox 9"/>
            <p:cNvSpPr txBox="1"/>
            <p:nvPr/>
          </p:nvSpPr>
          <p:spPr>
            <a:xfrm>
              <a:off x="5594309"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91132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4662223" y="1279526"/>
                <a:ext cx="2115890" cy="553998"/>
              </a:xfrm>
              <a:prstGeom prst="rect">
                <a:avLst/>
              </a:prstGeom>
            </p:spPr>
            <p:txBody>
              <a:bodyPr wrap="square">
                <a:spAutoFit/>
              </a:bodyPr>
              <a:lstStyle/>
              <a:p>
                <a:pPr>
                  <a:defRPr/>
                </a:pPr>
                <a:r>
                  <a:rPr lang="en-US" sz="1000" dirty="0" smtClean="0">
                    <a:latin typeface="Times New Roman" panose="02020603050405020304" pitchFamily="18" charset="0"/>
                    <a:cs typeface="Times New Roman" panose="02020603050405020304" pitchFamily="18" charset="0"/>
                  </a:rPr>
                  <a:t>Cladera‐Olivera</a:t>
                </a:r>
                <a:r>
                  <a:rPr lang="en-US" sz="1000" dirty="0">
                    <a:latin typeface="Times New Roman" panose="02020603050405020304" pitchFamily="18" charset="0"/>
                    <a:cs typeface="Times New Roman" panose="02020603050405020304" pitchFamily="18" charset="0"/>
                  </a:rPr>
                  <a:t> et al. (2008</a:t>
                </a:r>
                <a:r>
                  <a:rPr lang="en-US" sz="1000" dirty="0" smtClean="0">
                    <a:latin typeface="Times New Roman" panose="02020603050405020304" pitchFamily="18" charset="0"/>
                    <a:cs typeface="Times New Roman" panose="02020603050405020304" pitchFamily="18" charset="0"/>
                  </a:rPr>
                  <a:t>)</a:t>
                </a:r>
              </a:p>
              <a:p>
                <a:pPr>
                  <a:defRPr/>
                </a:pPr>
                <a:r>
                  <a:rPr lang="en-US" sz="1000" dirty="0" err="1" smtClean="0">
                    <a:latin typeface="Times New Roman" panose="02020603050405020304" pitchFamily="18" charset="0"/>
                    <a:cs typeface="Times New Roman" panose="02020603050405020304" pitchFamily="18" charset="0"/>
                  </a:rPr>
                  <a:t>Chirife</a:t>
                </a:r>
                <a:endParaRPr lang="en-US" sz="1000" dirty="0" smtClean="0">
                  <a:latin typeface="Times New Roman" panose="02020603050405020304" pitchFamily="18" charset="0"/>
                  <a:cs typeface="Times New Roman" panose="02020603050405020304" pitchFamily="18" charset="0"/>
                </a:endParaRPr>
              </a:p>
              <a:p>
                <a:pPr>
                  <a:defRPr/>
                </a:pPr>
                <a14:m>
                  <m:oMathPara xmlns:m="http://schemas.openxmlformats.org/officeDocument/2006/math">
                    <m:oMathParaPr>
                      <m:jc m:val="left"/>
                    </m:oMathParaPr>
                    <m:oMath xmlns:m="http://schemas.openxmlformats.org/officeDocument/2006/math">
                      <m:r>
                        <a:rPr lang="en-US" sz="1000" i="1" smtClean="0">
                          <a:latin typeface="Cambria Math" panose="02040503050406030204" pitchFamily="18" charset="0"/>
                        </a:rPr>
                        <m:t>𝑀𝐶</m:t>
                      </m:r>
                      <m:r>
                        <a:rPr lang="en-US" sz="1000" i="1" smtClean="0">
                          <a:latin typeface="Cambria Math" panose="02040503050406030204" pitchFamily="18" charset="0"/>
                        </a:rPr>
                        <m:t>=</m:t>
                      </m:r>
                      <m:r>
                        <m:rPr>
                          <m:sty m:val="p"/>
                        </m:rPr>
                        <a:rPr lang="en-US" sz="1000" b="0" i="0" smtClean="0">
                          <a:latin typeface="Cambria Math" panose="02040503050406030204" pitchFamily="18" charset="0"/>
                        </a:rPr>
                        <m:t>exp</m:t>
                      </m:r>
                      <m:r>
                        <a:rPr lang="en-US" sz="1000" b="0" i="1" smtClean="0">
                          <a:latin typeface="Cambria Math" panose="02040503050406030204" pitchFamily="18" charset="0"/>
                        </a:rPr>
                        <m:t>[</m:t>
                      </m:r>
                      <m:r>
                        <a:rPr lang="en-US" sz="1000" b="0" i="1" smtClean="0">
                          <a:latin typeface="Cambria Math" panose="02040503050406030204" pitchFamily="18" charset="0"/>
                        </a:rPr>
                        <m:t>𝐴</m:t>
                      </m:r>
                      <m:r>
                        <a:rPr lang="en-US" sz="1000" b="0" i="1" smtClean="0">
                          <a:latin typeface="Cambria Math" panose="02040503050406030204" pitchFamily="18" charset="0"/>
                        </a:rPr>
                        <m:t>+</m:t>
                      </m:r>
                      <m:r>
                        <a:rPr lang="en-US" sz="1000" b="0" i="1" smtClean="0">
                          <a:latin typeface="Cambria Math" panose="02040503050406030204" pitchFamily="18" charset="0"/>
                        </a:rPr>
                        <m:t>𝐵</m:t>
                      </m:r>
                      <m:func>
                        <m:funcPr>
                          <m:ctrlPr>
                            <a:rPr lang="en-US" sz="1000" b="0" i="1" smtClean="0">
                              <a:latin typeface="Cambria Math" panose="02040503050406030204" pitchFamily="18" charset="0"/>
                            </a:rPr>
                          </m:ctrlPr>
                        </m:funcPr>
                        <m:fName>
                          <m:r>
                            <m:rPr>
                              <m:sty m:val="p"/>
                            </m:rPr>
                            <a:rPr lang="en-US" sz="1000" b="0" i="0" smtClean="0">
                              <a:latin typeface="Cambria Math" panose="02040503050406030204" pitchFamily="18" charset="0"/>
                            </a:rPr>
                            <m:t>ln</m:t>
                          </m:r>
                        </m:fName>
                        <m:e>
                          <m:r>
                            <a:rPr lang="en-US" sz="1000" b="0" i="1" smtClean="0">
                              <a:latin typeface="Cambria Math" panose="02040503050406030204" pitchFamily="18" charset="0"/>
                            </a:rPr>
                            <m:t>(</m:t>
                          </m:r>
                          <m:r>
                            <a:rPr lang="en-US" sz="1000" b="0" i="1" smtClean="0">
                              <a:latin typeface="Cambria Math" panose="02040503050406030204" pitchFamily="18" charset="0"/>
                            </a:rPr>
                            <m:t>𝐶</m:t>
                          </m:r>
                          <m:r>
                            <a:rPr lang="en-US" sz="1000" b="0" i="1" smtClean="0">
                              <a:latin typeface="Cambria Math" panose="02040503050406030204" pitchFamily="18" charset="0"/>
                            </a:rPr>
                            <m:t>−</m:t>
                          </m:r>
                          <m:func>
                            <m:funcPr>
                              <m:ctrlPr>
                                <a:rPr lang="en-US" sz="1000" b="0" i="1" smtClean="0">
                                  <a:latin typeface="Cambria Math" panose="02040503050406030204" pitchFamily="18" charset="0"/>
                                </a:rPr>
                              </m:ctrlPr>
                            </m:funcPr>
                            <m:fName>
                              <m:r>
                                <m:rPr>
                                  <m:sty m:val="p"/>
                                </m:rPr>
                                <a:rPr lang="en-US" sz="1000" b="0" i="0" smtClean="0">
                                  <a:latin typeface="Cambria Math" panose="02040503050406030204" pitchFamily="18" charset="0"/>
                                </a:rPr>
                                <m:t>ln</m:t>
                              </m:r>
                            </m:fName>
                            <m:e>
                              <m:sSub>
                                <m:sSubPr>
                                  <m:ctrlPr>
                                    <a:rPr lang="en-150" sz="1000" b="0" i="1" smtClean="0">
                                      <a:latin typeface="Cambria Math" panose="02040503050406030204" pitchFamily="18" charset="0"/>
                                    </a:rPr>
                                  </m:ctrlPr>
                                </m:sSubPr>
                                <m:e>
                                  <m:r>
                                    <a:rPr lang="en-US" sz="1000" b="0" i="1" smtClean="0">
                                      <a:latin typeface="Cambria Math" panose="02040503050406030204" pitchFamily="18" charset="0"/>
                                    </a:rPr>
                                    <m:t>𝑎</m:t>
                                  </m:r>
                                </m:e>
                                <m:sub>
                                  <m:r>
                                    <a:rPr lang="en-US" sz="1000" i="1">
                                      <a:latin typeface="Cambria Math" panose="02040503050406030204" pitchFamily="18" charset="0"/>
                                    </a:rPr>
                                    <m:t>𝑊</m:t>
                                  </m:r>
                                </m:sub>
                              </m:sSub>
                            </m:e>
                          </m:func>
                          <m:r>
                            <a:rPr lang="en-US" sz="1000" b="0" i="1" smtClean="0">
                              <a:latin typeface="Cambria Math" panose="02040503050406030204" pitchFamily="18" charset="0"/>
                            </a:rPr>
                            <m:t>)</m:t>
                          </m:r>
                        </m:e>
                      </m:func>
                      <m:r>
                        <a:rPr lang="en-US" sz="1000" b="0" i="1" smtClean="0">
                          <a:latin typeface="Cambria Math" panose="02040503050406030204" pitchFamily="18" charset="0"/>
                        </a:rPr>
                        <m:t>]</m:t>
                      </m:r>
                    </m:oMath>
                  </m:oMathPara>
                </a14:m>
                <a:endParaRPr lang="en-US" sz="1000" dirty="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62223" y="1279526"/>
                <a:ext cx="2115890" cy="553998"/>
              </a:xfrm>
              <a:prstGeom prst="rect">
                <a:avLst/>
              </a:prstGeom>
              <a:blipFill>
                <a:blip r:embed="rId3"/>
                <a:stretch>
                  <a:fillRect b="-21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69055" y="1283063"/>
                <a:ext cx="2361711" cy="697755"/>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Agha et al. (2014)</a:t>
                </a:r>
              </a:p>
              <a:p>
                <a:r>
                  <a:rPr lang="en-US" sz="1000" dirty="0" smtClean="0">
                    <a:solidFill>
                      <a:schemeClr val="dk1"/>
                    </a:solidFill>
                    <a:latin typeface="Times New Roman" panose="02020603050405020304" pitchFamily="18" charset="0"/>
                    <a:cs typeface="Times New Roman" panose="02020603050405020304" pitchFamily="18" charset="0"/>
                  </a:rPr>
                  <a:t>Modified- </a:t>
                </a:r>
                <a:r>
                  <a:rPr lang="en-US" sz="1000" dirty="0">
                    <a:solidFill>
                      <a:schemeClr val="dk1"/>
                    </a:solidFill>
                    <a:latin typeface="Times New Roman" panose="02020603050405020304" pitchFamily="18" charset="0"/>
                    <a:cs typeface="Times New Roman" panose="02020603050405020304" pitchFamily="18" charset="0"/>
                  </a:rPr>
                  <a:t>Chung-Pfost</a:t>
                </a:r>
                <a:endParaRPr lang="en-US" sz="1000" i="1" dirty="0">
                  <a:solidFill>
                    <a:schemeClr val="dk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1000" i="1">
                          <a:solidFill>
                            <a:schemeClr val="dk1"/>
                          </a:solidFill>
                          <a:latin typeface="Cambria Math" panose="02040503050406030204" pitchFamily="18" charset="0"/>
                          <a:cs typeface="Times New Roman" panose="02020603050405020304" pitchFamily="18" charset="0"/>
                        </a:rPr>
                        <m:t>𝑀𝐶</m:t>
                      </m:r>
                      <m:r>
                        <a:rPr lang="en-US" sz="1000" i="1">
                          <a:solidFill>
                            <a:schemeClr val="dk1"/>
                          </a:solidFill>
                          <a:latin typeface="Cambria Math" panose="02040503050406030204" pitchFamily="18" charset="0"/>
                          <a:cs typeface="Times New Roman" panose="02020603050405020304" pitchFamily="18" charset="0"/>
                        </a:rPr>
                        <m:t>=</m:t>
                      </m:r>
                      <m:f>
                        <m:fPr>
                          <m:ctrlPr>
                            <a:rPr lang="en-150" sz="1000" i="1">
                              <a:solidFill>
                                <a:schemeClr val="dk1"/>
                              </a:solidFill>
                              <a:latin typeface="Cambria Math" panose="02040503050406030204" pitchFamily="18" charset="0"/>
                              <a:cs typeface="Times New Roman" panose="02020603050405020304" pitchFamily="18" charset="0"/>
                            </a:rPr>
                          </m:ctrlPr>
                        </m:fPr>
                        <m:num>
                          <m:r>
                            <a:rPr lang="en-US" sz="1000" i="1">
                              <a:solidFill>
                                <a:schemeClr val="dk1"/>
                              </a:solidFill>
                              <a:latin typeface="Cambria Math" panose="02040503050406030204" pitchFamily="18" charset="0"/>
                              <a:cs typeface="Times New Roman" panose="02020603050405020304" pitchFamily="18" charset="0"/>
                            </a:rPr>
                            <m:t>1</m:t>
                          </m:r>
                        </m:num>
                        <m:den>
                          <m:r>
                            <a:rPr lang="en-US" sz="1000" i="1">
                              <a:solidFill>
                                <a:schemeClr val="dk1"/>
                              </a:solidFill>
                              <a:latin typeface="Cambria Math" panose="02040503050406030204" pitchFamily="18" charset="0"/>
                              <a:cs typeface="Times New Roman" panose="02020603050405020304" pitchFamily="18" charset="0"/>
                            </a:rPr>
                            <m:t>−</m:t>
                          </m:r>
                          <m:r>
                            <a:rPr lang="en-US" sz="1000" i="1">
                              <a:solidFill>
                                <a:schemeClr val="dk1"/>
                              </a:solidFill>
                              <a:latin typeface="Cambria Math" panose="02040503050406030204" pitchFamily="18" charset="0"/>
                              <a:cs typeface="Times New Roman" panose="02020603050405020304" pitchFamily="18" charset="0"/>
                            </a:rPr>
                            <m:t>𝐵</m:t>
                          </m:r>
                        </m:den>
                      </m:f>
                      <m:r>
                        <a:rPr lang="en-US" sz="1000" i="1">
                          <a:solidFill>
                            <a:schemeClr val="dk1"/>
                          </a:solidFill>
                          <a:latin typeface="Cambria Math" panose="02040503050406030204" pitchFamily="18" charset="0"/>
                          <a:cs typeface="Times New Roman" panose="02020603050405020304" pitchFamily="18" charset="0"/>
                        </a:rPr>
                        <m:t>[</m:t>
                      </m:r>
                      <m:r>
                        <m:rPr>
                          <m:sty m:val="p"/>
                        </m:rPr>
                        <a:rPr lang="en-US" sz="1000">
                          <a:solidFill>
                            <a:schemeClr val="dk1"/>
                          </a:solidFill>
                          <a:latin typeface="Cambria Math" panose="02040503050406030204" pitchFamily="18" charset="0"/>
                          <a:cs typeface="Times New Roman" panose="02020603050405020304" pitchFamily="18" charset="0"/>
                        </a:rPr>
                        <m:t>ln</m:t>
                      </m:r>
                      <m:r>
                        <a:rPr lang="en-US" sz="1000" i="1">
                          <a:solidFill>
                            <a:schemeClr val="dk1"/>
                          </a:solidFill>
                          <a:latin typeface="Cambria Math" panose="02040503050406030204" pitchFamily="18" charset="0"/>
                          <a:cs typeface="Times New Roman" panose="02020603050405020304" pitchFamily="18" charset="0"/>
                        </a:rPr>
                        <m:t>⁡(</m:t>
                      </m:r>
                      <m:f>
                        <m:fPr>
                          <m:ctrlPr>
                            <a:rPr lang="en-150" sz="1000" i="1">
                              <a:solidFill>
                                <a:schemeClr val="dk1"/>
                              </a:solidFill>
                              <a:latin typeface="Cambria Math" panose="02040503050406030204" pitchFamily="18" charset="0"/>
                              <a:cs typeface="Times New Roman" panose="02020603050405020304" pitchFamily="18" charset="0"/>
                            </a:rPr>
                          </m:ctrlPr>
                        </m:fPr>
                        <m:num>
                          <m:func>
                            <m:funcPr>
                              <m:ctrlPr>
                                <a:rPr lang="en-US" sz="1000" i="1">
                                  <a:solidFill>
                                    <a:schemeClr val="dk1"/>
                                  </a:solidFill>
                                  <a:latin typeface="Cambria Math" panose="02040503050406030204" pitchFamily="18" charset="0"/>
                                  <a:cs typeface="Times New Roman" panose="02020603050405020304" pitchFamily="18" charset="0"/>
                                </a:rPr>
                              </m:ctrlPr>
                            </m:funcPr>
                            <m:fName>
                              <m:r>
                                <m:rPr>
                                  <m:sty m:val="p"/>
                                </m:rPr>
                                <a:rPr lang="en-US" sz="1000">
                                  <a:solidFill>
                                    <a:schemeClr val="dk1"/>
                                  </a:solidFill>
                                  <a:latin typeface="Cambria Math" panose="02040503050406030204" pitchFamily="18" charset="0"/>
                                  <a:cs typeface="Times New Roman" panose="02020603050405020304" pitchFamily="18" charset="0"/>
                                </a:rPr>
                                <m:t>ln</m:t>
                              </m:r>
                            </m:fName>
                            <m:e>
                              <m:d>
                                <m:dPr>
                                  <m:ctrlPr>
                                    <a:rPr lang="en-US" sz="1000" i="1">
                                      <a:solidFill>
                                        <a:schemeClr val="dk1"/>
                                      </a:solidFill>
                                      <a:latin typeface="Cambria Math" panose="02040503050406030204" pitchFamily="18" charset="0"/>
                                      <a:cs typeface="Times New Roman" panose="02020603050405020304" pitchFamily="18" charset="0"/>
                                    </a:rPr>
                                  </m:ctrlPr>
                                </m:dPr>
                                <m:e>
                                  <m:sSub>
                                    <m:sSubPr>
                                      <m:ctrlPr>
                                        <a:rPr lang="da-DK" sz="1000" i="1">
                                          <a:latin typeface="Cambria Math" panose="02040503050406030204" pitchFamily="18" charset="0"/>
                                          <a:ea typeface="Cambria Math" panose="02040503050406030204" pitchFamily="18" charset="0"/>
                                          <a:cs typeface="Arial" panose="020B0604020202020204" pitchFamily="34" charset="0"/>
                                        </a:rPr>
                                      </m:ctrlPr>
                                    </m:sSubPr>
                                    <m:e>
                                      <m:r>
                                        <a:rPr lang="da-DK" sz="1000" i="1">
                                          <a:latin typeface="Cambria Math" panose="02040503050406030204" pitchFamily="18" charset="0"/>
                                          <a:ea typeface="Cambria Math" panose="02040503050406030204" pitchFamily="18" charset="0"/>
                                          <a:cs typeface="Arial" panose="020B0604020202020204" pitchFamily="34" charset="0"/>
                                        </a:rPr>
                                        <m:t>𝑎</m:t>
                                      </m:r>
                                    </m:e>
                                    <m:sub>
                                      <m:r>
                                        <a:rPr lang="da-DK" sz="1000" i="1">
                                          <a:latin typeface="Cambria Math" panose="02040503050406030204" pitchFamily="18" charset="0"/>
                                          <a:ea typeface="Cambria Math" panose="02040503050406030204" pitchFamily="18" charset="0"/>
                                          <a:cs typeface="Arial" panose="020B0604020202020204" pitchFamily="34" charset="0"/>
                                        </a:rPr>
                                        <m:t>𝑤</m:t>
                                      </m:r>
                                    </m:sub>
                                  </m:sSub>
                                </m:e>
                              </m:d>
                              <m:r>
                                <a:rPr lang="en-US" sz="1000" i="1">
                                  <a:solidFill>
                                    <a:schemeClr val="dk1"/>
                                  </a:solidFill>
                                  <a:latin typeface="Cambria Math" panose="02040503050406030204" pitchFamily="18" charset="0"/>
                                  <a:ea typeface="Cambria Math" panose="02040503050406030204" pitchFamily="18" charset="0"/>
                                  <a:cs typeface="Arial" panose="020B0604020202020204" pitchFamily="34" charset="0"/>
                                </a:rPr>
                                <m:t> (</m:t>
                              </m:r>
                              <m:r>
                                <a:rPr lang="en-US" sz="1000" i="1">
                                  <a:solidFill>
                                    <a:schemeClr val="dk1"/>
                                  </a:solidFill>
                                  <a:latin typeface="Cambria Math" panose="02040503050406030204" pitchFamily="18" charset="0"/>
                                  <a:ea typeface="Cambria Math" panose="02040503050406030204" pitchFamily="18" charset="0"/>
                                  <a:cs typeface="Arial" panose="020B0604020202020204" pitchFamily="34" charset="0"/>
                                </a:rPr>
                                <m:t>𝑇</m:t>
                              </m:r>
                              <m:r>
                                <a:rPr lang="en-US" sz="1000" i="1">
                                  <a:solidFill>
                                    <a:schemeClr val="dk1"/>
                                  </a:solidFill>
                                  <a:latin typeface="Cambria Math" panose="02040503050406030204" pitchFamily="18" charset="0"/>
                                  <a:ea typeface="Cambria Math" panose="02040503050406030204" pitchFamily="18" charset="0"/>
                                  <a:cs typeface="Arial" panose="020B0604020202020204" pitchFamily="34" charset="0"/>
                                </a:rPr>
                                <m:t>+</m:t>
                              </m:r>
                              <m:r>
                                <a:rPr lang="en-US" sz="1000" i="1">
                                  <a:solidFill>
                                    <a:schemeClr val="dk1"/>
                                  </a:solidFill>
                                  <a:latin typeface="Cambria Math" panose="02040503050406030204" pitchFamily="18" charset="0"/>
                                  <a:ea typeface="Cambria Math" panose="02040503050406030204" pitchFamily="18" charset="0"/>
                                  <a:cs typeface="Arial" panose="020B0604020202020204" pitchFamily="34" charset="0"/>
                                </a:rPr>
                                <m:t>𝐶</m:t>
                              </m:r>
                              <m:r>
                                <a:rPr lang="en-US" sz="1000" i="1">
                                  <a:solidFill>
                                    <a:schemeClr val="dk1"/>
                                  </a:solidFill>
                                  <a:latin typeface="Cambria Math" panose="02040503050406030204" pitchFamily="18" charset="0"/>
                                  <a:ea typeface="Cambria Math" panose="02040503050406030204" pitchFamily="18" charset="0"/>
                                  <a:cs typeface="Arial" panose="020B0604020202020204" pitchFamily="34" charset="0"/>
                                </a:rPr>
                                <m:t>)</m:t>
                              </m:r>
                            </m:e>
                          </m:func>
                        </m:num>
                        <m:den>
                          <m:r>
                            <a:rPr lang="en-US" sz="1000" i="1">
                              <a:solidFill>
                                <a:schemeClr val="dk1"/>
                              </a:solidFill>
                              <a:latin typeface="Cambria Math" panose="02040503050406030204" pitchFamily="18" charset="0"/>
                              <a:cs typeface="Times New Roman" panose="02020603050405020304" pitchFamily="18" charset="0"/>
                            </a:rPr>
                            <m:t>−</m:t>
                          </m:r>
                          <m:r>
                            <a:rPr lang="en-US" sz="1000" i="1">
                              <a:solidFill>
                                <a:schemeClr val="dk1"/>
                              </a:solidFill>
                              <a:latin typeface="Cambria Math" panose="02040503050406030204" pitchFamily="18" charset="0"/>
                              <a:cs typeface="Times New Roman" panose="02020603050405020304" pitchFamily="18" charset="0"/>
                            </a:rPr>
                            <m:t>𝐴</m:t>
                          </m:r>
                        </m:den>
                      </m:f>
                      <m:r>
                        <a:rPr lang="en-US" sz="1000" i="1">
                          <a:solidFill>
                            <a:schemeClr val="dk1"/>
                          </a:solidFill>
                          <a:latin typeface="Cambria Math" panose="02040503050406030204" pitchFamily="18" charset="0"/>
                          <a:cs typeface="Times New Roman" panose="02020603050405020304" pitchFamily="18" charset="0"/>
                        </a:rPr>
                        <m:t> )]</m:t>
                      </m:r>
                    </m:oMath>
                  </m:oMathPara>
                </a14:m>
                <a:endParaRPr lang="en-US" sz="1000" dirty="0">
                  <a:solidFill>
                    <a:schemeClr val="dk1"/>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69055" y="1283063"/>
                <a:ext cx="2361711" cy="697755"/>
              </a:xfrm>
              <a:prstGeom prst="rect">
                <a:avLst/>
              </a:prstGeom>
              <a:blipFill>
                <a:blip r:embed="rId4"/>
                <a:stretch>
                  <a:fillRect/>
                </a:stretch>
              </a:blipFill>
            </p:spPr>
            <p:txBody>
              <a:bodyPr/>
              <a:lstStyle/>
              <a:p>
                <a:r>
                  <a:rPr lang="en-US">
                    <a:noFill/>
                  </a:rPr>
                  <a:t> </a:t>
                </a:r>
              </a:p>
            </p:txBody>
          </p:sp>
        </mc:Fallback>
      </mc:AlternateContent>
      <p:sp>
        <p:nvSpPr>
          <p:cNvPr id="8" name="Rectangle 7"/>
          <p:cNvSpPr/>
          <p:nvPr/>
        </p:nvSpPr>
        <p:spPr>
          <a:xfrm>
            <a:off x="0" y="0"/>
            <a:ext cx="28264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a:t>
            </a:r>
            <a:r>
              <a:rPr lang="en-US">
                <a:latin typeface="Times New Roman" panose="02020603050405020304" pitchFamily="18" charset="0"/>
                <a:cs typeface="Times New Roman" panose="02020603050405020304" pitchFamily="18" charset="0"/>
              </a:rPr>
              <a:t>Figure </a:t>
            </a:r>
            <a:r>
              <a:rPr lang="en-US" smtClean="0">
                <a:latin typeface="Times New Roman" panose="02020603050405020304" pitchFamily="18" charset="0"/>
                <a:cs typeface="Times New Roman" panose="02020603050405020304" pitchFamily="18" charset="0"/>
              </a:rPr>
              <a:t>S1Z. </a:t>
            </a:r>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16000" y="1800000"/>
            <a:ext cx="4704762" cy="3600000"/>
            <a:chOff x="216000" y="1800000"/>
            <a:chExt cx="4704762" cy="3600000"/>
          </a:xfrm>
        </p:grpSpPr>
        <p:graphicFrame>
          <p:nvGraphicFramePr>
            <p:cNvPr id="6" name="Object 5"/>
            <p:cNvGraphicFramePr>
              <a:graphicFrameLocks noChangeAspect="1"/>
            </p:cNvGraphicFramePr>
            <p:nvPr>
              <p:extLst>
                <p:ext uri="{D42A27DB-BD31-4B8C-83A1-F6EECF244321}">
                  <p14:modId xmlns:p14="http://schemas.microsoft.com/office/powerpoint/2010/main" val="1191381756"/>
                </p:ext>
              </p:extLst>
            </p:nvPr>
          </p:nvGraphicFramePr>
          <p:xfrm>
            <a:off x="216000" y="1800000"/>
            <a:ext cx="4704762" cy="3600000"/>
          </p:xfrm>
          <a:graphic>
            <a:graphicData uri="http://schemas.openxmlformats.org/presentationml/2006/ole">
              <mc:AlternateContent xmlns:mc="http://schemas.openxmlformats.org/markup-compatibility/2006">
                <mc:Choice xmlns:v="urn:schemas-microsoft-com:vml" Requires="v">
                  <p:oleObj spid="_x0000_s15440" name="Graph" r:id="rId5" imgW="3920760" imgH="3000960" progId="Origin95.Graph">
                    <p:embed/>
                  </p:oleObj>
                </mc:Choice>
                <mc:Fallback>
                  <p:oleObj name="Graph" r:id="rId5" imgW="3920760" imgH="3000960" progId="Origin95.Graph">
                    <p:embed/>
                    <p:pic>
                      <p:nvPicPr>
                        <p:cNvPr id="2" name="Object 1"/>
                        <p:cNvPicPr/>
                        <p:nvPr/>
                      </p:nvPicPr>
                      <p:blipFill>
                        <a:blip r:embed="rId6"/>
                        <a:stretch>
                          <a:fillRect/>
                        </a:stretch>
                      </p:blipFill>
                      <p:spPr>
                        <a:xfrm>
                          <a:off x="216000" y="1800000"/>
                          <a:ext cx="4704762" cy="3600000"/>
                        </a:xfrm>
                        <a:prstGeom prst="rect">
                          <a:avLst/>
                        </a:prstGeom>
                      </p:spPr>
                    </p:pic>
                  </p:oleObj>
                </mc:Fallback>
              </mc:AlternateContent>
            </a:graphicData>
          </a:graphic>
        </p:graphicFrame>
        <p:sp>
          <p:nvSpPr>
            <p:cNvPr id="9" name="TextBox 8"/>
            <p:cNvSpPr txBox="1"/>
            <p:nvPr/>
          </p:nvSpPr>
          <p:spPr>
            <a:xfrm>
              <a:off x="1511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grpSp>
        <p:nvGrpSpPr>
          <p:cNvPr id="3" name="Group 2"/>
          <p:cNvGrpSpPr/>
          <p:nvPr/>
        </p:nvGrpSpPr>
        <p:grpSpPr>
          <a:xfrm>
            <a:off x="3960000" y="1800000"/>
            <a:ext cx="4704762" cy="3600000"/>
            <a:chOff x="3960000" y="1800000"/>
            <a:chExt cx="4704762" cy="3600000"/>
          </a:xfrm>
        </p:grpSpPr>
        <p:graphicFrame>
          <p:nvGraphicFramePr>
            <p:cNvPr id="4" name="Object 3"/>
            <p:cNvGraphicFramePr>
              <a:graphicFrameLocks noChangeAspect="1"/>
            </p:cNvGraphicFramePr>
            <p:nvPr>
              <p:extLst>
                <p:ext uri="{D42A27DB-BD31-4B8C-83A1-F6EECF244321}">
                  <p14:modId xmlns:p14="http://schemas.microsoft.com/office/powerpoint/2010/main" val="1184889733"/>
                </p:ext>
              </p:extLst>
            </p:nvPr>
          </p:nvGraphicFramePr>
          <p:xfrm>
            <a:off x="3960000" y="1800000"/>
            <a:ext cx="4704762" cy="3600000"/>
          </p:xfrm>
          <a:graphic>
            <a:graphicData uri="http://schemas.openxmlformats.org/presentationml/2006/ole">
              <mc:AlternateContent xmlns:mc="http://schemas.openxmlformats.org/markup-compatibility/2006">
                <mc:Choice xmlns:v="urn:schemas-microsoft-com:vml" Requires="v">
                  <p:oleObj spid="_x0000_s15441" name="Graph" r:id="rId7" imgW="3920760" imgH="3000960" progId="Origin95.Graph">
                    <p:embed/>
                  </p:oleObj>
                </mc:Choice>
                <mc:Fallback>
                  <p:oleObj name="Graph" r:id="rId7" imgW="3920760" imgH="3000960" progId="Origin95.Graph">
                    <p:embed/>
                    <p:pic>
                      <p:nvPicPr>
                        <p:cNvPr id="2" name="Object 1"/>
                        <p:cNvPicPr/>
                        <p:nvPr/>
                      </p:nvPicPr>
                      <p:blipFill>
                        <a:blip r:embed="rId8"/>
                        <a:stretch>
                          <a:fillRect/>
                        </a:stretch>
                      </p:blipFill>
                      <p:spPr>
                        <a:xfrm>
                          <a:off x="3960000" y="1800000"/>
                          <a:ext cx="4704762" cy="3600000"/>
                        </a:xfrm>
                        <a:prstGeom prst="rect">
                          <a:avLst/>
                        </a:prstGeom>
                      </p:spPr>
                    </p:pic>
                  </p:oleObj>
                </mc:Fallback>
              </mc:AlternateContent>
            </a:graphicData>
          </a:graphic>
        </p:graphicFrame>
        <p:sp>
          <p:nvSpPr>
            <p:cNvPr id="10" name="TextBox 9"/>
            <p:cNvSpPr txBox="1"/>
            <p:nvPr/>
          </p:nvSpPr>
          <p:spPr>
            <a:xfrm>
              <a:off x="5363082"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50514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063956" y="1280306"/>
                <a:ext cx="2407737" cy="851387"/>
              </a:xfrm>
              <a:prstGeom prst="rect">
                <a:avLst/>
              </a:prstGeom>
              <a:noFill/>
            </p:spPr>
            <p:txBody>
              <a:bodyPr wrap="square" rtlCol="0">
                <a:spAutoFit/>
              </a:bodyPr>
              <a:lstStyle/>
              <a:p>
                <a:r>
                  <a:rPr lang="da-DK" sz="1000" dirty="0">
                    <a:latin typeface="Times New Roman" panose="02020603050405020304" pitchFamily="18" charset="0"/>
                    <a:cs typeface="Times New Roman" panose="02020603050405020304" pitchFamily="18" charset="0"/>
                  </a:rPr>
                  <a:t>Sun et al. (1997</a:t>
                </a:r>
                <a:r>
                  <a:rPr lang="da-DK" sz="1000" dirty="0" smtClean="0">
                    <a:latin typeface="Times New Roman" panose="02020603050405020304" pitchFamily="18" charset="0"/>
                    <a:cs typeface="Times New Roman" panose="02020603050405020304" pitchFamily="18" charset="0"/>
                  </a:rPr>
                  <a:t>)</a:t>
                </a:r>
              </a:p>
              <a:p>
                <a:r>
                  <a:rPr lang="da-DK" sz="1000" dirty="0" err="1" smtClean="0">
                    <a:latin typeface="Times New Roman" panose="02020603050405020304" pitchFamily="18" charset="0"/>
                    <a:cs typeface="Times New Roman" panose="02020603050405020304" pitchFamily="18" charset="0"/>
                  </a:rPr>
                  <a:t>D’Arcy</a:t>
                </a:r>
                <a:r>
                  <a:rPr lang="da-DK" sz="1000" dirty="0" smtClean="0">
                    <a:latin typeface="Times New Roman" panose="02020603050405020304" pitchFamily="18" charset="0"/>
                    <a:cs typeface="Times New Roman" panose="02020603050405020304" pitchFamily="18" charset="0"/>
                  </a:rPr>
                  <a:t>-Watt </a:t>
                </a:r>
              </a:p>
              <a:p>
                <a:pPr/>
                <a14:m>
                  <m:oMathPara xmlns:m="http://schemas.openxmlformats.org/officeDocument/2006/math">
                    <m:oMathParaPr>
                      <m:jc m:val="left"/>
                    </m:oMathParaPr>
                    <m:oMath xmlns:m="http://schemas.openxmlformats.org/officeDocument/2006/math">
                      <m:r>
                        <a:rPr lang="da-DK" sz="1000" b="0" i="1" smtClean="0">
                          <a:latin typeface="Cambria Math" panose="02040503050406030204" pitchFamily="18" charset="0"/>
                          <a:cs typeface="Arial" panose="020B0604020202020204" pitchFamily="34" charset="0"/>
                        </a:rPr>
                        <m:t>𝑀𝐶</m:t>
                      </m:r>
                      <m:r>
                        <a:rPr lang="da-DK" sz="1000" b="0" i="1" smtClean="0">
                          <a:latin typeface="Cambria Math" panose="02040503050406030204" pitchFamily="18" charset="0"/>
                          <a:ea typeface="Cambria Math" panose="02040503050406030204" pitchFamily="18" charset="0"/>
                          <a:cs typeface="Arial" panose="020B0604020202020204" pitchFamily="34" charset="0"/>
                        </a:rPr>
                        <m:t>=</m:t>
                      </m:r>
                      <m:f>
                        <m:fPr>
                          <m:ctrlPr>
                            <a:rPr lang="da-DK" sz="1000" i="1" dirty="0">
                              <a:latin typeface="Cambria Math" panose="02040503050406030204" pitchFamily="18" charset="0"/>
                              <a:cs typeface="Arial" panose="020B0604020202020204" pitchFamily="34" charset="0"/>
                            </a:rPr>
                          </m:ctrlPr>
                        </m:fPr>
                        <m:num>
                          <m:r>
                            <a:rPr lang="en-US" sz="1000" i="1">
                              <a:latin typeface="Cambria Math" panose="02040503050406030204" pitchFamily="18" charset="0"/>
                              <a:ea typeface="Cambria Math" panose="02040503050406030204" pitchFamily="18" charset="0"/>
                              <a:cs typeface="Arial" panose="020B0604020202020204" pitchFamily="34" charset="0"/>
                            </a:rPr>
                            <m:t>𝐾</m:t>
                          </m:r>
                          <m:r>
                            <a:rPr lang="da-DK" sz="1000" i="1">
                              <a:latin typeface="Cambria Math" panose="02040503050406030204" pitchFamily="18" charset="0"/>
                              <a:ea typeface="Cambria Math" panose="02040503050406030204" pitchFamily="18" charset="0"/>
                              <a:cs typeface="Arial" panose="020B0604020202020204" pitchFamily="34" charset="0"/>
                            </a:rPr>
                            <m:t>𝐾</m:t>
                          </m:r>
                          <m:r>
                            <a:rPr lang="da-DK" sz="1000" i="1">
                              <a:latin typeface="Cambria Math" panose="02040503050406030204" pitchFamily="18" charset="0"/>
                              <a:ea typeface="Cambria Math" panose="02040503050406030204" pitchFamily="18" charset="0"/>
                              <a:cs typeface="Arial" panose="020B0604020202020204" pitchFamily="34" charset="0"/>
                            </a:rPr>
                            <m:t>′(</m:t>
                          </m:r>
                          <m:sSub>
                            <m:sSubPr>
                              <m:ctrlPr>
                                <a:rPr lang="da-DK" sz="1000" i="1" dirty="0">
                                  <a:latin typeface="Cambria Math" panose="02040503050406030204" pitchFamily="18" charset="0"/>
                                  <a:cs typeface="Arial" panose="020B0604020202020204" pitchFamily="34" charset="0"/>
                                </a:rPr>
                              </m:ctrlPr>
                            </m:sSubPr>
                            <m:e>
                              <m:r>
                                <a:rPr lang="da-DK" sz="1000" i="1" dirty="0">
                                  <a:latin typeface="Cambria Math" panose="02040503050406030204" pitchFamily="18" charset="0"/>
                                  <a:cs typeface="Arial" panose="020B0604020202020204" pitchFamily="34" charset="0"/>
                                </a:rPr>
                                <m:t>𝑎</m:t>
                              </m:r>
                            </m:e>
                            <m:sub>
                              <m:r>
                                <m:rPr>
                                  <m:nor/>
                                </m:rPr>
                                <a:rPr lang="da-DK" sz="1000" dirty="0">
                                  <a:latin typeface="Times New Roman" panose="02020603050405020304" pitchFamily="18" charset="0"/>
                                  <a:cs typeface="Times New Roman" panose="02020603050405020304" pitchFamily="18" charset="0"/>
                                </a:rPr>
                                <m:t>w</m:t>
                              </m:r>
                            </m:sub>
                          </m:sSub>
                          <m:r>
                            <a:rPr lang="en-US" sz="1000" i="1">
                              <a:latin typeface="Cambria Math" panose="02040503050406030204" pitchFamily="18" charset="0"/>
                              <a:ea typeface="Cambria Math" panose="02040503050406030204" pitchFamily="18" charset="0"/>
                              <a:cs typeface="Arial" panose="020B0604020202020204" pitchFamily="34" charset="0"/>
                            </a:rPr>
                            <m:t>)</m:t>
                          </m:r>
                        </m:num>
                        <m:den>
                          <m:r>
                            <a:rPr lang="da-DK" sz="1000" i="1" dirty="0">
                              <a:latin typeface="Cambria Math" panose="02040503050406030204" pitchFamily="18" charset="0"/>
                              <a:cs typeface="Arial" panose="020B0604020202020204" pitchFamily="34" charset="0"/>
                            </a:rPr>
                            <m:t>1</m:t>
                          </m:r>
                          <m:r>
                            <a:rPr lang="en-US" sz="1000" b="0" i="1" dirty="0" smtClean="0">
                              <a:latin typeface="Cambria Math" panose="02040503050406030204" pitchFamily="18" charset="0"/>
                              <a:cs typeface="Arial" panose="020B0604020202020204" pitchFamily="34" charset="0"/>
                            </a:rPr>
                            <m:t>+</m:t>
                          </m:r>
                          <m:r>
                            <a:rPr lang="en-US" sz="1000" b="0" i="1" dirty="0" smtClean="0">
                              <a:latin typeface="Cambria Math" panose="02040503050406030204" pitchFamily="18" charset="0"/>
                              <a:cs typeface="Arial" panose="020B0604020202020204" pitchFamily="34" charset="0"/>
                            </a:rPr>
                            <m:t>𝐾</m:t>
                          </m:r>
                          <m:r>
                            <a:rPr lang="en-US" sz="1000" b="0" i="1" dirty="0" smtClean="0">
                              <a:latin typeface="Cambria Math" panose="02040503050406030204" pitchFamily="18" charset="0"/>
                              <a:cs typeface="Arial" panose="020B0604020202020204" pitchFamily="34" charset="0"/>
                            </a:rPr>
                            <m:t>(</m:t>
                          </m:r>
                          <m:sSub>
                            <m:sSubPr>
                              <m:ctrlPr>
                                <a:rPr lang="da-DK" sz="1000" i="1" dirty="0">
                                  <a:latin typeface="Cambria Math" panose="02040503050406030204" pitchFamily="18" charset="0"/>
                                  <a:cs typeface="Arial" panose="020B0604020202020204" pitchFamily="34" charset="0"/>
                                </a:rPr>
                              </m:ctrlPr>
                            </m:sSubPr>
                            <m:e>
                              <m:r>
                                <a:rPr lang="da-DK" sz="1000" i="1" dirty="0">
                                  <a:latin typeface="Cambria Math" panose="02040503050406030204" pitchFamily="18" charset="0"/>
                                  <a:cs typeface="Arial" panose="020B0604020202020204" pitchFamily="34" charset="0"/>
                                </a:rPr>
                                <m:t>𝑎</m:t>
                              </m:r>
                            </m:e>
                            <m:sub>
                              <m:r>
                                <m:rPr>
                                  <m:nor/>
                                </m:rPr>
                                <a:rPr lang="da-DK" sz="1000" dirty="0">
                                  <a:latin typeface="Times New Roman" panose="02020603050405020304" pitchFamily="18" charset="0"/>
                                  <a:cs typeface="Times New Roman" panose="02020603050405020304" pitchFamily="18" charset="0"/>
                                </a:rPr>
                                <m:t>w</m:t>
                              </m:r>
                            </m:sub>
                          </m:sSub>
                          <m:r>
                            <a:rPr lang="en-US" sz="1000" b="0" i="1" dirty="0" smtClean="0">
                              <a:latin typeface="Cambria Math" panose="02040503050406030204" pitchFamily="18" charset="0"/>
                              <a:cs typeface="Arial" panose="020B0604020202020204" pitchFamily="34" charset="0"/>
                            </a:rPr>
                            <m:t>)</m:t>
                          </m:r>
                        </m:den>
                      </m:f>
                      <m:r>
                        <a:rPr lang="da-DK" sz="1000" b="0" i="1" smtClean="0">
                          <a:latin typeface="Cambria Math" panose="02040503050406030204" pitchFamily="18" charset="0"/>
                          <a:ea typeface="Cambria Math" panose="02040503050406030204" pitchFamily="18" charset="0"/>
                          <a:cs typeface="Arial" panose="020B0604020202020204" pitchFamily="34" charset="0"/>
                        </a:rPr>
                        <m:t>+</m:t>
                      </m:r>
                      <m:r>
                        <a:rPr lang="da-DK" sz="1000" b="0" i="1" smtClean="0">
                          <a:latin typeface="Cambria Math" panose="02040503050406030204" pitchFamily="18" charset="0"/>
                          <a:ea typeface="Cambria Math" panose="02040503050406030204" pitchFamily="18" charset="0"/>
                          <a:cs typeface="Arial" panose="020B0604020202020204" pitchFamily="34" charset="0"/>
                        </a:rPr>
                        <m:t>𝑐</m:t>
                      </m:r>
                      <m:sSub>
                        <m:sSubPr>
                          <m:ctrlPr>
                            <a:rPr lang="da-DK" sz="1000" b="0" i="1" smtClean="0">
                              <a:latin typeface="Cambria Math" panose="02040503050406030204" pitchFamily="18" charset="0"/>
                              <a:ea typeface="Cambria Math" panose="02040503050406030204" pitchFamily="18" charset="0"/>
                              <a:cs typeface="Arial" panose="020B0604020202020204" pitchFamily="34" charset="0"/>
                            </a:rPr>
                          </m:ctrlPr>
                        </m:sSubPr>
                        <m:e>
                          <m:r>
                            <a:rPr lang="da-DK" sz="1000" b="0" i="1" smtClean="0">
                              <a:latin typeface="Cambria Math" panose="02040503050406030204" pitchFamily="18" charset="0"/>
                              <a:ea typeface="Cambria Math" panose="02040503050406030204" pitchFamily="18" charset="0"/>
                              <a:cs typeface="Arial" panose="020B0604020202020204" pitchFamily="34" charset="0"/>
                            </a:rPr>
                            <m:t>𝑎</m:t>
                          </m:r>
                        </m:e>
                        <m:sub>
                          <m:r>
                            <m:rPr>
                              <m:nor/>
                            </m:rPr>
                            <a:rPr lang="da-DK" sz="1000" b="0" i="0" smtClean="0">
                              <a:latin typeface="Times New Roman" panose="02020603050405020304" pitchFamily="18" charset="0"/>
                              <a:ea typeface="Cambria Math" panose="02040503050406030204" pitchFamily="18" charset="0"/>
                              <a:cs typeface="Times New Roman" panose="02020603050405020304" pitchFamily="18" charset="0"/>
                            </a:rPr>
                            <m:t>w</m:t>
                          </m:r>
                        </m:sub>
                      </m:sSub>
                      <m:r>
                        <a:rPr lang="da-DK" sz="1000" dirty="0">
                          <a:latin typeface="Cambria Math" panose="02040503050406030204" pitchFamily="18" charset="0"/>
                          <a:cs typeface="Arial" panose="020B0604020202020204" pitchFamily="34" charset="0"/>
                        </a:rPr>
                        <m:t>+</m:t>
                      </m:r>
                      <m:f>
                        <m:fPr>
                          <m:ctrlPr>
                            <a:rPr lang="da-DK" sz="1000" i="1" dirty="0" smtClean="0">
                              <a:latin typeface="Cambria Math" panose="02040503050406030204" pitchFamily="18" charset="0"/>
                              <a:cs typeface="Arial" panose="020B0604020202020204" pitchFamily="34" charset="0"/>
                            </a:rPr>
                          </m:ctrlPr>
                        </m:fPr>
                        <m:num>
                          <m:r>
                            <a:rPr lang="da-DK" sz="1000" b="0" i="1" dirty="0" smtClean="0">
                              <a:latin typeface="Cambria Math" panose="02040503050406030204" pitchFamily="18" charset="0"/>
                              <a:cs typeface="Arial" panose="020B0604020202020204" pitchFamily="34" charset="0"/>
                            </a:rPr>
                            <m:t>𝑘𝑘</m:t>
                          </m:r>
                          <m:r>
                            <a:rPr lang="da-DK" sz="1000" b="0" i="1" dirty="0" smtClean="0">
                              <a:latin typeface="Cambria Math" panose="02040503050406030204" pitchFamily="18" charset="0"/>
                              <a:cs typeface="Arial" panose="020B0604020202020204" pitchFamily="34" charset="0"/>
                            </a:rPr>
                            <m:t>′</m:t>
                          </m:r>
                          <m:sSub>
                            <m:sSubPr>
                              <m:ctrlPr>
                                <a:rPr lang="da-DK" sz="1000" b="0" i="1" dirty="0" smtClean="0">
                                  <a:latin typeface="Cambria Math" panose="02040503050406030204" pitchFamily="18" charset="0"/>
                                  <a:cs typeface="Arial" panose="020B0604020202020204" pitchFamily="34" charset="0"/>
                                </a:rPr>
                              </m:ctrlPr>
                            </m:sSubPr>
                            <m:e>
                              <m:r>
                                <a:rPr lang="da-DK" sz="1000" b="0" i="1" dirty="0" smtClean="0">
                                  <a:latin typeface="Cambria Math" panose="02040503050406030204" pitchFamily="18" charset="0"/>
                                  <a:cs typeface="Arial" panose="020B0604020202020204" pitchFamily="34" charset="0"/>
                                </a:rPr>
                                <m:t>𝑎</m:t>
                              </m:r>
                            </m:e>
                            <m:sub>
                              <m:r>
                                <m:rPr>
                                  <m:nor/>
                                </m:rPr>
                                <a:rPr lang="da-DK" sz="1000" b="0" i="0" dirty="0" smtClean="0">
                                  <a:latin typeface="Times New Roman" panose="02020603050405020304" pitchFamily="18" charset="0"/>
                                  <a:cs typeface="Times New Roman" panose="02020603050405020304" pitchFamily="18" charset="0"/>
                                </a:rPr>
                                <m:t>w</m:t>
                              </m:r>
                            </m:sub>
                          </m:sSub>
                        </m:num>
                        <m:den>
                          <m:r>
                            <a:rPr lang="da-DK" sz="1000" b="0" i="1" dirty="0" smtClean="0">
                              <a:latin typeface="Cambria Math" panose="02040503050406030204" pitchFamily="18" charset="0"/>
                              <a:cs typeface="Arial" panose="020B0604020202020204" pitchFamily="34" charset="0"/>
                            </a:rPr>
                            <m:t>1−</m:t>
                          </m:r>
                          <m:r>
                            <a:rPr lang="da-DK" sz="1000" b="0" i="1" dirty="0" smtClean="0">
                              <a:latin typeface="Cambria Math" panose="02040503050406030204" pitchFamily="18" charset="0"/>
                              <a:cs typeface="Arial" panose="020B0604020202020204" pitchFamily="34" charset="0"/>
                            </a:rPr>
                            <m:t>𝑘</m:t>
                          </m:r>
                          <m:sSub>
                            <m:sSubPr>
                              <m:ctrlPr>
                                <a:rPr lang="da-DK" sz="1000" b="0" i="1" dirty="0" smtClean="0">
                                  <a:latin typeface="Cambria Math" panose="02040503050406030204" pitchFamily="18" charset="0"/>
                                  <a:cs typeface="Arial" panose="020B0604020202020204" pitchFamily="34" charset="0"/>
                                </a:rPr>
                              </m:ctrlPr>
                            </m:sSubPr>
                            <m:e>
                              <m:r>
                                <a:rPr lang="da-DK" sz="1000" b="0" i="1" dirty="0" smtClean="0">
                                  <a:latin typeface="Cambria Math" panose="02040503050406030204" pitchFamily="18" charset="0"/>
                                  <a:cs typeface="Arial" panose="020B0604020202020204" pitchFamily="34" charset="0"/>
                                </a:rPr>
                                <m:t>𝑎</m:t>
                              </m:r>
                            </m:e>
                            <m:sub>
                              <m:r>
                                <m:rPr>
                                  <m:nor/>
                                </m:rPr>
                                <a:rPr lang="da-DK" sz="1000" b="0" i="0" dirty="0" smtClean="0">
                                  <a:latin typeface="Times New Roman" panose="02020603050405020304" pitchFamily="18" charset="0"/>
                                  <a:cs typeface="Times New Roman" panose="02020603050405020304" pitchFamily="18" charset="0"/>
                                </a:rPr>
                                <m:t>w</m:t>
                              </m:r>
                            </m:sub>
                          </m:sSub>
                        </m:den>
                      </m:f>
                    </m:oMath>
                  </m:oMathPara>
                </a14:m>
                <a:endParaRPr lang="da-DK" sz="1000" dirty="0" smtClean="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063956" y="1280306"/>
                <a:ext cx="2407737" cy="8513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844281" y="1277465"/>
                <a:ext cx="1683581" cy="732252"/>
              </a:xfrm>
              <a:prstGeom prst="rect">
                <a:avLst/>
              </a:prstGeom>
              <a:noFill/>
            </p:spPr>
            <p:txBody>
              <a:bodyPr wrap="square" lIns="0" tIns="0" rIns="0" bIns="0" rtlCol="0">
                <a:spAutoFit/>
              </a:bodyPr>
              <a:lstStyle/>
              <a:p>
                <a:r>
                  <a:rPr lang="en-US" sz="1000" dirty="0" err="1">
                    <a:latin typeface="Times New Roman" panose="02020603050405020304" pitchFamily="18" charset="0"/>
                    <a:cs typeface="Times New Roman" panose="02020603050405020304" pitchFamily="18" charset="0"/>
                  </a:rPr>
                  <a:t>Silakul</a:t>
                </a:r>
                <a:r>
                  <a:rPr lang="en-US" sz="1000" dirty="0">
                    <a:latin typeface="Times New Roman" panose="02020603050405020304" pitchFamily="18" charset="0"/>
                    <a:cs typeface="Times New Roman" panose="02020603050405020304" pitchFamily="18" charset="0"/>
                  </a:rPr>
                  <a:t> and </a:t>
                </a:r>
                <a:r>
                  <a:rPr lang="en-US" sz="1000" dirty="0" smtClean="0">
                    <a:latin typeface="Times New Roman" panose="02020603050405020304" pitchFamily="18" charset="0"/>
                    <a:cs typeface="Times New Roman" panose="02020603050405020304" pitchFamily="18" charset="0"/>
                  </a:rPr>
                  <a:t>Jindal </a:t>
                </a:r>
                <a:r>
                  <a:rPr lang="en-US" sz="1000" dirty="0">
                    <a:latin typeface="Times New Roman" panose="02020603050405020304" pitchFamily="18" charset="0"/>
                    <a:cs typeface="Times New Roman" panose="02020603050405020304" pitchFamily="18" charset="0"/>
                  </a:rPr>
                  <a:t>(2002)</a:t>
                </a:r>
              </a:p>
              <a:p>
                <a:r>
                  <a:rPr lang="en-US" sz="1000" dirty="0" smtClean="0">
                    <a:latin typeface="Times New Roman" panose="02020603050405020304" pitchFamily="18" charset="0"/>
                    <a:cs typeface="Times New Roman" panose="02020603050405020304" pitchFamily="18" charset="0"/>
                  </a:rPr>
                  <a:t>Sehgal</a:t>
                </a:r>
              </a:p>
              <a:p>
                <a:pPr/>
                <a14:m>
                  <m:oMathPara xmlns:m="http://schemas.openxmlformats.org/officeDocument/2006/math">
                    <m:oMathParaPr>
                      <m:jc m:val="left"/>
                    </m:oMathParaPr>
                    <m:oMath xmlns:m="http://schemas.openxmlformats.org/officeDocument/2006/math">
                      <m:r>
                        <a:rPr lang="en-US" sz="1000" b="0" i="1" smtClean="0">
                          <a:latin typeface="Cambria Math" panose="02040503050406030204" pitchFamily="18" charset="0"/>
                        </a:rPr>
                        <m:t>𝑀𝐶</m:t>
                      </m:r>
                      <m:r>
                        <a:rPr lang="en-US" sz="1000" b="0" i="1" smtClean="0">
                          <a:latin typeface="Cambria Math" panose="02040503050406030204" pitchFamily="18" charset="0"/>
                        </a:rPr>
                        <m:t>= </m:t>
                      </m:r>
                      <m:f>
                        <m:fPr>
                          <m:ctrlPr>
                            <a:rPr lang="en-150" sz="1000" i="1" smtClean="0">
                              <a:latin typeface="Cambria Math" panose="02040503050406030204" pitchFamily="18" charset="0"/>
                            </a:rPr>
                          </m:ctrlPr>
                        </m:fPr>
                        <m:num>
                          <m:r>
                            <m:rPr>
                              <m:sty m:val="p"/>
                            </m:rPr>
                            <a:rPr lang="en-US" sz="1000" b="0" i="0" smtClean="0">
                              <a:latin typeface="Cambria Math" panose="02040503050406030204" pitchFamily="18" charset="0"/>
                            </a:rPr>
                            <m:t>ln</m:t>
                          </m:r>
                          <m:r>
                            <a:rPr lang="en-US" sz="1000" b="0" i="1" smtClean="0">
                              <a:latin typeface="Cambria Math" panose="02040503050406030204" pitchFamily="18" charset="0"/>
                            </a:rPr>
                            <m:t>⁡(−</m:t>
                          </m:r>
                          <m:f>
                            <m:fPr>
                              <m:ctrlPr>
                                <a:rPr lang="en-150" sz="1000" b="0" i="1" smtClean="0">
                                  <a:latin typeface="Cambria Math" panose="02040503050406030204" pitchFamily="18" charset="0"/>
                                </a:rPr>
                              </m:ctrlPr>
                            </m:fPr>
                            <m:num>
                              <m:rad>
                                <m:radPr>
                                  <m:degHide m:val="on"/>
                                  <m:ctrlPr>
                                    <a:rPr lang="en-150" sz="1000" b="0" i="1" smtClean="0">
                                      <a:latin typeface="Cambria Math" panose="02040503050406030204" pitchFamily="18" charset="0"/>
                                    </a:rPr>
                                  </m:ctrlPr>
                                </m:radPr>
                                <m:deg/>
                                <m:e>
                                  <m:r>
                                    <a:rPr lang="en-US" sz="1000" b="0" i="1" smtClean="0">
                                      <a:latin typeface="Cambria Math" panose="02040503050406030204" pitchFamily="18" charset="0"/>
                                    </a:rPr>
                                    <m:t>𝑇</m:t>
                                  </m:r>
                                </m:e>
                              </m:rad>
                            </m:num>
                            <m:den>
                              <m:r>
                                <a:rPr lang="en-US" sz="1000" b="0" i="1" smtClean="0">
                                  <a:latin typeface="Cambria Math" panose="02040503050406030204" pitchFamily="18" charset="0"/>
                                </a:rPr>
                                <m:t>𝑎</m:t>
                              </m:r>
                            </m:den>
                          </m:f>
                          <m:r>
                            <a:rPr lang="en-US" sz="1000" b="0" i="1" smtClean="0">
                              <a:latin typeface="Cambria Math" panose="02040503050406030204" pitchFamily="18" charset="0"/>
                            </a:rPr>
                            <m:t> </m:t>
                          </m:r>
                          <m:r>
                            <a:rPr lang="en-US" sz="1000" b="0" i="1" smtClean="0">
                              <a:latin typeface="Cambria Math" panose="02040503050406030204" pitchFamily="18" charset="0"/>
                            </a:rPr>
                            <m:t>𝑙𝑛</m:t>
                          </m:r>
                          <m:sSub>
                            <m:sSubPr>
                              <m:ctrlPr>
                                <a:rPr lang="en-150" sz="1000" b="0" i="1" smtClean="0">
                                  <a:latin typeface="Cambria Math" panose="02040503050406030204" pitchFamily="18" charset="0"/>
                                </a:rPr>
                              </m:ctrlPr>
                            </m:sSubPr>
                            <m:e>
                              <m:r>
                                <a:rPr lang="en-US" sz="1000" b="0" i="1" smtClean="0">
                                  <a:latin typeface="Cambria Math" panose="02040503050406030204" pitchFamily="18" charset="0"/>
                                </a:rPr>
                                <m:t>𝑎</m:t>
                              </m:r>
                            </m:e>
                            <m:sub>
                              <m:r>
                                <a:rPr lang="en-US" sz="1000" b="0" i="1" smtClean="0">
                                  <a:latin typeface="Cambria Math" panose="02040503050406030204" pitchFamily="18" charset="0"/>
                                </a:rPr>
                                <m:t>𝑊</m:t>
                              </m:r>
                            </m:sub>
                          </m:sSub>
                          <m:r>
                            <a:rPr lang="en-US" sz="1000" b="0" i="1" smtClean="0">
                              <a:latin typeface="Cambria Math" panose="02040503050406030204" pitchFamily="18" charset="0"/>
                            </a:rPr>
                            <m:t>)</m:t>
                          </m:r>
                        </m:num>
                        <m:den>
                          <m:r>
                            <a:rPr lang="en-US" sz="1000" b="0" i="1" smtClean="0">
                              <a:latin typeface="Cambria Math" panose="02040503050406030204" pitchFamily="18" charset="0"/>
                            </a:rPr>
                            <m:t>−</m:t>
                          </m:r>
                          <m:r>
                            <a:rPr lang="en-US" sz="1000" b="0" i="1" smtClean="0">
                              <a:latin typeface="Cambria Math" panose="02040503050406030204" pitchFamily="18" charset="0"/>
                            </a:rPr>
                            <m:t>𝑏</m:t>
                          </m:r>
                        </m:den>
                      </m:f>
                    </m:oMath>
                  </m:oMathPara>
                </a14:m>
                <a:endParaRPr lang="en-US" sz="1000" dirty="0" smtClean="0">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844281" y="1277465"/>
                <a:ext cx="1683581" cy="732252"/>
              </a:xfrm>
              <a:prstGeom prst="rect">
                <a:avLst/>
              </a:prstGeom>
              <a:blipFill>
                <a:blip r:embed="rId4"/>
                <a:stretch>
                  <a:fillRect l="-4710" t="-5833"/>
                </a:stretch>
              </a:blipFill>
            </p:spPr>
            <p:txBody>
              <a:bodyPr/>
              <a:lstStyle/>
              <a:p>
                <a:r>
                  <a:rPr lang="en-US">
                    <a:noFill/>
                  </a:rPr>
                  <a:t> </a:t>
                </a:r>
              </a:p>
            </p:txBody>
          </p:sp>
        </mc:Fallback>
      </mc:AlternateContent>
      <p:sp>
        <p:nvSpPr>
          <p:cNvPr id="7" name="Rectangle 6"/>
          <p:cNvSpPr/>
          <p:nvPr/>
        </p:nvSpPr>
        <p:spPr>
          <a:xfrm>
            <a:off x="0" y="0"/>
            <a:ext cx="28264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Figure </a:t>
            </a:r>
            <a:r>
              <a:rPr lang="en-US" dirty="0" smtClean="0">
                <a:latin typeface="Times New Roman" panose="02020603050405020304" pitchFamily="18" charset="0"/>
                <a:cs typeface="Times New Roman" panose="02020603050405020304" pitchFamily="18" charset="0"/>
              </a:rPr>
              <a:t>S1B. </a:t>
            </a:r>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16000" y="1800000"/>
            <a:ext cx="4704750" cy="3600000"/>
            <a:chOff x="216000" y="1800000"/>
            <a:chExt cx="4704750" cy="3600000"/>
          </a:xfrm>
        </p:grpSpPr>
        <p:graphicFrame>
          <p:nvGraphicFramePr>
            <p:cNvPr id="4" name="Object 3"/>
            <p:cNvGraphicFramePr>
              <a:graphicFrameLocks noChangeAspect="1"/>
            </p:cNvGraphicFramePr>
            <p:nvPr>
              <p:extLst>
                <p:ext uri="{D42A27DB-BD31-4B8C-83A1-F6EECF244321}">
                  <p14:modId xmlns:p14="http://schemas.microsoft.com/office/powerpoint/2010/main" val="3863776957"/>
                </p:ext>
              </p:extLst>
            </p:nvPr>
          </p:nvGraphicFramePr>
          <p:xfrm>
            <a:off x="216000" y="1800000"/>
            <a:ext cx="4704750" cy="3600000"/>
          </p:xfrm>
          <a:graphic>
            <a:graphicData uri="http://schemas.openxmlformats.org/presentationml/2006/ole">
              <mc:AlternateContent xmlns:mc="http://schemas.openxmlformats.org/markup-compatibility/2006">
                <mc:Choice xmlns:v="urn:schemas-microsoft-com:vml" Requires="v">
                  <p:oleObj spid="_x0000_s16495" name="Graph" r:id="rId5" imgW="3920760" imgH="3000960" progId="Origin95.Graph">
                    <p:embed/>
                  </p:oleObj>
                </mc:Choice>
                <mc:Fallback>
                  <p:oleObj name="Graph" r:id="rId5" imgW="3920760" imgH="3000960" progId="Origin95.Graph">
                    <p:embed/>
                    <p:pic>
                      <p:nvPicPr>
                        <p:cNvPr id="6" name="Object 5"/>
                        <p:cNvPicPr/>
                        <p:nvPr/>
                      </p:nvPicPr>
                      <p:blipFill>
                        <a:blip r:embed="rId6"/>
                        <a:stretch>
                          <a:fillRect/>
                        </a:stretch>
                      </p:blipFill>
                      <p:spPr>
                        <a:xfrm>
                          <a:off x="216000" y="1800000"/>
                          <a:ext cx="4704750" cy="3600000"/>
                        </a:xfrm>
                        <a:prstGeom prst="rect">
                          <a:avLst/>
                        </a:prstGeom>
                      </p:spPr>
                    </p:pic>
                  </p:oleObj>
                </mc:Fallback>
              </mc:AlternateContent>
            </a:graphicData>
          </a:graphic>
        </p:graphicFrame>
        <p:sp>
          <p:nvSpPr>
            <p:cNvPr id="8" name="TextBox 7"/>
            <p:cNvSpPr txBox="1"/>
            <p:nvPr/>
          </p:nvSpPr>
          <p:spPr>
            <a:xfrm>
              <a:off x="1511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grpSp>
        <p:nvGrpSpPr>
          <p:cNvPr id="3" name="Group 2"/>
          <p:cNvGrpSpPr/>
          <p:nvPr/>
        </p:nvGrpSpPr>
        <p:grpSpPr>
          <a:xfrm>
            <a:off x="4176000" y="1800000"/>
            <a:ext cx="4704762" cy="3600000"/>
            <a:chOff x="4176000" y="1800000"/>
            <a:chExt cx="4704762" cy="3600000"/>
          </a:xfrm>
        </p:grpSpPr>
        <p:graphicFrame>
          <p:nvGraphicFramePr>
            <p:cNvPr id="10" name="Object 9"/>
            <p:cNvGraphicFramePr>
              <a:graphicFrameLocks noChangeAspect="1"/>
            </p:cNvGraphicFramePr>
            <p:nvPr>
              <p:extLst>
                <p:ext uri="{D42A27DB-BD31-4B8C-83A1-F6EECF244321}">
                  <p14:modId xmlns:p14="http://schemas.microsoft.com/office/powerpoint/2010/main" val="3929685422"/>
                </p:ext>
              </p:extLst>
            </p:nvPr>
          </p:nvGraphicFramePr>
          <p:xfrm>
            <a:off x="4176000" y="1800000"/>
            <a:ext cx="4704762" cy="3600000"/>
          </p:xfrm>
          <a:graphic>
            <a:graphicData uri="http://schemas.openxmlformats.org/presentationml/2006/ole">
              <mc:AlternateContent xmlns:mc="http://schemas.openxmlformats.org/markup-compatibility/2006">
                <mc:Choice xmlns:v="urn:schemas-microsoft-com:vml" Requires="v">
                  <p:oleObj spid="_x0000_s16496" name="Graph" r:id="rId7" imgW="3920760" imgH="3000960" progId="Origin95.Graph">
                    <p:embed/>
                  </p:oleObj>
                </mc:Choice>
                <mc:Fallback>
                  <p:oleObj name="Graph" r:id="rId7" imgW="3920760" imgH="3000960" progId="Origin95.Graph">
                    <p:embed/>
                    <p:pic>
                      <p:nvPicPr>
                        <p:cNvPr id="2" name="Object 1"/>
                        <p:cNvPicPr/>
                        <p:nvPr/>
                      </p:nvPicPr>
                      <p:blipFill>
                        <a:blip r:embed="rId8"/>
                        <a:stretch>
                          <a:fillRect/>
                        </a:stretch>
                      </p:blipFill>
                      <p:spPr>
                        <a:xfrm>
                          <a:off x="4176000" y="1800000"/>
                          <a:ext cx="4704762" cy="3600000"/>
                        </a:xfrm>
                        <a:prstGeom prst="rect">
                          <a:avLst/>
                        </a:prstGeom>
                      </p:spPr>
                    </p:pic>
                  </p:oleObj>
                </mc:Fallback>
              </mc:AlternateContent>
            </a:graphicData>
          </a:graphic>
        </p:graphicFrame>
        <p:sp>
          <p:nvSpPr>
            <p:cNvPr id="9" name="TextBox 8"/>
            <p:cNvSpPr txBox="1"/>
            <p:nvPr/>
          </p:nvSpPr>
          <p:spPr>
            <a:xfrm>
              <a:off x="5547283"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14954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064457" y="1282735"/>
                <a:ext cx="2407737" cy="851387"/>
              </a:xfrm>
              <a:prstGeom prst="rect">
                <a:avLst/>
              </a:prstGeom>
              <a:noFill/>
            </p:spPr>
            <p:txBody>
              <a:bodyPr wrap="square" rtlCol="0">
                <a:spAutoFit/>
              </a:bodyPr>
              <a:lstStyle/>
              <a:p>
                <a:r>
                  <a:rPr lang="da-DK" sz="1000" dirty="0" err="1" smtClean="0">
                    <a:latin typeface="Times New Roman" panose="02020603050405020304" pitchFamily="18" charset="0"/>
                    <a:cs typeface="Times New Roman" panose="02020603050405020304" pitchFamily="18" charset="0"/>
                  </a:rPr>
                  <a:t>Vertucci</a:t>
                </a:r>
                <a:r>
                  <a:rPr lang="da-DK" sz="1000" dirty="0" smtClean="0">
                    <a:latin typeface="Times New Roman" panose="02020603050405020304" pitchFamily="18" charset="0"/>
                    <a:cs typeface="Times New Roman" panose="02020603050405020304" pitchFamily="18" charset="0"/>
                  </a:rPr>
                  <a:t> and Leopold (1987)</a:t>
                </a:r>
              </a:p>
              <a:p>
                <a:r>
                  <a:rPr lang="da-DK" sz="1000" dirty="0" err="1" smtClean="0">
                    <a:latin typeface="Times New Roman" panose="02020603050405020304" pitchFamily="18" charset="0"/>
                    <a:cs typeface="Times New Roman" panose="02020603050405020304" pitchFamily="18" charset="0"/>
                  </a:rPr>
                  <a:t>D’Arcy</a:t>
                </a:r>
                <a:r>
                  <a:rPr lang="da-DK" sz="1000" dirty="0" smtClean="0">
                    <a:latin typeface="Times New Roman" panose="02020603050405020304" pitchFamily="18" charset="0"/>
                    <a:cs typeface="Times New Roman" panose="02020603050405020304" pitchFamily="18" charset="0"/>
                  </a:rPr>
                  <a:t>-Watt </a:t>
                </a:r>
                <a:r>
                  <a:rPr lang="da-DK" sz="1000" dirty="0" err="1" smtClean="0">
                    <a:latin typeface="Times New Roman" panose="02020603050405020304" pitchFamily="18" charset="0"/>
                    <a:cs typeface="Times New Roman" panose="02020603050405020304" pitchFamily="18" charset="0"/>
                  </a:rPr>
                  <a:t>equation</a:t>
                </a:r>
                <a:r>
                  <a:rPr lang="da-DK" sz="1000" dirty="0" smtClean="0">
                    <a:latin typeface="Times New Roman" panose="02020603050405020304" pitchFamily="18" charset="0"/>
                    <a:cs typeface="Times New Roman" panose="02020603050405020304" pitchFamily="18" charset="0"/>
                  </a:rPr>
                  <a:t>:</a:t>
                </a:r>
                <a:endParaRPr lang="da-DK" sz="10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da-DK" sz="1000" b="0" i="1" smtClean="0">
                          <a:latin typeface="Cambria Math" panose="02040503050406030204" pitchFamily="18" charset="0"/>
                          <a:cs typeface="Arial" panose="020B0604020202020204" pitchFamily="34" charset="0"/>
                        </a:rPr>
                        <m:t>𝑀𝐶</m:t>
                      </m:r>
                      <m:r>
                        <a:rPr lang="da-DK" sz="1000" b="0" i="1" smtClean="0">
                          <a:latin typeface="Cambria Math" panose="02040503050406030204" pitchFamily="18" charset="0"/>
                          <a:ea typeface="Cambria Math" panose="02040503050406030204" pitchFamily="18" charset="0"/>
                          <a:cs typeface="Arial" panose="020B0604020202020204" pitchFamily="34" charset="0"/>
                        </a:rPr>
                        <m:t>=</m:t>
                      </m:r>
                      <m:f>
                        <m:fPr>
                          <m:ctrlPr>
                            <a:rPr lang="da-DK" sz="1000" i="1" dirty="0">
                              <a:latin typeface="Cambria Math" panose="02040503050406030204" pitchFamily="18" charset="0"/>
                              <a:cs typeface="Arial" panose="020B0604020202020204" pitchFamily="34" charset="0"/>
                            </a:rPr>
                          </m:ctrlPr>
                        </m:fPr>
                        <m:num>
                          <m:r>
                            <a:rPr lang="en-US" sz="1000" i="1">
                              <a:latin typeface="Cambria Math" panose="02040503050406030204" pitchFamily="18" charset="0"/>
                              <a:ea typeface="Cambria Math" panose="02040503050406030204" pitchFamily="18" charset="0"/>
                              <a:cs typeface="Arial" panose="020B0604020202020204" pitchFamily="34" charset="0"/>
                            </a:rPr>
                            <m:t>𝐾</m:t>
                          </m:r>
                          <m:r>
                            <a:rPr lang="da-DK" sz="1000" i="1">
                              <a:latin typeface="Cambria Math" panose="02040503050406030204" pitchFamily="18" charset="0"/>
                              <a:ea typeface="Cambria Math" panose="02040503050406030204" pitchFamily="18" charset="0"/>
                              <a:cs typeface="Arial" panose="020B0604020202020204" pitchFamily="34" charset="0"/>
                            </a:rPr>
                            <m:t>𝐾</m:t>
                          </m:r>
                          <m:r>
                            <a:rPr lang="da-DK" sz="1000" i="1">
                              <a:latin typeface="Cambria Math" panose="02040503050406030204" pitchFamily="18" charset="0"/>
                              <a:ea typeface="Cambria Math" panose="02040503050406030204" pitchFamily="18" charset="0"/>
                              <a:cs typeface="Arial" panose="020B0604020202020204" pitchFamily="34" charset="0"/>
                            </a:rPr>
                            <m:t>′(</m:t>
                          </m:r>
                          <m:sSub>
                            <m:sSubPr>
                              <m:ctrlPr>
                                <a:rPr lang="da-DK" sz="1000" i="1" dirty="0">
                                  <a:latin typeface="Cambria Math" panose="02040503050406030204" pitchFamily="18" charset="0"/>
                                  <a:cs typeface="Arial" panose="020B0604020202020204" pitchFamily="34" charset="0"/>
                                </a:rPr>
                              </m:ctrlPr>
                            </m:sSubPr>
                            <m:e>
                              <m:r>
                                <a:rPr lang="da-DK" sz="1000" i="1" dirty="0">
                                  <a:latin typeface="Cambria Math" panose="02040503050406030204" pitchFamily="18" charset="0"/>
                                  <a:cs typeface="Arial" panose="020B0604020202020204" pitchFamily="34" charset="0"/>
                                </a:rPr>
                                <m:t>𝑎</m:t>
                              </m:r>
                            </m:e>
                            <m:sub>
                              <m:r>
                                <m:rPr>
                                  <m:nor/>
                                </m:rPr>
                                <a:rPr lang="da-DK" sz="1000" dirty="0">
                                  <a:latin typeface="Times New Roman" panose="02020603050405020304" pitchFamily="18" charset="0"/>
                                  <a:cs typeface="Times New Roman" panose="02020603050405020304" pitchFamily="18" charset="0"/>
                                </a:rPr>
                                <m:t>w</m:t>
                              </m:r>
                            </m:sub>
                          </m:sSub>
                          <m:r>
                            <a:rPr lang="en-US" sz="1000" i="1">
                              <a:latin typeface="Cambria Math" panose="02040503050406030204" pitchFamily="18" charset="0"/>
                              <a:ea typeface="Cambria Math" panose="02040503050406030204" pitchFamily="18" charset="0"/>
                              <a:cs typeface="Arial" panose="020B0604020202020204" pitchFamily="34" charset="0"/>
                            </a:rPr>
                            <m:t>)</m:t>
                          </m:r>
                        </m:num>
                        <m:den>
                          <m:r>
                            <a:rPr lang="da-DK" sz="1000" i="1" dirty="0">
                              <a:latin typeface="Cambria Math" panose="02040503050406030204" pitchFamily="18" charset="0"/>
                              <a:cs typeface="Arial" panose="020B0604020202020204" pitchFamily="34" charset="0"/>
                            </a:rPr>
                            <m:t>1</m:t>
                          </m:r>
                          <m:r>
                            <a:rPr lang="en-US" sz="1000" b="0" i="1" dirty="0" smtClean="0">
                              <a:latin typeface="Cambria Math" panose="02040503050406030204" pitchFamily="18" charset="0"/>
                              <a:cs typeface="Arial" panose="020B0604020202020204" pitchFamily="34" charset="0"/>
                            </a:rPr>
                            <m:t>+</m:t>
                          </m:r>
                          <m:r>
                            <a:rPr lang="en-US" sz="1000" b="0" i="1" dirty="0" smtClean="0">
                              <a:latin typeface="Cambria Math" panose="02040503050406030204" pitchFamily="18" charset="0"/>
                              <a:cs typeface="Arial" panose="020B0604020202020204" pitchFamily="34" charset="0"/>
                            </a:rPr>
                            <m:t>𝐾</m:t>
                          </m:r>
                          <m:r>
                            <a:rPr lang="en-US" sz="1000" b="0" i="1" dirty="0" smtClean="0">
                              <a:latin typeface="Cambria Math" panose="02040503050406030204" pitchFamily="18" charset="0"/>
                              <a:cs typeface="Arial" panose="020B0604020202020204" pitchFamily="34" charset="0"/>
                            </a:rPr>
                            <m:t>(</m:t>
                          </m:r>
                          <m:sSub>
                            <m:sSubPr>
                              <m:ctrlPr>
                                <a:rPr lang="da-DK" sz="1000" i="1" dirty="0">
                                  <a:latin typeface="Cambria Math" panose="02040503050406030204" pitchFamily="18" charset="0"/>
                                  <a:cs typeface="Arial" panose="020B0604020202020204" pitchFamily="34" charset="0"/>
                                </a:rPr>
                              </m:ctrlPr>
                            </m:sSubPr>
                            <m:e>
                              <m:r>
                                <a:rPr lang="da-DK" sz="1000" i="1" dirty="0">
                                  <a:latin typeface="Cambria Math" panose="02040503050406030204" pitchFamily="18" charset="0"/>
                                  <a:cs typeface="Arial" panose="020B0604020202020204" pitchFamily="34" charset="0"/>
                                </a:rPr>
                                <m:t>𝑎</m:t>
                              </m:r>
                            </m:e>
                            <m:sub>
                              <m:r>
                                <m:rPr>
                                  <m:nor/>
                                </m:rPr>
                                <a:rPr lang="da-DK" sz="1000" dirty="0">
                                  <a:latin typeface="Times New Roman" panose="02020603050405020304" pitchFamily="18" charset="0"/>
                                  <a:cs typeface="Times New Roman" panose="02020603050405020304" pitchFamily="18" charset="0"/>
                                </a:rPr>
                                <m:t>w</m:t>
                              </m:r>
                            </m:sub>
                          </m:sSub>
                          <m:r>
                            <a:rPr lang="en-US" sz="1000" b="0" i="1" dirty="0" smtClean="0">
                              <a:latin typeface="Cambria Math" panose="02040503050406030204" pitchFamily="18" charset="0"/>
                              <a:cs typeface="Arial" panose="020B0604020202020204" pitchFamily="34" charset="0"/>
                            </a:rPr>
                            <m:t>)</m:t>
                          </m:r>
                        </m:den>
                      </m:f>
                      <m:r>
                        <a:rPr lang="da-DK" sz="1000" b="0" i="1" smtClean="0">
                          <a:latin typeface="Cambria Math" panose="02040503050406030204" pitchFamily="18" charset="0"/>
                          <a:ea typeface="Cambria Math" panose="02040503050406030204" pitchFamily="18" charset="0"/>
                          <a:cs typeface="Arial" panose="020B0604020202020204" pitchFamily="34" charset="0"/>
                        </a:rPr>
                        <m:t>+</m:t>
                      </m:r>
                      <m:r>
                        <a:rPr lang="da-DK" sz="1000" b="0" i="1" smtClean="0">
                          <a:latin typeface="Cambria Math" panose="02040503050406030204" pitchFamily="18" charset="0"/>
                          <a:ea typeface="Cambria Math" panose="02040503050406030204" pitchFamily="18" charset="0"/>
                          <a:cs typeface="Arial" panose="020B0604020202020204" pitchFamily="34" charset="0"/>
                        </a:rPr>
                        <m:t>𝑐</m:t>
                      </m:r>
                      <m:sSub>
                        <m:sSubPr>
                          <m:ctrlPr>
                            <a:rPr lang="da-DK" sz="1000" b="0" i="1" smtClean="0">
                              <a:latin typeface="Cambria Math" panose="02040503050406030204" pitchFamily="18" charset="0"/>
                              <a:ea typeface="Cambria Math" panose="02040503050406030204" pitchFamily="18" charset="0"/>
                              <a:cs typeface="Arial" panose="020B0604020202020204" pitchFamily="34" charset="0"/>
                            </a:rPr>
                          </m:ctrlPr>
                        </m:sSubPr>
                        <m:e>
                          <m:r>
                            <a:rPr lang="da-DK" sz="1000" b="0" i="1" smtClean="0">
                              <a:latin typeface="Cambria Math" panose="02040503050406030204" pitchFamily="18" charset="0"/>
                              <a:ea typeface="Cambria Math" panose="02040503050406030204" pitchFamily="18" charset="0"/>
                              <a:cs typeface="Arial" panose="020B0604020202020204" pitchFamily="34" charset="0"/>
                            </a:rPr>
                            <m:t>𝑎</m:t>
                          </m:r>
                        </m:e>
                        <m:sub>
                          <m:r>
                            <m:rPr>
                              <m:nor/>
                            </m:rPr>
                            <a:rPr lang="da-DK" sz="1000" b="0" i="0" smtClean="0">
                              <a:latin typeface="Times New Roman" panose="02020603050405020304" pitchFamily="18" charset="0"/>
                              <a:ea typeface="Cambria Math" panose="02040503050406030204" pitchFamily="18" charset="0"/>
                              <a:cs typeface="Times New Roman" panose="02020603050405020304" pitchFamily="18" charset="0"/>
                            </a:rPr>
                            <m:t>w</m:t>
                          </m:r>
                        </m:sub>
                      </m:sSub>
                      <m:r>
                        <a:rPr lang="da-DK" sz="1000" dirty="0">
                          <a:latin typeface="Cambria Math" panose="02040503050406030204" pitchFamily="18" charset="0"/>
                          <a:cs typeface="Arial" panose="020B0604020202020204" pitchFamily="34" charset="0"/>
                        </a:rPr>
                        <m:t>+</m:t>
                      </m:r>
                      <m:f>
                        <m:fPr>
                          <m:ctrlPr>
                            <a:rPr lang="da-DK" sz="1000" i="1" dirty="0" smtClean="0">
                              <a:latin typeface="Cambria Math" panose="02040503050406030204" pitchFamily="18" charset="0"/>
                              <a:cs typeface="Arial" panose="020B0604020202020204" pitchFamily="34" charset="0"/>
                            </a:rPr>
                          </m:ctrlPr>
                        </m:fPr>
                        <m:num>
                          <m:r>
                            <a:rPr lang="da-DK" sz="1000" b="0" i="1" dirty="0" smtClean="0">
                              <a:latin typeface="Cambria Math" panose="02040503050406030204" pitchFamily="18" charset="0"/>
                              <a:cs typeface="Arial" panose="020B0604020202020204" pitchFamily="34" charset="0"/>
                            </a:rPr>
                            <m:t>𝑘𝑘</m:t>
                          </m:r>
                          <m:r>
                            <a:rPr lang="da-DK" sz="1000" b="0" i="1" dirty="0" smtClean="0">
                              <a:latin typeface="Cambria Math" panose="02040503050406030204" pitchFamily="18" charset="0"/>
                              <a:cs typeface="Arial" panose="020B0604020202020204" pitchFamily="34" charset="0"/>
                            </a:rPr>
                            <m:t>′</m:t>
                          </m:r>
                          <m:sSub>
                            <m:sSubPr>
                              <m:ctrlPr>
                                <a:rPr lang="da-DK" sz="1000" b="0" i="1" dirty="0" smtClean="0">
                                  <a:latin typeface="Cambria Math" panose="02040503050406030204" pitchFamily="18" charset="0"/>
                                  <a:cs typeface="Arial" panose="020B0604020202020204" pitchFamily="34" charset="0"/>
                                </a:rPr>
                              </m:ctrlPr>
                            </m:sSubPr>
                            <m:e>
                              <m:r>
                                <a:rPr lang="da-DK" sz="1000" b="0" i="1" dirty="0" smtClean="0">
                                  <a:latin typeface="Cambria Math" panose="02040503050406030204" pitchFamily="18" charset="0"/>
                                  <a:cs typeface="Arial" panose="020B0604020202020204" pitchFamily="34" charset="0"/>
                                </a:rPr>
                                <m:t>𝑎</m:t>
                              </m:r>
                            </m:e>
                            <m:sub>
                              <m:r>
                                <m:rPr>
                                  <m:nor/>
                                </m:rPr>
                                <a:rPr lang="da-DK" sz="1000" b="0" i="0" dirty="0" smtClean="0">
                                  <a:latin typeface="Times New Roman" panose="02020603050405020304" pitchFamily="18" charset="0"/>
                                  <a:cs typeface="Times New Roman" panose="02020603050405020304" pitchFamily="18" charset="0"/>
                                </a:rPr>
                                <m:t>w</m:t>
                              </m:r>
                            </m:sub>
                          </m:sSub>
                        </m:num>
                        <m:den>
                          <m:r>
                            <a:rPr lang="da-DK" sz="1000" b="0" i="1" dirty="0" smtClean="0">
                              <a:latin typeface="Cambria Math" panose="02040503050406030204" pitchFamily="18" charset="0"/>
                              <a:cs typeface="Arial" panose="020B0604020202020204" pitchFamily="34" charset="0"/>
                            </a:rPr>
                            <m:t>1−</m:t>
                          </m:r>
                          <m:r>
                            <a:rPr lang="da-DK" sz="1000" b="0" i="1" dirty="0" smtClean="0">
                              <a:latin typeface="Cambria Math" panose="02040503050406030204" pitchFamily="18" charset="0"/>
                              <a:cs typeface="Arial" panose="020B0604020202020204" pitchFamily="34" charset="0"/>
                            </a:rPr>
                            <m:t>𝑘</m:t>
                          </m:r>
                          <m:sSub>
                            <m:sSubPr>
                              <m:ctrlPr>
                                <a:rPr lang="da-DK" sz="1000" b="0" i="1" dirty="0" smtClean="0">
                                  <a:latin typeface="Cambria Math" panose="02040503050406030204" pitchFamily="18" charset="0"/>
                                  <a:cs typeface="Arial" panose="020B0604020202020204" pitchFamily="34" charset="0"/>
                                </a:rPr>
                              </m:ctrlPr>
                            </m:sSubPr>
                            <m:e>
                              <m:r>
                                <a:rPr lang="da-DK" sz="1000" b="0" i="1" dirty="0" smtClean="0">
                                  <a:latin typeface="Cambria Math" panose="02040503050406030204" pitchFamily="18" charset="0"/>
                                  <a:cs typeface="Arial" panose="020B0604020202020204" pitchFamily="34" charset="0"/>
                                </a:rPr>
                                <m:t>𝑎</m:t>
                              </m:r>
                            </m:e>
                            <m:sub>
                              <m:r>
                                <m:rPr>
                                  <m:nor/>
                                </m:rPr>
                                <a:rPr lang="da-DK" sz="1000" b="0" i="0" dirty="0" smtClean="0">
                                  <a:latin typeface="Times New Roman" panose="02020603050405020304" pitchFamily="18" charset="0"/>
                                  <a:cs typeface="Times New Roman" panose="02020603050405020304" pitchFamily="18" charset="0"/>
                                </a:rPr>
                                <m:t>w</m:t>
                              </m:r>
                            </m:sub>
                          </m:sSub>
                        </m:den>
                      </m:f>
                    </m:oMath>
                  </m:oMathPara>
                </a14:m>
                <a:endParaRPr lang="da-DK" sz="1000" dirty="0" smtClean="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064457" y="1282735"/>
                <a:ext cx="2407737" cy="8513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761324" y="1282392"/>
                <a:ext cx="1840367" cy="6113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Chen </a:t>
                </a:r>
                <a:r>
                  <a:rPr lang="en-US" sz="1000" dirty="0">
                    <a:latin typeface="Times New Roman" panose="02020603050405020304" pitchFamily="18" charset="0"/>
                    <a:cs typeface="Times New Roman" panose="02020603050405020304" pitchFamily="18" charset="0"/>
                  </a:rPr>
                  <a:t>(</a:t>
                </a:r>
                <a:r>
                  <a:rPr lang="en-US" sz="1000" dirty="0" smtClean="0">
                    <a:latin typeface="Times New Roman" panose="02020603050405020304" pitchFamily="18" charset="0"/>
                    <a:cs typeface="Times New Roman" panose="02020603050405020304" pitchFamily="18" charset="0"/>
                  </a:rPr>
                  <a:t>2003)</a:t>
                </a:r>
              </a:p>
              <a:p>
                <a:r>
                  <a:rPr lang="en-US" sz="1000" dirty="0" smtClean="0">
                    <a:solidFill>
                      <a:schemeClr val="dk1"/>
                    </a:solidFill>
                    <a:latin typeface="Times New Roman" panose="02020603050405020304" pitchFamily="18" charset="0"/>
                    <a:cs typeface="Times New Roman" panose="02020603050405020304" pitchFamily="18" charset="0"/>
                  </a:rPr>
                  <a:t>Modified-Henderson</a:t>
                </a:r>
                <a:endParaRPr lang="en-US" sz="1000" dirty="0">
                  <a:solidFill>
                    <a:schemeClr val="dk1"/>
                  </a:solidFill>
                  <a:latin typeface="Times New Roman" panose="02020603050405020304" pitchFamily="18" charset="0"/>
                  <a:cs typeface="Times New Roman" panose="02020603050405020304" pitchFamily="18" charset="0"/>
                </a:endParaRPr>
              </a:p>
              <a:p>
                <a:r>
                  <a:rPr lang="en-GB" sz="1000" i="1" dirty="0">
                    <a:solidFill>
                      <a:schemeClr val="dk1"/>
                    </a:solidFill>
                    <a:latin typeface="Times New Roman" panose="02020603050405020304" pitchFamily="18" charset="0"/>
                    <a:cs typeface="Times New Roman" panose="02020603050405020304" pitchFamily="18" charset="0"/>
                  </a:rPr>
                  <a:t>MC</a:t>
                </a:r>
                <a:r>
                  <a:rPr lang="en-GB" sz="1000" dirty="0">
                    <a:solidFill>
                      <a:schemeClr val="dk1"/>
                    </a:solidFill>
                    <a:latin typeface="Times New Roman" panose="02020603050405020304" pitchFamily="18" charset="0"/>
                    <a:cs typeface="Times New Roman" panose="02020603050405020304" pitchFamily="18" charset="0"/>
                  </a:rPr>
                  <a:t> </a:t>
                </a:r>
                <a14:m>
                  <m:oMath xmlns:m="http://schemas.openxmlformats.org/officeDocument/2006/math">
                    <m:r>
                      <a:rPr lang="en-GB" sz="1000" i="1">
                        <a:solidFill>
                          <a:schemeClr val="dk1"/>
                        </a:solidFill>
                        <a:latin typeface="Cambria Math" panose="02040503050406030204" pitchFamily="18" charset="0"/>
                      </a:rPr>
                      <m:t>=</m:t>
                    </m:r>
                  </m:oMath>
                </a14:m>
                <a:r>
                  <a:rPr lang="en-US" sz="1000" dirty="0">
                    <a:solidFill>
                      <a:schemeClr val="dk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1000" i="1">
                            <a:latin typeface="Cambria Math" panose="02040503050406030204" pitchFamily="18" charset="0"/>
                          </a:rPr>
                        </m:ctrlPr>
                      </m:sSupPr>
                      <m:e>
                        <m:r>
                          <m:rPr>
                            <m:nor/>
                          </m:rPr>
                          <a:rPr lang="en-US" sz="1000" dirty="0">
                            <a:solidFill>
                              <a:schemeClr val="dk1"/>
                            </a:solidFill>
                            <a:latin typeface="Times New Roman" panose="02020603050405020304" pitchFamily="18" charset="0"/>
                            <a:cs typeface="Times New Roman" panose="02020603050405020304" pitchFamily="18" charset="0"/>
                          </a:rPr>
                          <m:t>[</m:t>
                        </m:r>
                        <m:r>
                          <m:rPr>
                            <m:nor/>
                          </m:rPr>
                          <a:rPr lang="en-US" sz="1000" dirty="0">
                            <a:solidFill>
                              <a:schemeClr val="dk1"/>
                            </a:solidFill>
                            <a:latin typeface="Times New Roman" panose="02020603050405020304" pitchFamily="18" charset="0"/>
                            <a:cs typeface="Times New Roman" panose="02020603050405020304" pitchFamily="18" charset="0"/>
                          </a:rPr>
                          <m:t>ln</m:t>
                        </m:r>
                        <m:r>
                          <m:rPr>
                            <m:nor/>
                          </m:rPr>
                          <a:rPr lang="en-US" sz="1000" dirty="0">
                            <a:solidFill>
                              <a:schemeClr val="dk1"/>
                            </a:solidFill>
                            <a:latin typeface="Times New Roman" panose="02020603050405020304" pitchFamily="18" charset="0"/>
                            <a:cs typeface="Times New Roman" panose="02020603050405020304" pitchFamily="18" charset="0"/>
                          </a:rPr>
                          <m:t>(1−</m:t>
                        </m:r>
                        <m:sSub>
                          <m:sSubPr>
                            <m:ctrlPr>
                              <a:rPr lang="da-DK" sz="1000" i="1" dirty="0">
                                <a:latin typeface="Cambria Math" panose="02040503050406030204" pitchFamily="18" charset="0"/>
                                <a:cs typeface="Arial" panose="020B0604020202020204" pitchFamily="34" charset="0"/>
                              </a:rPr>
                            </m:ctrlPr>
                          </m:sSubPr>
                          <m:e>
                            <m:r>
                              <a:rPr lang="da-DK" sz="1000" i="1" dirty="0">
                                <a:latin typeface="Cambria Math" panose="02040503050406030204" pitchFamily="18" charset="0"/>
                                <a:cs typeface="Arial" panose="020B0604020202020204" pitchFamily="34" charset="0"/>
                              </a:rPr>
                              <m:t>𝑎</m:t>
                            </m:r>
                          </m:e>
                          <m:sub>
                            <m:r>
                              <m:rPr>
                                <m:nor/>
                              </m:rPr>
                              <a:rPr lang="da-DK" sz="1000" dirty="0">
                                <a:latin typeface="Times New Roman" panose="02020603050405020304" pitchFamily="18" charset="0"/>
                                <a:cs typeface="Times New Roman" panose="02020603050405020304" pitchFamily="18" charset="0"/>
                              </a:rPr>
                              <m:t>w</m:t>
                            </m:r>
                          </m:sub>
                        </m:sSub>
                        <m:r>
                          <m:rPr>
                            <m:nor/>
                          </m:rPr>
                          <a:rPr lang="en-US" sz="1000" dirty="0">
                            <a:solidFill>
                              <a:schemeClr val="dk1"/>
                            </a:solidFill>
                            <a:latin typeface="Times New Roman" panose="02020603050405020304" pitchFamily="18" charset="0"/>
                            <a:cs typeface="Times New Roman" panose="02020603050405020304" pitchFamily="18" charset="0"/>
                          </a:rPr>
                          <m:t>)/</m:t>
                        </m:r>
                        <m:r>
                          <m:rPr>
                            <m:nor/>
                          </m:rPr>
                          <a:rPr lang="en-US" sz="1000" dirty="0">
                            <a:solidFill>
                              <a:schemeClr val="dk1"/>
                            </a:solidFill>
                            <a:latin typeface="Times New Roman" panose="02020603050405020304" pitchFamily="18" charset="0"/>
                            <a:cs typeface="Times New Roman" panose="02020603050405020304" pitchFamily="18" charset="0"/>
                          </a:rPr>
                          <m:t>A</m:t>
                        </m:r>
                        <m:r>
                          <m:rPr>
                            <m:nor/>
                          </m:rPr>
                          <a:rPr lang="en-US" sz="1000" dirty="0">
                            <a:solidFill>
                              <a:schemeClr val="dk1"/>
                            </a:solidFill>
                            <a:latin typeface="Times New Roman" panose="02020603050405020304" pitchFamily="18" charset="0"/>
                            <a:cs typeface="Times New Roman" panose="02020603050405020304" pitchFamily="18" charset="0"/>
                          </a:rPr>
                          <m:t>(</m:t>
                        </m:r>
                        <m:r>
                          <m:rPr>
                            <m:nor/>
                          </m:rPr>
                          <a:rPr lang="en-US" sz="1000" dirty="0">
                            <a:solidFill>
                              <a:schemeClr val="dk1"/>
                            </a:solidFill>
                            <a:latin typeface="Times New Roman" panose="02020603050405020304" pitchFamily="18" charset="0"/>
                            <a:cs typeface="Times New Roman" panose="02020603050405020304" pitchFamily="18" charset="0"/>
                          </a:rPr>
                          <m:t>T</m:t>
                        </m:r>
                        <m:r>
                          <m:rPr>
                            <m:nor/>
                          </m:rPr>
                          <a:rPr lang="en-US" sz="1000" dirty="0">
                            <a:solidFill>
                              <a:schemeClr val="dk1"/>
                            </a:solidFill>
                            <a:latin typeface="Times New Roman" panose="02020603050405020304" pitchFamily="18" charset="0"/>
                            <a:cs typeface="Times New Roman" panose="02020603050405020304" pitchFamily="18" charset="0"/>
                          </a:rPr>
                          <m:t>+</m:t>
                        </m:r>
                        <m:r>
                          <m:rPr>
                            <m:nor/>
                          </m:rPr>
                          <a:rPr lang="en-US" sz="1000" dirty="0">
                            <a:solidFill>
                              <a:schemeClr val="dk1"/>
                            </a:solidFill>
                            <a:latin typeface="Times New Roman" panose="02020603050405020304" pitchFamily="18" charset="0"/>
                            <a:cs typeface="Times New Roman" panose="02020603050405020304" pitchFamily="18" charset="0"/>
                          </a:rPr>
                          <m:t>B</m:t>
                        </m:r>
                        <m:r>
                          <m:rPr>
                            <m:nor/>
                          </m:rPr>
                          <a:rPr lang="en-US" sz="1000" dirty="0">
                            <a:solidFill>
                              <a:schemeClr val="dk1"/>
                            </a:solidFill>
                            <a:latin typeface="Times New Roman" panose="02020603050405020304" pitchFamily="18" charset="0"/>
                            <a:cs typeface="Times New Roman" panose="02020603050405020304" pitchFamily="18" charset="0"/>
                          </a:rPr>
                          <m:t>)] </m:t>
                        </m:r>
                      </m:e>
                      <m:sup>
                        <m:f>
                          <m:fPr>
                            <m:ctrlPr>
                              <a:rPr lang="en-US" sz="1000" i="1">
                                <a:latin typeface="Cambria Math" panose="02040503050406030204" pitchFamily="18" charset="0"/>
                              </a:rPr>
                            </m:ctrlPr>
                          </m:fPr>
                          <m:num>
                            <m:r>
                              <a:rPr lang="en-GB" sz="1000" i="1">
                                <a:latin typeface="Cambria Math" panose="02040503050406030204" pitchFamily="18" charset="0"/>
                              </a:rPr>
                              <m:t>1</m:t>
                            </m:r>
                          </m:num>
                          <m:den>
                            <m:r>
                              <a:rPr lang="en-GB" sz="1000" i="1">
                                <a:latin typeface="Cambria Math" panose="02040503050406030204" pitchFamily="18" charset="0"/>
                              </a:rPr>
                              <m:t>𝐶</m:t>
                            </m:r>
                          </m:den>
                        </m:f>
                      </m:sup>
                    </m:sSup>
                  </m:oMath>
                </a14:m>
                <a:endParaRPr lang="en-US" sz="1000" dirty="0">
                  <a:solidFill>
                    <a:schemeClr val="dk1"/>
                  </a:solidFill>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761324" y="1282392"/>
                <a:ext cx="1840367" cy="611321"/>
              </a:xfrm>
              <a:prstGeom prst="rect">
                <a:avLst/>
              </a:prstGeom>
              <a:blipFill>
                <a:blip r:embed="rId4"/>
                <a:stretch>
                  <a:fillRect b="-3960"/>
                </a:stretch>
              </a:blipFill>
            </p:spPr>
            <p:txBody>
              <a:bodyPr/>
              <a:lstStyle/>
              <a:p>
                <a:r>
                  <a:rPr lang="en-US">
                    <a:noFill/>
                  </a:rPr>
                  <a:t> </a:t>
                </a:r>
              </a:p>
            </p:txBody>
          </p:sp>
        </mc:Fallback>
      </mc:AlternateContent>
      <p:sp>
        <p:nvSpPr>
          <p:cNvPr id="6" name="Rectangle 5"/>
          <p:cNvSpPr/>
          <p:nvPr/>
        </p:nvSpPr>
        <p:spPr>
          <a:xfrm>
            <a:off x="0" y="0"/>
            <a:ext cx="28264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Figure </a:t>
            </a:r>
            <a:r>
              <a:rPr lang="en-US" dirty="0" smtClean="0">
                <a:latin typeface="Times New Roman" panose="02020603050405020304" pitchFamily="18" charset="0"/>
                <a:cs typeface="Times New Roman" panose="02020603050405020304" pitchFamily="18" charset="0"/>
              </a:rPr>
              <a:t>S1C. </a:t>
            </a:r>
            <a:endParaRPr lang="en-US" dirty="0">
              <a:latin typeface="Times New Roman" panose="02020603050405020304" pitchFamily="18" charset="0"/>
              <a:cs typeface="Times New Roman" panose="02020603050405020304" pitchFamily="18" charset="0"/>
            </a:endParaRPr>
          </a:p>
        </p:txBody>
      </p:sp>
      <p:grpSp>
        <p:nvGrpSpPr>
          <p:cNvPr id="3" name="Group 2"/>
          <p:cNvGrpSpPr/>
          <p:nvPr/>
        </p:nvGrpSpPr>
        <p:grpSpPr>
          <a:xfrm>
            <a:off x="216000" y="1800000"/>
            <a:ext cx="4704762" cy="3600000"/>
            <a:chOff x="216000" y="1800000"/>
            <a:chExt cx="4704762" cy="3600000"/>
          </a:xfrm>
        </p:grpSpPr>
        <p:graphicFrame>
          <p:nvGraphicFramePr>
            <p:cNvPr id="4" name="Object 3"/>
            <p:cNvGraphicFramePr>
              <a:graphicFrameLocks noChangeAspect="1"/>
            </p:cNvGraphicFramePr>
            <p:nvPr>
              <p:extLst>
                <p:ext uri="{D42A27DB-BD31-4B8C-83A1-F6EECF244321}">
                  <p14:modId xmlns:p14="http://schemas.microsoft.com/office/powerpoint/2010/main" val="845060525"/>
                </p:ext>
              </p:extLst>
            </p:nvPr>
          </p:nvGraphicFramePr>
          <p:xfrm>
            <a:off x="216000" y="1800000"/>
            <a:ext cx="4704762" cy="3600000"/>
          </p:xfrm>
          <a:graphic>
            <a:graphicData uri="http://schemas.openxmlformats.org/presentationml/2006/ole">
              <mc:AlternateContent xmlns:mc="http://schemas.openxmlformats.org/markup-compatibility/2006">
                <mc:Choice xmlns:v="urn:schemas-microsoft-com:vml" Requires="v">
                  <p:oleObj spid="_x0000_s17503" name="Graph" r:id="rId5" imgW="3920760" imgH="3000960" progId="Origin95.Graph">
                    <p:embed/>
                  </p:oleObj>
                </mc:Choice>
                <mc:Fallback>
                  <p:oleObj name="Graph" r:id="rId5" imgW="3920760" imgH="3000960" progId="Origin95.Graph">
                    <p:embed/>
                    <p:pic>
                      <p:nvPicPr>
                        <p:cNvPr id="2" name="Object 1"/>
                        <p:cNvPicPr/>
                        <p:nvPr/>
                      </p:nvPicPr>
                      <p:blipFill>
                        <a:blip r:embed="rId6"/>
                        <a:stretch>
                          <a:fillRect/>
                        </a:stretch>
                      </p:blipFill>
                      <p:spPr>
                        <a:xfrm>
                          <a:off x="216000" y="1800000"/>
                          <a:ext cx="4704762" cy="3600000"/>
                        </a:xfrm>
                        <a:prstGeom prst="rect">
                          <a:avLst/>
                        </a:prstGeom>
                      </p:spPr>
                    </p:pic>
                  </p:oleObj>
                </mc:Fallback>
              </mc:AlternateContent>
            </a:graphicData>
          </a:graphic>
        </p:graphicFrame>
        <p:sp>
          <p:nvSpPr>
            <p:cNvPr id="7" name="TextBox 6"/>
            <p:cNvSpPr txBox="1"/>
            <p:nvPr/>
          </p:nvSpPr>
          <p:spPr>
            <a:xfrm>
              <a:off x="1511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grpSp>
        <p:nvGrpSpPr>
          <p:cNvPr id="2" name="Group 1"/>
          <p:cNvGrpSpPr/>
          <p:nvPr/>
        </p:nvGrpSpPr>
        <p:grpSpPr>
          <a:xfrm>
            <a:off x="4176000" y="1800000"/>
            <a:ext cx="4704762" cy="3600000"/>
            <a:chOff x="4176000" y="1800000"/>
            <a:chExt cx="4704762" cy="3600000"/>
          </a:xfrm>
        </p:grpSpPr>
        <p:graphicFrame>
          <p:nvGraphicFramePr>
            <p:cNvPr id="9" name="Object 8"/>
            <p:cNvGraphicFramePr>
              <a:graphicFrameLocks noChangeAspect="1"/>
            </p:cNvGraphicFramePr>
            <p:nvPr>
              <p:extLst>
                <p:ext uri="{D42A27DB-BD31-4B8C-83A1-F6EECF244321}">
                  <p14:modId xmlns:p14="http://schemas.microsoft.com/office/powerpoint/2010/main" val="1906962133"/>
                </p:ext>
              </p:extLst>
            </p:nvPr>
          </p:nvGraphicFramePr>
          <p:xfrm>
            <a:off x="4176000" y="1800000"/>
            <a:ext cx="4704762" cy="3600000"/>
          </p:xfrm>
          <a:graphic>
            <a:graphicData uri="http://schemas.openxmlformats.org/presentationml/2006/ole">
              <mc:AlternateContent xmlns:mc="http://schemas.openxmlformats.org/markup-compatibility/2006">
                <mc:Choice xmlns:v="urn:schemas-microsoft-com:vml" Requires="v">
                  <p:oleObj spid="_x0000_s17504" name="Graph" r:id="rId7" imgW="3920760" imgH="3000960" progId="Origin95.Graph">
                    <p:embed/>
                  </p:oleObj>
                </mc:Choice>
                <mc:Fallback>
                  <p:oleObj name="Graph" r:id="rId7" imgW="3920760" imgH="3000960" progId="Origin95.Graph">
                    <p:embed/>
                    <p:pic>
                      <p:nvPicPr>
                        <p:cNvPr id="2" name="Object 1"/>
                        <p:cNvPicPr/>
                        <p:nvPr/>
                      </p:nvPicPr>
                      <p:blipFill>
                        <a:blip r:embed="rId8"/>
                        <a:stretch>
                          <a:fillRect/>
                        </a:stretch>
                      </p:blipFill>
                      <p:spPr>
                        <a:xfrm>
                          <a:off x="4176000" y="1800000"/>
                          <a:ext cx="4704762" cy="3600000"/>
                        </a:xfrm>
                        <a:prstGeom prst="rect">
                          <a:avLst/>
                        </a:prstGeom>
                      </p:spPr>
                    </p:pic>
                  </p:oleObj>
                </mc:Fallback>
              </mc:AlternateContent>
            </a:graphicData>
          </a:graphic>
        </p:graphicFrame>
        <p:sp>
          <p:nvSpPr>
            <p:cNvPr id="8" name="TextBox 7"/>
            <p:cNvSpPr txBox="1"/>
            <p:nvPr/>
          </p:nvSpPr>
          <p:spPr>
            <a:xfrm>
              <a:off x="554435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87846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151462" y="1277878"/>
                <a:ext cx="2407737" cy="863378"/>
              </a:xfrm>
              <a:prstGeom prst="rect">
                <a:avLst/>
              </a:prstGeom>
              <a:noFill/>
            </p:spPr>
            <p:txBody>
              <a:bodyPr wrap="square" rtlCol="0">
                <a:spAutoFit/>
              </a:bodyPr>
              <a:lstStyle/>
              <a:p>
                <a:r>
                  <a:rPr lang="da-DK" sz="1000" dirty="0" err="1" smtClean="0">
                    <a:latin typeface="Times New Roman" panose="02020603050405020304" pitchFamily="18" charset="0"/>
                    <a:cs typeface="Times New Roman" panose="02020603050405020304" pitchFamily="18" charset="0"/>
                  </a:rPr>
                  <a:t>Vertucci</a:t>
                </a:r>
                <a:r>
                  <a:rPr lang="da-DK" sz="1000" dirty="0" smtClean="0">
                    <a:latin typeface="Times New Roman" panose="02020603050405020304" pitchFamily="18" charset="0"/>
                    <a:cs typeface="Times New Roman" panose="02020603050405020304" pitchFamily="18" charset="0"/>
                  </a:rPr>
                  <a:t> and Leopold (1987)</a:t>
                </a:r>
              </a:p>
              <a:p>
                <a:r>
                  <a:rPr lang="da-DK" sz="1000" dirty="0" err="1" smtClean="0">
                    <a:latin typeface="Times New Roman" panose="02020603050405020304" pitchFamily="18" charset="0"/>
                    <a:cs typeface="Times New Roman" panose="02020603050405020304" pitchFamily="18" charset="0"/>
                  </a:rPr>
                  <a:t>D’Arcy</a:t>
                </a:r>
                <a:r>
                  <a:rPr lang="da-DK" sz="1000" dirty="0" smtClean="0">
                    <a:latin typeface="Times New Roman" panose="02020603050405020304" pitchFamily="18" charset="0"/>
                    <a:cs typeface="Times New Roman" panose="02020603050405020304" pitchFamily="18" charset="0"/>
                  </a:rPr>
                  <a:t>-Watt </a:t>
                </a:r>
              </a:p>
              <a:p>
                <a:pPr/>
                <a14:m>
                  <m:oMathPara xmlns:m="http://schemas.openxmlformats.org/officeDocument/2006/math">
                    <m:oMathParaPr>
                      <m:jc m:val="centerGroup"/>
                    </m:oMathParaPr>
                    <m:oMath xmlns:m="http://schemas.openxmlformats.org/officeDocument/2006/math">
                      <m:r>
                        <a:rPr lang="da-DK" sz="1000" b="0" i="1" smtClean="0">
                          <a:latin typeface="Cambria Math" panose="02040503050406030204" pitchFamily="18" charset="0"/>
                          <a:cs typeface="Arial" panose="020B0604020202020204" pitchFamily="34" charset="0"/>
                        </a:rPr>
                        <m:t>𝑀𝐶</m:t>
                      </m:r>
                      <m:r>
                        <a:rPr lang="da-DK" sz="1000" b="0" i="1" smtClean="0">
                          <a:latin typeface="Cambria Math" panose="02040503050406030204" pitchFamily="18" charset="0"/>
                          <a:ea typeface="Cambria Math" panose="02040503050406030204" pitchFamily="18" charset="0"/>
                          <a:cs typeface="Arial" panose="020B0604020202020204" pitchFamily="34" charset="0"/>
                        </a:rPr>
                        <m:t>=</m:t>
                      </m:r>
                      <m:f>
                        <m:fPr>
                          <m:ctrlPr>
                            <a:rPr lang="da-DK" sz="1000" i="1" dirty="0">
                              <a:latin typeface="Cambria Math" panose="02040503050406030204" pitchFamily="18" charset="0"/>
                              <a:cs typeface="Arial" panose="020B0604020202020204" pitchFamily="34" charset="0"/>
                            </a:rPr>
                          </m:ctrlPr>
                        </m:fPr>
                        <m:num>
                          <m:r>
                            <a:rPr lang="en-US" sz="1000" i="1">
                              <a:latin typeface="Cambria Math" panose="02040503050406030204" pitchFamily="18" charset="0"/>
                              <a:ea typeface="Cambria Math" panose="02040503050406030204" pitchFamily="18" charset="0"/>
                              <a:cs typeface="Arial" panose="020B0604020202020204" pitchFamily="34" charset="0"/>
                            </a:rPr>
                            <m:t>𝐾</m:t>
                          </m:r>
                          <m:r>
                            <a:rPr lang="da-DK" sz="1000" i="1">
                              <a:latin typeface="Cambria Math" panose="02040503050406030204" pitchFamily="18" charset="0"/>
                              <a:ea typeface="Cambria Math" panose="02040503050406030204" pitchFamily="18" charset="0"/>
                              <a:cs typeface="Arial" panose="020B0604020202020204" pitchFamily="34" charset="0"/>
                            </a:rPr>
                            <m:t>𝐾</m:t>
                          </m:r>
                          <m:r>
                            <a:rPr lang="da-DK" sz="1000" i="1">
                              <a:latin typeface="Cambria Math" panose="02040503050406030204" pitchFamily="18" charset="0"/>
                              <a:ea typeface="Cambria Math" panose="02040503050406030204" pitchFamily="18" charset="0"/>
                              <a:cs typeface="Arial" panose="020B0604020202020204" pitchFamily="34" charset="0"/>
                            </a:rPr>
                            <m:t>′(</m:t>
                          </m:r>
                          <m:sSub>
                            <m:sSubPr>
                              <m:ctrlPr>
                                <a:rPr lang="da-DK" sz="1000" i="1" dirty="0">
                                  <a:latin typeface="Cambria Math" panose="02040503050406030204" pitchFamily="18" charset="0"/>
                                  <a:cs typeface="Arial" panose="020B0604020202020204" pitchFamily="34" charset="0"/>
                                </a:rPr>
                              </m:ctrlPr>
                            </m:sSubPr>
                            <m:e>
                              <m:r>
                                <a:rPr lang="da-DK" sz="1000" i="1" dirty="0">
                                  <a:latin typeface="Cambria Math" panose="02040503050406030204" pitchFamily="18" charset="0"/>
                                  <a:cs typeface="Arial" panose="020B0604020202020204" pitchFamily="34" charset="0"/>
                                </a:rPr>
                                <m:t>𝑎</m:t>
                              </m:r>
                            </m:e>
                            <m:sub>
                              <m:r>
                                <m:rPr>
                                  <m:nor/>
                                </m:rPr>
                                <a:rPr lang="da-DK" sz="1000" dirty="0">
                                  <a:latin typeface="Times New Roman" panose="02020603050405020304" pitchFamily="18" charset="0"/>
                                  <a:cs typeface="Times New Roman" panose="02020603050405020304" pitchFamily="18" charset="0"/>
                                </a:rPr>
                                <m:t>w</m:t>
                              </m:r>
                            </m:sub>
                          </m:sSub>
                          <m:r>
                            <a:rPr lang="en-US" sz="1000" i="1">
                              <a:latin typeface="Cambria Math" panose="02040503050406030204" pitchFamily="18" charset="0"/>
                              <a:ea typeface="Cambria Math" panose="02040503050406030204" pitchFamily="18" charset="0"/>
                              <a:cs typeface="Arial" panose="020B0604020202020204" pitchFamily="34" charset="0"/>
                            </a:rPr>
                            <m:t>)</m:t>
                          </m:r>
                        </m:num>
                        <m:den>
                          <m:r>
                            <a:rPr lang="da-DK" sz="1000" i="1" dirty="0">
                              <a:latin typeface="Cambria Math" panose="02040503050406030204" pitchFamily="18" charset="0"/>
                              <a:cs typeface="Arial" panose="020B0604020202020204" pitchFamily="34" charset="0"/>
                            </a:rPr>
                            <m:t>1</m:t>
                          </m:r>
                          <m:r>
                            <a:rPr lang="en-US" sz="1000" b="0" i="1" dirty="0" smtClean="0">
                              <a:latin typeface="Cambria Math" panose="02040503050406030204" pitchFamily="18" charset="0"/>
                              <a:cs typeface="Arial" panose="020B0604020202020204" pitchFamily="34" charset="0"/>
                            </a:rPr>
                            <m:t>+</m:t>
                          </m:r>
                          <m:r>
                            <a:rPr lang="en-US" sz="1000" b="0" i="1" dirty="0" smtClean="0">
                              <a:latin typeface="Cambria Math" panose="02040503050406030204" pitchFamily="18" charset="0"/>
                              <a:cs typeface="Arial" panose="020B0604020202020204" pitchFamily="34" charset="0"/>
                            </a:rPr>
                            <m:t>𝐾</m:t>
                          </m:r>
                          <m:r>
                            <a:rPr lang="en-US" sz="1000" b="0" i="1" dirty="0" smtClean="0">
                              <a:latin typeface="Cambria Math" panose="02040503050406030204" pitchFamily="18" charset="0"/>
                              <a:cs typeface="Arial" panose="020B0604020202020204" pitchFamily="34" charset="0"/>
                            </a:rPr>
                            <m:t>(</m:t>
                          </m:r>
                          <m:sSub>
                            <m:sSubPr>
                              <m:ctrlPr>
                                <a:rPr lang="da-DK" sz="1000" i="1" dirty="0">
                                  <a:latin typeface="Cambria Math" panose="02040503050406030204" pitchFamily="18" charset="0"/>
                                  <a:cs typeface="Arial" panose="020B0604020202020204" pitchFamily="34" charset="0"/>
                                </a:rPr>
                              </m:ctrlPr>
                            </m:sSubPr>
                            <m:e>
                              <m:r>
                                <a:rPr lang="da-DK" sz="1000" i="1" dirty="0">
                                  <a:latin typeface="Cambria Math" panose="02040503050406030204" pitchFamily="18" charset="0"/>
                                  <a:cs typeface="Arial" panose="020B0604020202020204" pitchFamily="34" charset="0"/>
                                </a:rPr>
                                <m:t>𝑎</m:t>
                              </m:r>
                            </m:e>
                            <m:sub>
                              <m:r>
                                <m:rPr>
                                  <m:nor/>
                                </m:rPr>
                                <a:rPr lang="da-DK" sz="1000" dirty="0">
                                  <a:latin typeface="Times New Roman" panose="02020603050405020304" pitchFamily="18" charset="0"/>
                                  <a:cs typeface="Times New Roman" panose="02020603050405020304" pitchFamily="18" charset="0"/>
                                </a:rPr>
                                <m:t>w</m:t>
                              </m:r>
                            </m:sub>
                          </m:sSub>
                          <m:r>
                            <a:rPr lang="en-US" sz="1000" b="0" i="1" dirty="0" smtClean="0">
                              <a:latin typeface="Cambria Math" panose="02040503050406030204" pitchFamily="18" charset="0"/>
                              <a:cs typeface="Arial" panose="020B0604020202020204" pitchFamily="34" charset="0"/>
                            </a:rPr>
                            <m:t>)</m:t>
                          </m:r>
                        </m:den>
                      </m:f>
                      <m:r>
                        <a:rPr lang="da-DK" sz="1000" b="0" i="1" smtClean="0">
                          <a:latin typeface="Cambria Math" panose="02040503050406030204" pitchFamily="18" charset="0"/>
                          <a:ea typeface="Cambria Math" panose="02040503050406030204" pitchFamily="18" charset="0"/>
                          <a:cs typeface="Arial" panose="020B0604020202020204" pitchFamily="34" charset="0"/>
                        </a:rPr>
                        <m:t>+</m:t>
                      </m:r>
                      <m:r>
                        <a:rPr lang="da-DK" sz="1000" b="0" i="1" smtClean="0">
                          <a:latin typeface="Cambria Math" panose="02040503050406030204" pitchFamily="18" charset="0"/>
                          <a:ea typeface="Cambria Math" panose="02040503050406030204" pitchFamily="18" charset="0"/>
                          <a:cs typeface="Arial" panose="020B0604020202020204" pitchFamily="34" charset="0"/>
                        </a:rPr>
                        <m:t>𝑐</m:t>
                      </m:r>
                      <m:sSub>
                        <m:sSubPr>
                          <m:ctrlPr>
                            <a:rPr lang="da-DK" sz="1000" b="0" i="1" smtClean="0">
                              <a:latin typeface="Cambria Math" panose="02040503050406030204" pitchFamily="18" charset="0"/>
                              <a:ea typeface="Cambria Math" panose="02040503050406030204" pitchFamily="18" charset="0"/>
                              <a:cs typeface="Arial" panose="020B0604020202020204" pitchFamily="34" charset="0"/>
                            </a:rPr>
                          </m:ctrlPr>
                        </m:sSubPr>
                        <m:e>
                          <m:r>
                            <a:rPr lang="da-DK" sz="1000" b="0" i="1" smtClean="0">
                              <a:latin typeface="Cambria Math" panose="02040503050406030204" pitchFamily="18" charset="0"/>
                              <a:ea typeface="Cambria Math" panose="02040503050406030204" pitchFamily="18" charset="0"/>
                              <a:cs typeface="Arial" panose="020B0604020202020204" pitchFamily="34" charset="0"/>
                            </a:rPr>
                            <m:t>𝑎</m:t>
                          </m:r>
                        </m:e>
                        <m:sub>
                          <m:r>
                            <m:rPr>
                              <m:nor/>
                            </m:rPr>
                            <a:rPr lang="da-DK" sz="1000" b="0" i="0" smtClean="0">
                              <a:latin typeface="Times New Roman" panose="02020603050405020304" pitchFamily="18" charset="0"/>
                              <a:ea typeface="Cambria Math" panose="02040503050406030204" pitchFamily="18" charset="0"/>
                              <a:cs typeface="Times New Roman" panose="02020603050405020304" pitchFamily="18" charset="0"/>
                            </a:rPr>
                            <m:t>w</m:t>
                          </m:r>
                        </m:sub>
                      </m:sSub>
                      <m:r>
                        <a:rPr lang="da-DK" sz="1000" dirty="0">
                          <a:latin typeface="Cambria Math" panose="02040503050406030204" pitchFamily="18" charset="0"/>
                          <a:cs typeface="Arial" panose="020B0604020202020204" pitchFamily="34" charset="0"/>
                        </a:rPr>
                        <m:t>+</m:t>
                      </m:r>
                      <m:f>
                        <m:fPr>
                          <m:ctrlPr>
                            <a:rPr lang="da-DK" sz="1000" i="1" dirty="0" smtClean="0">
                              <a:latin typeface="Cambria Math" panose="02040503050406030204" pitchFamily="18" charset="0"/>
                              <a:cs typeface="Arial" panose="020B0604020202020204" pitchFamily="34" charset="0"/>
                            </a:rPr>
                          </m:ctrlPr>
                        </m:fPr>
                        <m:num>
                          <m:r>
                            <a:rPr lang="da-DK" sz="1000" b="0" i="1" dirty="0" smtClean="0">
                              <a:latin typeface="Cambria Math" panose="02040503050406030204" pitchFamily="18" charset="0"/>
                              <a:cs typeface="Arial" panose="020B0604020202020204" pitchFamily="34" charset="0"/>
                            </a:rPr>
                            <m:t>𝑘𝑘</m:t>
                          </m:r>
                          <m:r>
                            <a:rPr lang="da-DK" sz="1000" b="0" i="1" dirty="0" smtClean="0">
                              <a:latin typeface="Cambria Math" panose="02040503050406030204" pitchFamily="18" charset="0"/>
                              <a:cs typeface="Arial" panose="020B0604020202020204" pitchFamily="34" charset="0"/>
                            </a:rPr>
                            <m:t>′</m:t>
                          </m:r>
                          <m:sSub>
                            <m:sSubPr>
                              <m:ctrlPr>
                                <a:rPr lang="da-DK" sz="1000" b="0" i="1" dirty="0" smtClean="0">
                                  <a:latin typeface="Cambria Math" panose="02040503050406030204" pitchFamily="18" charset="0"/>
                                  <a:cs typeface="Arial" panose="020B0604020202020204" pitchFamily="34" charset="0"/>
                                </a:rPr>
                              </m:ctrlPr>
                            </m:sSubPr>
                            <m:e>
                              <m:r>
                                <a:rPr lang="da-DK" sz="1000" b="0" i="1" dirty="0" smtClean="0">
                                  <a:latin typeface="Cambria Math" panose="02040503050406030204" pitchFamily="18" charset="0"/>
                                  <a:cs typeface="Arial" panose="020B0604020202020204" pitchFamily="34" charset="0"/>
                                </a:rPr>
                                <m:t>𝑎</m:t>
                              </m:r>
                            </m:e>
                            <m:sub>
                              <m:r>
                                <m:rPr>
                                  <m:nor/>
                                </m:rPr>
                                <a:rPr lang="da-DK" sz="1000" b="0" i="0" dirty="0" smtClean="0">
                                  <a:latin typeface="Times New Roman" panose="02020603050405020304" pitchFamily="18" charset="0"/>
                                  <a:cs typeface="Times New Roman" panose="02020603050405020304" pitchFamily="18" charset="0"/>
                                </a:rPr>
                                <m:t>w</m:t>
                              </m:r>
                            </m:sub>
                          </m:sSub>
                        </m:num>
                        <m:den>
                          <m:r>
                            <a:rPr lang="da-DK" sz="1000" b="0" i="1" dirty="0" smtClean="0">
                              <a:latin typeface="Cambria Math" panose="02040503050406030204" pitchFamily="18" charset="0"/>
                              <a:cs typeface="Arial" panose="020B0604020202020204" pitchFamily="34" charset="0"/>
                            </a:rPr>
                            <m:t>1−</m:t>
                          </m:r>
                          <m:r>
                            <a:rPr lang="da-DK" sz="1000" b="0" i="1" dirty="0" smtClean="0">
                              <a:latin typeface="Cambria Math" panose="02040503050406030204" pitchFamily="18" charset="0"/>
                              <a:cs typeface="Arial" panose="020B0604020202020204" pitchFamily="34" charset="0"/>
                            </a:rPr>
                            <m:t>𝑘</m:t>
                          </m:r>
                          <m:sSub>
                            <m:sSubPr>
                              <m:ctrlPr>
                                <a:rPr lang="da-DK" sz="1000" b="0" i="1" dirty="0" smtClean="0">
                                  <a:latin typeface="Cambria Math" panose="02040503050406030204" pitchFamily="18" charset="0"/>
                                  <a:cs typeface="Arial" panose="020B0604020202020204" pitchFamily="34" charset="0"/>
                                </a:rPr>
                              </m:ctrlPr>
                            </m:sSubPr>
                            <m:e>
                              <m:r>
                                <a:rPr lang="da-DK" sz="1000" b="0" i="1" dirty="0" smtClean="0">
                                  <a:latin typeface="Cambria Math" panose="02040503050406030204" pitchFamily="18" charset="0"/>
                                  <a:cs typeface="Arial" panose="020B0604020202020204" pitchFamily="34" charset="0"/>
                                </a:rPr>
                                <m:t>𝑎</m:t>
                              </m:r>
                            </m:e>
                            <m:sub>
                              <m:r>
                                <m:rPr>
                                  <m:nor/>
                                </m:rPr>
                                <a:rPr lang="da-DK" sz="1000" b="0" i="0" dirty="0" smtClean="0">
                                  <a:latin typeface="Times New Roman" panose="02020603050405020304" pitchFamily="18" charset="0"/>
                                  <a:cs typeface="Times New Roman" panose="02020603050405020304" pitchFamily="18" charset="0"/>
                                </a:rPr>
                                <m:t>w</m:t>
                              </m:r>
                            </m:sub>
                          </m:sSub>
                        </m:den>
                      </m:f>
                    </m:oMath>
                  </m:oMathPara>
                </a14:m>
                <a:endParaRPr lang="da-DK" sz="1000" dirty="0" smtClean="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151462" y="1277878"/>
                <a:ext cx="2407737" cy="863378"/>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0" y="0"/>
            <a:ext cx="28264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Figure </a:t>
            </a:r>
            <a:r>
              <a:rPr lang="en-US" dirty="0" smtClean="0">
                <a:latin typeface="Times New Roman" panose="02020603050405020304" pitchFamily="18" charset="0"/>
                <a:cs typeface="Times New Roman" panose="02020603050405020304" pitchFamily="18" charset="0"/>
              </a:rPr>
              <a:t>S1D. </a:t>
            </a:r>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16000" y="1800000"/>
            <a:ext cx="4704750" cy="3600000"/>
            <a:chOff x="216000" y="1800000"/>
            <a:chExt cx="4704750" cy="3600000"/>
          </a:xfrm>
        </p:grpSpPr>
        <p:graphicFrame>
          <p:nvGraphicFramePr>
            <p:cNvPr id="4" name="Object 3"/>
            <p:cNvGraphicFramePr>
              <a:graphicFrameLocks noChangeAspect="1"/>
            </p:cNvGraphicFramePr>
            <p:nvPr>
              <p:extLst>
                <p:ext uri="{D42A27DB-BD31-4B8C-83A1-F6EECF244321}">
                  <p14:modId xmlns:p14="http://schemas.microsoft.com/office/powerpoint/2010/main" val="126555872"/>
                </p:ext>
              </p:extLst>
            </p:nvPr>
          </p:nvGraphicFramePr>
          <p:xfrm>
            <a:off x="216000" y="1800000"/>
            <a:ext cx="4704750" cy="3600000"/>
          </p:xfrm>
          <a:graphic>
            <a:graphicData uri="http://schemas.openxmlformats.org/presentationml/2006/ole">
              <mc:AlternateContent xmlns:mc="http://schemas.openxmlformats.org/markup-compatibility/2006">
                <mc:Choice xmlns:v="urn:schemas-microsoft-com:vml" Requires="v">
                  <p:oleObj spid="_x0000_s3146" name="Graph" r:id="rId4" imgW="3920760" imgH="3000960" progId="Origin95.Graph">
                    <p:embed/>
                  </p:oleObj>
                </mc:Choice>
                <mc:Fallback>
                  <p:oleObj name="Graph" r:id="rId4" imgW="3920760" imgH="3000960" progId="Origin95.Graph">
                    <p:embed/>
                    <p:pic>
                      <p:nvPicPr>
                        <p:cNvPr id="2" name="Object 1"/>
                        <p:cNvPicPr/>
                        <p:nvPr/>
                      </p:nvPicPr>
                      <p:blipFill>
                        <a:blip r:embed="rId5"/>
                        <a:stretch>
                          <a:fillRect/>
                        </a:stretch>
                      </p:blipFill>
                      <p:spPr>
                        <a:xfrm>
                          <a:off x="216000" y="1800000"/>
                          <a:ext cx="4704750" cy="3600000"/>
                        </a:xfrm>
                        <a:prstGeom prst="rect">
                          <a:avLst/>
                        </a:prstGeom>
                      </p:spPr>
                    </p:pic>
                  </p:oleObj>
                </mc:Fallback>
              </mc:AlternateContent>
            </a:graphicData>
          </a:graphic>
        </p:graphicFrame>
        <p:sp>
          <p:nvSpPr>
            <p:cNvPr id="7" name="TextBox 6"/>
            <p:cNvSpPr txBox="1"/>
            <p:nvPr/>
          </p:nvSpPr>
          <p:spPr>
            <a:xfrm>
              <a:off x="1511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24953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065513" y="1280219"/>
                <a:ext cx="2414678" cy="553998"/>
              </a:xfrm>
              <a:prstGeom prst="rect">
                <a:avLst/>
              </a:prstGeom>
              <a:noFill/>
            </p:spPr>
            <p:txBody>
              <a:bodyPr wrap="square" rtlCol="0">
                <a:spAutoFit/>
              </a:bodyPr>
              <a:lstStyle/>
              <a:p>
                <a:r>
                  <a:rPr lang="pt-BR" sz="1000" dirty="0">
                    <a:latin typeface="Times New Roman" panose="02020603050405020304" pitchFamily="18" charset="0"/>
                    <a:cs typeface="Times New Roman" panose="02020603050405020304" pitchFamily="18" charset="0"/>
                  </a:rPr>
                  <a:t>Ferreira Junior et al. (2020)</a:t>
                </a:r>
              </a:p>
              <a:p>
                <a:r>
                  <a:rPr lang="en-US" sz="1000" dirty="0">
                    <a:solidFill>
                      <a:schemeClr val="dk1"/>
                    </a:solidFill>
                    <a:latin typeface="Times New Roman" panose="02020603050405020304" pitchFamily="18" charset="0"/>
                    <a:cs typeface="Times New Roman" panose="02020603050405020304" pitchFamily="18" charset="0"/>
                  </a:rPr>
                  <a:t>Sigma-</a:t>
                </a:r>
                <a:r>
                  <a:rPr lang="en-US" sz="1000" dirty="0" err="1">
                    <a:solidFill>
                      <a:schemeClr val="dk1"/>
                    </a:solidFill>
                    <a:latin typeface="Times New Roman" panose="02020603050405020304" pitchFamily="18" charset="0"/>
                    <a:cs typeface="Times New Roman" panose="02020603050405020304" pitchFamily="18" charset="0"/>
                  </a:rPr>
                  <a:t>Copace</a:t>
                </a:r>
                <a:endParaRPr lang="en-US" sz="1000" dirty="0">
                  <a:solidFill>
                    <a:schemeClr val="dk1"/>
                  </a:solidFill>
                  <a:latin typeface="Times New Roman" panose="02020603050405020304" pitchFamily="18" charset="0"/>
                  <a:cs typeface="Times New Roman" panose="02020603050405020304" pitchFamily="18" charset="0"/>
                </a:endParaRPr>
              </a:p>
              <a:p>
                <a:r>
                  <a:rPr lang="en-GB" sz="1000" i="1" dirty="0">
                    <a:solidFill>
                      <a:schemeClr val="dk1"/>
                    </a:solidFill>
                    <a:latin typeface="Times New Roman" panose="02020603050405020304" pitchFamily="18" charset="0"/>
                    <a:cs typeface="Times New Roman" panose="02020603050405020304" pitchFamily="18" charset="0"/>
                  </a:rPr>
                  <a:t>MC</a:t>
                </a:r>
                <a:r>
                  <a:rPr lang="en-GB" sz="1000" dirty="0">
                    <a:solidFill>
                      <a:schemeClr val="dk1"/>
                    </a:solidFill>
                    <a:latin typeface="Times New Roman" panose="02020603050405020304" pitchFamily="18" charset="0"/>
                    <a:cs typeface="Times New Roman" panose="02020603050405020304" pitchFamily="18" charset="0"/>
                  </a:rPr>
                  <a:t> </a:t>
                </a:r>
                <a14:m>
                  <m:oMath xmlns:m="http://schemas.openxmlformats.org/officeDocument/2006/math">
                    <m:r>
                      <a:rPr lang="en-GB" sz="1000" i="1">
                        <a:solidFill>
                          <a:schemeClr val="dk1"/>
                        </a:solidFill>
                        <a:latin typeface="Cambria Math" panose="02040503050406030204" pitchFamily="18" charset="0"/>
                      </a:rPr>
                      <m:t>=</m:t>
                    </m:r>
                    <m:func>
                      <m:funcPr>
                        <m:ctrlPr>
                          <a:rPr lang="en-US" sz="1000" i="1">
                            <a:solidFill>
                              <a:schemeClr val="dk1"/>
                            </a:solidFill>
                            <a:latin typeface="Cambria Math" panose="02040503050406030204" pitchFamily="18" charset="0"/>
                          </a:rPr>
                        </m:ctrlPr>
                      </m:funcPr>
                      <m:fName>
                        <m:r>
                          <m:rPr>
                            <m:sty m:val="p"/>
                          </m:rPr>
                          <a:rPr lang="en-US" sz="1000">
                            <a:solidFill>
                              <a:schemeClr val="dk1"/>
                            </a:solidFill>
                            <a:latin typeface="Cambria Math" panose="02040503050406030204" pitchFamily="18" charset="0"/>
                          </a:rPr>
                          <m:t>exp</m:t>
                        </m:r>
                      </m:fName>
                      <m:e>
                        <m:r>
                          <a:rPr lang="en-US" sz="1000" i="1">
                            <a:solidFill>
                              <a:schemeClr val="dk1"/>
                            </a:solidFill>
                            <a:latin typeface="Cambria Math" panose="02040503050406030204" pitchFamily="18" charset="0"/>
                          </a:rPr>
                          <m:t>(</m:t>
                        </m:r>
                        <m:r>
                          <a:rPr lang="en-US" sz="1000" i="1">
                            <a:solidFill>
                              <a:schemeClr val="dk1"/>
                            </a:solidFill>
                            <a:latin typeface="Cambria Math" panose="02040503050406030204" pitchFamily="18" charset="0"/>
                          </a:rPr>
                          <m:t>𝐴</m:t>
                        </m:r>
                        <m:r>
                          <a:rPr lang="en-US" sz="1000" i="1">
                            <a:solidFill>
                              <a:schemeClr val="dk1"/>
                            </a:solidFill>
                            <a:latin typeface="Cambria Math" panose="02040503050406030204" pitchFamily="18" charset="0"/>
                          </a:rPr>
                          <m:t>−</m:t>
                        </m:r>
                        <m:d>
                          <m:dPr>
                            <m:ctrlPr>
                              <a:rPr lang="en-US" sz="1000" i="1">
                                <a:solidFill>
                                  <a:schemeClr val="dk1"/>
                                </a:solidFill>
                                <a:latin typeface="Cambria Math" panose="02040503050406030204" pitchFamily="18" charset="0"/>
                              </a:rPr>
                            </m:ctrlPr>
                          </m:dPr>
                          <m:e>
                            <m:r>
                              <a:rPr lang="en-US" sz="1000" i="1">
                                <a:solidFill>
                                  <a:schemeClr val="dk1"/>
                                </a:solidFill>
                                <a:latin typeface="Cambria Math" panose="02040503050406030204" pitchFamily="18" charset="0"/>
                              </a:rPr>
                              <m:t>𝐵𝑇</m:t>
                            </m:r>
                          </m:e>
                        </m:d>
                        <m:r>
                          <a:rPr lang="en-US" sz="1000" i="1">
                            <a:solidFill>
                              <a:schemeClr val="dk1"/>
                            </a:solidFill>
                            <a:latin typeface="Cambria Math" panose="02040503050406030204" pitchFamily="18" charset="0"/>
                          </a:rPr>
                          <m:t>+[</m:t>
                        </m:r>
                        <m:r>
                          <a:rPr lang="en-US" sz="1000" i="1">
                            <a:solidFill>
                              <a:schemeClr val="dk1"/>
                            </a:solidFill>
                            <a:latin typeface="Cambria Math" panose="02040503050406030204" pitchFamily="18" charset="0"/>
                          </a:rPr>
                          <m:t>𝐶</m:t>
                        </m:r>
                        <m:r>
                          <a:rPr lang="en-US" sz="1000" i="1">
                            <a:solidFill>
                              <a:schemeClr val="dk1"/>
                            </a:solidFill>
                            <a:latin typeface="Cambria Math" panose="02040503050406030204" pitchFamily="18" charset="0"/>
                          </a:rPr>
                          <m:t> </m:t>
                        </m:r>
                        <m:r>
                          <m:rPr>
                            <m:sty m:val="p"/>
                          </m:rPr>
                          <a:rPr lang="en-US" sz="1000">
                            <a:solidFill>
                              <a:schemeClr val="dk1"/>
                            </a:solidFill>
                            <a:latin typeface="Cambria Math" panose="02040503050406030204" pitchFamily="18" charset="0"/>
                          </a:rPr>
                          <m:t>exp</m:t>
                        </m:r>
                        <m:r>
                          <a:rPr lang="en-US" sz="1000" i="1">
                            <a:solidFill>
                              <a:schemeClr val="dk1"/>
                            </a:solidFill>
                            <a:latin typeface="Cambria Math" panose="02040503050406030204" pitchFamily="18" charset="0"/>
                          </a:rPr>
                          <m:t>⁡(</m:t>
                        </m:r>
                        <m:sSub>
                          <m:sSubPr>
                            <m:ctrlPr>
                              <a:rPr lang="da-DK" sz="1000" i="1" dirty="0">
                                <a:latin typeface="Cambria Math" panose="02040503050406030204" pitchFamily="18" charset="0"/>
                                <a:cs typeface="Arial" panose="020B0604020202020204" pitchFamily="34" charset="0"/>
                              </a:rPr>
                            </m:ctrlPr>
                          </m:sSubPr>
                          <m:e>
                            <m:r>
                              <a:rPr lang="da-DK" sz="1000" i="1" dirty="0">
                                <a:latin typeface="Cambria Math" panose="02040503050406030204" pitchFamily="18" charset="0"/>
                                <a:cs typeface="Arial" panose="020B0604020202020204" pitchFamily="34" charset="0"/>
                              </a:rPr>
                              <m:t>𝑎</m:t>
                            </m:r>
                          </m:e>
                          <m:sub>
                            <m:r>
                              <m:rPr>
                                <m:nor/>
                              </m:rPr>
                              <a:rPr lang="da-DK" sz="1000" dirty="0">
                                <a:latin typeface="Times New Roman" panose="02020603050405020304" pitchFamily="18" charset="0"/>
                                <a:cs typeface="Times New Roman" panose="02020603050405020304" pitchFamily="18" charset="0"/>
                              </a:rPr>
                              <m:t>w</m:t>
                            </m:r>
                          </m:sub>
                        </m:sSub>
                        <m:r>
                          <a:rPr lang="en-US" sz="1000" i="1">
                            <a:solidFill>
                              <a:schemeClr val="dk1"/>
                            </a:solidFill>
                            <a:latin typeface="Cambria Math" panose="02040503050406030204" pitchFamily="18" charset="0"/>
                          </a:rPr>
                          <m:t>)])</m:t>
                        </m:r>
                      </m:e>
                    </m:func>
                  </m:oMath>
                </a14:m>
                <a:endParaRPr lang="en-US" sz="1000" dirty="0">
                  <a:solidFill>
                    <a:schemeClr val="dk1"/>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065513" y="1280219"/>
                <a:ext cx="2414678" cy="553998"/>
              </a:xfrm>
              <a:prstGeom prst="rect">
                <a:avLst/>
              </a:prstGeom>
              <a:blipFill>
                <a:blip r:embed="rId3"/>
                <a:stretch>
                  <a:fillRect b="-5495"/>
                </a:stretch>
              </a:blipFill>
            </p:spPr>
            <p:txBody>
              <a:bodyPr/>
              <a:lstStyle/>
              <a:p>
                <a:r>
                  <a:rPr lang="en-US">
                    <a:noFill/>
                  </a:rPr>
                  <a:t> </a:t>
                </a:r>
              </a:p>
            </p:txBody>
          </p:sp>
        </mc:Fallback>
      </mc:AlternateContent>
      <p:sp>
        <p:nvSpPr>
          <p:cNvPr id="6" name="Rectangle 5"/>
          <p:cNvSpPr/>
          <p:nvPr/>
        </p:nvSpPr>
        <p:spPr>
          <a:xfrm>
            <a:off x="0" y="0"/>
            <a:ext cx="28264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Figure </a:t>
            </a:r>
            <a:r>
              <a:rPr lang="en-US" dirty="0" smtClean="0">
                <a:latin typeface="Times New Roman" panose="02020603050405020304" pitchFamily="18" charset="0"/>
                <a:cs typeface="Times New Roman" panose="02020603050405020304" pitchFamily="18" charset="0"/>
              </a:rPr>
              <a:t>S1E. </a:t>
            </a:r>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16000" y="1800000"/>
            <a:ext cx="4704762" cy="3600000"/>
            <a:chOff x="216000" y="1800000"/>
            <a:chExt cx="4704762" cy="3600000"/>
          </a:xfrm>
        </p:grpSpPr>
        <p:graphicFrame>
          <p:nvGraphicFramePr>
            <p:cNvPr id="4" name="Object 3"/>
            <p:cNvGraphicFramePr>
              <a:graphicFrameLocks noChangeAspect="1"/>
            </p:cNvGraphicFramePr>
            <p:nvPr>
              <p:extLst>
                <p:ext uri="{D42A27DB-BD31-4B8C-83A1-F6EECF244321}">
                  <p14:modId xmlns:p14="http://schemas.microsoft.com/office/powerpoint/2010/main" val="1017549004"/>
                </p:ext>
              </p:extLst>
            </p:nvPr>
          </p:nvGraphicFramePr>
          <p:xfrm>
            <a:off x="216000" y="1800000"/>
            <a:ext cx="4704762" cy="3600000"/>
          </p:xfrm>
          <a:graphic>
            <a:graphicData uri="http://schemas.openxmlformats.org/presentationml/2006/ole">
              <mc:AlternateContent xmlns:mc="http://schemas.openxmlformats.org/markup-compatibility/2006">
                <mc:Choice xmlns:v="urn:schemas-microsoft-com:vml" Requires="v">
                  <p:oleObj spid="_x0000_s9279" name="Graph" r:id="rId4" imgW="3920760" imgH="3000960" progId="Origin95.Graph">
                    <p:embed/>
                  </p:oleObj>
                </mc:Choice>
                <mc:Fallback>
                  <p:oleObj name="Graph" r:id="rId4" imgW="3920760" imgH="3000960" progId="Origin95.Graph">
                    <p:embed/>
                    <p:pic>
                      <p:nvPicPr>
                        <p:cNvPr id="2" name="Object 1"/>
                        <p:cNvPicPr/>
                        <p:nvPr/>
                      </p:nvPicPr>
                      <p:blipFill>
                        <a:blip r:embed="rId5"/>
                        <a:stretch>
                          <a:fillRect/>
                        </a:stretch>
                      </p:blipFill>
                      <p:spPr>
                        <a:xfrm>
                          <a:off x="216000" y="1800000"/>
                          <a:ext cx="4704762" cy="3600000"/>
                        </a:xfrm>
                        <a:prstGeom prst="rect">
                          <a:avLst/>
                        </a:prstGeom>
                      </p:spPr>
                    </p:pic>
                  </p:oleObj>
                </mc:Fallback>
              </mc:AlternateContent>
            </a:graphicData>
          </a:graphic>
        </p:graphicFrame>
        <p:sp>
          <p:nvSpPr>
            <p:cNvPr id="7" name="TextBox 6"/>
            <p:cNvSpPr txBox="1"/>
            <p:nvPr/>
          </p:nvSpPr>
          <p:spPr>
            <a:xfrm>
              <a:off x="1511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0637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062248" y="1275068"/>
                <a:ext cx="2509627" cy="553998"/>
              </a:xfrm>
              <a:prstGeom prst="rect">
                <a:avLst/>
              </a:prstGeom>
              <a:noFill/>
            </p:spPr>
            <p:txBody>
              <a:bodyPr wrap="square" rtlCol="0">
                <a:spAutoFit/>
              </a:bodyPr>
              <a:lstStyle/>
              <a:p>
                <a:r>
                  <a:rPr lang="pt-BR" sz="1000" dirty="0">
                    <a:latin typeface="Times New Roman" panose="02020603050405020304" pitchFamily="18" charset="0"/>
                    <a:cs typeface="Times New Roman" panose="02020603050405020304" pitchFamily="18" charset="0"/>
                  </a:rPr>
                  <a:t>Zeymer et al. (2019)</a:t>
                </a:r>
              </a:p>
              <a:p>
                <a:r>
                  <a:rPr lang="en-US" sz="1000" dirty="0">
                    <a:solidFill>
                      <a:schemeClr val="dk1"/>
                    </a:solidFill>
                    <a:latin typeface="Times New Roman" panose="02020603050405020304" pitchFamily="18" charset="0"/>
                    <a:cs typeface="Times New Roman" panose="02020603050405020304" pitchFamily="18" charset="0"/>
                  </a:rPr>
                  <a:t>Chung-</a:t>
                </a:r>
                <a:r>
                  <a:rPr lang="en-US" sz="1000" dirty="0" err="1">
                    <a:solidFill>
                      <a:schemeClr val="dk1"/>
                    </a:solidFill>
                    <a:latin typeface="Times New Roman" panose="02020603050405020304" pitchFamily="18" charset="0"/>
                    <a:cs typeface="Times New Roman" panose="02020603050405020304" pitchFamily="18" charset="0"/>
                  </a:rPr>
                  <a:t>Pfost</a:t>
                </a:r>
                <a:endParaRPr lang="en-US" sz="1000" dirty="0">
                  <a:solidFill>
                    <a:schemeClr val="dk1"/>
                  </a:solidFill>
                  <a:latin typeface="Times New Roman" panose="02020603050405020304" pitchFamily="18" charset="0"/>
                  <a:cs typeface="Times New Roman" panose="02020603050405020304" pitchFamily="18" charset="0"/>
                </a:endParaRPr>
              </a:p>
              <a:p>
                <a:r>
                  <a:rPr lang="en-GB" sz="1000" i="1" dirty="0">
                    <a:solidFill>
                      <a:schemeClr val="dk1"/>
                    </a:solidFill>
                    <a:latin typeface="Times New Roman" panose="02020603050405020304" pitchFamily="18" charset="0"/>
                    <a:cs typeface="Times New Roman" panose="02020603050405020304" pitchFamily="18" charset="0"/>
                  </a:rPr>
                  <a:t>MC</a:t>
                </a:r>
                <a:r>
                  <a:rPr lang="en-GB" sz="1000" dirty="0">
                    <a:solidFill>
                      <a:schemeClr val="dk1"/>
                    </a:solidFill>
                    <a:latin typeface="Times New Roman" panose="02020603050405020304" pitchFamily="18" charset="0"/>
                    <a:cs typeface="Times New Roman" panose="02020603050405020304" pitchFamily="18" charset="0"/>
                  </a:rPr>
                  <a:t> </a:t>
                </a:r>
                <a14:m>
                  <m:oMath xmlns:m="http://schemas.openxmlformats.org/officeDocument/2006/math">
                    <m:r>
                      <a:rPr lang="en-GB" sz="1000" i="1">
                        <a:solidFill>
                          <a:schemeClr val="dk1"/>
                        </a:solidFill>
                        <a:latin typeface="Cambria Math" panose="02040503050406030204" pitchFamily="18" charset="0"/>
                      </a:rPr>
                      <m:t>=</m:t>
                    </m:r>
                    <m:r>
                      <a:rPr lang="en-US" sz="1000" i="1">
                        <a:solidFill>
                          <a:schemeClr val="dk1"/>
                        </a:solidFill>
                        <a:latin typeface="Cambria Math" panose="02040503050406030204" pitchFamily="18" charset="0"/>
                      </a:rPr>
                      <m:t>𝐴</m:t>
                    </m:r>
                    <m:r>
                      <a:rPr lang="en-US" sz="1000" i="1">
                        <a:solidFill>
                          <a:schemeClr val="dk1"/>
                        </a:solidFill>
                        <a:latin typeface="Cambria Math" panose="02040503050406030204" pitchFamily="18" charset="0"/>
                      </a:rPr>
                      <m:t>−</m:t>
                    </m:r>
                    <m:r>
                      <a:rPr lang="en-US" sz="1000" i="1">
                        <a:solidFill>
                          <a:schemeClr val="dk1"/>
                        </a:solidFill>
                        <a:latin typeface="Cambria Math" panose="02040503050406030204" pitchFamily="18" charset="0"/>
                      </a:rPr>
                      <m:t>𝐵</m:t>
                    </m:r>
                    <m:func>
                      <m:funcPr>
                        <m:ctrlPr>
                          <a:rPr lang="en-US" sz="1000" i="1">
                            <a:solidFill>
                              <a:schemeClr val="dk1"/>
                            </a:solidFill>
                            <a:latin typeface="Cambria Math" panose="02040503050406030204" pitchFamily="18" charset="0"/>
                          </a:rPr>
                        </m:ctrlPr>
                      </m:funcPr>
                      <m:fName>
                        <m:r>
                          <m:rPr>
                            <m:sty m:val="p"/>
                          </m:rPr>
                          <a:rPr lang="en-US" sz="1000">
                            <a:solidFill>
                              <a:schemeClr val="dk1"/>
                            </a:solidFill>
                            <a:latin typeface="Cambria Math" panose="02040503050406030204" pitchFamily="18" charset="0"/>
                          </a:rPr>
                          <m:t>ln</m:t>
                        </m:r>
                      </m:fName>
                      <m:e>
                        <m:r>
                          <a:rPr lang="en-US" sz="1000" i="1">
                            <a:solidFill>
                              <a:schemeClr val="dk1"/>
                            </a:solidFill>
                            <a:latin typeface="Cambria Math" panose="02040503050406030204" pitchFamily="18" charset="0"/>
                          </a:rPr>
                          <m:t>[−</m:t>
                        </m:r>
                        <m:d>
                          <m:dPr>
                            <m:ctrlPr>
                              <a:rPr lang="en-US" sz="1000" i="1">
                                <a:solidFill>
                                  <a:schemeClr val="dk1"/>
                                </a:solidFill>
                                <a:latin typeface="Cambria Math" panose="02040503050406030204" pitchFamily="18" charset="0"/>
                              </a:rPr>
                            </m:ctrlPr>
                          </m:dPr>
                          <m:e>
                            <m:r>
                              <a:rPr lang="en-US" sz="1000" i="1">
                                <a:solidFill>
                                  <a:schemeClr val="dk1"/>
                                </a:solidFill>
                                <a:latin typeface="Cambria Math" panose="02040503050406030204" pitchFamily="18" charset="0"/>
                              </a:rPr>
                              <m:t>𝑇</m:t>
                            </m:r>
                            <m:r>
                              <a:rPr lang="en-US" sz="1000" i="1">
                                <a:solidFill>
                                  <a:schemeClr val="dk1"/>
                                </a:solidFill>
                                <a:latin typeface="Cambria Math" panose="02040503050406030204" pitchFamily="18" charset="0"/>
                              </a:rPr>
                              <m:t>+</m:t>
                            </m:r>
                            <m:r>
                              <a:rPr lang="en-US" sz="1000" i="1">
                                <a:solidFill>
                                  <a:schemeClr val="dk1"/>
                                </a:solidFill>
                                <a:latin typeface="Cambria Math" panose="02040503050406030204" pitchFamily="18" charset="0"/>
                              </a:rPr>
                              <m:t>𝐶</m:t>
                            </m:r>
                          </m:e>
                        </m:d>
                        <m:r>
                          <m:rPr>
                            <m:sty m:val="p"/>
                          </m:rPr>
                          <a:rPr lang="en-US" sz="1000">
                            <a:solidFill>
                              <a:schemeClr val="dk1"/>
                            </a:solidFill>
                            <a:latin typeface="Cambria Math" panose="02040503050406030204" pitchFamily="18" charset="0"/>
                          </a:rPr>
                          <m:t>ln</m:t>
                        </m:r>
                        <m:r>
                          <a:rPr lang="en-US" sz="1000" i="1">
                            <a:solidFill>
                              <a:schemeClr val="dk1"/>
                            </a:solidFill>
                            <a:latin typeface="Cambria Math" panose="02040503050406030204" pitchFamily="18" charset="0"/>
                          </a:rPr>
                          <m:t>⁡(</m:t>
                        </m:r>
                        <m:sSub>
                          <m:sSubPr>
                            <m:ctrlPr>
                              <a:rPr lang="da-DK" sz="1000" i="1" dirty="0">
                                <a:latin typeface="Cambria Math" panose="02040503050406030204" pitchFamily="18" charset="0"/>
                                <a:cs typeface="Arial" panose="020B0604020202020204" pitchFamily="34" charset="0"/>
                              </a:rPr>
                            </m:ctrlPr>
                          </m:sSubPr>
                          <m:e>
                            <m:r>
                              <a:rPr lang="da-DK" sz="1000" i="1" dirty="0">
                                <a:latin typeface="Cambria Math" panose="02040503050406030204" pitchFamily="18" charset="0"/>
                                <a:cs typeface="Arial" panose="020B0604020202020204" pitchFamily="34" charset="0"/>
                              </a:rPr>
                              <m:t>𝑎</m:t>
                            </m:r>
                          </m:e>
                          <m:sub>
                            <m:r>
                              <m:rPr>
                                <m:nor/>
                              </m:rPr>
                              <a:rPr lang="da-DK" sz="1000" dirty="0">
                                <a:latin typeface="Times New Roman" panose="02020603050405020304" pitchFamily="18" charset="0"/>
                                <a:cs typeface="Times New Roman" panose="02020603050405020304" pitchFamily="18" charset="0"/>
                              </a:rPr>
                              <m:t>w</m:t>
                            </m:r>
                          </m:sub>
                        </m:sSub>
                        <m:r>
                          <a:rPr lang="en-US" sz="1000" i="1">
                            <a:solidFill>
                              <a:schemeClr val="dk1"/>
                            </a:solidFill>
                            <a:latin typeface="Cambria Math" panose="02040503050406030204" pitchFamily="18" charset="0"/>
                          </a:rPr>
                          <m:t>)]</m:t>
                        </m:r>
                      </m:e>
                    </m:func>
                  </m:oMath>
                </a14:m>
                <a:endParaRPr lang="en-US" sz="1000" dirty="0">
                  <a:solidFill>
                    <a:schemeClr val="dk1"/>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062248" y="1275068"/>
                <a:ext cx="2509627" cy="553998"/>
              </a:xfrm>
              <a:prstGeom prst="rect">
                <a:avLst/>
              </a:prstGeom>
              <a:blipFill>
                <a:blip r:embed="rId3"/>
                <a:stretch>
                  <a:fillRect b="-54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062177" y="1272737"/>
                <a:ext cx="2157773" cy="639599"/>
              </a:xfrm>
              <a:prstGeom prst="rect">
                <a:avLst/>
              </a:prstGeom>
              <a:noFill/>
            </p:spPr>
            <p:txBody>
              <a:bodyPr wrap="square" rtlCol="0">
                <a:spAutoFit/>
              </a:bodyPr>
              <a:lstStyle/>
              <a:p>
                <a:r>
                  <a:rPr lang="pt-BR" sz="1000" dirty="0" smtClean="0">
                    <a:latin typeface="Times New Roman" panose="02020603050405020304" pitchFamily="18" charset="0"/>
                    <a:cs typeface="Times New Roman" panose="02020603050405020304" pitchFamily="18" charset="0"/>
                  </a:rPr>
                  <a:t>Wang </a:t>
                </a:r>
                <a:r>
                  <a:rPr lang="pt-BR" sz="1000" dirty="0">
                    <a:latin typeface="Times New Roman" panose="02020603050405020304" pitchFamily="18" charset="0"/>
                    <a:cs typeface="Times New Roman" panose="02020603050405020304" pitchFamily="18" charset="0"/>
                  </a:rPr>
                  <a:t>et al. (2017)</a:t>
                </a:r>
              </a:p>
              <a:p>
                <a:r>
                  <a:rPr lang="en-US" sz="1000" dirty="0">
                    <a:solidFill>
                      <a:schemeClr val="dk1"/>
                    </a:solidFill>
                    <a:latin typeface="Times New Roman" panose="02020603050405020304" pitchFamily="18" charset="0"/>
                    <a:cs typeface="Times New Roman" panose="02020603050405020304" pitchFamily="18" charset="0"/>
                  </a:rPr>
                  <a:t>GAB</a:t>
                </a:r>
              </a:p>
              <a:p>
                <a:r>
                  <a:rPr lang="en-GB" sz="1000" i="1" dirty="0">
                    <a:solidFill>
                      <a:schemeClr val="dk1"/>
                    </a:solidFill>
                    <a:latin typeface="Times New Roman" panose="02020603050405020304" pitchFamily="18" charset="0"/>
                    <a:cs typeface="Times New Roman" panose="02020603050405020304" pitchFamily="18" charset="0"/>
                  </a:rPr>
                  <a:t>MC</a:t>
                </a:r>
                <a:r>
                  <a:rPr lang="en-GB" sz="1000" dirty="0">
                    <a:solidFill>
                      <a:schemeClr val="dk1"/>
                    </a:solidFill>
                    <a:latin typeface="Times New Roman" panose="02020603050405020304" pitchFamily="18" charset="0"/>
                    <a:cs typeface="Times New Roman" panose="02020603050405020304" pitchFamily="18" charset="0"/>
                  </a:rPr>
                  <a:t> </a:t>
                </a:r>
                <a14:m>
                  <m:oMath xmlns:m="http://schemas.openxmlformats.org/officeDocument/2006/math">
                    <m:r>
                      <a:rPr lang="en-GB" sz="1000" i="1">
                        <a:solidFill>
                          <a:schemeClr val="dk1"/>
                        </a:solidFill>
                        <a:latin typeface="Cambria Math" panose="02040503050406030204" pitchFamily="18" charset="0"/>
                      </a:rPr>
                      <m:t>=</m:t>
                    </m:r>
                    <m:f>
                      <m:fPr>
                        <m:ctrlPr>
                          <a:rPr lang="en-150" sz="1000" i="1">
                            <a:solidFill>
                              <a:schemeClr val="dk1"/>
                            </a:solidFill>
                            <a:latin typeface="Cambria Math" panose="02040503050406030204" pitchFamily="18" charset="0"/>
                          </a:rPr>
                        </m:ctrlPr>
                      </m:fPr>
                      <m:num>
                        <m:sSub>
                          <m:sSubPr>
                            <m:ctrlPr>
                              <a:rPr lang="en-150" sz="1000" i="1">
                                <a:solidFill>
                                  <a:schemeClr val="dk1"/>
                                </a:solidFill>
                                <a:latin typeface="Cambria Math" panose="02040503050406030204" pitchFamily="18" charset="0"/>
                              </a:rPr>
                            </m:ctrlPr>
                          </m:sSubPr>
                          <m:e>
                            <m:r>
                              <a:rPr lang="en-US" sz="1000" b="0" i="1" smtClean="0">
                                <a:solidFill>
                                  <a:schemeClr val="dk1"/>
                                </a:solidFill>
                                <a:latin typeface="Cambria Math" panose="02040503050406030204" pitchFamily="18" charset="0"/>
                              </a:rPr>
                              <m:t>𝑀</m:t>
                            </m:r>
                          </m:e>
                          <m:sub>
                            <m:r>
                              <a:rPr lang="en-US" sz="1000" i="1">
                                <a:solidFill>
                                  <a:schemeClr val="dk1"/>
                                </a:solidFill>
                                <a:latin typeface="Cambria Math" panose="02040503050406030204" pitchFamily="18" charset="0"/>
                              </a:rPr>
                              <m:t>𝑚</m:t>
                            </m:r>
                          </m:sub>
                        </m:sSub>
                        <m:r>
                          <a:rPr lang="en-US" sz="1000" i="1">
                            <a:solidFill>
                              <a:schemeClr val="dk1"/>
                            </a:solidFill>
                            <a:latin typeface="Cambria Math" panose="02040503050406030204" pitchFamily="18" charset="0"/>
                          </a:rPr>
                          <m:t>𝐶𝐾</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num>
                      <m:den>
                        <m:d>
                          <m:dPr>
                            <m:ctrlPr>
                              <a:rPr lang="en-US" sz="1000" i="1">
                                <a:solidFill>
                                  <a:schemeClr val="dk1"/>
                                </a:solidFill>
                                <a:latin typeface="Cambria Math" panose="02040503050406030204" pitchFamily="18" charset="0"/>
                              </a:rPr>
                            </m:ctrlPr>
                          </m:dPr>
                          <m:e>
                            <m:r>
                              <a:rPr lang="en-US" sz="1000" i="1">
                                <a:solidFill>
                                  <a:schemeClr val="dk1"/>
                                </a:solidFill>
                                <a:latin typeface="Cambria Math" panose="02040503050406030204" pitchFamily="18" charset="0"/>
                              </a:rPr>
                              <m:t>1−</m:t>
                            </m:r>
                            <m:r>
                              <a:rPr lang="en-US" sz="1000" i="1">
                                <a:solidFill>
                                  <a:schemeClr val="dk1"/>
                                </a:solidFill>
                                <a:latin typeface="Cambria Math" panose="02040503050406030204" pitchFamily="18" charset="0"/>
                              </a:rPr>
                              <m:t>𝐾</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e>
                        </m:d>
                        <m:r>
                          <a:rPr lang="en-US" sz="1000" i="1">
                            <a:solidFill>
                              <a:schemeClr val="dk1"/>
                            </a:solidFill>
                            <a:latin typeface="Cambria Math" panose="02040503050406030204" pitchFamily="18" charset="0"/>
                          </a:rPr>
                          <m:t>[1+</m:t>
                        </m:r>
                        <m:d>
                          <m:dPr>
                            <m:ctrlPr>
                              <a:rPr lang="en-US" sz="1000" i="1">
                                <a:solidFill>
                                  <a:schemeClr val="dk1"/>
                                </a:solidFill>
                                <a:latin typeface="Cambria Math" panose="02040503050406030204" pitchFamily="18" charset="0"/>
                              </a:rPr>
                            </m:ctrlPr>
                          </m:dPr>
                          <m:e>
                            <m:r>
                              <a:rPr lang="en-US" sz="1000" i="1">
                                <a:solidFill>
                                  <a:schemeClr val="dk1"/>
                                </a:solidFill>
                                <a:latin typeface="Cambria Math" panose="02040503050406030204" pitchFamily="18" charset="0"/>
                              </a:rPr>
                              <m:t>𝐶</m:t>
                            </m:r>
                            <m:r>
                              <a:rPr lang="en-US" sz="1000" i="1">
                                <a:solidFill>
                                  <a:schemeClr val="dk1"/>
                                </a:solidFill>
                                <a:latin typeface="Cambria Math" panose="02040503050406030204" pitchFamily="18" charset="0"/>
                              </a:rPr>
                              <m:t>−1</m:t>
                            </m:r>
                          </m:e>
                        </m:d>
                        <m:r>
                          <a:rPr lang="en-US" sz="1000" i="1">
                            <a:solidFill>
                              <a:schemeClr val="dk1"/>
                            </a:solidFill>
                            <a:latin typeface="Cambria Math" panose="02040503050406030204" pitchFamily="18" charset="0"/>
                          </a:rPr>
                          <m:t>𝐾</m:t>
                        </m:r>
                        <m:sSub>
                          <m:sSubPr>
                            <m:ctrlPr>
                              <a:rPr lang="en-150" sz="1000" i="1">
                                <a:solidFill>
                                  <a:schemeClr val="dk1"/>
                                </a:solidFill>
                                <a:latin typeface="Cambria Math" panose="02040503050406030204" pitchFamily="18" charset="0"/>
                              </a:rPr>
                            </m:ctrlPr>
                          </m:sSubPr>
                          <m:e>
                            <m:r>
                              <a:rPr lang="en-US" sz="1000" i="1">
                                <a:solidFill>
                                  <a:schemeClr val="dk1"/>
                                </a:solidFill>
                                <a:latin typeface="Cambria Math" panose="02040503050406030204" pitchFamily="18" charset="0"/>
                              </a:rPr>
                              <m:t>𝑎</m:t>
                            </m:r>
                          </m:e>
                          <m:sub>
                            <m:r>
                              <a:rPr lang="en-US" sz="1000" i="1">
                                <a:solidFill>
                                  <a:schemeClr val="dk1"/>
                                </a:solidFill>
                                <a:latin typeface="Cambria Math" panose="02040503050406030204" pitchFamily="18" charset="0"/>
                              </a:rPr>
                              <m:t>𝑊</m:t>
                            </m:r>
                          </m:sub>
                        </m:sSub>
                        <m:r>
                          <a:rPr lang="en-US" sz="1000" i="1">
                            <a:solidFill>
                              <a:schemeClr val="dk1"/>
                            </a:solidFill>
                            <a:latin typeface="Cambria Math" panose="02040503050406030204" pitchFamily="18" charset="0"/>
                          </a:rPr>
                          <m:t>]</m:t>
                        </m:r>
                      </m:den>
                    </m:f>
                  </m:oMath>
                </a14:m>
                <a:endParaRPr lang="en-US" sz="1000" dirty="0">
                  <a:solidFill>
                    <a:schemeClr val="dk1"/>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062177" y="1272737"/>
                <a:ext cx="2157773" cy="639599"/>
              </a:xfrm>
              <a:prstGeom prst="rect">
                <a:avLst/>
              </a:prstGeom>
              <a:blipFill>
                <a:blip r:embed="rId4"/>
                <a:stretch>
                  <a:fillRect/>
                </a:stretch>
              </a:blipFill>
            </p:spPr>
            <p:txBody>
              <a:bodyPr/>
              <a:lstStyle/>
              <a:p>
                <a:r>
                  <a:rPr lang="en-US">
                    <a:noFill/>
                  </a:rPr>
                  <a:t> </a:t>
                </a:r>
              </a:p>
            </p:txBody>
          </p:sp>
        </mc:Fallback>
      </mc:AlternateContent>
      <p:sp>
        <p:nvSpPr>
          <p:cNvPr id="8" name="Rectangle 7"/>
          <p:cNvSpPr/>
          <p:nvPr/>
        </p:nvSpPr>
        <p:spPr>
          <a:xfrm>
            <a:off x="0" y="0"/>
            <a:ext cx="28264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Figure </a:t>
            </a:r>
            <a:r>
              <a:rPr lang="en-US" dirty="0" smtClean="0">
                <a:latin typeface="Times New Roman" panose="02020603050405020304" pitchFamily="18" charset="0"/>
                <a:cs typeface="Times New Roman" panose="02020603050405020304" pitchFamily="18" charset="0"/>
              </a:rPr>
              <a:t>S1F. </a:t>
            </a:r>
            <a:endParaRPr lang="en-US" dirty="0">
              <a:latin typeface="Times New Roman" panose="02020603050405020304" pitchFamily="18" charset="0"/>
              <a:cs typeface="Times New Roman" panose="02020603050405020304" pitchFamily="18" charset="0"/>
            </a:endParaRPr>
          </a:p>
        </p:txBody>
      </p:sp>
      <p:grpSp>
        <p:nvGrpSpPr>
          <p:cNvPr id="3" name="Group 2"/>
          <p:cNvGrpSpPr/>
          <p:nvPr/>
        </p:nvGrpSpPr>
        <p:grpSpPr>
          <a:xfrm>
            <a:off x="216000" y="1800000"/>
            <a:ext cx="4704762" cy="3600000"/>
            <a:chOff x="216000" y="1800000"/>
            <a:chExt cx="4704762" cy="3600000"/>
          </a:xfrm>
        </p:grpSpPr>
        <p:graphicFrame>
          <p:nvGraphicFramePr>
            <p:cNvPr id="4" name="Object 3"/>
            <p:cNvGraphicFramePr>
              <a:graphicFrameLocks noChangeAspect="1"/>
            </p:cNvGraphicFramePr>
            <p:nvPr>
              <p:extLst>
                <p:ext uri="{D42A27DB-BD31-4B8C-83A1-F6EECF244321}">
                  <p14:modId xmlns:p14="http://schemas.microsoft.com/office/powerpoint/2010/main" val="817007323"/>
                </p:ext>
              </p:extLst>
            </p:nvPr>
          </p:nvGraphicFramePr>
          <p:xfrm>
            <a:off x="216000" y="1800000"/>
            <a:ext cx="4704762" cy="3600000"/>
          </p:xfrm>
          <a:graphic>
            <a:graphicData uri="http://schemas.openxmlformats.org/presentationml/2006/ole">
              <mc:AlternateContent xmlns:mc="http://schemas.openxmlformats.org/markup-compatibility/2006">
                <mc:Choice xmlns:v="urn:schemas-microsoft-com:vml" Requires="v">
                  <p:oleObj spid="_x0000_s10363" name="Graph" r:id="rId5" imgW="3920760" imgH="3000960" progId="Origin95.Graph">
                    <p:embed/>
                  </p:oleObj>
                </mc:Choice>
                <mc:Fallback>
                  <p:oleObj name="Graph" r:id="rId5" imgW="3920760" imgH="3000960" progId="Origin95.Graph">
                    <p:embed/>
                    <p:pic>
                      <p:nvPicPr>
                        <p:cNvPr id="2" name="Object 1"/>
                        <p:cNvPicPr/>
                        <p:nvPr/>
                      </p:nvPicPr>
                      <p:blipFill>
                        <a:blip r:embed="rId6"/>
                        <a:stretch>
                          <a:fillRect/>
                        </a:stretch>
                      </p:blipFill>
                      <p:spPr>
                        <a:xfrm>
                          <a:off x="216000" y="1800000"/>
                          <a:ext cx="4704762" cy="3600000"/>
                        </a:xfrm>
                        <a:prstGeom prst="rect">
                          <a:avLst/>
                        </a:prstGeom>
                      </p:spPr>
                    </p:pic>
                  </p:oleObj>
                </mc:Fallback>
              </mc:AlternateContent>
            </a:graphicData>
          </a:graphic>
        </p:graphicFrame>
        <p:sp>
          <p:nvSpPr>
            <p:cNvPr id="9" name="TextBox 8"/>
            <p:cNvSpPr txBox="1"/>
            <p:nvPr/>
          </p:nvSpPr>
          <p:spPr>
            <a:xfrm>
              <a:off x="1511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grpSp>
        <p:nvGrpSpPr>
          <p:cNvPr id="2" name="Group 1"/>
          <p:cNvGrpSpPr/>
          <p:nvPr/>
        </p:nvGrpSpPr>
        <p:grpSpPr>
          <a:xfrm>
            <a:off x="4176000" y="1800000"/>
            <a:ext cx="4704762" cy="3600000"/>
            <a:chOff x="4176000" y="1800000"/>
            <a:chExt cx="4704762" cy="3600000"/>
          </a:xfrm>
        </p:grpSpPr>
        <p:graphicFrame>
          <p:nvGraphicFramePr>
            <p:cNvPr id="6" name="Object 5"/>
            <p:cNvGraphicFramePr>
              <a:graphicFrameLocks noChangeAspect="1"/>
            </p:cNvGraphicFramePr>
            <p:nvPr>
              <p:extLst>
                <p:ext uri="{D42A27DB-BD31-4B8C-83A1-F6EECF244321}">
                  <p14:modId xmlns:p14="http://schemas.microsoft.com/office/powerpoint/2010/main" val="1613160035"/>
                </p:ext>
              </p:extLst>
            </p:nvPr>
          </p:nvGraphicFramePr>
          <p:xfrm>
            <a:off x="4176000" y="1800000"/>
            <a:ext cx="4704762" cy="3600000"/>
          </p:xfrm>
          <a:graphic>
            <a:graphicData uri="http://schemas.openxmlformats.org/presentationml/2006/ole">
              <mc:AlternateContent xmlns:mc="http://schemas.openxmlformats.org/markup-compatibility/2006">
                <mc:Choice xmlns:v="urn:schemas-microsoft-com:vml" Requires="v">
                  <p:oleObj spid="_x0000_s10364" name="Graph" r:id="rId7" imgW="3920760" imgH="3000960" progId="Origin95.Graph">
                    <p:embed/>
                  </p:oleObj>
                </mc:Choice>
                <mc:Fallback>
                  <p:oleObj name="Graph" r:id="rId7" imgW="3920760" imgH="3000960" progId="Origin95.Graph">
                    <p:embed/>
                    <p:pic>
                      <p:nvPicPr>
                        <p:cNvPr id="2" name="Object 1"/>
                        <p:cNvPicPr/>
                        <p:nvPr/>
                      </p:nvPicPr>
                      <p:blipFill>
                        <a:blip r:embed="rId8"/>
                        <a:stretch>
                          <a:fillRect/>
                        </a:stretch>
                      </p:blipFill>
                      <p:spPr>
                        <a:xfrm>
                          <a:off x="4176000" y="1800000"/>
                          <a:ext cx="4704762" cy="3600000"/>
                        </a:xfrm>
                        <a:prstGeom prst="rect">
                          <a:avLst/>
                        </a:prstGeom>
                      </p:spPr>
                    </p:pic>
                  </p:oleObj>
                </mc:Fallback>
              </mc:AlternateContent>
            </a:graphicData>
          </a:graphic>
        </p:graphicFrame>
        <p:sp>
          <p:nvSpPr>
            <p:cNvPr id="10" name="TextBox 9"/>
            <p:cNvSpPr txBox="1"/>
            <p:nvPr/>
          </p:nvSpPr>
          <p:spPr>
            <a:xfrm>
              <a:off x="553343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06856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061533" y="1286385"/>
                <a:ext cx="1996580" cy="611321"/>
              </a:xfrm>
              <a:prstGeom prst="rect">
                <a:avLst/>
              </a:prstGeom>
              <a:noFill/>
            </p:spPr>
            <p:txBody>
              <a:bodyPr wrap="square" rtlCol="0">
                <a:spAutoFit/>
              </a:bodyPr>
              <a:lstStyle/>
              <a:p>
                <a:r>
                  <a:rPr lang="pt-BR" sz="1000" dirty="0">
                    <a:latin typeface="Times New Roman" panose="02020603050405020304" pitchFamily="18" charset="0"/>
                    <a:cs typeface="Times New Roman" panose="02020603050405020304" pitchFamily="18" charset="0"/>
                  </a:rPr>
                  <a:t>Li et al. (2011)</a:t>
                </a:r>
              </a:p>
              <a:p>
                <a:r>
                  <a:rPr lang="en-US" sz="1000" dirty="0">
                    <a:solidFill>
                      <a:schemeClr val="dk1"/>
                    </a:solidFill>
                    <a:latin typeface="Times New Roman" panose="02020603050405020304" pitchFamily="18" charset="0"/>
                    <a:cs typeface="Times New Roman" panose="02020603050405020304" pitchFamily="18" charset="0"/>
                  </a:rPr>
                  <a:t>Modified-</a:t>
                </a:r>
                <a:r>
                  <a:rPr lang="en-US" sz="1000" dirty="0" err="1">
                    <a:solidFill>
                      <a:schemeClr val="dk1"/>
                    </a:solidFill>
                    <a:latin typeface="Times New Roman" panose="02020603050405020304" pitchFamily="18" charset="0"/>
                    <a:cs typeface="Times New Roman" panose="02020603050405020304" pitchFamily="18" charset="0"/>
                  </a:rPr>
                  <a:t>Oswin</a:t>
                </a:r>
                <a:endParaRPr lang="en-US" sz="1000" dirty="0">
                  <a:solidFill>
                    <a:schemeClr val="dk1"/>
                  </a:solidFill>
                  <a:latin typeface="Times New Roman" panose="02020603050405020304" pitchFamily="18" charset="0"/>
                  <a:cs typeface="Times New Roman" panose="02020603050405020304" pitchFamily="18" charset="0"/>
                </a:endParaRPr>
              </a:p>
              <a:p>
                <a14:m>
                  <m:oMath xmlns:m="http://schemas.openxmlformats.org/officeDocument/2006/math">
                    <m:r>
                      <a:rPr lang="en-US" sz="1000" i="1">
                        <a:latin typeface="Cambria Math" panose="02040503050406030204" pitchFamily="18" charset="0"/>
                      </a:rPr>
                      <m:t>𝑀𝐶</m:t>
                    </m:r>
                    <m:r>
                      <m:rPr>
                        <m:nor/>
                      </m:rPr>
                      <a:rPr lang="en-GB" sz="1000" i="1">
                        <a:latin typeface="Times New Roman" panose="02020603050405020304" pitchFamily="18" charset="0"/>
                        <a:cs typeface="Times New Roman" panose="02020603050405020304" pitchFamily="18" charset="0"/>
                      </a:rPr>
                      <m:t>=</m:t>
                    </m:r>
                  </m:oMath>
                </a14:m>
                <a:r>
                  <a:rPr lang="en-US" sz="1000" i="1"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1000" i="1">
                            <a:latin typeface="Cambria Math" panose="02040503050406030204" pitchFamily="18" charset="0"/>
                          </a:rPr>
                        </m:ctrlPr>
                      </m:sSupPr>
                      <m:e>
                        <m:d>
                          <m:dPr>
                            <m:ctrlPr>
                              <a:rPr lang="en-US" sz="1000" i="1">
                                <a:latin typeface="Cambria Math" panose="02040503050406030204" pitchFamily="18" charset="0"/>
                              </a:rPr>
                            </m:ctrlPr>
                          </m:dPr>
                          <m:e>
                            <m:r>
                              <a:rPr lang="en-GB" sz="1000" i="1">
                                <a:latin typeface="Cambria Math" panose="02040503050406030204" pitchFamily="18" charset="0"/>
                              </a:rPr>
                              <m:t>𝐴</m:t>
                            </m:r>
                            <m:r>
                              <a:rPr lang="en-GB" sz="1000" i="1">
                                <a:latin typeface="Cambria Math" panose="02040503050406030204" pitchFamily="18" charset="0"/>
                              </a:rPr>
                              <m:t>+</m:t>
                            </m:r>
                            <m:r>
                              <a:rPr lang="en-GB" sz="1000" i="1">
                                <a:latin typeface="Cambria Math" panose="02040503050406030204" pitchFamily="18" charset="0"/>
                              </a:rPr>
                              <m:t>𝐵𝑇</m:t>
                            </m:r>
                          </m:e>
                        </m:d>
                        <m:r>
                          <m:rPr>
                            <m:nor/>
                          </m:rPr>
                          <a:rPr lang="en-US" sz="1000" i="1" dirty="0">
                            <a:latin typeface="Times New Roman" panose="02020603050405020304" pitchFamily="18" charset="0"/>
                            <a:cs typeface="Times New Roman" panose="02020603050405020304" pitchFamily="18" charset="0"/>
                          </a:rPr>
                          <m:t> </m:t>
                        </m:r>
                        <m:r>
                          <m:rPr>
                            <m:nor/>
                          </m:rPr>
                          <a:rPr lang="en-US" sz="1000" dirty="0">
                            <a:latin typeface="Times New Roman" panose="02020603050405020304" pitchFamily="18" charset="0"/>
                            <a:cs typeface="Times New Roman" panose="02020603050405020304" pitchFamily="18" charset="0"/>
                          </a:rPr>
                          <m:t>[</m:t>
                        </m:r>
                        <m:sSub>
                          <m:sSubPr>
                            <m:ctrlPr>
                              <a:rPr lang="da-DK" sz="1000" i="1" dirty="0">
                                <a:latin typeface="Cambria Math" panose="02040503050406030204" pitchFamily="18" charset="0"/>
                                <a:cs typeface="Arial" panose="020B0604020202020204" pitchFamily="34" charset="0"/>
                              </a:rPr>
                            </m:ctrlPr>
                          </m:sSubPr>
                          <m:e>
                            <m:r>
                              <a:rPr lang="da-DK" sz="1000" i="1" dirty="0">
                                <a:latin typeface="Cambria Math" panose="02040503050406030204" pitchFamily="18" charset="0"/>
                                <a:cs typeface="Arial" panose="020B0604020202020204" pitchFamily="34" charset="0"/>
                              </a:rPr>
                              <m:t>𝑎</m:t>
                            </m:r>
                          </m:e>
                          <m:sub>
                            <m:r>
                              <m:rPr>
                                <m:nor/>
                              </m:rPr>
                              <a:rPr lang="da-DK" sz="1000" dirty="0">
                                <a:latin typeface="Times New Roman" panose="02020603050405020304" pitchFamily="18" charset="0"/>
                                <a:cs typeface="Times New Roman" panose="02020603050405020304" pitchFamily="18" charset="0"/>
                              </a:rPr>
                              <m:t>w</m:t>
                            </m:r>
                          </m:sub>
                        </m:sSub>
                        <m:r>
                          <m:rPr>
                            <m:nor/>
                          </m:rPr>
                          <a:rPr lang="en-US" sz="1000" dirty="0">
                            <a:latin typeface="Times New Roman" panose="02020603050405020304" pitchFamily="18" charset="0"/>
                            <a:cs typeface="Times New Roman" panose="02020603050405020304" pitchFamily="18" charset="0"/>
                          </a:rPr>
                          <m:t>/(1−</m:t>
                        </m:r>
                        <m:sSub>
                          <m:sSubPr>
                            <m:ctrlPr>
                              <a:rPr lang="da-DK" sz="1000" i="1" dirty="0">
                                <a:latin typeface="Cambria Math" panose="02040503050406030204" pitchFamily="18" charset="0"/>
                                <a:cs typeface="Arial" panose="020B0604020202020204" pitchFamily="34" charset="0"/>
                              </a:rPr>
                            </m:ctrlPr>
                          </m:sSubPr>
                          <m:e>
                            <m:r>
                              <a:rPr lang="da-DK" sz="1000" i="1" dirty="0">
                                <a:latin typeface="Cambria Math" panose="02040503050406030204" pitchFamily="18" charset="0"/>
                                <a:cs typeface="Arial" panose="020B0604020202020204" pitchFamily="34" charset="0"/>
                              </a:rPr>
                              <m:t>𝑎</m:t>
                            </m:r>
                          </m:e>
                          <m:sub>
                            <m:r>
                              <m:rPr>
                                <m:nor/>
                              </m:rPr>
                              <a:rPr lang="da-DK" sz="1000" dirty="0">
                                <a:latin typeface="Times New Roman" panose="02020603050405020304" pitchFamily="18" charset="0"/>
                                <a:cs typeface="Times New Roman" panose="02020603050405020304" pitchFamily="18" charset="0"/>
                              </a:rPr>
                              <m:t>w</m:t>
                            </m:r>
                          </m:sub>
                        </m:sSub>
                        <m:r>
                          <m:rPr>
                            <m:nor/>
                          </m:rPr>
                          <a:rPr lang="en-US" sz="1000" dirty="0">
                            <a:latin typeface="Times New Roman" panose="02020603050405020304" pitchFamily="18" charset="0"/>
                            <a:cs typeface="Times New Roman" panose="02020603050405020304" pitchFamily="18" charset="0"/>
                          </a:rPr>
                          <m:t>)] </m:t>
                        </m:r>
                      </m:e>
                      <m:sup>
                        <m:f>
                          <m:fPr>
                            <m:ctrlPr>
                              <a:rPr lang="en-US" sz="1000" i="1">
                                <a:latin typeface="Cambria Math" panose="02040503050406030204" pitchFamily="18" charset="0"/>
                              </a:rPr>
                            </m:ctrlPr>
                          </m:fPr>
                          <m:num>
                            <m:r>
                              <a:rPr lang="en-GB" sz="1000" i="1">
                                <a:latin typeface="Cambria Math" panose="02040503050406030204" pitchFamily="18" charset="0"/>
                              </a:rPr>
                              <m:t>1</m:t>
                            </m:r>
                          </m:num>
                          <m:den>
                            <m:r>
                              <a:rPr lang="en-GB" sz="1000" i="1">
                                <a:latin typeface="Cambria Math" panose="02040503050406030204" pitchFamily="18" charset="0"/>
                              </a:rPr>
                              <m:t>𝐶</m:t>
                            </m:r>
                          </m:den>
                        </m:f>
                      </m:sup>
                    </m:sSup>
                  </m:oMath>
                </a14:m>
                <a:endParaRPr lang="en-US" sz="10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061533" y="1286385"/>
                <a:ext cx="1996580" cy="611321"/>
              </a:xfrm>
              <a:prstGeom prst="rect">
                <a:avLst/>
              </a:prstGeom>
              <a:blipFill>
                <a:blip r:embed="rId3"/>
                <a:stretch>
                  <a:fillRect b="-1000"/>
                </a:stretch>
              </a:blipFill>
            </p:spPr>
            <p:txBody>
              <a:bodyPr/>
              <a:lstStyle/>
              <a:p>
                <a:r>
                  <a:rPr lang="en-US">
                    <a:noFill/>
                  </a:rPr>
                  <a:t> </a:t>
                </a:r>
              </a:p>
            </p:txBody>
          </p:sp>
        </mc:Fallback>
      </mc:AlternateContent>
      <p:sp>
        <p:nvSpPr>
          <p:cNvPr id="6" name="Rectangle 5"/>
          <p:cNvSpPr/>
          <p:nvPr/>
        </p:nvSpPr>
        <p:spPr>
          <a:xfrm>
            <a:off x="0" y="0"/>
            <a:ext cx="28264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Figure </a:t>
            </a:r>
            <a:r>
              <a:rPr lang="en-US" dirty="0" smtClean="0">
                <a:latin typeface="Times New Roman" panose="02020603050405020304" pitchFamily="18" charset="0"/>
                <a:cs typeface="Times New Roman" panose="02020603050405020304" pitchFamily="18" charset="0"/>
              </a:rPr>
              <a:t>S1G. </a:t>
            </a:r>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16000" y="1800000"/>
            <a:ext cx="4704762" cy="3600000"/>
            <a:chOff x="216000" y="1800000"/>
            <a:chExt cx="4704762" cy="3600000"/>
          </a:xfrm>
        </p:grpSpPr>
        <p:graphicFrame>
          <p:nvGraphicFramePr>
            <p:cNvPr id="7" name="Object 6"/>
            <p:cNvGraphicFramePr>
              <a:graphicFrameLocks noChangeAspect="1"/>
            </p:cNvGraphicFramePr>
            <p:nvPr>
              <p:extLst>
                <p:ext uri="{D42A27DB-BD31-4B8C-83A1-F6EECF244321}">
                  <p14:modId xmlns:p14="http://schemas.microsoft.com/office/powerpoint/2010/main" val="648611412"/>
                </p:ext>
              </p:extLst>
            </p:nvPr>
          </p:nvGraphicFramePr>
          <p:xfrm>
            <a:off x="216000" y="1800000"/>
            <a:ext cx="4704762" cy="3600000"/>
          </p:xfrm>
          <a:graphic>
            <a:graphicData uri="http://schemas.openxmlformats.org/presentationml/2006/ole">
              <mc:AlternateContent xmlns:mc="http://schemas.openxmlformats.org/markup-compatibility/2006">
                <mc:Choice xmlns:v="urn:schemas-microsoft-com:vml" Requires="v">
                  <p:oleObj spid="_x0000_s11328" name="Graph" r:id="rId4" imgW="3920760" imgH="3000960" progId="Origin95.Graph">
                    <p:embed/>
                  </p:oleObj>
                </mc:Choice>
                <mc:Fallback>
                  <p:oleObj name="Graph" r:id="rId4" imgW="3920760" imgH="3000960" progId="Origin95.Graph">
                    <p:embed/>
                    <p:pic>
                      <p:nvPicPr>
                        <p:cNvPr id="2" name="Object 1"/>
                        <p:cNvPicPr/>
                        <p:nvPr/>
                      </p:nvPicPr>
                      <p:blipFill>
                        <a:blip r:embed="rId5"/>
                        <a:stretch>
                          <a:fillRect/>
                        </a:stretch>
                      </p:blipFill>
                      <p:spPr>
                        <a:xfrm>
                          <a:off x="216000" y="1800000"/>
                          <a:ext cx="4704762" cy="3600000"/>
                        </a:xfrm>
                        <a:prstGeom prst="rect">
                          <a:avLst/>
                        </a:prstGeom>
                      </p:spPr>
                    </p:pic>
                  </p:oleObj>
                </mc:Fallback>
              </mc:AlternateContent>
            </a:graphicData>
          </a:graphic>
        </p:graphicFrame>
        <p:sp>
          <p:nvSpPr>
            <p:cNvPr id="8" name="TextBox 7"/>
            <p:cNvSpPr txBox="1"/>
            <p:nvPr/>
          </p:nvSpPr>
          <p:spPr>
            <a:xfrm>
              <a:off x="1511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04359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062882" y="1278359"/>
                <a:ext cx="2348930" cy="734432"/>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Raji and </a:t>
                </a:r>
                <a:r>
                  <a:rPr lang="en-US" sz="1000" dirty="0" err="1" smtClean="0">
                    <a:latin typeface="Times New Roman" panose="02020603050405020304" pitchFamily="18" charset="0"/>
                    <a:cs typeface="Times New Roman" panose="02020603050405020304" pitchFamily="18" charset="0"/>
                  </a:rPr>
                  <a:t>Ojediran</a:t>
                </a:r>
                <a:r>
                  <a:rPr lang="en-US" sz="1000" dirty="0" smtClean="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(2011)</a:t>
                </a:r>
              </a:p>
              <a:p>
                <a:r>
                  <a:rPr lang="en-US" sz="1000" dirty="0">
                    <a:solidFill>
                      <a:schemeClr val="dk1"/>
                    </a:solidFill>
                    <a:latin typeface="Times New Roman" panose="02020603050405020304" pitchFamily="18" charset="0"/>
                    <a:cs typeface="Times New Roman" panose="02020603050405020304" pitchFamily="18" charset="0"/>
                  </a:rPr>
                  <a:t>Modified-</a:t>
                </a:r>
                <a:r>
                  <a:rPr lang="en-US" sz="1000" dirty="0" err="1">
                    <a:solidFill>
                      <a:schemeClr val="dk1"/>
                    </a:solidFill>
                    <a:latin typeface="Times New Roman" panose="02020603050405020304" pitchFamily="18" charset="0"/>
                    <a:cs typeface="Times New Roman" panose="02020603050405020304" pitchFamily="18" charset="0"/>
                  </a:rPr>
                  <a:t>Oswin</a:t>
                </a:r>
                <a:endParaRPr lang="en-US" sz="1000" dirty="0">
                  <a:solidFill>
                    <a:schemeClr val="dk1"/>
                  </a:solidFill>
                  <a:latin typeface="Times New Roman" panose="02020603050405020304" pitchFamily="18" charset="0"/>
                  <a:cs typeface="Times New Roman" panose="02020603050405020304" pitchFamily="18" charset="0"/>
                </a:endParaRPr>
              </a:p>
              <a:p>
                <a14:m>
                  <m:oMath xmlns:m="http://schemas.openxmlformats.org/officeDocument/2006/math">
                    <m:r>
                      <a:rPr lang="en-US" sz="1000" i="1">
                        <a:latin typeface="Cambria Math" panose="02040503050406030204" pitchFamily="18" charset="0"/>
                      </a:rPr>
                      <m:t>𝑀𝐶</m:t>
                    </m:r>
                    <m:r>
                      <m:rPr>
                        <m:nor/>
                      </m:rPr>
                      <a:rPr lang="en-GB" sz="1000" i="1">
                        <a:latin typeface="Times New Roman" panose="02020603050405020304" pitchFamily="18" charset="0"/>
                        <a:cs typeface="Times New Roman" panose="02020603050405020304" pitchFamily="18" charset="0"/>
                      </a:rPr>
                      <m:t>=</m:t>
                    </m:r>
                  </m:oMath>
                </a14:m>
                <a:r>
                  <a:rPr lang="en-US" sz="1000" i="1"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1000" i="1">
                            <a:latin typeface="Cambria Math" panose="02040503050406030204" pitchFamily="18" charset="0"/>
                          </a:rPr>
                        </m:ctrlPr>
                      </m:sSupPr>
                      <m:e>
                        <m:d>
                          <m:dPr>
                            <m:ctrlPr>
                              <a:rPr lang="en-US" sz="1000" i="1">
                                <a:latin typeface="Cambria Math" panose="02040503050406030204" pitchFamily="18" charset="0"/>
                              </a:rPr>
                            </m:ctrlPr>
                          </m:dPr>
                          <m:e>
                            <m:r>
                              <a:rPr lang="en-GB" sz="1000" i="1">
                                <a:latin typeface="Cambria Math" panose="02040503050406030204" pitchFamily="18" charset="0"/>
                              </a:rPr>
                              <m:t>𝐴</m:t>
                            </m:r>
                            <m:r>
                              <a:rPr lang="en-GB" sz="1000" i="1">
                                <a:latin typeface="Cambria Math" panose="02040503050406030204" pitchFamily="18" charset="0"/>
                              </a:rPr>
                              <m:t>+</m:t>
                            </m:r>
                            <m:r>
                              <a:rPr lang="en-GB" sz="1000" i="1">
                                <a:latin typeface="Cambria Math" panose="02040503050406030204" pitchFamily="18" charset="0"/>
                              </a:rPr>
                              <m:t>𝐵𝑇</m:t>
                            </m:r>
                          </m:e>
                        </m:d>
                        <m:r>
                          <m:rPr>
                            <m:nor/>
                          </m:rPr>
                          <a:rPr lang="en-US" sz="1000" i="1" dirty="0">
                            <a:latin typeface="Times New Roman" panose="02020603050405020304" pitchFamily="18" charset="0"/>
                            <a:cs typeface="Times New Roman" panose="02020603050405020304" pitchFamily="18" charset="0"/>
                          </a:rPr>
                          <m:t> </m:t>
                        </m:r>
                        <m:r>
                          <m:rPr>
                            <m:nor/>
                          </m:rPr>
                          <a:rPr lang="en-US" sz="1000" dirty="0">
                            <a:latin typeface="Times New Roman" panose="02020603050405020304" pitchFamily="18" charset="0"/>
                            <a:cs typeface="Times New Roman" panose="02020603050405020304" pitchFamily="18" charset="0"/>
                          </a:rPr>
                          <m:t>[</m:t>
                        </m:r>
                        <m:sSub>
                          <m:sSubPr>
                            <m:ctrlPr>
                              <a:rPr lang="da-DK" sz="1000" i="1" dirty="0">
                                <a:latin typeface="Cambria Math" panose="02040503050406030204" pitchFamily="18" charset="0"/>
                                <a:cs typeface="Arial" panose="020B0604020202020204" pitchFamily="34" charset="0"/>
                              </a:rPr>
                            </m:ctrlPr>
                          </m:sSubPr>
                          <m:e>
                            <m:r>
                              <a:rPr lang="da-DK" sz="1000" i="1" dirty="0">
                                <a:latin typeface="Cambria Math" panose="02040503050406030204" pitchFamily="18" charset="0"/>
                                <a:cs typeface="Arial" panose="020B0604020202020204" pitchFamily="34" charset="0"/>
                              </a:rPr>
                              <m:t>𝑎</m:t>
                            </m:r>
                          </m:e>
                          <m:sub>
                            <m:r>
                              <m:rPr>
                                <m:nor/>
                              </m:rPr>
                              <a:rPr lang="da-DK" sz="1000" dirty="0">
                                <a:latin typeface="Times New Roman" panose="02020603050405020304" pitchFamily="18" charset="0"/>
                                <a:cs typeface="Times New Roman" panose="02020603050405020304" pitchFamily="18" charset="0"/>
                              </a:rPr>
                              <m:t>w</m:t>
                            </m:r>
                          </m:sub>
                        </m:sSub>
                        <m:r>
                          <m:rPr>
                            <m:nor/>
                          </m:rPr>
                          <a:rPr lang="en-US" sz="1000" dirty="0">
                            <a:latin typeface="Times New Roman" panose="02020603050405020304" pitchFamily="18" charset="0"/>
                            <a:cs typeface="Times New Roman" panose="02020603050405020304" pitchFamily="18" charset="0"/>
                          </a:rPr>
                          <m:t>/(1−</m:t>
                        </m:r>
                        <m:sSub>
                          <m:sSubPr>
                            <m:ctrlPr>
                              <a:rPr lang="da-DK" sz="1000" i="1" dirty="0">
                                <a:latin typeface="Cambria Math" panose="02040503050406030204" pitchFamily="18" charset="0"/>
                                <a:cs typeface="Arial" panose="020B0604020202020204" pitchFamily="34" charset="0"/>
                              </a:rPr>
                            </m:ctrlPr>
                          </m:sSubPr>
                          <m:e>
                            <m:r>
                              <a:rPr lang="da-DK" sz="1000" i="1" dirty="0">
                                <a:latin typeface="Cambria Math" panose="02040503050406030204" pitchFamily="18" charset="0"/>
                                <a:cs typeface="Arial" panose="020B0604020202020204" pitchFamily="34" charset="0"/>
                              </a:rPr>
                              <m:t>𝑎</m:t>
                            </m:r>
                          </m:e>
                          <m:sub>
                            <m:r>
                              <m:rPr>
                                <m:nor/>
                              </m:rPr>
                              <a:rPr lang="da-DK" sz="1000" dirty="0">
                                <a:latin typeface="Times New Roman" panose="02020603050405020304" pitchFamily="18" charset="0"/>
                                <a:cs typeface="Times New Roman" panose="02020603050405020304" pitchFamily="18" charset="0"/>
                              </a:rPr>
                              <m:t>w</m:t>
                            </m:r>
                          </m:sub>
                        </m:sSub>
                        <m:r>
                          <m:rPr>
                            <m:nor/>
                          </m:rPr>
                          <a:rPr lang="en-US" sz="1000" dirty="0">
                            <a:latin typeface="Times New Roman" panose="02020603050405020304" pitchFamily="18" charset="0"/>
                            <a:cs typeface="Times New Roman" panose="02020603050405020304" pitchFamily="18" charset="0"/>
                          </a:rPr>
                          <m:t>)] </m:t>
                        </m:r>
                      </m:e>
                      <m:sup>
                        <m:f>
                          <m:fPr>
                            <m:ctrlPr>
                              <a:rPr lang="en-US" sz="1000" i="1">
                                <a:latin typeface="Cambria Math" panose="02040503050406030204" pitchFamily="18" charset="0"/>
                              </a:rPr>
                            </m:ctrlPr>
                          </m:fPr>
                          <m:num>
                            <m:r>
                              <a:rPr lang="en-GB" sz="1000" i="1">
                                <a:latin typeface="Cambria Math" panose="02040503050406030204" pitchFamily="18" charset="0"/>
                              </a:rPr>
                              <m:t>1</m:t>
                            </m:r>
                          </m:num>
                          <m:den>
                            <m:r>
                              <a:rPr lang="en-GB" sz="1000" i="1">
                                <a:latin typeface="Cambria Math" panose="02040503050406030204" pitchFamily="18" charset="0"/>
                              </a:rPr>
                              <m:t>𝐶</m:t>
                            </m:r>
                          </m:den>
                        </m:f>
                      </m:sup>
                    </m:sSup>
                  </m:oMath>
                </a14:m>
                <a:endParaRPr lang="da-DK" sz="1000" dirty="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062882" y="1278359"/>
                <a:ext cx="2348930" cy="734432"/>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0" y="0"/>
            <a:ext cx="28264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Supplementary Figure </a:t>
            </a:r>
            <a:r>
              <a:rPr lang="en-US" dirty="0" smtClean="0">
                <a:latin typeface="Times New Roman" panose="02020603050405020304" pitchFamily="18" charset="0"/>
                <a:cs typeface="Times New Roman" panose="02020603050405020304" pitchFamily="18" charset="0"/>
              </a:rPr>
              <a:t>S1H. </a:t>
            </a:r>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16000" y="1800000"/>
            <a:ext cx="4704762" cy="3600000"/>
            <a:chOff x="216000" y="1800000"/>
            <a:chExt cx="4704762" cy="3600000"/>
          </a:xfrm>
        </p:grpSpPr>
        <p:graphicFrame>
          <p:nvGraphicFramePr>
            <p:cNvPr id="4" name="Object 3"/>
            <p:cNvGraphicFramePr>
              <a:graphicFrameLocks noChangeAspect="1"/>
            </p:cNvGraphicFramePr>
            <p:nvPr>
              <p:extLst>
                <p:ext uri="{D42A27DB-BD31-4B8C-83A1-F6EECF244321}">
                  <p14:modId xmlns:p14="http://schemas.microsoft.com/office/powerpoint/2010/main" val="3106637471"/>
                </p:ext>
              </p:extLst>
            </p:nvPr>
          </p:nvGraphicFramePr>
          <p:xfrm>
            <a:off x="216000" y="1800000"/>
            <a:ext cx="4704762" cy="3600000"/>
          </p:xfrm>
          <a:graphic>
            <a:graphicData uri="http://schemas.openxmlformats.org/presentationml/2006/ole">
              <mc:AlternateContent xmlns:mc="http://schemas.openxmlformats.org/markup-compatibility/2006">
                <mc:Choice xmlns:v="urn:schemas-microsoft-com:vml" Requires="v">
                  <p:oleObj spid="_x0000_s26661" name="Graph" r:id="rId4" imgW="3920760" imgH="3000960" progId="Origin95.Graph">
                    <p:embed/>
                  </p:oleObj>
                </mc:Choice>
                <mc:Fallback>
                  <p:oleObj name="Graph" r:id="rId4" imgW="3920760" imgH="3000960" progId="Origin95.Graph">
                    <p:embed/>
                    <p:pic>
                      <p:nvPicPr>
                        <p:cNvPr id="2" name="Object 1"/>
                        <p:cNvPicPr/>
                        <p:nvPr/>
                      </p:nvPicPr>
                      <p:blipFill>
                        <a:blip r:embed="rId5"/>
                        <a:stretch>
                          <a:fillRect/>
                        </a:stretch>
                      </p:blipFill>
                      <p:spPr>
                        <a:xfrm>
                          <a:off x="216000" y="1800000"/>
                          <a:ext cx="4704762" cy="3600000"/>
                        </a:xfrm>
                        <a:prstGeom prst="rect">
                          <a:avLst/>
                        </a:prstGeom>
                      </p:spPr>
                    </p:pic>
                  </p:oleObj>
                </mc:Fallback>
              </mc:AlternateContent>
            </a:graphicData>
          </a:graphic>
        </p:graphicFrame>
        <p:sp>
          <p:nvSpPr>
            <p:cNvPr id="7" name="TextBox 6"/>
            <p:cNvSpPr txBox="1"/>
            <p:nvPr/>
          </p:nvSpPr>
          <p:spPr>
            <a:xfrm>
              <a:off x="1511040" y="5005633"/>
              <a:ext cx="2114681" cy="253916"/>
            </a:xfrm>
            <a:prstGeom prst="rect">
              <a:avLst/>
            </a:prstGeom>
            <a:solidFill>
              <a:schemeClr val="bg1"/>
            </a:solidFill>
            <a:ln>
              <a:solidFill>
                <a:schemeClr val="bg1"/>
              </a:solidFill>
            </a:ln>
          </p:spPr>
          <p:txBody>
            <a:bodyPr wrap="none" rtlCol="0">
              <a:spAutoFit/>
            </a:bodyPr>
            <a:lstStyle/>
            <a:p>
              <a:r>
                <a:rPr lang="da-DK" sz="1050" dirty="0" err="1" smtClean="0">
                  <a:latin typeface="Arial" panose="020B0604020202020204" pitchFamily="34" charset="0"/>
                  <a:cs typeface="Arial" panose="020B0604020202020204" pitchFamily="34" charset="0"/>
                </a:rPr>
                <a:t>Equilibrium</a:t>
              </a:r>
              <a:r>
                <a:rPr lang="da-DK" sz="1050" dirty="0" smtClean="0">
                  <a:latin typeface="Arial" panose="020B0604020202020204" pitchFamily="34" charset="0"/>
                  <a:cs typeface="Arial" panose="020B0604020202020204" pitchFamily="34" charset="0"/>
                </a:rPr>
                <a:t> relative </a:t>
              </a:r>
              <a:r>
                <a:rPr lang="da-DK" sz="1050" dirty="0" err="1" smtClean="0">
                  <a:latin typeface="Arial" panose="020B0604020202020204" pitchFamily="34" charset="0"/>
                  <a:cs typeface="Arial" panose="020B0604020202020204" pitchFamily="34" charset="0"/>
                </a:rPr>
                <a:t>humidity</a:t>
              </a:r>
              <a:r>
                <a:rPr lang="da-DK" sz="1050"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08599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7ACAAB3029FA84FA205F85CF4BE3A66" ma:contentTypeVersion="14" ma:contentTypeDescription="Opret et nyt dokument." ma:contentTypeScope="" ma:versionID="2bff3891b37d5de2e1bc918fb7a89ccf">
  <xsd:schema xmlns:xsd="http://www.w3.org/2001/XMLSchema" xmlns:xs="http://www.w3.org/2001/XMLSchema" xmlns:p="http://schemas.microsoft.com/office/2006/metadata/properties" xmlns:ns3="7fcb464e-86e4-45a3-a53f-8e7ab10d490f" xmlns:ns4="81935dd3-410e-4fd6-9648-c863e3457c3b" targetNamespace="http://schemas.microsoft.com/office/2006/metadata/properties" ma:root="true" ma:fieldsID="bc4f4c8933b0a4a007d6b22f563f3891" ns3:_="" ns4:_="">
    <xsd:import namespace="7fcb464e-86e4-45a3-a53f-8e7ab10d490f"/>
    <xsd:import namespace="81935dd3-410e-4fd6-9648-c863e3457c3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LengthInSeconds"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cb464e-86e4-45a3-a53f-8e7ab10d490f"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t med detaljer" ma:internalName="SharedWithDetails" ma:readOnly="true">
      <xsd:simpleType>
        <xsd:restriction base="dms:Note">
          <xsd:maxLength value="255"/>
        </xsd:restriction>
      </xsd:simpleType>
    </xsd:element>
    <xsd:element name="SharingHintHash" ma:index="10" nillable="true" ma:displayName="Hashværdi for deling"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935dd3-410e-4fd6-9648-c863e3457c3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784CA7-25E3-4927-9636-B5AE50B492D4}">
  <ds:schemaRefs>
    <ds:schemaRef ds:uri="http://purl.org/dc/terms/"/>
    <ds:schemaRef ds:uri="http://schemas.microsoft.com/office/2006/documentManagement/types"/>
    <ds:schemaRef ds:uri="http://schemas.microsoft.com/office/2006/metadata/properties"/>
    <ds:schemaRef ds:uri="81935dd3-410e-4fd6-9648-c863e3457c3b"/>
    <ds:schemaRef ds:uri="http://purl.org/dc/elements/1.1/"/>
    <ds:schemaRef ds:uri="7fcb464e-86e4-45a3-a53f-8e7ab10d490f"/>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2C5C5F0-C429-4B0D-A18D-9CDA4ECAAC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cb464e-86e4-45a3-a53f-8e7ab10d490f"/>
    <ds:schemaRef ds:uri="81935dd3-410e-4fd6-9648-c863e3457c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FA46D7-95AE-4F70-85F3-DAB093C56B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1952</TotalTime>
  <Words>1947</Words>
  <Application>Microsoft Office PowerPoint</Application>
  <PresentationFormat>Widescreen</PresentationFormat>
  <Paragraphs>180</Paragraphs>
  <Slides>27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Calibri</vt:lpstr>
      <vt:lpstr>Calibri Light</vt:lpstr>
      <vt:lpstr>Cambria Math</vt:lpstr>
      <vt:lpstr>Times New Roman</vt:lpstr>
      <vt:lpstr>Office Theme</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Aarhus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Shabnam Rezaei</dc:creator>
  <cp:lastModifiedBy>Fiona Hay</cp:lastModifiedBy>
  <cp:revision>103</cp:revision>
  <dcterms:created xsi:type="dcterms:W3CDTF">2022-02-23T10:18:19Z</dcterms:created>
  <dcterms:modified xsi:type="dcterms:W3CDTF">2022-03-07T13:20:18Z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0x010100B7ACAAB3029FA84FA205F85CF4BE3A66</vt:lpwstr>
  </property>
</Properties>
</file>