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1" r:id="rId2"/>
    <p:sldId id="273" r:id="rId3"/>
    <p:sldId id="257" r:id="rId4"/>
    <p:sldId id="274" r:id="rId5"/>
    <p:sldId id="270" r:id="rId6"/>
    <p:sldId id="275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3540" autoAdjust="0"/>
  </p:normalViewPr>
  <p:slideViewPr>
    <p:cSldViewPr snapToGrid="0">
      <p:cViewPr>
        <p:scale>
          <a:sx n="120" d="100"/>
          <a:sy n="120" d="100"/>
        </p:scale>
        <p:origin x="1373" y="-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50DB3-26E0-4198-A25E-B40A4DAD1B3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DF443-DCF8-4DF0-8607-BDFD4088A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58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13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50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28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44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0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5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22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56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2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09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2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DC516-A885-42EE-AFF1-C56BDDCACA1B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72F50-290C-4163-8640-6785BD442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33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IF"/><Relationship Id="rId4" Type="http://schemas.openxmlformats.org/officeDocument/2006/relationships/image" Target="../media/image3.t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TIF"/><Relationship Id="rId4" Type="http://schemas.openxmlformats.org/officeDocument/2006/relationships/image" Target="../media/image7.T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"/><Relationship Id="rId2" Type="http://schemas.openxmlformats.org/officeDocument/2006/relationships/image" Target="../media/image9.T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if"/><Relationship Id="rId2" Type="http://schemas.openxmlformats.org/officeDocument/2006/relationships/image" Target="../media/image1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8DD5865-DCCF-41BF-B3CC-D1416192B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136099"/>
              </p:ext>
            </p:extLst>
          </p:nvPr>
        </p:nvGraphicFramePr>
        <p:xfrm>
          <a:off x="597877" y="1465386"/>
          <a:ext cx="5661025" cy="56923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73832">
                  <a:extLst>
                    <a:ext uri="{9D8B030D-6E8A-4147-A177-3AD203B41FA5}">
                      <a16:colId xmlns:a16="http://schemas.microsoft.com/office/drawing/2014/main" val="2941191669"/>
                    </a:ext>
                  </a:extLst>
                </a:gridCol>
                <a:gridCol w="2987193">
                  <a:extLst>
                    <a:ext uri="{9D8B030D-6E8A-4147-A177-3AD203B41FA5}">
                      <a16:colId xmlns:a16="http://schemas.microsoft.com/office/drawing/2014/main" val="1044846011"/>
                    </a:ext>
                  </a:extLst>
                </a:gridCol>
              </a:tblGrid>
              <a:tr h="570699">
                <a:tc>
                  <a:txBody>
                    <a:bodyPr/>
                    <a:lstStyle/>
                    <a:p>
                      <a:pPr algn="just"/>
                      <a:r>
                        <a:rPr lang="en-US" sz="900" b="0" kern="100" dirty="0">
                          <a:effectLst/>
                        </a:rPr>
                        <a:t>1</a:t>
                      </a:r>
                      <a:r>
                        <a:rPr lang="ja-JP" sz="900" b="0" kern="100" dirty="0">
                          <a:effectLst/>
                        </a:rPr>
                        <a:t>．</a:t>
                      </a:r>
                      <a:r>
                        <a:rPr lang="en-US" sz="900" b="0" kern="100" dirty="0">
                          <a:effectLst/>
                        </a:rPr>
                        <a:t>Has food intake declined over the past 3</a:t>
                      </a:r>
                      <a:endParaRPr lang="ja-JP" sz="900" b="0" kern="100" dirty="0">
                        <a:effectLst/>
                      </a:endParaRPr>
                    </a:p>
                    <a:p>
                      <a:pPr algn="just"/>
                      <a:r>
                        <a:rPr lang="en-US" sz="900" b="0" kern="100" dirty="0">
                          <a:effectLst/>
                        </a:rPr>
                        <a:t>months due to loss of appetite, digestive problems, chewing, or swallowing difficulties?</a:t>
                      </a:r>
                      <a:endParaRPr lang="ja-JP" sz="900" b="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b="0" kern="100" dirty="0">
                          <a:effectLst/>
                        </a:rPr>
                        <a:t>0 = severe decrease in food intake</a:t>
                      </a:r>
                      <a:endParaRPr lang="ja-JP" sz="900" b="0" kern="100" dirty="0">
                        <a:effectLst/>
                      </a:endParaRPr>
                    </a:p>
                    <a:p>
                      <a:pPr algn="just"/>
                      <a:r>
                        <a:rPr lang="en-US" sz="900" b="0" kern="100" dirty="0">
                          <a:effectLst/>
                        </a:rPr>
                        <a:t>1 = moderate decrease in food intake</a:t>
                      </a:r>
                      <a:endParaRPr lang="ja-JP" sz="900" b="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2 = </a:t>
                      </a:r>
                      <a:r>
                        <a:rPr lang="en-US" sz="900" b="0" kern="100" dirty="0">
                          <a:effectLst/>
                        </a:rPr>
                        <a:t>no decrease in food intake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2127636892"/>
                  </a:ext>
                </a:extLst>
              </a:tr>
              <a:tr h="628093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2.</a:t>
                      </a:r>
                      <a:r>
                        <a:rPr lang="ja-JP" sz="900" kern="100" dirty="0">
                          <a:effectLst/>
                        </a:rPr>
                        <a:t>　</a:t>
                      </a:r>
                      <a:r>
                        <a:rPr lang="en-US" sz="900" kern="100" dirty="0">
                          <a:effectLst/>
                        </a:rPr>
                        <a:t>Weight loss during the last 3 months?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0 = weight loss &gt;3 kg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1 = does not know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2 = weight loss between 1 and 3 kg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1189545380"/>
                  </a:ext>
                </a:extLst>
              </a:tr>
              <a:tr h="736672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3</a:t>
                      </a:r>
                      <a:r>
                        <a:rPr lang="ja-JP" sz="900" kern="100">
                          <a:effectLst/>
                        </a:rPr>
                        <a:t>．</a:t>
                      </a:r>
                      <a:r>
                        <a:rPr lang="en-US" sz="900" kern="100">
                          <a:effectLst/>
                        </a:rPr>
                        <a:t>Mobility?</a:t>
                      </a:r>
                      <a:endParaRPr lang="ja-JP" sz="9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0 = bed or chair bound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1 = able to get out of bed/chair but does not go out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2 = goes out</a:t>
                      </a:r>
                      <a:endParaRPr lang="ja-JP" sz="9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363634765"/>
                  </a:ext>
                </a:extLst>
              </a:tr>
              <a:tr h="759502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4</a:t>
                      </a:r>
                      <a:r>
                        <a:rPr lang="ja-JP" sz="900" kern="100" dirty="0">
                          <a:effectLst/>
                        </a:rPr>
                        <a:t>．</a:t>
                      </a:r>
                      <a:r>
                        <a:rPr lang="en-US" sz="900" kern="100" dirty="0">
                          <a:effectLst/>
                        </a:rPr>
                        <a:t>Neuropsychological problems?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0 = severe dementia or depression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1 = mild dementia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2 = no psychological problems</a:t>
                      </a:r>
                      <a:endParaRPr lang="ja-JP" sz="9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895819279"/>
                  </a:ext>
                </a:extLst>
              </a:tr>
              <a:tr h="884786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5</a:t>
                      </a:r>
                      <a:r>
                        <a:rPr lang="ja-JP" sz="900" kern="100" dirty="0">
                          <a:effectLst/>
                        </a:rPr>
                        <a:t>．</a:t>
                      </a:r>
                      <a:r>
                        <a:rPr lang="en-US" sz="900" kern="100" dirty="0">
                          <a:effectLst/>
                        </a:rPr>
                        <a:t>BMI? (weight in kg)/ (height in m2)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0 = BMI &lt;19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1 = BMI 19 to &lt;21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2 = BMI 21 to &lt;23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3 = BMI ≥23</a:t>
                      </a:r>
                      <a:endParaRPr lang="ja-JP" sz="9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648216229"/>
                  </a:ext>
                </a:extLst>
              </a:tr>
              <a:tr h="542342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6</a:t>
                      </a:r>
                      <a:r>
                        <a:rPr lang="ja-JP" sz="900" kern="100">
                          <a:effectLst/>
                        </a:rPr>
                        <a:t>．</a:t>
                      </a:r>
                      <a:r>
                        <a:rPr lang="en-US" sz="900" kern="100">
                          <a:effectLst/>
                        </a:rPr>
                        <a:t>Takes more than three prescription drugs </a:t>
                      </a:r>
                      <a:endParaRPr lang="ja-JP" sz="900" kern="100">
                        <a:effectLst/>
                      </a:endParaRPr>
                    </a:p>
                    <a:p>
                      <a:pPr indent="200660" algn="just"/>
                      <a:r>
                        <a:rPr lang="en-US" sz="900" kern="100">
                          <a:effectLst/>
                        </a:rPr>
                        <a:t>per day?</a:t>
                      </a:r>
                      <a:endParaRPr lang="ja-JP" sz="9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0 = yes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1 = no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2324971850"/>
                  </a:ext>
                </a:extLst>
              </a:tr>
              <a:tr h="865855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7</a:t>
                      </a:r>
                      <a:r>
                        <a:rPr lang="ja-JP" sz="900" kern="100">
                          <a:effectLst/>
                        </a:rPr>
                        <a:t>．</a:t>
                      </a:r>
                      <a:r>
                        <a:rPr lang="en-US" sz="900" kern="100">
                          <a:effectLst/>
                        </a:rPr>
                        <a:t>In comparison with other people of the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same age, how does the patient consider </a:t>
                      </a:r>
                      <a:endParaRPr lang="ja-JP" sz="900" kern="100">
                        <a:effectLst/>
                      </a:endParaRPr>
                    </a:p>
                    <a:p>
                      <a:pPr algn="just"/>
                      <a:r>
                        <a:rPr lang="en-US" sz="900" kern="100">
                          <a:effectLst/>
                        </a:rPr>
                        <a:t>his/her health status?</a:t>
                      </a:r>
                      <a:endParaRPr lang="ja-JP" sz="9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0.0 = not as good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0.5 = does not know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1.0 = as good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2.0 = better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1650705693"/>
                  </a:ext>
                </a:extLst>
              </a:tr>
              <a:tr h="704377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>
                          <a:effectLst/>
                        </a:rPr>
                        <a:t>8.</a:t>
                      </a:r>
                      <a:r>
                        <a:rPr lang="ja-JP" sz="900" kern="100">
                          <a:effectLst/>
                        </a:rPr>
                        <a:t>　</a:t>
                      </a:r>
                      <a:r>
                        <a:rPr lang="en-US" sz="900" kern="100">
                          <a:effectLst/>
                        </a:rPr>
                        <a:t>Age</a:t>
                      </a:r>
                      <a:endParaRPr lang="ja-JP" sz="90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0: &gt;85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1: 80–85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2: &lt;80</a:t>
                      </a:r>
                      <a:endParaRPr lang="ja-JP" sz="90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9886" marR="59886" marT="0" marB="0"/>
                </a:tc>
                <a:extLst>
                  <a:ext uri="{0D108BD9-81ED-4DB2-BD59-A6C34878D82A}">
                    <a16:rowId xmlns:a16="http://schemas.microsoft.com/office/drawing/2014/main" val="621700177"/>
                  </a:ext>
                </a:extLst>
              </a:tr>
            </a:tbl>
          </a:graphicData>
        </a:graphic>
      </p:graphicFrame>
      <p:sp>
        <p:nvSpPr>
          <p:cNvPr id="12" name="Rectangle 6">
            <a:extLst>
              <a:ext uri="{FF2B5EF4-FFF2-40B4-BE49-F238E27FC236}">
                <a16:creationId xmlns:a16="http://schemas.microsoft.com/office/drawing/2014/main" id="{981C3B34-2BEA-4E6C-95CD-DE179EDE0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185261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3" name="テキスト ボックス 2">
            <a:extLst>
              <a:ext uri="{FF2B5EF4-FFF2-40B4-BE49-F238E27FC236}">
                <a16:creationId xmlns:a16="http://schemas.microsoft.com/office/drawing/2014/main" id="{90771080-9E00-411B-A1E8-3B268AABB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373" y="7337300"/>
            <a:ext cx="2049462" cy="3413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Total score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0-17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1F2712FF-7C71-4545-B319-4A57ACAA0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4989" y="7029523"/>
            <a:ext cx="556767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88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889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635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889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Translated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into Japanese for use.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　　　　　　　　　　　　　　　　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904DD6B-3187-4BF0-AD64-5B4C62C5CBF4}"/>
              </a:ext>
            </a:extLst>
          </p:cNvPr>
          <p:cNvSpPr txBox="1"/>
          <p:nvPr/>
        </p:nvSpPr>
        <p:spPr>
          <a:xfrm>
            <a:off x="527537" y="1011873"/>
            <a:ext cx="48181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Supplementary Table 1.</a:t>
            </a:r>
            <a:r>
              <a:rPr lang="ja-JP" altLang="ja-JP" sz="1050" b="1" dirty="0">
                <a:effectLst/>
                <a:ea typeface="ＭＳ 明朝" panose="02020609040205080304" pitchFamily="17" charset="-128"/>
                <a:cs typeface="ＭＳ 明朝" panose="02020609040205080304" pitchFamily="17" charset="-128"/>
              </a:rPr>
              <a:t>　</a:t>
            </a:r>
            <a:r>
              <a:rPr lang="en-US" altLang="ja-JP" sz="105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G8 questionnaire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70247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B5F2F057-7E18-45F0-8A63-446FB0B54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19810"/>
              </p:ext>
            </p:extLst>
          </p:nvPr>
        </p:nvGraphicFramePr>
        <p:xfrm>
          <a:off x="471487" y="1790264"/>
          <a:ext cx="5915025" cy="1121557"/>
        </p:xfrm>
        <a:graphic>
          <a:graphicData uri="http://schemas.openxmlformats.org/drawingml/2006/table">
            <a:tbl>
              <a:tblPr/>
              <a:tblGrid>
                <a:gridCol w="492919">
                  <a:extLst>
                    <a:ext uri="{9D8B030D-6E8A-4147-A177-3AD203B41FA5}">
                      <a16:colId xmlns:a16="http://schemas.microsoft.com/office/drawing/2014/main" val="3938010939"/>
                    </a:ext>
                  </a:extLst>
                </a:gridCol>
                <a:gridCol w="1619590">
                  <a:extLst>
                    <a:ext uri="{9D8B030D-6E8A-4147-A177-3AD203B41FA5}">
                      <a16:colId xmlns:a16="http://schemas.microsoft.com/office/drawing/2014/main" val="2242617102"/>
                    </a:ext>
                  </a:extLst>
                </a:gridCol>
                <a:gridCol w="1326186">
                  <a:extLst>
                    <a:ext uri="{9D8B030D-6E8A-4147-A177-3AD203B41FA5}">
                      <a16:colId xmlns:a16="http://schemas.microsoft.com/office/drawing/2014/main" val="292510766"/>
                    </a:ext>
                  </a:extLst>
                </a:gridCol>
                <a:gridCol w="1161880">
                  <a:extLst>
                    <a:ext uri="{9D8B030D-6E8A-4147-A177-3AD203B41FA5}">
                      <a16:colId xmlns:a16="http://schemas.microsoft.com/office/drawing/2014/main" val="15753631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77530381"/>
                    </a:ext>
                  </a:extLst>
                </a:gridCol>
              </a:tblGrid>
              <a:tr h="22741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Supplementary Table 2.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The proportion of  treatment-lines in NSCLC patients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42265"/>
                  </a:ext>
                </a:extLst>
              </a:tr>
              <a:tr h="206739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094951"/>
                  </a:ext>
                </a:extLst>
              </a:tr>
              <a:tr h="229135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First-line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 only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Second-line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More than third-line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958720"/>
                  </a:ext>
                </a:extLst>
              </a:tr>
              <a:tr h="229135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Total (n=40)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85%(n=34)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15.0%(n=6)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7.5%(n=3)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911536"/>
                  </a:ext>
                </a:extLst>
              </a:tr>
              <a:tr h="229135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PS2 (n=16)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100%(n=16)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0%(n=0)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0%(n=0)</a:t>
                      </a:r>
                    </a:p>
                  </a:txBody>
                  <a:tcPr marL="6891" marR="6891" marT="68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472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03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, 箱ひげ図&#10;&#10;自動的に生成された説明">
            <a:extLst>
              <a:ext uri="{FF2B5EF4-FFF2-40B4-BE49-F238E27FC236}">
                <a16:creationId xmlns:a16="http://schemas.microsoft.com/office/drawing/2014/main" id="{7A2FDF83-9B4A-7670-28E6-1F515516B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6" y="730942"/>
            <a:ext cx="3238935" cy="3238935"/>
          </a:xfrm>
          <a:prstGeom prst="rect">
            <a:avLst/>
          </a:prstGeom>
        </p:spPr>
      </p:pic>
      <p:pic>
        <p:nvPicPr>
          <p:cNvPr id="7" name="図 6" descr="グラフ&#10;&#10;自動的に生成された説明">
            <a:extLst>
              <a:ext uri="{FF2B5EF4-FFF2-40B4-BE49-F238E27FC236}">
                <a16:creationId xmlns:a16="http://schemas.microsoft.com/office/drawing/2014/main" id="{F9ACD39F-10C5-1B2C-D97C-0EE80F5D14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191" y="4441556"/>
            <a:ext cx="3238500" cy="3238500"/>
          </a:xfrm>
          <a:prstGeom prst="rect">
            <a:avLst/>
          </a:prstGeom>
        </p:spPr>
      </p:pic>
      <p:pic>
        <p:nvPicPr>
          <p:cNvPr id="5" name="図 4" descr="グラフ, 箱ひげ図&#10;&#10;自動的に生成された説明">
            <a:extLst>
              <a:ext uri="{FF2B5EF4-FFF2-40B4-BE49-F238E27FC236}">
                <a16:creationId xmlns:a16="http://schemas.microsoft.com/office/drawing/2014/main" id="{72FEA035-9D8B-ADCB-5887-52C6A50B0C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2" y="4460339"/>
            <a:ext cx="3219717" cy="3219717"/>
          </a:xfrm>
          <a:prstGeom prst="rect">
            <a:avLst/>
          </a:prstGeom>
        </p:spPr>
      </p:pic>
      <p:pic>
        <p:nvPicPr>
          <p:cNvPr id="8" name="図 7" descr="グラフ&#10;&#10;自動的に生成された説明">
            <a:extLst>
              <a:ext uri="{FF2B5EF4-FFF2-40B4-BE49-F238E27FC236}">
                <a16:creationId xmlns:a16="http://schemas.microsoft.com/office/drawing/2014/main" id="{DD11A9D4-80AC-468E-9A30-021AA9D71A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71" y="700320"/>
            <a:ext cx="3300180" cy="330018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7C086E-613A-4D6A-9BF0-BCBFE6860204}"/>
              </a:ext>
            </a:extLst>
          </p:cNvPr>
          <p:cNvSpPr txBox="1"/>
          <p:nvPr/>
        </p:nvSpPr>
        <p:spPr>
          <a:xfrm>
            <a:off x="346178" y="4368330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(C)</a:t>
            </a:r>
            <a:endParaRPr lang="ja-JP" altLang="en-US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7A6EC82-1C53-4AE0-9A53-C6515B0EBB39}"/>
              </a:ext>
            </a:extLst>
          </p:cNvPr>
          <p:cNvSpPr txBox="1"/>
          <p:nvPr/>
        </p:nvSpPr>
        <p:spPr>
          <a:xfrm>
            <a:off x="3679928" y="4349280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(D)</a:t>
            </a:r>
            <a:endParaRPr lang="ja-JP" altLang="en-US" sz="1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39C123-4259-4BEE-9F02-9CD8B293C3C1}"/>
              </a:ext>
            </a:extLst>
          </p:cNvPr>
          <p:cNvSpPr txBox="1"/>
          <p:nvPr/>
        </p:nvSpPr>
        <p:spPr>
          <a:xfrm>
            <a:off x="308078" y="68215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(A)</a:t>
            </a:r>
            <a:endParaRPr lang="ja-JP" altLang="en-US" sz="1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2C4B90-40C0-4980-A732-1F4AB73F9019}"/>
              </a:ext>
            </a:extLst>
          </p:cNvPr>
          <p:cNvSpPr txBox="1"/>
          <p:nvPr/>
        </p:nvSpPr>
        <p:spPr>
          <a:xfrm>
            <a:off x="3632303" y="68215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(B)</a:t>
            </a:r>
            <a:endParaRPr lang="ja-JP" altLang="en-US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3C2391-C0EF-47F2-AE42-E54508CCDBB2}"/>
              </a:ext>
            </a:extLst>
          </p:cNvPr>
          <p:cNvSpPr txBox="1"/>
          <p:nvPr/>
        </p:nvSpPr>
        <p:spPr>
          <a:xfrm>
            <a:off x="686150" y="7485193"/>
            <a:ext cx="52226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05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Supplementary figure 1. Kaplan-Meier survival curves for PFS and OS according to age and PS in NSCLC patients</a:t>
            </a:r>
            <a:r>
              <a:rPr lang="en-US" alt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en-US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PFS (A) and OS (B) of patients aged 75</a:t>
            </a:r>
            <a:r>
              <a:rPr lang="ja-JP" altLang="en-US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years</a:t>
            </a:r>
            <a:r>
              <a:rPr lang="ja-JP" altLang="en-US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versus those aged  75&gt; years</a:t>
            </a:r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There was no significant difference between the groups (p = 0.717, p = 0.743).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PFS (C) and OS (D) of patients with PS of 0 or 1 versus those with PS of 2. There was no significant difference between the groups (P = 0.995 and P = 0.797, respectively).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en-US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580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グラフ, 箱ひげ図&#10;&#10;自動的に生成された説明">
            <a:extLst>
              <a:ext uri="{FF2B5EF4-FFF2-40B4-BE49-F238E27FC236}">
                <a16:creationId xmlns:a16="http://schemas.microsoft.com/office/drawing/2014/main" id="{ED419B09-629E-4B59-97D4-FD79904FE5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815" y="4411549"/>
            <a:ext cx="3343626" cy="3343626"/>
          </a:xfrm>
          <a:prstGeom prst="rect">
            <a:avLst/>
          </a:prstGeom>
        </p:spPr>
      </p:pic>
      <p:pic>
        <p:nvPicPr>
          <p:cNvPr id="22" name="図 21" descr="グラフ, 箱ひげ図&#10;&#10;自動的に生成された説明">
            <a:extLst>
              <a:ext uri="{FF2B5EF4-FFF2-40B4-BE49-F238E27FC236}">
                <a16:creationId xmlns:a16="http://schemas.microsoft.com/office/drawing/2014/main" id="{E7CDD9DA-7FF8-4B03-8B51-A30E41C69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4419600"/>
            <a:ext cx="3238500" cy="3238500"/>
          </a:xfrm>
          <a:prstGeom prst="rect">
            <a:avLst/>
          </a:prstGeom>
        </p:spPr>
      </p:pic>
      <p:pic>
        <p:nvPicPr>
          <p:cNvPr id="20" name="図 19" descr="グラフ, 箱ひげ図&#10;&#10;自動的に生成された説明">
            <a:extLst>
              <a:ext uri="{FF2B5EF4-FFF2-40B4-BE49-F238E27FC236}">
                <a16:creationId xmlns:a16="http://schemas.microsoft.com/office/drawing/2014/main" id="{05F1328C-C9B1-40A6-9394-36C6FA2C43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698" y="825029"/>
            <a:ext cx="3614835" cy="3614835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7C086E-613A-4D6A-9BF0-BCBFE6860204}"/>
              </a:ext>
            </a:extLst>
          </p:cNvPr>
          <p:cNvSpPr txBox="1"/>
          <p:nvPr/>
        </p:nvSpPr>
        <p:spPr>
          <a:xfrm>
            <a:off x="346178" y="4368330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(C)</a:t>
            </a:r>
            <a:endParaRPr lang="ja-JP" altLang="en-US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7A6EC82-1C53-4AE0-9A53-C6515B0EBB39}"/>
              </a:ext>
            </a:extLst>
          </p:cNvPr>
          <p:cNvSpPr txBox="1"/>
          <p:nvPr/>
        </p:nvSpPr>
        <p:spPr>
          <a:xfrm>
            <a:off x="3679928" y="4349280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(D)</a:t>
            </a:r>
            <a:endParaRPr lang="ja-JP" altLang="en-US" sz="1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39C123-4259-4BEE-9F02-9CD8B293C3C1}"/>
              </a:ext>
            </a:extLst>
          </p:cNvPr>
          <p:cNvSpPr txBox="1"/>
          <p:nvPr/>
        </p:nvSpPr>
        <p:spPr>
          <a:xfrm>
            <a:off x="308078" y="68215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(A)</a:t>
            </a:r>
            <a:endParaRPr lang="ja-JP" altLang="en-US" sz="1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2C4B90-40C0-4980-A732-1F4AB73F9019}"/>
              </a:ext>
            </a:extLst>
          </p:cNvPr>
          <p:cNvSpPr txBox="1"/>
          <p:nvPr/>
        </p:nvSpPr>
        <p:spPr>
          <a:xfrm>
            <a:off x="3632303" y="68215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(B)</a:t>
            </a:r>
            <a:endParaRPr lang="ja-JP" altLang="en-US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3C2391-C0EF-47F2-AE42-E54508CCDBB2}"/>
              </a:ext>
            </a:extLst>
          </p:cNvPr>
          <p:cNvSpPr txBox="1"/>
          <p:nvPr/>
        </p:nvSpPr>
        <p:spPr>
          <a:xfrm>
            <a:off x="686150" y="7788424"/>
            <a:ext cx="522263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05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Supplementary figure 2. Kaplan-Meier survival curves for PFS and OS according to age and PS in NSCLC patients</a:t>
            </a:r>
          </a:p>
          <a:p>
            <a:pPr algn="just"/>
            <a:r>
              <a:rPr lang="en-US" alt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r>
              <a:rPr lang="en-US" altLang="ja-JP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PFS (A) and OS (B) of patients with PS of 2 aged 75</a:t>
            </a:r>
            <a:r>
              <a:rPr lang="ja-JP" altLang="en-US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altLang="ja-JP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years </a:t>
            </a:r>
            <a:r>
              <a:rPr lang="en-US" altLang="ja-JP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versus those aged 75&gt; </a:t>
            </a:r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n-US" altLang="ja-JP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There was no significant difference between the groups (P = 1.00 and P = 0.952, respectively).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PFS (C) and OS (D) of patients aged ≥ 75 years </a:t>
            </a:r>
            <a:r>
              <a:rPr lang="en-US" altLang="ja-JP" sz="105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PS of 0 or 1 versus those with PS of 2. </a:t>
            </a:r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There was no significant difference between the groups (p = 0.994, p = 0.723).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en-US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1" lang="ja-JP" altLang="en-US" dirty="0"/>
          </a:p>
        </p:txBody>
      </p:sp>
      <p:pic>
        <p:nvPicPr>
          <p:cNvPr id="14" name="図 13" descr="グラフ, 箱ひげ図&#10;&#10;自動的に生成された説明">
            <a:extLst>
              <a:ext uri="{FF2B5EF4-FFF2-40B4-BE49-F238E27FC236}">
                <a16:creationId xmlns:a16="http://schemas.microsoft.com/office/drawing/2014/main" id="{80F75028-DFEA-4621-9027-796DE5B777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77" y="931710"/>
            <a:ext cx="3436620" cy="343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48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&#10;&#10;中程度の精度で自動的に生成された説明">
            <a:extLst>
              <a:ext uri="{FF2B5EF4-FFF2-40B4-BE49-F238E27FC236}">
                <a16:creationId xmlns:a16="http://schemas.microsoft.com/office/drawing/2014/main" id="{A51F0CA5-0067-4871-AAE5-00541AF4B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7" y="867602"/>
            <a:ext cx="3238710" cy="3238710"/>
          </a:xfrm>
          <a:prstGeom prst="rect">
            <a:avLst/>
          </a:prstGeom>
        </p:spPr>
      </p:pic>
      <p:pic>
        <p:nvPicPr>
          <p:cNvPr id="6" name="図 5" descr="グラフ, 箱ひげ図&#10;&#10;自動的に生成された説明">
            <a:extLst>
              <a:ext uri="{FF2B5EF4-FFF2-40B4-BE49-F238E27FC236}">
                <a16:creationId xmlns:a16="http://schemas.microsoft.com/office/drawing/2014/main" id="{1CD328E7-3DCB-4190-BE3D-9C80901866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830" y="867602"/>
            <a:ext cx="3238710" cy="323871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E3583B-2DA3-4A3D-BFC6-905DFEDD7D38}"/>
              </a:ext>
            </a:extLst>
          </p:cNvPr>
          <p:cNvSpPr txBox="1"/>
          <p:nvPr/>
        </p:nvSpPr>
        <p:spPr>
          <a:xfrm>
            <a:off x="251460" y="77359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(A)</a:t>
            </a:r>
            <a:endParaRPr lang="ja-JP" altLang="en-US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F0FEEF-D9F4-4E8A-89E7-58CAACC2464B}"/>
              </a:ext>
            </a:extLst>
          </p:cNvPr>
          <p:cNvSpPr txBox="1"/>
          <p:nvPr/>
        </p:nvSpPr>
        <p:spPr>
          <a:xfrm>
            <a:off x="3554198" y="77359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/>
              <a:t>(B)</a:t>
            </a:r>
            <a:endParaRPr lang="ja-JP" altLang="en-US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189B69-2935-4EF0-A516-56DC6A5EE84B}"/>
              </a:ext>
            </a:extLst>
          </p:cNvPr>
          <p:cNvSpPr txBox="1"/>
          <p:nvPr/>
        </p:nvSpPr>
        <p:spPr>
          <a:xfrm>
            <a:off x="765915" y="4267200"/>
            <a:ext cx="5517062" cy="1370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05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Supplementary figure 3. Kaplan-Meier survival curves for PFS and OS according to PD-L1 TPS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05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PFS (A) and OS (B) among patients with PD-L1 TPS ≥ 90%, 1–49%, and 50–89%, respectively. Patients with a PD-L1 TPS of ≥ 90% showed a trend of prolonged PFS compared to the other two groups (p = 0.174, p = 0.116). There was no significant difference in OS between the two groups (p = 0.593, p = 0.870).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816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グラフ, 箱ひげ図&#10;&#10;自動的に生成された説明">
            <a:extLst>
              <a:ext uri="{FF2B5EF4-FFF2-40B4-BE49-F238E27FC236}">
                <a16:creationId xmlns:a16="http://schemas.microsoft.com/office/drawing/2014/main" id="{17B37C05-0D4C-4404-BDA8-05134452C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682155"/>
            <a:ext cx="3238499" cy="3238499"/>
          </a:xfrm>
          <a:prstGeom prst="rect">
            <a:avLst/>
          </a:prstGeom>
        </p:spPr>
      </p:pic>
      <p:pic>
        <p:nvPicPr>
          <p:cNvPr id="5" name="図 4" descr="グラフ, 箱ひげ図&#10;&#10;自動的に生成された説明">
            <a:extLst>
              <a:ext uri="{FF2B5EF4-FFF2-40B4-BE49-F238E27FC236}">
                <a16:creationId xmlns:a16="http://schemas.microsoft.com/office/drawing/2014/main" id="{DFD02E35-DE25-4393-B312-8F8B81E4A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1" y="731160"/>
            <a:ext cx="3238499" cy="3238499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039C123-4259-4BEE-9F02-9CD8B293C3C1}"/>
              </a:ext>
            </a:extLst>
          </p:cNvPr>
          <p:cNvSpPr txBox="1"/>
          <p:nvPr/>
        </p:nvSpPr>
        <p:spPr>
          <a:xfrm>
            <a:off x="308078" y="68215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(A)</a:t>
            </a:r>
            <a:endParaRPr lang="ja-JP" altLang="en-US" sz="1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2C4B90-40C0-4980-A732-1F4AB73F9019}"/>
              </a:ext>
            </a:extLst>
          </p:cNvPr>
          <p:cNvSpPr txBox="1"/>
          <p:nvPr/>
        </p:nvSpPr>
        <p:spPr>
          <a:xfrm>
            <a:off x="3632303" y="682155"/>
            <a:ext cx="10289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(B)</a:t>
            </a:r>
            <a:endParaRPr lang="ja-JP" altLang="en-US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3C2391-C0EF-47F2-AE42-E54508CCDBB2}"/>
              </a:ext>
            </a:extLst>
          </p:cNvPr>
          <p:cNvSpPr txBox="1"/>
          <p:nvPr/>
        </p:nvSpPr>
        <p:spPr>
          <a:xfrm>
            <a:off x="822533" y="4124773"/>
            <a:ext cx="522263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05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Supplementary figure 4. Kaplan-Meier survival curves for (A) 12-week and (B) 24-week landmark analysis for PFS in patients who received pembrolizumab monotherapy with or without </a:t>
            </a:r>
            <a:r>
              <a:rPr lang="en-US" altLang="ja-JP" sz="1050" b="1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irAEs</a:t>
            </a:r>
            <a:r>
              <a:rPr lang="en-US" altLang="ja-JP" sz="1050" b="1" kern="1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1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3157</TotalTime>
  <Words>688</Words>
  <Application>Microsoft Office PowerPoint</Application>
  <PresentationFormat>画面に合わせる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ＭＳ Ｐゴシック</vt:lpstr>
      <vt:lpstr>游ゴシック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 忠明</dc:creator>
  <cp:lastModifiedBy>塩津伸介</cp:lastModifiedBy>
  <cp:revision>49</cp:revision>
  <dcterms:created xsi:type="dcterms:W3CDTF">2022-02-07T23:08:44Z</dcterms:created>
  <dcterms:modified xsi:type="dcterms:W3CDTF">2022-06-26T16:45:06Z</dcterms:modified>
</cp:coreProperties>
</file>