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</p:sldIdLst>
  <p:sldSz cx="12192000" cy="6737350"/>
  <p:notesSz cx="12192000" cy="67373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59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088578"/>
            <a:ext cx="10363200" cy="14148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772916"/>
            <a:ext cx="8534400" cy="1684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5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5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49590"/>
            <a:ext cx="5303520" cy="44466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49590"/>
            <a:ext cx="5303520" cy="44466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5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5341" y="233733"/>
            <a:ext cx="2637155" cy="254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49590"/>
            <a:ext cx="10972800" cy="44466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265735"/>
            <a:ext cx="3901440" cy="3368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265735"/>
            <a:ext cx="2804160" cy="3368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265735"/>
            <a:ext cx="2804160" cy="3368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81354" y="2804616"/>
            <a:ext cx="210185" cy="83883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535"/>
              </a:lnSpc>
            </a:pPr>
            <a:r>
              <a:rPr sz="1300" dirty="0">
                <a:latin typeface="Arial"/>
                <a:cs typeface="Arial"/>
              </a:rPr>
              <a:t>CRP</a:t>
            </a:r>
            <a:r>
              <a:rPr sz="1300" spc="-3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(mg/l)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86725" y="1234354"/>
            <a:ext cx="300990" cy="1075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25" dirty="0">
                <a:latin typeface="Arial"/>
                <a:cs typeface="Arial"/>
              </a:rPr>
              <a:t>450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300" spc="-25" dirty="0">
                <a:latin typeface="Arial"/>
                <a:cs typeface="Arial"/>
              </a:rPr>
              <a:t>400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5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300" spc="-25" dirty="0">
                <a:latin typeface="Arial"/>
                <a:cs typeface="Arial"/>
              </a:rPr>
              <a:t>350</a:t>
            </a:r>
            <a:endParaRPr sz="13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86725" y="2510742"/>
            <a:ext cx="30099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25" dirty="0">
                <a:latin typeface="Arial"/>
                <a:cs typeface="Arial"/>
              </a:rPr>
              <a:t>300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86725" y="2936205"/>
            <a:ext cx="30099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25" dirty="0">
                <a:latin typeface="Arial"/>
                <a:cs typeface="Arial"/>
              </a:rPr>
              <a:t>250</a:t>
            </a:r>
            <a:endParaRPr sz="13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86725" y="3361668"/>
            <a:ext cx="30099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25" dirty="0">
                <a:latin typeface="Arial"/>
                <a:cs typeface="Arial"/>
              </a:rPr>
              <a:t>200</a:t>
            </a:r>
            <a:endParaRPr sz="13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86725" y="3787130"/>
            <a:ext cx="30099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25" dirty="0">
                <a:latin typeface="Arial"/>
                <a:cs typeface="Arial"/>
              </a:rPr>
              <a:t>150</a:t>
            </a:r>
            <a:endParaRPr sz="13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86725" y="4212593"/>
            <a:ext cx="30099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25" dirty="0">
                <a:latin typeface="Arial"/>
                <a:cs typeface="Arial"/>
              </a:rPr>
              <a:t>100</a:t>
            </a:r>
            <a:endParaRPr sz="13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78520" y="4638056"/>
            <a:ext cx="209550" cy="6496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25" dirty="0">
                <a:latin typeface="Arial"/>
                <a:cs typeface="Arial"/>
              </a:rPr>
              <a:t>50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50">
              <a:latin typeface="Arial"/>
              <a:cs typeface="Arial"/>
            </a:endParaRPr>
          </a:p>
          <a:p>
            <a:pPr marL="104139">
              <a:lnSpc>
                <a:spcPct val="100000"/>
              </a:lnSpc>
            </a:pPr>
            <a:r>
              <a:rPr sz="1300" dirty="0">
                <a:latin typeface="Arial"/>
                <a:cs typeface="Arial"/>
              </a:rPr>
              <a:t>0</a:t>
            </a:r>
            <a:endParaRPr sz="13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36539" y="5249396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91503" y="5249396"/>
            <a:ext cx="3644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0" dirty="0">
                <a:latin typeface="Arial"/>
                <a:cs typeface="Arial"/>
              </a:rPr>
              <a:t>2000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767015" y="5249396"/>
            <a:ext cx="3644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0" dirty="0">
                <a:latin typeface="Arial"/>
                <a:cs typeface="Arial"/>
              </a:rPr>
              <a:t>4000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86132" y="5249396"/>
            <a:ext cx="869950" cy="536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270" algn="ctr">
              <a:lnSpc>
                <a:spcPct val="100000"/>
              </a:lnSpc>
              <a:spcBef>
                <a:spcPts val="100"/>
              </a:spcBef>
            </a:pPr>
            <a:r>
              <a:rPr sz="1200" spc="-20" dirty="0">
                <a:latin typeface="Arial"/>
                <a:cs typeface="Arial"/>
              </a:rPr>
              <a:t>6000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019"/>
              </a:spcBef>
            </a:pPr>
            <a:r>
              <a:rPr sz="1300" dirty="0">
                <a:latin typeface="Arial"/>
                <a:cs typeface="Arial"/>
              </a:rPr>
              <a:t>IL-6 </a:t>
            </a:r>
            <a:r>
              <a:rPr sz="1300" spc="-10" dirty="0">
                <a:latin typeface="Arial"/>
                <a:cs typeface="Arial"/>
              </a:rPr>
              <a:t>(pg/ml)</a:t>
            </a:r>
            <a:endParaRPr sz="13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718345" y="5249396"/>
            <a:ext cx="3644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0" dirty="0">
                <a:latin typeface="Arial"/>
                <a:cs typeface="Arial"/>
              </a:rPr>
              <a:t>8000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596474" y="5249396"/>
            <a:ext cx="4914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Arial"/>
                <a:cs typeface="Arial"/>
              </a:rPr>
              <a:t>10,000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563452" y="5249396"/>
            <a:ext cx="4914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Arial"/>
                <a:cs typeface="Arial"/>
              </a:rPr>
              <a:t>12,000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1904492" y="1351361"/>
            <a:ext cx="5922645" cy="3923029"/>
            <a:chOff x="1904492" y="1351361"/>
            <a:chExt cx="5922645" cy="3923029"/>
          </a:xfrm>
        </p:grpSpPr>
        <p:sp>
          <p:nvSpPr>
            <p:cNvPr id="18" name="object 18"/>
            <p:cNvSpPr/>
            <p:nvPr/>
          </p:nvSpPr>
          <p:spPr>
            <a:xfrm>
              <a:off x="1910207" y="1361180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910207" y="3067725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910207" y="2642059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910207" y="2219732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910207" y="1788958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910207" y="3915719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910207" y="5182700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988286" y="5183226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4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910207" y="3496731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910207" y="4344724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910207" y="4769163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959849" y="5183226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4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931410" y="5183226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4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902972" y="5188890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874533" y="5188890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6846096" y="5188890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7817657" y="5188890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990840" y="1357076"/>
              <a:ext cx="5830570" cy="3828415"/>
            </a:xfrm>
            <a:custGeom>
              <a:avLst/>
              <a:gdLst/>
              <a:ahLst/>
              <a:cxnLst/>
              <a:rect l="l" t="t" r="r" b="b"/>
              <a:pathLst>
                <a:path w="5830570" h="3828415">
                  <a:moveTo>
                    <a:pt x="0" y="0"/>
                  </a:moveTo>
                  <a:lnTo>
                    <a:pt x="0" y="3828084"/>
                  </a:lnTo>
                  <a:lnTo>
                    <a:pt x="5830163" y="3828084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174691" y="3715759"/>
              <a:ext cx="66179" cy="66192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35337" y="2852099"/>
              <a:ext cx="66179" cy="66192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61564" y="4064178"/>
              <a:ext cx="66179" cy="66192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32043" y="1625240"/>
              <a:ext cx="66179" cy="66192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353265" y="4307016"/>
              <a:ext cx="66179" cy="66192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123097" y="4663882"/>
              <a:ext cx="66179" cy="66192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021738" y="4915167"/>
              <a:ext cx="66179" cy="66192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960471" y="5037642"/>
              <a:ext cx="83102" cy="166143"/>
            </a:xfrm>
            <a:prstGeom prst="rect">
              <a:avLst/>
            </a:prstGeom>
          </p:spPr>
        </p:pic>
      </p:grpSp>
      <p:sp>
        <p:nvSpPr>
          <p:cNvPr id="44" name="object 44"/>
          <p:cNvSpPr txBox="1"/>
          <p:nvPr/>
        </p:nvSpPr>
        <p:spPr>
          <a:xfrm>
            <a:off x="7075737" y="2347681"/>
            <a:ext cx="3175635" cy="441959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38100" marR="30480">
              <a:lnSpc>
                <a:spcPct val="94700"/>
              </a:lnSpc>
              <a:spcBef>
                <a:spcPts val="200"/>
              </a:spcBef>
            </a:pPr>
            <a:r>
              <a:rPr sz="1200" dirty="0">
                <a:solidFill>
                  <a:srgbClr val="221F1F"/>
                </a:solidFill>
                <a:latin typeface="Arial"/>
                <a:cs typeface="Arial"/>
              </a:rPr>
              <a:t>y</a:t>
            </a:r>
            <a:r>
              <a:rPr sz="1200" spc="-2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21F1F"/>
                </a:solidFill>
                <a:latin typeface="Arial"/>
                <a:cs typeface="Arial"/>
              </a:rPr>
              <a:t>=</a:t>
            </a:r>
            <a:r>
              <a:rPr sz="1200" spc="-2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200" spc="-40" dirty="0">
                <a:solidFill>
                  <a:srgbClr val="221F1F"/>
                </a:solidFill>
                <a:latin typeface="Arial"/>
                <a:cs typeface="Arial"/>
              </a:rPr>
              <a:t>165.7exp(9.2x10</a:t>
            </a:r>
            <a:r>
              <a:rPr sz="1050" spc="-60" baseline="31746" dirty="0">
                <a:solidFill>
                  <a:srgbClr val="221F1F"/>
                </a:solidFill>
                <a:latin typeface="Arial"/>
                <a:cs typeface="Arial"/>
              </a:rPr>
              <a:t>-</a:t>
            </a:r>
            <a:r>
              <a:rPr sz="1050" spc="-30" baseline="31746" dirty="0">
                <a:solidFill>
                  <a:srgbClr val="221F1F"/>
                </a:solidFill>
                <a:latin typeface="Arial"/>
                <a:cs typeface="Arial"/>
              </a:rPr>
              <a:t>5</a:t>
            </a:r>
            <a:r>
              <a:rPr sz="1600" i="1" spc="-20" dirty="0">
                <a:solidFill>
                  <a:srgbClr val="221F1F"/>
                </a:solidFill>
                <a:latin typeface="Times New Roman"/>
                <a:cs typeface="Times New Roman"/>
              </a:rPr>
              <a:t>x</a:t>
            </a:r>
            <a:r>
              <a:rPr sz="1200" spc="-20" dirty="0">
                <a:solidFill>
                  <a:srgbClr val="221F1F"/>
                </a:solidFill>
                <a:latin typeface="Arial"/>
                <a:cs typeface="Arial"/>
              </a:rPr>
              <a:t>) </a:t>
            </a:r>
            <a:r>
              <a:rPr sz="1200" dirty="0">
                <a:solidFill>
                  <a:srgbClr val="221F1F"/>
                </a:solidFill>
                <a:latin typeface="Arial"/>
                <a:cs typeface="Arial"/>
              </a:rPr>
              <a:t>–</a:t>
            </a:r>
            <a:r>
              <a:rPr sz="1200" spc="-2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200" spc="-35" dirty="0">
                <a:solidFill>
                  <a:srgbClr val="221F1F"/>
                </a:solidFill>
                <a:latin typeface="Arial"/>
                <a:cs typeface="Arial"/>
              </a:rPr>
              <a:t>158.5exp(-7.25x10</a:t>
            </a:r>
            <a:r>
              <a:rPr sz="1050" spc="-52" baseline="31746" dirty="0">
                <a:solidFill>
                  <a:srgbClr val="221F1F"/>
                </a:solidFill>
                <a:latin typeface="Arial"/>
                <a:cs typeface="Arial"/>
              </a:rPr>
              <a:t>-</a:t>
            </a:r>
            <a:r>
              <a:rPr sz="1050" spc="-37" baseline="31746" dirty="0">
                <a:solidFill>
                  <a:srgbClr val="221F1F"/>
                </a:solidFill>
                <a:latin typeface="Arial"/>
                <a:cs typeface="Arial"/>
              </a:rPr>
              <a:t>4</a:t>
            </a:r>
            <a:r>
              <a:rPr sz="1600" i="1" spc="-25" dirty="0">
                <a:solidFill>
                  <a:srgbClr val="221F1F"/>
                </a:solidFill>
                <a:latin typeface="Times New Roman"/>
                <a:cs typeface="Times New Roman"/>
              </a:rPr>
              <a:t>x</a:t>
            </a:r>
            <a:r>
              <a:rPr sz="1200" spc="-25" dirty="0">
                <a:solidFill>
                  <a:srgbClr val="221F1F"/>
                </a:solidFill>
                <a:latin typeface="Arial"/>
                <a:cs typeface="Arial"/>
              </a:rPr>
              <a:t>) </a:t>
            </a:r>
            <a:r>
              <a:rPr sz="1200" dirty="0">
                <a:solidFill>
                  <a:srgbClr val="221F1F"/>
                </a:solidFill>
                <a:latin typeface="Arial"/>
                <a:cs typeface="Arial"/>
              </a:rPr>
              <a:t>R</a:t>
            </a:r>
            <a:r>
              <a:rPr sz="1050" baseline="31746" dirty="0">
                <a:solidFill>
                  <a:srgbClr val="221F1F"/>
                </a:solidFill>
                <a:latin typeface="Arial"/>
                <a:cs typeface="Arial"/>
              </a:rPr>
              <a:t>2 </a:t>
            </a:r>
            <a:r>
              <a:rPr sz="1200" dirty="0">
                <a:solidFill>
                  <a:srgbClr val="221F1F"/>
                </a:solidFill>
                <a:latin typeface="Arial"/>
                <a:cs typeface="Arial"/>
              </a:rPr>
              <a:t>=</a:t>
            </a:r>
            <a:r>
              <a:rPr sz="1200" spc="-4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200" spc="-40" dirty="0">
                <a:solidFill>
                  <a:srgbClr val="221F1F"/>
                </a:solidFill>
                <a:latin typeface="Arial"/>
                <a:cs typeface="Arial"/>
              </a:rPr>
              <a:t>0.9966,</a:t>
            </a:r>
            <a:r>
              <a:rPr sz="1200" spc="-4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21F1F"/>
                </a:solidFill>
                <a:latin typeface="Arial"/>
                <a:cs typeface="Arial"/>
              </a:rPr>
              <a:t>p</a:t>
            </a:r>
            <a:r>
              <a:rPr sz="1200" spc="-5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221F1F"/>
                </a:solidFill>
                <a:latin typeface="Arial"/>
                <a:cs typeface="Arial"/>
              </a:rPr>
              <a:t>=</a:t>
            </a:r>
            <a:r>
              <a:rPr sz="1200" spc="-4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200" spc="-35" dirty="0">
                <a:solidFill>
                  <a:srgbClr val="221F1F"/>
                </a:solidFill>
                <a:latin typeface="Arial"/>
                <a:cs typeface="Arial"/>
              </a:rPr>
              <a:t>2.71x10</a:t>
            </a:r>
            <a:r>
              <a:rPr sz="1050" spc="-52" baseline="31746" dirty="0">
                <a:solidFill>
                  <a:srgbClr val="221F1F"/>
                </a:solidFill>
                <a:latin typeface="Arial"/>
                <a:cs typeface="Arial"/>
              </a:rPr>
              <a:t>-</a:t>
            </a:r>
            <a:r>
              <a:rPr sz="1050" spc="-75" baseline="31746" dirty="0">
                <a:solidFill>
                  <a:srgbClr val="221F1F"/>
                </a:solidFill>
                <a:latin typeface="Arial"/>
                <a:cs typeface="Arial"/>
              </a:rPr>
              <a:t>7</a:t>
            </a:r>
            <a:endParaRPr sz="1050" baseline="31746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8017588" y="3306425"/>
            <a:ext cx="179070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35" dirty="0">
                <a:solidFill>
                  <a:srgbClr val="221F1F"/>
                </a:solidFill>
                <a:latin typeface="Arial"/>
                <a:cs typeface="Arial"/>
              </a:rPr>
              <a:t>Generation</a:t>
            </a:r>
            <a:r>
              <a:rPr sz="1400" spc="-6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20" dirty="0">
                <a:solidFill>
                  <a:srgbClr val="221F1F"/>
                </a:solidFill>
                <a:latin typeface="Arial"/>
                <a:cs typeface="Arial"/>
              </a:rPr>
              <a:t>by</a:t>
            </a:r>
            <a:r>
              <a:rPr sz="1400" spc="-5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40" dirty="0">
                <a:solidFill>
                  <a:srgbClr val="221F1F"/>
                </a:solidFill>
                <a:latin typeface="Arial"/>
                <a:cs typeface="Arial"/>
              </a:rPr>
              <a:t>pre-</a:t>
            </a:r>
            <a:r>
              <a:rPr sz="1400" spc="-25" dirty="0">
                <a:solidFill>
                  <a:srgbClr val="221F1F"/>
                </a:solidFill>
                <a:latin typeface="Arial"/>
                <a:cs typeface="Arial"/>
              </a:rPr>
              <a:t>CRP</a:t>
            </a:r>
            <a:endParaRPr sz="14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8027690" y="4058344"/>
            <a:ext cx="243840" cy="3854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350" i="1" spc="-35" dirty="0">
                <a:solidFill>
                  <a:srgbClr val="221F1F"/>
                </a:solidFill>
                <a:latin typeface="Times New Roman"/>
                <a:cs typeface="Times New Roman"/>
              </a:rPr>
              <a:t>dt</a:t>
            </a:r>
            <a:endParaRPr sz="235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8002290" y="3686841"/>
            <a:ext cx="927100" cy="3854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2350" i="1" u="sng" dirty="0">
                <a:solidFill>
                  <a:srgbClr val="221F1F"/>
                </a:solidFill>
                <a:uFill>
                  <a:solidFill>
                    <a:srgbClr val="221F1F"/>
                  </a:solidFill>
                </a:uFill>
                <a:latin typeface="Times New Roman"/>
                <a:cs typeface="Times New Roman"/>
              </a:rPr>
              <a:t>dC</a:t>
            </a:r>
            <a:r>
              <a:rPr sz="2350" i="1" spc="1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3525" baseline="-34278" dirty="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sz="3525" spc="450" baseline="-34278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3525" i="1" spc="-75" baseline="-37825" dirty="0">
                <a:solidFill>
                  <a:srgbClr val="221F1F"/>
                </a:solidFill>
                <a:latin typeface="Times New Roman"/>
                <a:cs typeface="Times New Roman"/>
              </a:rPr>
              <a:t>k</a:t>
            </a:r>
            <a:endParaRPr sz="3525" baseline="-37825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8871229" y="4076275"/>
            <a:ext cx="113030" cy="2355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350" spc="10" dirty="0">
                <a:solidFill>
                  <a:srgbClr val="221F1F"/>
                </a:solidFill>
                <a:latin typeface="Times New Roman"/>
                <a:cs typeface="Times New Roman"/>
              </a:rPr>
              <a:t>1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9441370" y="4076275"/>
            <a:ext cx="113030" cy="2355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350" spc="10" dirty="0">
                <a:solidFill>
                  <a:srgbClr val="221F1F"/>
                </a:solidFill>
                <a:latin typeface="Times New Roman"/>
                <a:cs typeface="Times New Roman"/>
              </a:rPr>
              <a:t>2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9058152" y="3889495"/>
            <a:ext cx="692150" cy="3854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525" baseline="3546" dirty="0">
                <a:solidFill>
                  <a:srgbClr val="221F1F"/>
                </a:solidFill>
                <a:latin typeface="Times New Roman"/>
                <a:cs typeface="Times New Roman"/>
              </a:rPr>
              <a:t>–</a:t>
            </a:r>
            <a:r>
              <a:rPr sz="3525" spc="390" baseline="3546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2350" i="1" dirty="0">
                <a:solidFill>
                  <a:srgbClr val="221F1F"/>
                </a:solidFill>
                <a:latin typeface="Times New Roman"/>
                <a:cs typeface="Times New Roman"/>
              </a:rPr>
              <a:t>k</a:t>
            </a:r>
            <a:r>
              <a:rPr sz="2350" i="1" spc="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2350" i="1" spc="-50" dirty="0">
                <a:solidFill>
                  <a:srgbClr val="221F1F"/>
                </a:solidFill>
                <a:latin typeface="Times New Roman"/>
                <a:cs typeface="Times New Roman"/>
              </a:rPr>
              <a:t>C</a:t>
            </a:r>
            <a:endParaRPr sz="235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0321845" y="3527442"/>
            <a:ext cx="116332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35" dirty="0">
                <a:solidFill>
                  <a:srgbClr val="221F1F"/>
                </a:solidFill>
                <a:latin typeface="Arial"/>
                <a:cs typeface="Arial"/>
              </a:rPr>
              <a:t>CRP</a:t>
            </a:r>
            <a:r>
              <a:rPr sz="1400" spc="-5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35" dirty="0">
                <a:solidFill>
                  <a:srgbClr val="221F1F"/>
                </a:solidFill>
                <a:latin typeface="Arial"/>
                <a:cs typeface="Arial"/>
              </a:rPr>
              <a:t>clearance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52" name="object 52"/>
          <p:cNvGrpSpPr/>
          <p:nvPr/>
        </p:nvGrpSpPr>
        <p:grpSpPr>
          <a:xfrm>
            <a:off x="8824749" y="3585555"/>
            <a:ext cx="63500" cy="360680"/>
            <a:chOff x="8824749" y="3585555"/>
            <a:chExt cx="63500" cy="360680"/>
          </a:xfrm>
        </p:grpSpPr>
        <p:sp>
          <p:nvSpPr>
            <p:cNvPr id="53" name="object 53"/>
            <p:cNvSpPr/>
            <p:nvPr/>
          </p:nvSpPr>
          <p:spPr>
            <a:xfrm>
              <a:off x="8856414" y="3585555"/>
              <a:ext cx="0" cy="314960"/>
            </a:xfrm>
            <a:custGeom>
              <a:avLst/>
              <a:gdLst/>
              <a:ahLst/>
              <a:cxnLst/>
              <a:rect l="l" t="t" r="r" b="b"/>
              <a:pathLst>
                <a:path h="314960">
                  <a:moveTo>
                    <a:pt x="0" y="0"/>
                  </a:moveTo>
                  <a:lnTo>
                    <a:pt x="0" y="314820"/>
                  </a:lnTo>
                </a:path>
              </a:pathLst>
            </a:custGeom>
            <a:ln w="635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8824749" y="3891107"/>
              <a:ext cx="63500" cy="55244"/>
            </a:xfrm>
            <a:custGeom>
              <a:avLst/>
              <a:gdLst/>
              <a:ahLst/>
              <a:cxnLst/>
              <a:rect l="l" t="t" r="r" b="b"/>
              <a:pathLst>
                <a:path w="63500" h="55245">
                  <a:moveTo>
                    <a:pt x="63322" y="0"/>
                  </a:moveTo>
                  <a:lnTo>
                    <a:pt x="0" y="0"/>
                  </a:lnTo>
                  <a:lnTo>
                    <a:pt x="31661" y="54838"/>
                  </a:lnTo>
                  <a:lnTo>
                    <a:pt x="63322" y="0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5" name="object 55"/>
          <p:cNvGrpSpPr/>
          <p:nvPr/>
        </p:nvGrpSpPr>
        <p:grpSpPr>
          <a:xfrm>
            <a:off x="9829320" y="3818878"/>
            <a:ext cx="1066165" cy="305435"/>
            <a:chOff x="9829320" y="3818878"/>
            <a:chExt cx="1066165" cy="305435"/>
          </a:xfrm>
        </p:grpSpPr>
        <p:sp>
          <p:nvSpPr>
            <p:cNvPr id="56" name="object 56"/>
            <p:cNvSpPr/>
            <p:nvPr/>
          </p:nvSpPr>
          <p:spPr>
            <a:xfrm>
              <a:off x="9874894" y="3822053"/>
              <a:ext cx="1017269" cy="270510"/>
            </a:xfrm>
            <a:custGeom>
              <a:avLst/>
              <a:gdLst/>
              <a:ahLst/>
              <a:cxnLst/>
              <a:rect l="l" t="t" r="r" b="b"/>
              <a:pathLst>
                <a:path w="1017270" h="270510">
                  <a:moveTo>
                    <a:pt x="0" y="270294"/>
                  </a:moveTo>
                  <a:lnTo>
                    <a:pt x="1016888" y="270294"/>
                  </a:lnTo>
                  <a:lnTo>
                    <a:pt x="1016888" y="0"/>
                  </a:lnTo>
                </a:path>
              </a:pathLst>
            </a:custGeom>
            <a:ln w="635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9829320" y="4060688"/>
              <a:ext cx="55244" cy="63500"/>
            </a:xfrm>
            <a:custGeom>
              <a:avLst/>
              <a:gdLst/>
              <a:ahLst/>
              <a:cxnLst/>
              <a:rect l="l" t="t" r="r" b="b"/>
              <a:pathLst>
                <a:path w="55245" h="63500">
                  <a:moveTo>
                    <a:pt x="54838" y="0"/>
                  </a:moveTo>
                  <a:lnTo>
                    <a:pt x="0" y="31661"/>
                  </a:lnTo>
                  <a:lnTo>
                    <a:pt x="54838" y="63322"/>
                  </a:lnTo>
                  <a:lnTo>
                    <a:pt x="54838" y="0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8" name="object 58"/>
          <p:cNvSpPr/>
          <p:nvPr/>
        </p:nvSpPr>
        <p:spPr>
          <a:xfrm>
            <a:off x="1985190" y="1646657"/>
            <a:ext cx="4878070" cy="3533140"/>
          </a:xfrm>
          <a:custGeom>
            <a:avLst/>
            <a:gdLst/>
            <a:ahLst/>
            <a:cxnLst/>
            <a:rect l="l" t="t" r="r" b="b"/>
            <a:pathLst>
              <a:path w="4878070" h="3533140">
                <a:moveTo>
                  <a:pt x="0" y="3532847"/>
                </a:moveTo>
                <a:lnTo>
                  <a:pt x="33895" y="3393244"/>
                </a:lnTo>
                <a:lnTo>
                  <a:pt x="64760" y="3300366"/>
                </a:lnTo>
                <a:lnTo>
                  <a:pt x="110203" y="3212506"/>
                </a:lnTo>
                <a:lnTo>
                  <a:pt x="187833" y="3087954"/>
                </a:lnTo>
                <a:lnTo>
                  <a:pt x="360923" y="2778815"/>
                </a:lnTo>
                <a:lnTo>
                  <a:pt x="491899" y="2585421"/>
                </a:lnTo>
                <a:lnTo>
                  <a:pt x="646711" y="2426460"/>
                </a:lnTo>
                <a:lnTo>
                  <a:pt x="891311" y="2220620"/>
                </a:lnTo>
                <a:lnTo>
                  <a:pt x="1063779" y="2069690"/>
                </a:lnTo>
                <a:lnTo>
                  <a:pt x="1222211" y="1956106"/>
                </a:lnTo>
                <a:lnTo>
                  <a:pt x="1457455" y="1822922"/>
                </a:lnTo>
                <a:lnTo>
                  <a:pt x="1860359" y="1613192"/>
                </a:lnTo>
                <a:lnTo>
                  <a:pt x="2487642" y="1313408"/>
                </a:lnTo>
                <a:lnTo>
                  <a:pt x="2820928" y="1153739"/>
                </a:lnTo>
                <a:lnTo>
                  <a:pt x="2971989" y="1080416"/>
                </a:lnTo>
                <a:lnTo>
                  <a:pt x="3052597" y="1039672"/>
                </a:lnTo>
                <a:lnTo>
                  <a:pt x="3670702" y="731019"/>
                </a:lnTo>
                <a:lnTo>
                  <a:pt x="4066851" y="519836"/>
                </a:lnTo>
                <a:lnTo>
                  <a:pt x="4412145" y="308652"/>
                </a:lnTo>
                <a:lnTo>
                  <a:pt x="4877689" y="0"/>
                </a:lnTo>
              </a:path>
            </a:pathLst>
          </a:custGeom>
          <a:ln w="12700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285334" y="233733"/>
            <a:ext cx="263715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-10" dirty="0">
                <a:latin typeface="Arial"/>
                <a:cs typeface="Arial"/>
              </a:rPr>
              <a:t>SUPPLEMENTARY</a:t>
            </a:r>
            <a:r>
              <a:rPr sz="1500" b="1" spc="-6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FIGURE</a:t>
            </a:r>
            <a:r>
              <a:rPr sz="1500" b="1" spc="-25" dirty="0">
                <a:latin typeface="Arial"/>
                <a:cs typeface="Arial"/>
              </a:rPr>
              <a:t> </a:t>
            </a:r>
            <a:r>
              <a:rPr sz="1500" b="1" spc="-50" dirty="0">
                <a:latin typeface="Arial"/>
                <a:cs typeface="Arial"/>
              </a:rPr>
              <a:t>1</a:t>
            </a:r>
            <a:endParaRPr sz="1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553901" y="1819441"/>
            <a:ext cx="2578100" cy="2183765"/>
          </a:xfrm>
          <a:custGeom>
            <a:avLst/>
            <a:gdLst/>
            <a:ahLst/>
            <a:cxnLst/>
            <a:rect l="l" t="t" r="r" b="b"/>
            <a:pathLst>
              <a:path w="2578100" h="2183765">
                <a:moveTo>
                  <a:pt x="0" y="0"/>
                </a:moveTo>
                <a:lnTo>
                  <a:pt x="419506" y="0"/>
                </a:lnTo>
                <a:lnTo>
                  <a:pt x="419506" y="2095004"/>
                </a:lnTo>
                <a:lnTo>
                  <a:pt x="456477" y="1855136"/>
                </a:lnTo>
                <a:lnTo>
                  <a:pt x="514781" y="1588212"/>
                </a:lnTo>
                <a:lnTo>
                  <a:pt x="568657" y="1371441"/>
                </a:lnTo>
                <a:lnTo>
                  <a:pt x="592340" y="1282026"/>
                </a:lnTo>
                <a:lnTo>
                  <a:pt x="605802" y="2183688"/>
                </a:lnTo>
                <a:lnTo>
                  <a:pt x="674990" y="2038023"/>
                </a:lnTo>
                <a:lnTo>
                  <a:pt x="715870" y="1944817"/>
                </a:lnTo>
                <a:lnTo>
                  <a:pt x="744477" y="1863884"/>
                </a:lnTo>
                <a:lnTo>
                  <a:pt x="776846" y="1755038"/>
                </a:lnTo>
                <a:lnTo>
                  <a:pt x="871081" y="1471149"/>
                </a:lnTo>
                <a:lnTo>
                  <a:pt x="928887" y="1305252"/>
                </a:lnTo>
                <a:lnTo>
                  <a:pt x="974020" y="1193203"/>
                </a:lnTo>
                <a:lnTo>
                  <a:pt x="1030236" y="1070864"/>
                </a:lnTo>
                <a:lnTo>
                  <a:pt x="1135853" y="852209"/>
                </a:lnTo>
                <a:lnTo>
                  <a:pt x="1209992" y="723234"/>
                </a:lnTo>
                <a:lnTo>
                  <a:pt x="1287693" y="633457"/>
                </a:lnTo>
                <a:lnTo>
                  <a:pt x="1403997" y="532396"/>
                </a:lnTo>
                <a:lnTo>
                  <a:pt x="1610016" y="327965"/>
                </a:lnTo>
                <a:lnTo>
                  <a:pt x="1800988" y="219348"/>
                </a:lnTo>
                <a:lnTo>
                  <a:pt x="2086984" y="170119"/>
                </a:lnTo>
                <a:lnTo>
                  <a:pt x="2578074" y="143852"/>
                </a:lnTo>
              </a:path>
            </a:pathLst>
          </a:custGeom>
          <a:ln w="12700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4933910" y="1805701"/>
            <a:ext cx="2684145" cy="2367915"/>
            <a:chOff x="4933910" y="1805701"/>
            <a:chExt cx="2684145" cy="2367915"/>
          </a:xfrm>
        </p:grpSpPr>
        <p:sp>
          <p:nvSpPr>
            <p:cNvPr id="4" name="object 4"/>
            <p:cNvSpPr/>
            <p:nvPr/>
          </p:nvSpPr>
          <p:spPr>
            <a:xfrm>
              <a:off x="5027258" y="1819441"/>
              <a:ext cx="2569210" cy="1216025"/>
            </a:xfrm>
            <a:custGeom>
              <a:avLst/>
              <a:gdLst/>
              <a:ahLst/>
              <a:cxnLst/>
              <a:rect l="l" t="t" r="r" b="b"/>
              <a:pathLst>
                <a:path w="2569209" h="1216025">
                  <a:moveTo>
                    <a:pt x="0" y="0"/>
                  </a:moveTo>
                  <a:lnTo>
                    <a:pt x="419506" y="0"/>
                  </a:lnTo>
                  <a:lnTo>
                    <a:pt x="432155" y="1215859"/>
                  </a:lnTo>
                  <a:lnTo>
                    <a:pt x="510860" y="771402"/>
                  </a:lnTo>
                  <a:lnTo>
                    <a:pt x="609888" y="504588"/>
                  </a:lnTo>
                  <a:lnTo>
                    <a:pt x="694663" y="374502"/>
                  </a:lnTo>
                  <a:lnTo>
                    <a:pt x="730605" y="340233"/>
                  </a:lnTo>
                  <a:lnTo>
                    <a:pt x="817972" y="224447"/>
                  </a:lnTo>
                  <a:lnTo>
                    <a:pt x="922761" y="163563"/>
                  </a:lnTo>
                  <a:lnTo>
                    <a:pt x="1113073" y="137521"/>
                  </a:lnTo>
                  <a:lnTo>
                    <a:pt x="1457007" y="126263"/>
                  </a:lnTo>
                  <a:lnTo>
                    <a:pt x="1640500" y="121285"/>
                  </a:lnTo>
                  <a:lnTo>
                    <a:pt x="1817481" y="118159"/>
                  </a:lnTo>
                  <a:lnTo>
                    <a:pt x="2092183" y="115563"/>
                  </a:lnTo>
                  <a:lnTo>
                    <a:pt x="2568841" y="112179"/>
                  </a:lnTo>
                </a:path>
              </a:pathLst>
            </a:custGeom>
            <a:ln w="12700">
              <a:solidFill>
                <a:srgbClr val="FFD6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024090" y="1812051"/>
              <a:ext cx="2587625" cy="2268855"/>
            </a:xfrm>
            <a:custGeom>
              <a:avLst/>
              <a:gdLst/>
              <a:ahLst/>
              <a:cxnLst/>
              <a:rect l="l" t="t" r="r" b="b"/>
              <a:pathLst>
                <a:path w="2587625" h="2268854">
                  <a:moveTo>
                    <a:pt x="0" y="0"/>
                  </a:moveTo>
                  <a:lnTo>
                    <a:pt x="0" y="2268359"/>
                  </a:lnTo>
                  <a:lnTo>
                    <a:pt x="2587104" y="2268359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933910" y="1818853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7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933910" y="2271166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7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933910" y="2723477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7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933910" y="3175789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7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933910" y="3628102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7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933910" y="4080414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7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087364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267260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447155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627051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806946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986842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166737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346633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526529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706423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886320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066216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7246110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7426007" y="4080370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2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605902" y="4084592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2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621964" y="1959781"/>
              <a:ext cx="1984375" cy="780415"/>
            </a:xfrm>
            <a:custGeom>
              <a:avLst/>
              <a:gdLst/>
              <a:ahLst/>
              <a:cxnLst/>
              <a:rect l="l" t="t" r="r" b="b"/>
              <a:pathLst>
                <a:path w="1984375" h="780414">
                  <a:moveTo>
                    <a:pt x="2159" y="392760"/>
                  </a:moveTo>
                  <a:lnTo>
                    <a:pt x="0" y="610235"/>
                  </a:lnTo>
                  <a:lnTo>
                    <a:pt x="746" y="723053"/>
                  </a:lnTo>
                  <a:lnTo>
                    <a:pt x="5716" y="767508"/>
                  </a:lnTo>
                  <a:lnTo>
                    <a:pt x="16230" y="779894"/>
                  </a:lnTo>
                  <a:lnTo>
                    <a:pt x="72960" y="629749"/>
                  </a:lnTo>
                  <a:lnTo>
                    <a:pt x="116360" y="539521"/>
                  </a:lnTo>
                  <a:lnTo>
                    <a:pt x="168471" y="473048"/>
                  </a:lnTo>
                  <a:lnTo>
                    <a:pt x="251333" y="394169"/>
                  </a:lnTo>
                  <a:lnTo>
                    <a:pt x="382207" y="260499"/>
                  </a:lnTo>
                  <a:lnTo>
                    <a:pt x="485368" y="185294"/>
                  </a:lnTo>
                  <a:lnTo>
                    <a:pt x="614399" y="140972"/>
                  </a:lnTo>
                  <a:lnTo>
                    <a:pt x="822883" y="99948"/>
                  </a:lnTo>
                  <a:lnTo>
                    <a:pt x="1130852" y="41373"/>
                  </a:lnTo>
                  <a:lnTo>
                    <a:pt x="1354488" y="11436"/>
                  </a:lnTo>
                  <a:lnTo>
                    <a:pt x="1602672" y="768"/>
                  </a:lnTo>
                  <a:lnTo>
                    <a:pt x="1984286" y="0"/>
                  </a:lnTo>
                </a:path>
              </a:pathLst>
            </a:custGeom>
            <a:ln w="12700">
              <a:solidFill>
                <a:srgbClr val="FFD6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801629" y="2061133"/>
              <a:ext cx="1803400" cy="628015"/>
            </a:xfrm>
            <a:custGeom>
              <a:avLst/>
              <a:gdLst/>
              <a:ahLst/>
              <a:cxnLst/>
              <a:rect l="l" t="t" r="r" b="b"/>
              <a:pathLst>
                <a:path w="1803400" h="628014">
                  <a:moveTo>
                    <a:pt x="1277" y="370243"/>
                  </a:moveTo>
                  <a:lnTo>
                    <a:pt x="0" y="526198"/>
                  </a:lnTo>
                  <a:lnTo>
                    <a:pt x="1627" y="604286"/>
                  </a:lnTo>
                  <a:lnTo>
                    <a:pt x="8007" y="627998"/>
                  </a:lnTo>
                  <a:lnTo>
                    <a:pt x="20988" y="620826"/>
                  </a:lnTo>
                  <a:lnTo>
                    <a:pt x="93197" y="521994"/>
                  </a:lnTo>
                  <a:lnTo>
                    <a:pt x="134131" y="468960"/>
                  </a:lnTo>
                  <a:lnTo>
                    <a:pt x="158964" y="443643"/>
                  </a:lnTo>
                  <a:lnTo>
                    <a:pt x="182875" y="427964"/>
                  </a:lnTo>
                  <a:lnTo>
                    <a:pt x="180767" y="537679"/>
                  </a:lnTo>
                  <a:lnTo>
                    <a:pt x="181824" y="593020"/>
                  </a:lnTo>
                  <a:lnTo>
                    <a:pt x="187629" y="610880"/>
                  </a:lnTo>
                  <a:lnTo>
                    <a:pt x="199766" y="608152"/>
                  </a:lnTo>
                  <a:lnTo>
                    <a:pt x="286304" y="510708"/>
                  </a:lnTo>
                  <a:lnTo>
                    <a:pt x="348292" y="451538"/>
                  </a:lnTo>
                  <a:lnTo>
                    <a:pt x="415557" y="406623"/>
                  </a:lnTo>
                  <a:lnTo>
                    <a:pt x="517926" y="351942"/>
                  </a:lnTo>
                  <a:lnTo>
                    <a:pt x="722841" y="238969"/>
                  </a:lnTo>
                  <a:lnTo>
                    <a:pt x="853322" y="176676"/>
                  </a:lnTo>
                  <a:lnTo>
                    <a:pt x="965327" y="142891"/>
                  </a:lnTo>
                  <a:lnTo>
                    <a:pt x="1114813" y="115443"/>
                  </a:lnTo>
                  <a:lnTo>
                    <a:pt x="1428850" y="49495"/>
                  </a:lnTo>
                  <a:lnTo>
                    <a:pt x="1605237" y="15487"/>
                  </a:lnTo>
                  <a:lnTo>
                    <a:pt x="1708509" y="2596"/>
                  </a:lnTo>
                  <a:lnTo>
                    <a:pt x="1803204" y="0"/>
                  </a:lnTo>
                </a:path>
              </a:pathLst>
            </a:custGeom>
            <a:ln w="12700">
              <a:solidFill>
                <a:srgbClr val="FFD6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163294" y="2200498"/>
              <a:ext cx="1440180" cy="475615"/>
            </a:xfrm>
            <a:custGeom>
              <a:avLst/>
              <a:gdLst/>
              <a:ahLst/>
              <a:cxnLst/>
              <a:rect l="l" t="t" r="r" b="b"/>
              <a:pathLst>
                <a:path w="1440179" h="475614">
                  <a:moveTo>
                    <a:pt x="0" y="316750"/>
                  </a:moveTo>
                  <a:lnTo>
                    <a:pt x="263" y="408630"/>
                  </a:lnTo>
                  <a:lnTo>
                    <a:pt x="2111" y="455241"/>
                  </a:lnTo>
                  <a:lnTo>
                    <a:pt x="7125" y="470966"/>
                  </a:lnTo>
                  <a:lnTo>
                    <a:pt x="16891" y="470192"/>
                  </a:lnTo>
                  <a:lnTo>
                    <a:pt x="101046" y="406535"/>
                  </a:lnTo>
                  <a:lnTo>
                    <a:pt x="146402" y="372705"/>
                  </a:lnTo>
                  <a:lnTo>
                    <a:pt x="168531" y="357351"/>
                  </a:lnTo>
                  <a:lnTo>
                    <a:pt x="183007" y="349122"/>
                  </a:lnTo>
                  <a:lnTo>
                    <a:pt x="180899" y="426245"/>
                  </a:lnTo>
                  <a:lnTo>
                    <a:pt x="181956" y="464564"/>
                  </a:lnTo>
                  <a:lnTo>
                    <a:pt x="187761" y="475429"/>
                  </a:lnTo>
                  <a:lnTo>
                    <a:pt x="199898" y="470192"/>
                  </a:lnTo>
                  <a:lnTo>
                    <a:pt x="380709" y="356691"/>
                  </a:lnTo>
                  <a:lnTo>
                    <a:pt x="495530" y="290702"/>
                  </a:lnTo>
                  <a:lnTo>
                    <a:pt x="593456" y="246889"/>
                  </a:lnTo>
                  <a:lnTo>
                    <a:pt x="723582" y="199910"/>
                  </a:lnTo>
                  <a:lnTo>
                    <a:pt x="1038859" y="93845"/>
                  </a:lnTo>
                  <a:lnTo>
                    <a:pt x="1218591" y="37666"/>
                  </a:lnTo>
                  <a:lnTo>
                    <a:pt x="1329956" y="12631"/>
                  </a:lnTo>
                  <a:lnTo>
                    <a:pt x="1440129" y="0"/>
                  </a:lnTo>
                </a:path>
              </a:pathLst>
            </a:custGeom>
            <a:ln w="12700">
              <a:solidFill>
                <a:srgbClr val="FFD6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726398" y="2099923"/>
            <a:ext cx="426084" cy="188785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R="36830" algn="ctr">
              <a:lnSpc>
                <a:spcPts val="1535"/>
              </a:lnSpc>
            </a:pPr>
            <a:r>
              <a:rPr sz="1300" dirty="0">
                <a:latin typeface="Arial"/>
                <a:cs typeface="Arial"/>
              </a:rPr>
              <a:t>Gp130 </a:t>
            </a:r>
            <a:r>
              <a:rPr sz="1300" spc="-10" dirty="0">
                <a:latin typeface="Arial"/>
                <a:cs typeface="Arial"/>
              </a:rPr>
              <a:t>complexes</a:t>
            </a:r>
            <a:endParaRPr sz="13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40"/>
              </a:spcBef>
            </a:pPr>
            <a:r>
              <a:rPr sz="1300" dirty="0">
                <a:latin typeface="Arial"/>
                <a:cs typeface="Arial"/>
              </a:rPr>
              <a:t>(%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of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pretreatment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value)</a:t>
            </a:r>
            <a:endParaRPr sz="13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671215" y="4586477"/>
            <a:ext cx="235585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dirty="0">
                <a:latin typeface="Arial"/>
                <a:cs typeface="Arial"/>
              </a:rPr>
              <a:t>Days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before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and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after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treatment</a:t>
            </a:r>
            <a:endParaRPr sz="13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162738" y="1724147"/>
            <a:ext cx="280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100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247472" y="2171137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80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247472" y="2618126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60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247472" y="3065115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40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247472" y="3512105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332207" y="3959094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1455021" y="1805701"/>
            <a:ext cx="2684145" cy="2367915"/>
            <a:chOff x="1455021" y="1805701"/>
            <a:chExt cx="2684145" cy="2367915"/>
          </a:xfrm>
        </p:grpSpPr>
        <p:sp>
          <p:nvSpPr>
            <p:cNvPr id="39" name="object 39"/>
            <p:cNvSpPr/>
            <p:nvPr/>
          </p:nvSpPr>
          <p:spPr>
            <a:xfrm>
              <a:off x="1455021" y="1818853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72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455021" y="2271166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72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455021" y="2723477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72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455021" y="3175789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72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455021" y="3628102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72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2140628" y="1969630"/>
              <a:ext cx="1983105" cy="1506220"/>
            </a:xfrm>
            <a:custGeom>
              <a:avLst/>
              <a:gdLst/>
              <a:ahLst/>
              <a:cxnLst/>
              <a:rect l="l" t="t" r="r" b="b"/>
              <a:pathLst>
                <a:path w="1983104" h="1506220">
                  <a:moveTo>
                    <a:pt x="0" y="1114945"/>
                  </a:moveTo>
                  <a:lnTo>
                    <a:pt x="6337" y="1505597"/>
                  </a:lnTo>
                  <a:lnTo>
                    <a:pt x="114160" y="1257054"/>
                  </a:lnTo>
                  <a:lnTo>
                    <a:pt x="187934" y="1108878"/>
                  </a:lnTo>
                  <a:lnTo>
                    <a:pt x="261708" y="1002274"/>
                  </a:lnTo>
                  <a:lnTo>
                    <a:pt x="369531" y="878446"/>
                  </a:lnTo>
                  <a:lnTo>
                    <a:pt x="539423" y="638704"/>
                  </a:lnTo>
                  <a:lnTo>
                    <a:pt x="691297" y="488842"/>
                  </a:lnTo>
                  <a:lnTo>
                    <a:pt x="910872" y="365907"/>
                  </a:lnTo>
                  <a:lnTo>
                    <a:pt x="1283868" y="206946"/>
                  </a:lnTo>
                  <a:lnTo>
                    <a:pt x="1512159" y="113437"/>
                  </a:lnTo>
                  <a:lnTo>
                    <a:pt x="1661064" y="60710"/>
                  </a:lnTo>
                  <a:lnTo>
                    <a:pt x="1796110" y="29365"/>
                  </a:lnTo>
                  <a:lnTo>
                    <a:pt x="1982825" y="0"/>
                  </a:lnTo>
                </a:path>
              </a:pathLst>
            </a:custGeom>
            <a:ln w="11353">
              <a:solidFill>
                <a:srgbClr val="14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2318006" y="2303266"/>
              <a:ext cx="1805939" cy="1064895"/>
            </a:xfrm>
            <a:custGeom>
              <a:avLst/>
              <a:gdLst/>
              <a:ahLst/>
              <a:cxnLst/>
              <a:rect l="l" t="t" r="r" b="b"/>
              <a:pathLst>
                <a:path w="1805939" h="1064895">
                  <a:moveTo>
                    <a:pt x="0" y="825652"/>
                  </a:moveTo>
                  <a:lnTo>
                    <a:pt x="6337" y="1064272"/>
                  </a:lnTo>
                  <a:lnTo>
                    <a:pt x="185826" y="834097"/>
                  </a:lnTo>
                  <a:lnTo>
                    <a:pt x="183718" y="1015695"/>
                  </a:lnTo>
                  <a:lnTo>
                    <a:pt x="316288" y="870226"/>
                  </a:lnTo>
                  <a:lnTo>
                    <a:pt x="420747" y="770485"/>
                  </a:lnTo>
                  <a:lnTo>
                    <a:pt x="551339" y="670346"/>
                  </a:lnTo>
                  <a:lnTo>
                    <a:pt x="762304" y="523684"/>
                  </a:lnTo>
                  <a:lnTo>
                    <a:pt x="1101679" y="305261"/>
                  </a:lnTo>
                  <a:lnTo>
                    <a:pt x="1323465" y="177903"/>
                  </a:lnTo>
                  <a:lnTo>
                    <a:pt x="1525455" y="92514"/>
                  </a:lnTo>
                  <a:lnTo>
                    <a:pt x="1805444" y="0"/>
                  </a:lnTo>
                </a:path>
              </a:pathLst>
            </a:custGeom>
            <a:ln w="11353">
              <a:solidFill>
                <a:srgbClr val="14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2681211" y="2594679"/>
              <a:ext cx="1440180" cy="699135"/>
            </a:xfrm>
            <a:custGeom>
              <a:avLst/>
              <a:gdLst/>
              <a:ahLst/>
              <a:cxnLst/>
              <a:rect l="l" t="t" r="r" b="b"/>
              <a:pathLst>
                <a:path w="1440179" h="699135">
                  <a:moveTo>
                    <a:pt x="2108" y="549021"/>
                  </a:moveTo>
                  <a:lnTo>
                    <a:pt x="0" y="698944"/>
                  </a:lnTo>
                  <a:lnTo>
                    <a:pt x="179489" y="557466"/>
                  </a:lnTo>
                  <a:lnTo>
                    <a:pt x="185826" y="684161"/>
                  </a:lnTo>
                  <a:lnTo>
                    <a:pt x="328326" y="579672"/>
                  </a:lnTo>
                  <a:lnTo>
                    <a:pt x="438954" y="505469"/>
                  </a:lnTo>
                  <a:lnTo>
                    <a:pt x="574526" y="426118"/>
                  </a:lnTo>
                  <a:lnTo>
                    <a:pt x="791857" y="306184"/>
                  </a:lnTo>
                  <a:lnTo>
                    <a:pt x="1102503" y="146988"/>
                  </a:lnTo>
                  <a:lnTo>
                    <a:pt x="1273579" y="62028"/>
                  </a:lnTo>
                  <a:lnTo>
                    <a:pt x="1365863" y="22600"/>
                  </a:lnTo>
                  <a:lnTo>
                    <a:pt x="1440129" y="0"/>
                  </a:lnTo>
                </a:path>
              </a:pathLst>
            </a:custGeom>
            <a:ln w="11353">
              <a:solidFill>
                <a:srgbClr val="14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542934" y="1819711"/>
              <a:ext cx="2573655" cy="2075180"/>
            </a:xfrm>
            <a:custGeom>
              <a:avLst/>
              <a:gdLst/>
              <a:ahLst/>
              <a:cxnLst/>
              <a:rect l="l" t="t" r="r" b="b"/>
              <a:pathLst>
                <a:path w="2573654" h="2075179">
                  <a:moveTo>
                    <a:pt x="2573375" y="18999"/>
                  </a:moveTo>
                  <a:lnTo>
                    <a:pt x="2238712" y="15390"/>
                  </a:lnTo>
                  <a:lnTo>
                    <a:pt x="2017482" y="32370"/>
                  </a:lnTo>
                  <a:lnTo>
                    <a:pt x="1810974" y="86305"/>
                  </a:lnTo>
                  <a:lnTo>
                    <a:pt x="1520482" y="193560"/>
                  </a:lnTo>
                  <a:lnTo>
                    <a:pt x="1224810" y="283879"/>
                  </a:lnTo>
                  <a:lnTo>
                    <a:pt x="1045014" y="388186"/>
                  </a:lnTo>
                  <a:lnTo>
                    <a:pt x="907978" y="573263"/>
                  </a:lnTo>
                  <a:lnTo>
                    <a:pt x="740587" y="905890"/>
                  </a:lnTo>
                  <a:lnTo>
                    <a:pt x="701522" y="983887"/>
                  </a:lnTo>
                  <a:lnTo>
                    <a:pt x="670902" y="1054758"/>
                  </a:lnTo>
                  <a:lnTo>
                    <a:pt x="632892" y="1158888"/>
                  </a:lnTo>
                  <a:lnTo>
                    <a:pt x="571652" y="1336662"/>
                  </a:lnTo>
                  <a:lnTo>
                    <a:pt x="494780" y="1643164"/>
                  </a:lnTo>
                  <a:lnTo>
                    <a:pt x="453307" y="1822245"/>
                  </a:lnTo>
                  <a:lnTo>
                    <a:pt x="432970" y="1943125"/>
                  </a:lnTo>
                  <a:lnTo>
                    <a:pt x="419506" y="2075027"/>
                  </a:lnTo>
                  <a:lnTo>
                    <a:pt x="419506" y="0"/>
                  </a:lnTo>
                  <a:lnTo>
                    <a:pt x="0" y="0"/>
                  </a:lnTo>
                </a:path>
              </a:pathLst>
            </a:custGeom>
            <a:ln w="11353">
              <a:solidFill>
                <a:srgbClr val="14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455021" y="4080414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72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608476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788372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968267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2148163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2328058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2507954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2687849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2867745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3047640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3227536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3407431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3587327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3767222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3947118" y="4080370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2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4127013" y="4084592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2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1545202" y="1812051"/>
              <a:ext cx="2587625" cy="2268855"/>
            </a:xfrm>
            <a:custGeom>
              <a:avLst/>
              <a:gdLst/>
              <a:ahLst/>
              <a:cxnLst/>
              <a:rect l="l" t="t" r="r" b="b"/>
              <a:pathLst>
                <a:path w="2587625" h="2268854">
                  <a:moveTo>
                    <a:pt x="0" y="0"/>
                  </a:moveTo>
                  <a:lnTo>
                    <a:pt x="0" y="2268359"/>
                  </a:lnTo>
                  <a:lnTo>
                    <a:pt x="2587104" y="2268359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5" name="object 65"/>
          <p:cNvSpPr txBox="1"/>
          <p:nvPr/>
        </p:nvSpPr>
        <p:spPr>
          <a:xfrm>
            <a:off x="5162803" y="4586477"/>
            <a:ext cx="235585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dirty="0">
                <a:latin typeface="Arial"/>
                <a:cs typeface="Arial"/>
              </a:rPr>
              <a:t>Days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before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and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after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treatment</a:t>
            </a:r>
            <a:endParaRPr sz="13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641620" y="1724147"/>
            <a:ext cx="280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100</a:t>
            </a:r>
            <a:endParaRPr sz="120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726354" y="2171137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80</a:t>
            </a:r>
            <a:endParaRPr sz="120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726354" y="2618126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60</a:t>
            </a:r>
            <a:endParaRPr sz="120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726354" y="3065115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40</a:t>
            </a:r>
            <a:endParaRPr sz="120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726354" y="3512105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811088" y="3959094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72" name="object 72"/>
          <p:cNvGrpSpPr/>
          <p:nvPr/>
        </p:nvGrpSpPr>
        <p:grpSpPr>
          <a:xfrm>
            <a:off x="8460553" y="1805701"/>
            <a:ext cx="2684145" cy="2367915"/>
            <a:chOff x="8460553" y="1805701"/>
            <a:chExt cx="2684145" cy="2367915"/>
          </a:xfrm>
        </p:grpSpPr>
        <p:sp>
          <p:nvSpPr>
            <p:cNvPr id="73" name="object 73"/>
            <p:cNvSpPr/>
            <p:nvPr/>
          </p:nvSpPr>
          <p:spPr>
            <a:xfrm>
              <a:off x="8550733" y="1812051"/>
              <a:ext cx="2587625" cy="2268855"/>
            </a:xfrm>
            <a:custGeom>
              <a:avLst/>
              <a:gdLst/>
              <a:ahLst/>
              <a:cxnLst/>
              <a:rect l="l" t="t" r="r" b="b"/>
              <a:pathLst>
                <a:path w="2587625" h="2268854">
                  <a:moveTo>
                    <a:pt x="0" y="0"/>
                  </a:moveTo>
                  <a:lnTo>
                    <a:pt x="0" y="2268359"/>
                  </a:lnTo>
                  <a:lnTo>
                    <a:pt x="2587104" y="2268359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8460553" y="1818853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7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8460553" y="2271166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7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8460553" y="2723477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7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8460553" y="3175789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7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8460553" y="3628102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7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8460553" y="4080414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7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8614007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8793902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8973798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9153693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9333589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9513484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9693381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9873275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10053171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10233068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10412962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10592859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10772754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10952650" y="4080370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2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11132545" y="4084592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2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9330747" y="2237812"/>
              <a:ext cx="1803400" cy="1579880"/>
            </a:xfrm>
            <a:custGeom>
              <a:avLst/>
              <a:gdLst/>
              <a:ahLst/>
              <a:cxnLst/>
              <a:rect l="l" t="t" r="r" b="b"/>
              <a:pathLst>
                <a:path w="1803400" h="1579879">
                  <a:moveTo>
                    <a:pt x="0" y="1336662"/>
                  </a:moveTo>
                  <a:lnTo>
                    <a:pt x="4229" y="1579498"/>
                  </a:lnTo>
                  <a:lnTo>
                    <a:pt x="181597" y="1277531"/>
                  </a:lnTo>
                  <a:lnTo>
                    <a:pt x="187934" y="1560499"/>
                  </a:lnTo>
                  <a:lnTo>
                    <a:pt x="437403" y="1207058"/>
                  </a:lnTo>
                  <a:lnTo>
                    <a:pt x="568291" y="1021495"/>
                  </a:lnTo>
                  <a:lnTo>
                    <a:pt x="623558" y="942836"/>
                  </a:lnTo>
                  <a:lnTo>
                    <a:pt x="646163" y="910107"/>
                  </a:lnTo>
                  <a:lnTo>
                    <a:pt x="815819" y="700527"/>
                  </a:lnTo>
                  <a:lnTo>
                    <a:pt x="918564" y="579637"/>
                  </a:lnTo>
                  <a:lnTo>
                    <a:pt x="995969" y="501509"/>
                  </a:lnTo>
                  <a:lnTo>
                    <a:pt x="1089609" y="420217"/>
                  </a:lnTo>
                  <a:lnTo>
                    <a:pt x="1315752" y="233100"/>
                  </a:lnTo>
                  <a:lnTo>
                    <a:pt x="1465479" y="126955"/>
                  </a:lnTo>
                  <a:lnTo>
                    <a:pt x="1605704" y="62387"/>
                  </a:lnTo>
                  <a:lnTo>
                    <a:pt x="1803336" y="0"/>
                  </a:lnTo>
                </a:path>
              </a:pathLst>
            </a:custGeom>
            <a:ln w="12699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9687614" y="2645350"/>
              <a:ext cx="1446530" cy="1100455"/>
            </a:xfrm>
            <a:custGeom>
              <a:avLst/>
              <a:gdLst/>
              <a:ahLst/>
              <a:cxnLst/>
              <a:rect l="l" t="t" r="r" b="b"/>
              <a:pathLst>
                <a:path w="1446529" h="1100454">
                  <a:moveTo>
                    <a:pt x="0" y="910120"/>
                  </a:moveTo>
                  <a:lnTo>
                    <a:pt x="3762" y="1016266"/>
                  </a:lnTo>
                  <a:lnTo>
                    <a:pt x="6337" y="1070344"/>
                  </a:lnTo>
                  <a:lnTo>
                    <a:pt x="8911" y="1089183"/>
                  </a:lnTo>
                  <a:lnTo>
                    <a:pt x="12674" y="1089609"/>
                  </a:lnTo>
                  <a:lnTo>
                    <a:pt x="42727" y="1059779"/>
                  </a:lnTo>
                  <a:lnTo>
                    <a:pt x="102676" y="998278"/>
                  </a:lnTo>
                  <a:lnTo>
                    <a:pt x="161439" y="937570"/>
                  </a:lnTo>
                  <a:lnTo>
                    <a:pt x="187934" y="910120"/>
                  </a:lnTo>
                  <a:lnTo>
                    <a:pt x="187934" y="1100162"/>
                  </a:lnTo>
                  <a:lnTo>
                    <a:pt x="382141" y="920446"/>
                  </a:lnTo>
                  <a:lnTo>
                    <a:pt x="490429" y="818529"/>
                  </a:lnTo>
                  <a:lnTo>
                    <a:pt x="551997" y="756600"/>
                  </a:lnTo>
                  <a:lnTo>
                    <a:pt x="606044" y="696849"/>
                  </a:lnTo>
                  <a:lnTo>
                    <a:pt x="930378" y="375943"/>
                  </a:lnTo>
                  <a:lnTo>
                    <a:pt x="1126034" y="196386"/>
                  </a:lnTo>
                  <a:lnTo>
                    <a:pt x="1271800" y="92848"/>
                  </a:lnTo>
                  <a:lnTo>
                    <a:pt x="1446466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7" name="object 97"/>
          <p:cNvSpPr txBox="1"/>
          <p:nvPr/>
        </p:nvSpPr>
        <p:spPr>
          <a:xfrm>
            <a:off x="8676747" y="4586477"/>
            <a:ext cx="235585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dirty="0">
                <a:latin typeface="Arial"/>
                <a:cs typeface="Arial"/>
              </a:rPr>
              <a:t>Days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before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and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after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treatment</a:t>
            </a:r>
            <a:endParaRPr sz="1300">
              <a:latin typeface="Arial"/>
              <a:cs typeface="Arial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8168264" y="1724147"/>
            <a:ext cx="280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100</a:t>
            </a:r>
            <a:endParaRPr sz="1200">
              <a:latin typeface="Arial"/>
              <a:cs typeface="Arial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8252998" y="2171137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80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8252998" y="2618126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60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8252998" y="3065115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40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8252998" y="3512105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8337732" y="3959094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1497669" y="4182233"/>
            <a:ext cx="196215" cy="3111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D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-</a:t>
            </a:r>
            <a:r>
              <a:rPr sz="1200" spc="-50" dirty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1859619" y="4357186"/>
            <a:ext cx="196215" cy="1358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1859619" y="4182259"/>
            <a:ext cx="196215" cy="11048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2221416" y="4357186"/>
            <a:ext cx="196215" cy="1358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2221416" y="4182259"/>
            <a:ext cx="196215" cy="11048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2583366" y="4357186"/>
            <a:ext cx="196215" cy="1358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2583366" y="4182259"/>
            <a:ext cx="196215" cy="11048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2945316" y="4357186"/>
            <a:ext cx="196215" cy="1358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2945316" y="4182259"/>
            <a:ext cx="196215" cy="11048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3307267" y="4357186"/>
            <a:ext cx="196215" cy="1358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3307267" y="4182259"/>
            <a:ext cx="196215" cy="11048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8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3669217" y="4179518"/>
            <a:ext cx="196215" cy="3136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spc="-25" dirty="0">
                <a:latin typeface="Arial"/>
                <a:cs typeface="Arial"/>
              </a:rPr>
              <a:t>D10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4031167" y="4179518"/>
            <a:ext cx="196215" cy="3136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spc="-25" dirty="0">
                <a:latin typeface="Arial"/>
                <a:cs typeface="Arial"/>
              </a:rPr>
              <a:t>D12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4977418" y="4182081"/>
            <a:ext cx="196215" cy="3111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D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-</a:t>
            </a:r>
            <a:r>
              <a:rPr sz="1200" spc="-50" dirty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5339368" y="4357034"/>
            <a:ext cx="196215" cy="1358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5339368" y="4182107"/>
            <a:ext cx="196215" cy="11048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5701165" y="4357034"/>
            <a:ext cx="196215" cy="1358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5701165" y="4182107"/>
            <a:ext cx="196215" cy="11048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6063115" y="4357034"/>
            <a:ext cx="196215" cy="1358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6063115" y="4182107"/>
            <a:ext cx="196215" cy="11048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6425065" y="4357034"/>
            <a:ext cx="196215" cy="1358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6425065" y="4182107"/>
            <a:ext cx="196215" cy="11048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6787015" y="4357034"/>
            <a:ext cx="196215" cy="1358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6787015" y="4182107"/>
            <a:ext cx="196215" cy="11048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8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7148965" y="4179366"/>
            <a:ext cx="196215" cy="3136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spc="-25" dirty="0">
                <a:latin typeface="Arial"/>
                <a:cs typeface="Arial"/>
              </a:rPr>
              <a:t>D10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7510915" y="4179366"/>
            <a:ext cx="196215" cy="3136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spc="-25" dirty="0">
                <a:latin typeface="Arial"/>
                <a:cs typeface="Arial"/>
              </a:rPr>
              <a:t>D12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8503649" y="4181928"/>
            <a:ext cx="196215" cy="3111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D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-</a:t>
            </a:r>
            <a:r>
              <a:rPr sz="1200" spc="-50" dirty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8865599" y="4356881"/>
            <a:ext cx="196215" cy="1358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8865599" y="4181954"/>
            <a:ext cx="196215" cy="11048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9227397" y="4356881"/>
            <a:ext cx="196215" cy="1358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9227397" y="4181954"/>
            <a:ext cx="196215" cy="11048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9589347" y="4356881"/>
            <a:ext cx="196215" cy="1358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9589347" y="4181954"/>
            <a:ext cx="196215" cy="11048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9951297" y="4356881"/>
            <a:ext cx="196215" cy="1358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9951297" y="4181954"/>
            <a:ext cx="196215" cy="11048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10313247" y="4356881"/>
            <a:ext cx="196215" cy="1358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10313247" y="4181954"/>
            <a:ext cx="196215" cy="11048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8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10675197" y="4179213"/>
            <a:ext cx="196215" cy="3136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spc="-25" dirty="0">
                <a:latin typeface="Arial"/>
                <a:cs typeface="Arial"/>
              </a:rPr>
              <a:t>D10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11037147" y="4179213"/>
            <a:ext cx="196215" cy="3136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spc="-25" dirty="0">
                <a:latin typeface="Arial"/>
                <a:cs typeface="Arial"/>
              </a:rPr>
              <a:t>D12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2379830" y="1260940"/>
            <a:ext cx="869950" cy="2298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350" b="1" spc="-20" dirty="0">
                <a:latin typeface="Arial"/>
                <a:cs typeface="Arial"/>
              </a:rPr>
              <a:t>Siltuximab</a:t>
            </a:r>
            <a:endParaRPr sz="1350">
              <a:latin typeface="Arial"/>
              <a:cs typeface="Arial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5809660" y="1260940"/>
            <a:ext cx="978535" cy="2298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350" b="1" spc="-30" dirty="0">
                <a:latin typeface="Arial"/>
                <a:cs typeface="Arial"/>
              </a:rPr>
              <a:t>Tocilizumab</a:t>
            </a:r>
            <a:endParaRPr sz="1350">
              <a:latin typeface="Arial"/>
              <a:cs typeface="Arial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8740438" y="1260940"/>
            <a:ext cx="2120900" cy="43434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452755" marR="5080" indent="-440690">
              <a:lnSpc>
                <a:spcPts val="1610"/>
              </a:lnSpc>
              <a:spcBef>
                <a:spcPts val="150"/>
              </a:spcBef>
            </a:pPr>
            <a:r>
              <a:rPr sz="1350" b="1" spc="-25" dirty="0">
                <a:latin typeface="Arial"/>
                <a:cs typeface="Arial"/>
              </a:rPr>
              <a:t>Combination </a:t>
            </a:r>
            <a:r>
              <a:rPr sz="1350" b="1" dirty="0">
                <a:latin typeface="Arial"/>
                <a:cs typeface="Arial"/>
              </a:rPr>
              <a:t>of</a:t>
            </a:r>
            <a:r>
              <a:rPr sz="1350" b="1" spc="-25" dirty="0">
                <a:latin typeface="Arial"/>
                <a:cs typeface="Arial"/>
              </a:rPr>
              <a:t> siltuximab </a:t>
            </a:r>
            <a:r>
              <a:rPr sz="1350" b="1" dirty="0">
                <a:latin typeface="Arial"/>
                <a:cs typeface="Arial"/>
              </a:rPr>
              <a:t>and</a:t>
            </a:r>
            <a:r>
              <a:rPr sz="1350" b="1" spc="-85" dirty="0">
                <a:latin typeface="Arial"/>
                <a:cs typeface="Arial"/>
              </a:rPr>
              <a:t> </a:t>
            </a:r>
            <a:r>
              <a:rPr sz="1350" b="1" spc="-10" dirty="0">
                <a:latin typeface="Arial"/>
                <a:cs typeface="Arial"/>
              </a:rPr>
              <a:t>tocilizumab</a:t>
            </a:r>
            <a:endParaRPr sz="1350">
              <a:latin typeface="Arial"/>
              <a:cs typeface="Arial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5139772" y="5268192"/>
            <a:ext cx="5978525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spc="-10" dirty="0">
                <a:latin typeface="Arial"/>
                <a:cs typeface="Arial"/>
              </a:rPr>
              <a:t>Scenario</a:t>
            </a:r>
            <a:r>
              <a:rPr sz="1300" b="1" spc="-60" dirty="0">
                <a:latin typeface="Arial"/>
                <a:cs typeface="Arial"/>
              </a:rPr>
              <a:t> </a:t>
            </a:r>
            <a:r>
              <a:rPr sz="1300" b="1" spc="-10" dirty="0">
                <a:latin typeface="Arial"/>
                <a:cs typeface="Arial"/>
              </a:rPr>
              <a:t>modelled:</a:t>
            </a:r>
            <a:r>
              <a:rPr sz="1300" b="1" spc="-6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mAb</a:t>
            </a:r>
            <a:r>
              <a:rPr sz="1300" spc="-5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concentration</a:t>
            </a:r>
            <a:r>
              <a:rPr sz="1300" spc="-6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in</a:t>
            </a:r>
            <a:r>
              <a:rPr sz="1300" spc="-6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BAF</a:t>
            </a:r>
            <a:r>
              <a:rPr sz="1300" spc="-5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10%</a:t>
            </a:r>
            <a:r>
              <a:rPr sz="1300" spc="-6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of</a:t>
            </a:r>
            <a:r>
              <a:rPr sz="1300" spc="-5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that</a:t>
            </a:r>
            <a:r>
              <a:rPr sz="1300" spc="-6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in</a:t>
            </a:r>
            <a:r>
              <a:rPr sz="1300" spc="-6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plasma;</a:t>
            </a:r>
            <a:r>
              <a:rPr sz="1300" spc="-5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3</a:t>
            </a:r>
            <a:r>
              <a:rPr sz="1300" spc="-6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ng/ml</a:t>
            </a:r>
            <a:r>
              <a:rPr sz="1300" spc="-55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IL-</a:t>
            </a:r>
            <a:r>
              <a:rPr sz="1300" spc="-50" dirty="0">
                <a:latin typeface="Arial"/>
                <a:cs typeface="Arial"/>
              </a:rPr>
              <a:t>6</a:t>
            </a:r>
            <a:endParaRPr sz="1300">
              <a:latin typeface="Arial"/>
              <a:cs typeface="Arial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285334" y="233733"/>
            <a:ext cx="2637155" cy="927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-10" dirty="0">
                <a:latin typeface="Arial"/>
                <a:cs typeface="Arial"/>
              </a:rPr>
              <a:t>SUPPLEMENTARY</a:t>
            </a:r>
            <a:r>
              <a:rPr sz="1500" b="1" spc="-6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FIGURE</a:t>
            </a:r>
            <a:r>
              <a:rPr sz="1500" b="1" spc="-25" dirty="0">
                <a:latin typeface="Arial"/>
                <a:cs typeface="Arial"/>
              </a:rPr>
              <a:t> </a:t>
            </a:r>
            <a:r>
              <a:rPr sz="1500" b="1" spc="-50" dirty="0">
                <a:latin typeface="Arial"/>
                <a:cs typeface="Arial"/>
              </a:rPr>
              <a:t>2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50">
              <a:latin typeface="Arial"/>
              <a:cs typeface="Arial"/>
            </a:endParaRPr>
          </a:p>
          <a:p>
            <a:pPr marR="102870" algn="ctr">
              <a:lnSpc>
                <a:spcPct val="100000"/>
              </a:lnSpc>
            </a:pPr>
            <a:r>
              <a:rPr sz="1300" b="1" dirty="0">
                <a:latin typeface="Arial"/>
                <a:cs typeface="Arial"/>
              </a:rPr>
              <a:t>A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0572" y="2647026"/>
            <a:ext cx="210185" cy="83883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535"/>
              </a:lnSpc>
            </a:pPr>
            <a:r>
              <a:rPr sz="1300" dirty="0">
                <a:latin typeface="Arial"/>
                <a:cs typeface="Arial"/>
              </a:rPr>
              <a:t>CRP</a:t>
            </a:r>
            <a:r>
              <a:rPr sz="1300" spc="-3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(mg/l)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71215" y="4586477"/>
            <a:ext cx="235585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dirty="0">
                <a:latin typeface="Arial"/>
                <a:cs typeface="Arial"/>
              </a:rPr>
              <a:t>Days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before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and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after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treatment</a:t>
            </a:r>
            <a:endParaRPr sz="13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63906" y="4586477"/>
            <a:ext cx="235585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dirty="0">
                <a:latin typeface="Arial"/>
                <a:cs typeface="Arial"/>
              </a:rPr>
              <a:t>Days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before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and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after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treatment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665016" y="4586477"/>
            <a:ext cx="235585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dirty="0">
                <a:latin typeface="Arial"/>
                <a:cs typeface="Arial"/>
              </a:rPr>
              <a:t>Days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before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and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after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treatment</a:t>
            </a:r>
            <a:endParaRPr sz="13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62738" y="1557788"/>
            <a:ext cx="280035" cy="261620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700"/>
              </a:spcBef>
            </a:pPr>
            <a:r>
              <a:rPr sz="1200" spc="-25" dirty="0">
                <a:latin typeface="Arial"/>
                <a:cs typeface="Arial"/>
              </a:rPr>
              <a:t>216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600"/>
              </a:spcBef>
            </a:pPr>
            <a:r>
              <a:rPr sz="1200" spc="-25" dirty="0">
                <a:latin typeface="Arial"/>
                <a:cs typeface="Arial"/>
              </a:rPr>
              <a:t>192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600"/>
              </a:spcBef>
            </a:pPr>
            <a:r>
              <a:rPr sz="1200" spc="-25" dirty="0">
                <a:latin typeface="Arial"/>
                <a:cs typeface="Arial"/>
              </a:rPr>
              <a:t>168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600"/>
              </a:spcBef>
            </a:pPr>
            <a:r>
              <a:rPr sz="1200" spc="-25" dirty="0">
                <a:latin typeface="Arial"/>
                <a:cs typeface="Arial"/>
              </a:rPr>
              <a:t>144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600"/>
              </a:spcBef>
            </a:pPr>
            <a:r>
              <a:rPr sz="1200" spc="-25" dirty="0">
                <a:latin typeface="Arial"/>
                <a:cs typeface="Arial"/>
              </a:rPr>
              <a:t>120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600"/>
              </a:spcBef>
            </a:pPr>
            <a:r>
              <a:rPr sz="1200" spc="-25" dirty="0">
                <a:latin typeface="Arial"/>
                <a:cs typeface="Arial"/>
              </a:rPr>
              <a:t>96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600"/>
              </a:spcBef>
            </a:pPr>
            <a:r>
              <a:rPr sz="1200" spc="-25" dirty="0">
                <a:latin typeface="Arial"/>
                <a:cs typeface="Arial"/>
              </a:rPr>
              <a:t>72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600"/>
              </a:spcBef>
            </a:pPr>
            <a:r>
              <a:rPr sz="1200" spc="-25" dirty="0">
                <a:latin typeface="Arial"/>
                <a:cs typeface="Arial"/>
              </a:rPr>
              <a:t>48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600"/>
              </a:spcBef>
            </a:pPr>
            <a:r>
              <a:rPr sz="1200" spc="-25" dirty="0">
                <a:latin typeface="Arial"/>
                <a:cs typeface="Arial"/>
              </a:rPr>
              <a:t>24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600"/>
              </a:spcBef>
            </a:pPr>
            <a:r>
              <a:rPr sz="1200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455021" y="1731242"/>
            <a:ext cx="2684145" cy="2442210"/>
            <a:chOff x="1455021" y="1731242"/>
            <a:chExt cx="2684145" cy="2442210"/>
          </a:xfrm>
        </p:grpSpPr>
        <p:sp>
          <p:nvSpPr>
            <p:cNvPr id="8" name="object 8"/>
            <p:cNvSpPr/>
            <p:nvPr/>
          </p:nvSpPr>
          <p:spPr>
            <a:xfrm>
              <a:off x="1455021" y="1742834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72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455021" y="2262296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72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455021" y="2002564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72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455021" y="2522028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72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455021" y="2781759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72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455021" y="3041489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72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455021" y="3560952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72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455021" y="3301221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72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455021" y="4080414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72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455021" y="3820684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72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608476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788372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968267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148163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328058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507954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687849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867745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047640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227536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407431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587327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767222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947118" y="4080370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2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127013" y="4084592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2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545202" y="1737592"/>
              <a:ext cx="2587625" cy="2343150"/>
            </a:xfrm>
            <a:custGeom>
              <a:avLst/>
              <a:gdLst/>
              <a:ahLst/>
              <a:cxnLst/>
              <a:rect l="l" t="t" r="r" b="b"/>
              <a:pathLst>
                <a:path w="2587625" h="2343150">
                  <a:moveTo>
                    <a:pt x="0" y="0"/>
                  </a:moveTo>
                  <a:lnTo>
                    <a:pt x="0" y="2342819"/>
                  </a:lnTo>
                  <a:lnTo>
                    <a:pt x="2587104" y="2342819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558610" y="1893612"/>
              <a:ext cx="2564130" cy="1988820"/>
            </a:xfrm>
            <a:custGeom>
              <a:avLst/>
              <a:gdLst/>
              <a:ahLst/>
              <a:cxnLst/>
              <a:rect l="l" t="t" r="r" b="b"/>
              <a:pathLst>
                <a:path w="2564129" h="1988820">
                  <a:moveTo>
                    <a:pt x="0" y="0"/>
                  </a:moveTo>
                  <a:lnTo>
                    <a:pt x="414007" y="0"/>
                  </a:lnTo>
                  <a:lnTo>
                    <a:pt x="473395" y="821297"/>
                  </a:lnTo>
                  <a:lnTo>
                    <a:pt x="532784" y="1256955"/>
                  </a:lnTo>
                  <a:lnTo>
                    <a:pt x="627805" y="1452676"/>
                  </a:lnTo>
                  <a:lnTo>
                    <a:pt x="794092" y="1554162"/>
                  </a:lnTo>
                  <a:lnTo>
                    <a:pt x="883046" y="1596525"/>
                  </a:lnTo>
                  <a:lnTo>
                    <a:pt x="951410" y="1592168"/>
                  </a:lnTo>
                  <a:lnTo>
                    <a:pt x="1034030" y="1524464"/>
                  </a:lnTo>
                  <a:lnTo>
                    <a:pt x="1165745" y="1376781"/>
                  </a:lnTo>
                  <a:lnTo>
                    <a:pt x="1335282" y="1184693"/>
                  </a:lnTo>
                  <a:lnTo>
                    <a:pt x="1453384" y="1059514"/>
                  </a:lnTo>
                  <a:lnTo>
                    <a:pt x="1575482" y="946211"/>
                  </a:lnTo>
                  <a:lnTo>
                    <a:pt x="1757006" y="789749"/>
                  </a:lnTo>
                  <a:lnTo>
                    <a:pt x="2016670" y="546057"/>
                  </a:lnTo>
                  <a:lnTo>
                    <a:pt x="2187249" y="408076"/>
                  </a:lnTo>
                  <a:lnTo>
                    <a:pt x="2344367" y="324730"/>
                  </a:lnTo>
                  <a:lnTo>
                    <a:pt x="2563647" y="244944"/>
                  </a:lnTo>
                </a:path>
                <a:path w="2564129" h="1988820">
                  <a:moveTo>
                    <a:pt x="0" y="0"/>
                  </a:moveTo>
                  <a:lnTo>
                    <a:pt x="414007" y="0"/>
                  </a:lnTo>
                  <a:lnTo>
                    <a:pt x="468515" y="846900"/>
                  </a:lnTo>
                  <a:lnTo>
                    <a:pt x="533315" y="1311328"/>
                  </a:lnTo>
                  <a:lnTo>
                    <a:pt x="650377" y="1557201"/>
                  </a:lnTo>
                  <a:lnTo>
                    <a:pt x="861669" y="1748434"/>
                  </a:lnTo>
                  <a:lnTo>
                    <a:pt x="959330" y="1831906"/>
                  </a:lnTo>
                  <a:lnTo>
                    <a:pt x="1049073" y="1846092"/>
                  </a:lnTo>
                  <a:lnTo>
                    <a:pt x="1182370" y="1778718"/>
                  </a:lnTo>
                  <a:lnTo>
                    <a:pt x="1410690" y="1617510"/>
                  </a:lnTo>
                  <a:lnTo>
                    <a:pt x="1640660" y="1452175"/>
                  </a:lnTo>
                  <a:lnTo>
                    <a:pt x="1785505" y="1348012"/>
                  </a:lnTo>
                  <a:lnTo>
                    <a:pt x="1906595" y="1260876"/>
                  </a:lnTo>
                  <a:lnTo>
                    <a:pt x="2065299" y="1146619"/>
                  </a:lnTo>
                  <a:lnTo>
                    <a:pt x="2222747" y="1033545"/>
                  </a:lnTo>
                  <a:lnTo>
                    <a:pt x="2327141" y="962639"/>
                  </a:lnTo>
                  <a:lnTo>
                    <a:pt x="2425201" y="904008"/>
                  </a:lnTo>
                  <a:lnTo>
                    <a:pt x="2563647" y="827760"/>
                  </a:lnTo>
                </a:path>
                <a:path w="2564129" h="1988820">
                  <a:moveTo>
                    <a:pt x="0" y="0"/>
                  </a:moveTo>
                  <a:lnTo>
                    <a:pt x="414007" y="0"/>
                  </a:lnTo>
                  <a:lnTo>
                    <a:pt x="468515" y="861547"/>
                  </a:lnTo>
                  <a:lnTo>
                    <a:pt x="533315" y="1333498"/>
                  </a:lnTo>
                  <a:lnTo>
                    <a:pt x="650377" y="1582142"/>
                  </a:lnTo>
                  <a:lnTo>
                    <a:pt x="861669" y="1773770"/>
                  </a:lnTo>
                  <a:lnTo>
                    <a:pt x="981897" y="1910040"/>
                  </a:lnTo>
                  <a:lnTo>
                    <a:pt x="1079163" y="1969101"/>
                  </a:lnTo>
                  <a:lnTo>
                    <a:pt x="1204937" y="1963228"/>
                  </a:lnTo>
                  <a:lnTo>
                    <a:pt x="1410690" y="1904695"/>
                  </a:lnTo>
                  <a:lnTo>
                    <a:pt x="1632415" y="1847548"/>
                  </a:lnTo>
                  <a:lnTo>
                    <a:pt x="1790788" y="1795945"/>
                  </a:lnTo>
                  <a:lnTo>
                    <a:pt x="1961830" y="1720586"/>
                  </a:lnTo>
                  <a:lnTo>
                    <a:pt x="2221560" y="1592173"/>
                  </a:lnTo>
                  <a:lnTo>
                    <a:pt x="2288670" y="1567000"/>
                  </a:lnTo>
                  <a:lnTo>
                    <a:pt x="2346674" y="1541232"/>
                  </a:lnTo>
                  <a:lnTo>
                    <a:pt x="2427643" y="1499231"/>
                  </a:lnTo>
                  <a:lnTo>
                    <a:pt x="2563647" y="1425359"/>
                  </a:lnTo>
                </a:path>
                <a:path w="2564129" h="1988820">
                  <a:moveTo>
                    <a:pt x="0" y="0"/>
                  </a:moveTo>
                  <a:lnTo>
                    <a:pt x="414007" y="0"/>
                  </a:lnTo>
                  <a:lnTo>
                    <a:pt x="466103" y="838414"/>
                  </a:lnTo>
                  <a:lnTo>
                    <a:pt x="529880" y="1306833"/>
                  </a:lnTo>
                  <a:lnTo>
                    <a:pt x="647109" y="1575307"/>
                  </a:lnTo>
                  <a:lnTo>
                    <a:pt x="859561" y="1813890"/>
                  </a:lnTo>
                  <a:lnTo>
                    <a:pt x="938252" y="1919871"/>
                  </a:lnTo>
                  <a:lnTo>
                    <a:pt x="1021892" y="1972795"/>
                  </a:lnTo>
                  <a:lnTo>
                    <a:pt x="1162149" y="1988501"/>
                  </a:lnTo>
                  <a:lnTo>
                    <a:pt x="1410690" y="1982825"/>
                  </a:lnTo>
                  <a:lnTo>
                    <a:pt x="1638946" y="1967453"/>
                  </a:lnTo>
                  <a:lnTo>
                    <a:pt x="1835130" y="1931095"/>
                  </a:lnTo>
                  <a:lnTo>
                    <a:pt x="2107334" y="1845640"/>
                  </a:lnTo>
                  <a:lnTo>
                    <a:pt x="2563647" y="1682978"/>
                  </a:lnTo>
                </a:path>
              </a:pathLst>
            </a:custGeom>
            <a:ln w="11353">
              <a:solidFill>
                <a:srgbClr val="14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1497669" y="4182233"/>
            <a:ext cx="196215" cy="3111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D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-</a:t>
            </a:r>
            <a:r>
              <a:rPr sz="1200" spc="-50" dirty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859619" y="4357186"/>
            <a:ext cx="196215" cy="1358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859619" y="4182259"/>
            <a:ext cx="196215" cy="11048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221416" y="4357186"/>
            <a:ext cx="196215" cy="1358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221416" y="4182259"/>
            <a:ext cx="196215" cy="11048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583366" y="4357186"/>
            <a:ext cx="196215" cy="1358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583366" y="4182259"/>
            <a:ext cx="196215" cy="11048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945316" y="4357186"/>
            <a:ext cx="196215" cy="1358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945316" y="4182259"/>
            <a:ext cx="196215" cy="11048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307267" y="4357186"/>
            <a:ext cx="196215" cy="1358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307267" y="4182259"/>
            <a:ext cx="196215" cy="11048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8</a:t>
            </a:r>
            <a:endParaRPr sz="12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669217" y="4179518"/>
            <a:ext cx="196215" cy="3136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spc="-25" dirty="0">
                <a:latin typeface="Arial"/>
                <a:cs typeface="Arial"/>
              </a:rPr>
              <a:t>D10</a:t>
            </a:r>
            <a:endParaRPr sz="12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031167" y="4179518"/>
            <a:ext cx="196215" cy="3136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spc="-25" dirty="0">
                <a:latin typeface="Arial"/>
                <a:cs typeface="Arial"/>
              </a:rPr>
              <a:t>D12</a:t>
            </a:r>
            <a:endParaRPr sz="12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379836" y="1260940"/>
            <a:ext cx="869950" cy="2298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350" b="1" spc="-20" dirty="0">
                <a:latin typeface="Arial"/>
                <a:cs typeface="Arial"/>
              </a:rPr>
              <a:t>Siltuximab</a:t>
            </a:r>
            <a:endParaRPr sz="135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8740615" y="1260940"/>
            <a:ext cx="2120900" cy="43434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452755" marR="5080" indent="-440690">
              <a:lnSpc>
                <a:spcPts val="1610"/>
              </a:lnSpc>
              <a:spcBef>
                <a:spcPts val="150"/>
              </a:spcBef>
            </a:pPr>
            <a:r>
              <a:rPr sz="1350" b="1" spc="-25" dirty="0">
                <a:latin typeface="Arial"/>
                <a:cs typeface="Arial"/>
              </a:rPr>
              <a:t>Combination </a:t>
            </a:r>
            <a:r>
              <a:rPr sz="1350" b="1" dirty="0">
                <a:latin typeface="Arial"/>
                <a:cs typeface="Arial"/>
              </a:rPr>
              <a:t>of</a:t>
            </a:r>
            <a:r>
              <a:rPr sz="1350" b="1" spc="-25" dirty="0">
                <a:latin typeface="Arial"/>
                <a:cs typeface="Arial"/>
              </a:rPr>
              <a:t> siltuximab </a:t>
            </a:r>
            <a:r>
              <a:rPr sz="1350" b="1" dirty="0">
                <a:latin typeface="Arial"/>
                <a:cs typeface="Arial"/>
              </a:rPr>
              <a:t>and</a:t>
            </a:r>
            <a:r>
              <a:rPr sz="1350" b="1" spc="-85" dirty="0">
                <a:latin typeface="Arial"/>
                <a:cs typeface="Arial"/>
              </a:rPr>
              <a:t> </a:t>
            </a:r>
            <a:r>
              <a:rPr sz="1350" b="1" spc="-10" dirty="0">
                <a:latin typeface="Arial"/>
                <a:cs typeface="Arial"/>
              </a:rPr>
              <a:t>tocilizumab</a:t>
            </a:r>
            <a:endParaRPr sz="135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139772" y="5268192"/>
            <a:ext cx="5978525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spc="-10" dirty="0">
                <a:latin typeface="Arial"/>
                <a:cs typeface="Arial"/>
              </a:rPr>
              <a:t>Scenario</a:t>
            </a:r>
            <a:r>
              <a:rPr sz="1300" b="1" spc="-60" dirty="0">
                <a:latin typeface="Arial"/>
                <a:cs typeface="Arial"/>
              </a:rPr>
              <a:t> </a:t>
            </a:r>
            <a:r>
              <a:rPr sz="1300" b="1" spc="-10" dirty="0">
                <a:latin typeface="Arial"/>
                <a:cs typeface="Arial"/>
              </a:rPr>
              <a:t>modelled:</a:t>
            </a:r>
            <a:r>
              <a:rPr sz="1300" b="1" spc="-6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mAb</a:t>
            </a:r>
            <a:r>
              <a:rPr sz="1300" spc="-5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concentration</a:t>
            </a:r>
            <a:r>
              <a:rPr sz="1300" spc="-6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in</a:t>
            </a:r>
            <a:r>
              <a:rPr sz="1300" spc="-6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BAF</a:t>
            </a:r>
            <a:r>
              <a:rPr sz="1300" spc="-5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10%</a:t>
            </a:r>
            <a:r>
              <a:rPr sz="1300" spc="-6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of</a:t>
            </a:r>
            <a:r>
              <a:rPr sz="1300" spc="-5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that</a:t>
            </a:r>
            <a:r>
              <a:rPr sz="1300" spc="-6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in</a:t>
            </a:r>
            <a:r>
              <a:rPr sz="1300" spc="-6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plasma;</a:t>
            </a:r>
            <a:r>
              <a:rPr sz="1300" spc="-5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3</a:t>
            </a:r>
            <a:r>
              <a:rPr sz="1300" spc="-6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ng/ml</a:t>
            </a:r>
            <a:r>
              <a:rPr sz="1300" spc="-55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IL-</a:t>
            </a:r>
            <a:r>
              <a:rPr sz="1300" spc="-50" dirty="0">
                <a:latin typeface="Arial"/>
                <a:cs typeface="Arial"/>
              </a:rPr>
              <a:t>6</a:t>
            </a:r>
            <a:endParaRPr sz="13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639004" y="1557788"/>
            <a:ext cx="280035" cy="261620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700"/>
              </a:spcBef>
            </a:pPr>
            <a:r>
              <a:rPr sz="1200" spc="-25" dirty="0">
                <a:latin typeface="Arial"/>
                <a:cs typeface="Arial"/>
              </a:rPr>
              <a:t>216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600"/>
              </a:spcBef>
            </a:pPr>
            <a:r>
              <a:rPr sz="1200" spc="-25" dirty="0">
                <a:latin typeface="Arial"/>
                <a:cs typeface="Arial"/>
              </a:rPr>
              <a:t>192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600"/>
              </a:spcBef>
            </a:pPr>
            <a:r>
              <a:rPr sz="1200" spc="-25" dirty="0">
                <a:latin typeface="Arial"/>
                <a:cs typeface="Arial"/>
              </a:rPr>
              <a:t>168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600"/>
              </a:spcBef>
            </a:pPr>
            <a:r>
              <a:rPr sz="1200" spc="-25" dirty="0">
                <a:latin typeface="Arial"/>
                <a:cs typeface="Arial"/>
              </a:rPr>
              <a:t>144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600"/>
              </a:spcBef>
            </a:pPr>
            <a:r>
              <a:rPr sz="1200" spc="-25" dirty="0">
                <a:latin typeface="Arial"/>
                <a:cs typeface="Arial"/>
              </a:rPr>
              <a:t>120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600"/>
              </a:spcBef>
            </a:pPr>
            <a:r>
              <a:rPr sz="1200" spc="-25" dirty="0">
                <a:latin typeface="Arial"/>
                <a:cs typeface="Arial"/>
              </a:rPr>
              <a:t>96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600"/>
              </a:spcBef>
            </a:pPr>
            <a:r>
              <a:rPr sz="1200" spc="-25" dirty="0">
                <a:latin typeface="Arial"/>
                <a:cs typeface="Arial"/>
              </a:rPr>
              <a:t>72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600"/>
              </a:spcBef>
            </a:pPr>
            <a:r>
              <a:rPr sz="1200" spc="-25" dirty="0">
                <a:latin typeface="Arial"/>
                <a:cs typeface="Arial"/>
              </a:rPr>
              <a:t>48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600"/>
              </a:spcBef>
            </a:pPr>
            <a:r>
              <a:rPr sz="1200" spc="-25" dirty="0">
                <a:latin typeface="Arial"/>
                <a:cs typeface="Arial"/>
              </a:rPr>
              <a:t>24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600"/>
              </a:spcBef>
            </a:pPr>
            <a:r>
              <a:rPr sz="1200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52" name="object 52"/>
          <p:cNvGrpSpPr/>
          <p:nvPr/>
        </p:nvGrpSpPr>
        <p:grpSpPr>
          <a:xfrm>
            <a:off x="4931286" y="1731242"/>
            <a:ext cx="2684145" cy="2442210"/>
            <a:chOff x="4931286" y="1731242"/>
            <a:chExt cx="2684145" cy="2442210"/>
          </a:xfrm>
        </p:grpSpPr>
        <p:sp>
          <p:nvSpPr>
            <p:cNvPr id="53" name="object 53"/>
            <p:cNvSpPr/>
            <p:nvPr/>
          </p:nvSpPr>
          <p:spPr>
            <a:xfrm>
              <a:off x="4931286" y="1742834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7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931286" y="2262296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7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931286" y="2002564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7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4931286" y="2522028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7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4931286" y="2781759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7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4931286" y="3041489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7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4931286" y="3560952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7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4931286" y="3301221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7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4931286" y="4080414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7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4931286" y="3820684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7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5084741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5264636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5444532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5624427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5804324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5984219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164115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6344010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6523906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6703801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6883697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063592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43488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423383" y="4080370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2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603279" y="4084592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2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5021468" y="1737592"/>
              <a:ext cx="2587625" cy="2343150"/>
            </a:xfrm>
            <a:custGeom>
              <a:avLst/>
              <a:gdLst/>
              <a:ahLst/>
              <a:cxnLst/>
              <a:rect l="l" t="t" r="r" b="b"/>
              <a:pathLst>
                <a:path w="2587625" h="2343150">
                  <a:moveTo>
                    <a:pt x="0" y="0"/>
                  </a:moveTo>
                  <a:lnTo>
                    <a:pt x="0" y="2342819"/>
                  </a:lnTo>
                  <a:lnTo>
                    <a:pt x="2587104" y="2342819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5034875" y="1893612"/>
              <a:ext cx="2557780" cy="1114425"/>
            </a:xfrm>
            <a:custGeom>
              <a:avLst/>
              <a:gdLst/>
              <a:ahLst/>
              <a:cxnLst/>
              <a:rect l="l" t="t" r="r" b="b"/>
              <a:pathLst>
                <a:path w="2557779" h="1114425">
                  <a:moveTo>
                    <a:pt x="0" y="0"/>
                  </a:moveTo>
                  <a:lnTo>
                    <a:pt x="414007" y="0"/>
                  </a:lnTo>
                  <a:lnTo>
                    <a:pt x="454304" y="509544"/>
                  </a:lnTo>
                  <a:lnTo>
                    <a:pt x="493545" y="787466"/>
                  </a:lnTo>
                  <a:lnTo>
                    <a:pt x="554958" y="931034"/>
                  </a:lnTo>
                  <a:lnTo>
                    <a:pt x="661771" y="1037513"/>
                  </a:lnTo>
                  <a:lnTo>
                    <a:pt x="708667" y="1104494"/>
                  </a:lnTo>
                  <a:lnTo>
                    <a:pt x="762425" y="1114064"/>
                  </a:lnTo>
                  <a:lnTo>
                    <a:pt x="857360" y="1054742"/>
                  </a:lnTo>
                  <a:lnTo>
                    <a:pt x="1027785" y="915047"/>
                  </a:lnTo>
                  <a:lnTo>
                    <a:pt x="1167110" y="805613"/>
                  </a:lnTo>
                  <a:lnTo>
                    <a:pt x="1276607" y="741713"/>
                  </a:lnTo>
                  <a:lnTo>
                    <a:pt x="1413026" y="698665"/>
                  </a:lnTo>
                  <a:lnTo>
                    <a:pt x="1633118" y="651789"/>
                  </a:lnTo>
                  <a:lnTo>
                    <a:pt x="1810686" y="617578"/>
                  </a:lnTo>
                  <a:lnTo>
                    <a:pt x="1966145" y="599795"/>
                  </a:lnTo>
                  <a:lnTo>
                    <a:pt x="2186139" y="592699"/>
                  </a:lnTo>
                  <a:lnTo>
                    <a:pt x="2557310" y="590550"/>
                  </a:lnTo>
                </a:path>
              </a:pathLst>
            </a:custGeom>
            <a:ln w="12700">
              <a:solidFill>
                <a:srgbClr val="FFD6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5630480" y="2586235"/>
              <a:ext cx="1962150" cy="702310"/>
            </a:xfrm>
            <a:custGeom>
              <a:avLst/>
              <a:gdLst/>
              <a:ahLst/>
              <a:cxnLst/>
              <a:rect l="l" t="t" r="r" b="b"/>
              <a:pathLst>
                <a:path w="1962150" h="702310">
                  <a:moveTo>
                    <a:pt x="0" y="253390"/>
                  </a:moveTo>
                  <a:lnTo>
                    <a:pt x="34905" y="426939"/>
                  </a:lnTo>
                  <a:lnTo>
                    <a:pt x="65457" y="525262"/>
                  </a:lnTo>
                  <a:lnTo>
                    <a:pt x="108679" y="584785"/>
                  </a:lnTo>
                  <a:lnTo>
                    <a:pt x="181597" y="641934"/>
                  </a:lnTo>
                  <a:lnTo>
                    <a:pt x="253727" y="697923"/>
                  </a:lnTo>
                  <a:lnTo>
                    <a:pt x="320444" y="701849"/>
                  </a:lnTo>
                  <a:lnTo>
                    <a:pt x="420153" y="640448"/>
                  </a:lnTo>
                  <a:lnTo>
                    <a:pt x="591261" y="500456"/>
                  </a:lnTo>
                  <a:lnTo>
                    <a:pt x="908432" y="239633"/>
                  </a:lnTo>
                  <a:lnTo>
                    <a:pt x="1156911" y="100561"/>
                  </a:lnTo>
                  <a:lnTo>
                    <a:pt x="1465175" y="36323"/>
                  </a:lnTo>
                  <a:lnTo>
                    <a:pt x="1961705" y="0"/>
                  </a:lnTo>
                </a:path>
              </a:pathLst>
            </a:custGeom>
            <a:ln w="12700">
              <a:solidFill>
                <a:srgbClr val="FFD6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5818416" y="2867078"/>
              <a:ext cx="1774189" cy="659765"/>
            </a:xfrm>
            <a:custGeom>
              <a:avLst/>
              <a:gdLst/>
              <a:ahLst/>
              <a:cxnLst/>
              <a:rect l="l" t="t" r="r" b="b"/>
              <a:pathLst>
                <a:path w="1774190" h="659764">
                  <a:moveTo>
                    <a:pt x="0" y="367423"/>
                  </a:moveTo>
                  <a:lnTo>
                    <a:pt x="26359" y="443477"/>
                  </a:lnTo>
                  <a:lnTo>
                    <a:pt x="52522" y="484885"/>
                  </a:lnTo>
                  <a:lnTo>
                    <a:pt x="94127" y="506101"/>
                  </a:lnTo>
                  <a:lnTo>
                    <a:pt x="166814" y="521576"/>
                  </a:lnTo>
                  <a:lnTo>
                    <a:pt x="238150" y="625938"/>
                  </a:lnTo>
                  <a:lnTo>
                    <a:pt x="309881" y="659625"/>
                  </a:lnTo>
                  <a:lnTo>
                    <a:pt x="425162" y="621645"/>
                  </a:lnTo>
                  <a:lnTo>
                    <a:pt x="627151" y="511009"/>
                  </a:lnTo>
                  <a:lnTo>
                    <a:pt x="955084" y="312980"/>
                  </a:lnTo>
                  <a:lnTo>
                    <a:pt x="1183835" y="193740"/>
                  </a:lnTo>
                  <a:lnTo>
                    <a:pt x="1420898" y="105382"/>
                  </a:lnTo>
                  <a:lnTo>
                    <a:pt x="1773770" y="0"/>
                  </a:lnTo>
                </a:path>
              </a:pathLst>
            </a:custGeom>
            <a:ln w="12700">
              <a:solidFill>
                <a:srgbClr val="FFD6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6181617" y="3139474"/>
              <a:ext cx="1410970" cy="431165"/>
            </a:xfrm>
            <a:custGeom>
              <a:avLst/>
              <a:gdLst/>
              <a:ahLst/>
              <a:cxnLst/>
              <a:rect l="l" t="t" r="r" b="b"/>
              <a:pathLst>
                <a:path w="1410970" h="431164">
                  <a:moveTo>
                    <a:pt x="0" y="333641"/>
                  </a:moveTo>
                  <a:lnTo>
                    <a:pt x="19138" y="359181"/>
                  </a:lnTo>
                  <a:lnTo>
                    <a:pt x="42235" y="371654"/>
                  </a:lnTo>
                  <a:lnTo>
                    <a:pt x="84337" y="374623"/>
                  </a:lnTo>
                  <a:lnTo>
                    <a:pt x="160489" y="371652"/>
                  </a:lnTo>
                  <a:lnTo>
                    <a:pt x="237856" y="422629"/>
                  </a:lnTo>
                  <a:lnTo>
                    <a:pt x="320174" y="431042"/>
                  </a:lnTo>
                  <a:lnTo>
                    <a:pt x="458321" y="389171"/>
                  </a:lnTo>
                  <a:lnTo>
                    <a:pt x="703173" y="289293"/>
                  </a:lnTo>
                  <a:lnTo>
                    <a:pt x="811624" y="232509"/>
                  </a:lnTo>
                  <a:lnTo>
                    <a:pt x="921462" y="183446"/>
                  </a:lnTo>
                  <a:lnTo>
                    <a:pt x="1099007" y="114984"/>
                  </a:lnTo>
                  <a:lnTo>
                    <a:pt x="1410576" y="0"/>
                  </a:lnTo>
                </a:path>
              </a:pathLst>
            </a:custGeom>
            <a:ln w="12700">
              <a:solidFill>
                <a:srgbClr val="FFD6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3" name="object 83"/>
          <p:cNvSpPr txBox="1"/>
          <p:nvPr/>
        </p:nvSpPr>
        <p:spPr>
          <a:xfrm>
            <a:off x="4973941" y="4182233"/>
            <a:ext cx="196215" cy="3111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D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-</a:t>
            </a:r>
            <a:r>
              <a:rPr sz="1200" spc="-50" dirty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5335891" y="4357186"/>
            <a:ext cx="196215" cy="1358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5335891" y="4182259"/>
            <a:ext cx="196215" cy="11048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5697689" y="4357186"/>
            <a:ext cx="196215" cy="1358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5697689" y="4182259"/>
            <a:ext cx="196215" cy="11048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6059639" y="4357186"/>
            <a:ext cx="196215" cy="1358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6059639" y="4182259"/>
            <a:ext cx="196215" cy="11048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6421589" y="4357186"/>
            <a:ext cx="196215" cy="1358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6421589" y="4182259"/>
            <a:ext cx="196215" cy="11048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6783538" y="4357186"/>
            <a:ext cx="196215" cy="1358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6783538" y="4182259"/>
            <a:ext cx="196215" cy="11048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8</a:t>
            </a:r>
            <a:endParaRPr sz="1200">
              <a:latin typeface="Arial"/>
              <a:cs typeface="Arial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7145488" y="4179518"/>
            <a:ext cx="196215" cy="3136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spc="-25" dirty="0">
                <a:latin typeface="Arial"/>
                <a:cs typeface="Arial"/>
              </a:rPr>
              <a:t>D10</a:t>
            </a:r>
            <a:endParaRPr sz="1200">
              <a:latin typeface="Arial"/>
              <a:cs typeface="Arial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7507438" y="4179518"/>
            <a:ext cx="196215" cy="3136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spc="-25" dirty="0">
                <a:latin typeface="Arial"/>
                <a:cs typeface="Arial"/>
              </a:rPr>
              <a:t>D12</a:t>
            </a:r>
            <a:endParaRPr sz="1200">
              <a:latin typeface="Arial"/>
              <a:cs typeface="Arial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8126939" y="1557788"/>
            <a:ext cx="280035" cy="261620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700"/>
              </a:spcBef>
            </a:pPr>
            <a:r>
              <a:rPr sz="1200" spc="-25" dirty="0">
                <a:latin typeface="Arial"/>
                <a:cs typeface="Arial"/>
              </a:rPr>
              <a:t>216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600"/>
              </a:spcBef>
            </a:pPr>
            <a:r>
              <a:rPr sz="1200" spc="-25" dirty="0">
                <a:latin typeface="Arial"/>
                <a:cs typeface="Arial"/>
              </a:rPr>
              <a:t>192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600"/>
              </a:spcBef>
            </a:pPr>
            <a:r>
              <a:rPr sz="1200" spc="-25" dirty="0">
                <a:latin typeface="Arial"/>
                <a:cs typeface="Arial"/>
              </a:rPr>
              <a:t>168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600"/>
              </a:spcBef>
            </a:pPr>
            <a:r>
              <a:rPr sz="1200" spc="-25" dirty="0">
                <a:latin typeface="Arial"/>
                <a:cs typeface="Arial"/>
              </a:rPr>
              <a:t>144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600"/>
              </a:spcBef>
            </a:pPr>
            <a:r>
              <a:rPr sz="1200" spc="-25" dirty="0">
                <a:latin typeface="Arial"/>
                <a:cs typeface="Arial"/>
              </a:rPr>
              <a:t>120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600"/>
              </a:spcBef>
            </a:pPr>
            <a:r>
              <a:rPr sz="1200" spc="-25" dirty="0">
                <a:latin typeface="Arial"/>
                <a:cs typeface="Arial"/>
              </a:rPr>
              <a:t>96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600"/>
              </a:spcBef>
            </a:pPr>
            <a:r>
              <a:rPr sz="1200" spc="-25" dirty="0">
                <a:latin typeface="Arial"/>
                <a:cs typeface="Arial"/>
              </a:rPr>
              <a:t>72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600"/>
              </a:spcBef>
            </a:pPr>
            <a:r>
              <a:rPr sz="1200" spc="-25" dirty="0">
                <a:latin typeface="Arial"/>
                <a:cs typeface="Arial"/>
              </a:rPr>
              <a:t>48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600"/>
              </a:spcBef>
            </a:pPr>
            <a:r>
              <a:rPr sz="1200" spc="-25" dirty="0">
                <a:latin typeface="Arial"/>
                <a:cs typeface="Arial"/>
              </a:rPr>
              <a:t>24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600"/>
              </a:spcBef>
            </a:pPr>
            <a:r>
              <a:rPr sz="1200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97" name="object 97"/>
          <p:cNvGrpSpPr/>
          <p:nvPr/>
        </p:nvGrpSpPr>
        <p:grpSpPr>
          <a:xfrm>
            <a:off x="8419213" y="1731242"/>
            <a:ext cx="2684145" cy="2442210"/>
            <a:chOff x="8419213" y="1731242"/>
            <a:chExt cx="2684145" cy="2442210"/>
          </a:xfrm>
        </p:grpSpPr>
        <p:sp>
          <p:nvSpPr>
            <p:cNvPr id="98" name="object 98"/>
            <p:cNvSpPr/>
            <p:nvPr/>
          </p:nvSpPr>
          <p:spPr>
            <a:xfrm>
              <a:off x="8419213" y="1742834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85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419213" y="2262296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85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419213" y="2002564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85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419213" y="2522028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85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419213" y="2781759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85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419213" y="3041489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85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419213" y="3560952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85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419213" y="3301221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85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419213" y="4080414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85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419213" y="3820684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88785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572680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752575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932471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9112366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9292262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9472157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9652053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9831949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10011844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10191740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10371634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10551531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10731427" y="4078258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10911321" y="4080370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2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11091218" y="4084592"/>
              <a:ext cx="0" cy="88900"/>
            </a:xfrm>
            <a:custGeom>
              <a:avLst/>
              <a:gdLst/>
              <a:ahLst/>
              <a:cxnLst/>
              <a:rect l="l" t="t" r="r" b="b"/>
              <a:pathLst>
                <a:path h="88900">
                  <a:moveTo>
                    <a:pt x="0" y="0"/>
                  </a:moveTo>
                  <a:lnTo>
                    <a:pt x="0" y="88772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509406" y="1737592"/>
              <a:ext cx="2587625" cy="2343150"/>
            </a:xfrm>
            <a:custGeom>
              <a:avLst/>
              <a:gdLst/>
              <a:ahLst/>
              <a:cxnLst/>
              <a:rect l="l" t="t" r="r" b="b"/>
              <a:pathLst>
                <a:path w="2587625" h="2343150">
                  <a:moveTo>
                    <a:pt x="0" y="0"/>
                  </a:moveTo>
                  <a:lnTo>
                    <a:pt x="0" y="2342819"/>
                  </a:lnTo>
                  <a:lnTo>
                    <a:pt x="2587104" y="2342819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8518590" y="1893612"/>
              <a:ext cx="2570480" cy="1986280"/>
            </a:xfrm>
            <a:custGeom>
              <a:avLst/>
              <a:gdLst/>
              <a:ahLst/>
              <a:cxnLst/>
              <a:rect l="l" t="t" r="r" b="b"/>
              <a:pathLst>
                <a:path w="2570479" h="1986279">
                  <a:moveTo>
                    <a:pt x="0" y="0"/>
                  </a:moveTo>
                  <a:lnTo>
                    <a:pt x="414007" y="0"/>
                  </a:lnTo>
                  <a:lnTo>
                    <a:pt x="496490" y="854616"/>
                  </a:lnTo>
                  <a:lnTo>
                    <a:pt x="567097" y="1325576"/>
                  </a:lnTo>
                  <a:lnTo>
                    <a:pt x="664629" y="1580360"/>
                  </a:lnTo>
                  <a:lnTo>
                    <a:pt x="827887" y="1786445"/>
                  </a:lnTo>
                  <a:lnTo>
                    <a:pt x="940823" y="1953957"/>
                  </a:lnTo>
                  <a:lnTo>
                    <a:pt x="1042476" y="1986259"/>
                  </a:lnTo>
                  <a:lnTo>
                    <a:pt x="1190454" y="1862167"/>
                  </a:lnTo>
                  <a:lnTo>
                    <a:pt x="1442364" y="1560499"/>
                  </a:lnTo>
                  <a:lnTo>
                    <a:pt x="1669832" y="1306045"/>
                  </a:lnTo>
                  <a:lnTo>
                    <a:pt x="1820883" y="1156119"/>
                  </a:lnTo>
                  <a:lnTo>
                    <a:pt x="1963220" y="1052121"/>
                  </a:lnTo>
                  <a:lnTo>
                    <a:pt x="2164549" y="935456"/>
                  </a:lnTo>
                  <a:lnTo>
                    <a:pt x="2284913" y="862505"/>
                  </a:lnTo>
                  <a:lnTo>
                    <a:pt x="2367267" y="819051"/>
                  </a:lnTo>
                  <a:lnTo>
                    <a:pt x="2449621" y="787870"/>
                  </a:lnTo>
                  <a:lnTo>
                    <a:pt x="2569984" y="751738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331694" y="3251389"/>
              <a:ext cx="1755139" cy="680085"/>
            </a:xfrm>
            <a:custGeom>
              <a:avLst/>
              <a:gdLst/>
              <a:ahLst/>
              <a:cxnLst/>
              <a:rect l="l" t="t" r="r" b="b"/>
              <a:pathLst>
                <a:path w="1755140" h="680085">
                  <a:moveTo>
                    <a:pt x="0" y="418109"/>
                  </a:moveTo>
                  <a:lnTo>
                    <a:pt x="47443" y="483336"/>
                  </a:lnTo>
                  <a:lnTo>
                    <a:pt x="78655" y="520257"/>
                  </a:lnTo>
                  <a:lnTo>
                    <a:pt x="107493" y="542530"/>
                  </a:lnTo>
                  <a:lnTo>
                    <a:pt x="147815" y="563816"/>
                  </a:lnTo>
                  <a:lnTo>
                    <a:pt x="200341" y="618882"/>
                  </a:lnTo>
                  <a:lnTo>
                    <a:pt x="243365" y="648015"/>
                  </a:lnTo>
                  <a:lnTo>
                    <a:pt x="299850" y="660916"/>
                  </a:lnTo>
                  <a:lnTo>
                    <a:pt x="392760" y="667283"/>
                  </a:lnTo>
                  <a:lnTo>
                    <a:pt x="545987" y="679850"/>
                  </a:lnTo>
                  <a:lnTo>
                    <a:pt x="660412" y="664902"/>
                  </a:lnTo>
                  <a:lnTo>
                    <a:pt x="793049" y="605214"/>
                  </a:lnTo>
                  <a:lnTo>
                    <a:pt x="1000912" y="483565"/>
                  </a:lnTo>
                  <a:lnTo>
                    <a:pt x="1383287" y="250331"/>
                  </a:lnTo>
                  <a:lnTo>
                    <a:pt x="1589273" y="122215"/>
                  </a:lnTo>
                  <a:lnTo>
                    <a:pt x="1689543" y="53882"/>
                  </a:lnTo>
                  <a:lnTo>
                    <a:pt x="1754771" y="0"/>
                  </a:lnTo>
                </a:path>
              </a:pathLst>
            </a:custGeom>
            <a:ln w="12699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690672" y="3671605"/>
              <a:ext cx="1393825" cy="294005"/>
            </a:xfrm>
            <a:custGeom>
              <a:avLst/>
              <a:gdLst/>
              <a:ahLst/>
              <a:cxnLst/>
              <a:rect l="l" t="t" r="r" b="b"/>
              <a:pathLst>
                <a:path w="1393825" h="294004">
                  <a:moveTo>
                    <a:pt x="0" y="247065"/>
                  </a:moveTo>
                  <a:lnTo>
                    <a:pt x="96115" y="270325"/>
                  </a:lnTo>
                  <a:lnTo>
                    <a:pt x="167087" y="282698"/>
                  </a:lnTo>
                  <a:lnTo>
                    <a:pt x="247955" y="288342"/>
                  </a:lnTo>
                  <a:lnTo>
                    <a:pt x="373761" y="291414"/>
                  </a:lnTo>
                  <a:lnTo>
                    <a:pt x="601123" y="293983"/>
                  </a:lnTo>
                  <a:lnTo>
                    <a:pt x="783153" y="264483"/>
                  </a:lnTo>
                  <a:lnTo>
                    <a:pt x="1015467" y="175596"/>
                  </a:lnTo>
                  <a:lnTo>
                    <a:pt x="1393685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7" name="object 127"/>
          <p:cNvSpPr txBox="1"/>
          <p:nvPr/>
        </p:nvSpPr>
        <p:spPr>
          <a:xfrm>
            <a:off x="8461883" y="4182233"/>
            <a:ext cx="196215" cy="3111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D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-</a:t>
            </a:r>
            <a:r>
              <a:rPr sz="1200" spc="-50" dirty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8823833" y="4357186"/>
            <a:ext cx="196215" cy="1358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8823833" y="4182259"/>
            <a:ext cx="196215" cy="11048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9185630" y="4357186"/>
            <a:ext cx="196215" cy="1358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9185630" y="4182259"/>
            <a:ext cx="196215" cy="11048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9547580" y="4357186"/>
            <a:ext cx="196215" cy="1358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9547580" y="4182259"/>
            <a:ext cx="196215" cy="11048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9909530" y="4357186"/>
            <a:ext cx="196215" cy="1358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9909530" y="4182259"/>
            <a:ext cx="196215" cy="11048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10271480" y="4357186"/>
            <a:ext cx="196215" cy="1358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10271480" y="4182259"/>
            <a:ext cx="196215" cy="11048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latin typeface="Arial"/>
                <a:cs typeface="Arial"/>
              </a:rPr>
              <a:t>8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10633430" y="4179518"/>
            <a:ext cx="196215" cy="3136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spc="-25" dirty="0">
                <a:latin typeface="Arial"/>
                <a:cs typeface="Arial"/>
              </a:rPr>
              <a:t>D10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10995380" y="4179518"/>
            <a:ext cx="196215" cy="31369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spc="-25" dirty="0">
                <a:latin typeface="Arial"/>
                <a:cs typeface="Arial"/>
              </a:rPr>
              <a:t>D12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5809741" y="1260940"/>
            <a:ext cx="978535" cy="2298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350" b="1" spc="-30" dirty="0">
                <a:latin typeface="Arial"/>
                <a:cs typeface="Arial"/>
              </a:rPr>
              <a:t>Tocilizumab</a:t>
            </a:r>
            <a:endParaRPr sz="1350">
              <a:latin typeface="Arial"/>
              <a:cs typeface="Arial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1472890" y="937907"/>
            <a:ext cx="14478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dirty="0">
                <a:latin typeface="Arial"/>
                <a:cs typeface="Arial"/>
              </a:rPr>
              <a:t>B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805215" y="1260853"/>
            <a:ext cx="2531745" cy="1998980"/>
            <a:chOff x="2805215" y="1260853"/>
            <a:chExt cx="2531745" cy="1998980"/>
          </a:xfrm>
        </p:grpSpPr>
        <p:sp>
          <p:nvSpPr>
            <p:cNvPr id="3" name="object 3"/>
            <p:cNvSpPr/>
            <p:nvPr/>
          </p:nvSpPr>
          <p:spPr>
            <a:xfrm>
              <a:off x="2863336" y="1269225"/>
              <a:ext cx="2466340" cy="1905635"/>
            </a:xfrm>
            <a:custGeom>
              <a:avLst/>
              <a:gdLst/>
              <a:ahLst/>
              <a:cxnLst/>
              <a:rect l="l" t="t" r="r" b="b"/>
              <a:pathLst>
                <a:path w="2466340" h="1905635">
                  <a:moveTo>
                    <a:pt x="2466035" y="1193266"/>
                  </a:moveTo>
                  <a:lnTo>
                    <a:pt x="2195682" y="1286795"/>
                  </a:lnTo>
                  <a:lnTo>
                    <a:pt x="2013621" y="1350232"/>
                  </a:lnTo>
                  <a:lnTo>
                    <a:pt x="1837101" y="1412611"/>
                  </a:lnTo>
                  <a:lnTo>
                    <a:pt x="1583372" y="1502968"/>
                  </a:lnTo>
                  <a:lnTo>
                    <a:pt x="1084962" y="1678723"/>
                  </a:lnTo>
                  <a:lnTo>
                    <a:pt x="795207" y="1779249"/>
                  </a:lnTo>
                  <a:lnTo>
                    <a:pt x="602849" y="1842291"/>
                  </a:lnTo>
                  <a:lnTo>
                    <a:pt x="396633" y="1905596"/>
                  </a:lnTo>
                  <a:lnTo>
                    <a:pt x="392404" y="3708"/>
                  </a:lnTo>
                  <a:lnTo>
                    <a:pt x="0" y="0"/>
                  </a:lnTo>
                </a:path>
              </a:pathLst>
            </a:custGeom>
            <a:ln w="11353">
              <a:solidFill>
                <a:srgbClr val="14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805215" y="1270102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805215" y="1746755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805215" y="2223407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805215" y="2700059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805215" y="3176711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959314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098563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237814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377063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516312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655562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794812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934061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073311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212560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351809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491059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630309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769558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908807" y="3176671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187307" y="3180446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048058" y="3180446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326556" y="3180446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885848" y="1266530"/>
              <a:ext cx="2445385" cy="1910714"/>
            </a:xfrm>
            <a:custGeom>
              <a:avLst/>
              <a:gdLst/>
              <a:ahLst/>
              <a:cxnLst/>
              <a:rect l="l" t="t" r="r" b="b"/>
              <a:pathLst>
                <a:path w="2445385" h="1910714">
                  <a:moveTo>
                    <a:pt x="0" y="0"/>
                  </a:moveTo>
                  <a:lnTo>
                    <a:pt x="0" y="1910181"/>
                  </a:lnTo>
                  <a:lnTo>
                    <a:pt x="2445042" y="1910181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407784" y="2765860"/>
              <a:ext cx="1913255" cy="391160"/>
            </a:xfrm>
            <a:custGeom>
              <a:avLst/>
              <a:gdLst/>
              <a:ahLst/>
              <a:cxnLst/>
              <a:rect l="l" t="t" r="r" b="b"/>
              <a:pathLst>
                <a:path w="1913254" h="391160">
                  <a:moveTo>
                    <a:pt x="0" y="365315"/>
                  </a:moveTo>
                  <a:lnTo>
                    <a:pt x="0" y="390651"/>
                  </a:lnTo>
                  <a:lnTo>
                    <a:pt x="414114" y="317602"/>
                  </a:lnTo>
                  <a:lnTo>
                    <a:pt x="660153" y="273456"/>
                  </a:lnTo>
                  <a:lnTo>
                    <a:pt x="835320" y="240397"/>
                  </a:lnTo>
                  <a:lnTo>
                    <a:pt x="1036815" y="200609"/>
                  </a:lnTo>
                  <a:lnTo>
                    <a:pt x="1517309" y="92947"/>
                  </a:lnTo>
                  <a:lnTo>
                    <a:pt x="1768757" y="36163"/>
                  </a:lnTo>
                  <a:lnTo>
                    <a:pt x="1873316" y="11449"/>
                  </a:lnTo>
                  <a:lnTo>
                    <a:pt x="1913140" y="0"/>
                  </a:lnTo>
                </a:path>
              </a:pathLst>
            </a:custGeom>
            <a:ln w="11353">
              <a:solidFill>
                <a:srgbClr val="14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555598" y="2962247"/>
              <a:ext cx="1767839" cy="192405"/>
            </a:xfrm>
            <a:custGeom>
              <a:avLst/>
              <a:gdLst/>
              <a:ahLst/>
              <a:cxnLst/>
              <a:rect l="l" t="t" r="r" b="b"/>
              <a:pathLst>
                <a:path w="1767839" h="192405">
                  <a:moveTo>
                    <a:pt x="0" y="173151"/>
                  </a:moveTo>
                  <a:lnTo>
                    <a:pt x="2108" y="192151"/>
                  </a:lnTo>
                  <a:lnTo>
                    <a:pt x="149923" y="173151"/>
                  </a:lnTo>
                  <a:lnTo>
                    <a:pt x="147815" y="187934"/>
                  </a:lnTo>
                  <a:lnTo>
                    <a:pt x="941625" y="112539"/>
                  </a:lnTo>
                  <a:lnTo>
                    <a:pt x="1374938" y="67830"/>
                  </a:lnTo>
                  <a:lnTo>
                    <a:pt x="1599594" y="36190"/>
                  </a:lnTo>
                  <a:lnTo>
                    <a:pt x="1767433" y="0"/>
                  </a:lnTo>
                </a:path>
              </a:pathLst>
            </a:custGeom>
            <a:ln w="11353">
              <a:solidFill>
                <a:srgbClr val="14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855452" y="3044597"/>
              <a:ext cx="1468120" cy="103505"/>
            </a:xfrm>
            <a:custGeom>
              <a:avLst/>
              <a:gdLst/>
              <a:ahLst/>
              <a:cxnLst/>
              <a:rect l="l" t="t" r="r" b="b"/>
              <a:pathLst>
                <a:path w="1468120" h="103505">
                  <a:moveTo>
                    <a:pt x="1054" y="92913"/>
                  </a:moveTo>
                  <a:lnTo>
                    <a:pt x="0" y="103466"/>
                  </a:lnTo>
                  <a:lnTo>
                    <a:pt x="146761" y="89750"/>
                  </a:lnTo>
                  <a:lnTo>
                    <a:pt x="145707" y="102412"/>
                  </a:lnTo>
                  <a:lnTo>
                    <a:pt x="836273" y="55085"/>
                  </a:lnTo>
                  <a:lnTo>
                    <a:pt x="1204158" y="28641"/>
                  </a:lnTo>
                  <a:lnTo>
                    <a:pt x="1373287" y="13480"/>
                  </a:lnTo>
                  <a:lnTo>
                    <a:pt x="1467586" y="0"/>
                  </a:lnTo>
                </a:path>
              </a:pathLst>
            </a:custGeom>
            <a:ln w="11353">
              <a:solidFill>
                <a:srgbClr val="14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2969468" y="6021932"/>
            <a:ext cx="235585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dirty="0">
                <a:latin typeface="Arial"/>
                <a:cs typeface="Arial"/>
              </a:rPr>
              <a:t>Days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before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and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after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treatment</a:t>
            </a:r>
            <a:endParaRPr sz="13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515629" y="1162308"/>
            <a:ext cx="280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100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600364" y="1639778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75</a:t>
            </a:r>
            <a:endParaRPr sz="12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600364" y="2117247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50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600364" y="2594716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25</a:t>
            </a:r>
            <a:endParaRPr sz="12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685098" y="3072185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870169" y="3266408"/>
            <a:ext cx="177800" cy="28067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r>
              <a:rPr sz="1050" spc="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-</a:t>
            </a:r>
            <a:r>
              <a:rPr sz="1050" spc="-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164763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164763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0</a:t>
            </a:r>
            <a:endParaRPr sz="10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459356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459356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753949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753949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4</a:t>
            </a:r>
            <a:endParaRPr sz="105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048542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048542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6</a:t>
            </a:r>
            <a:endParaRPr sz="105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343135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343135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8</a:t>
            </a:r>
            <a:endParaRPr sz="105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637728" y="326398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D10</a:t>
            </a:r>
            <a:endParaRPr sz="105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932322" y="326398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D12</a:t>
            </a:r>
            <a:endParaRPr sz="105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226915" y="326398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D14</a:t>
            </a:r>
            <a:endParaRPr sz="105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869761" y="5724258"/>
            <a:ext cx="177800" cy="28067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r>
              <a:rPr sz="1050" spc="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-</a:t>
            </a:r>
            <a:r>
              <a:rPr sz="1050" spc="-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207548" y="588068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207548" y="572428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0</a:t>
            </a:r>
            <a:endParaRPr sz="105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545472" y="588068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545472" y="572428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883259" y="588068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883259" y="572428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4</a:t>
            </a:r>
            <a:endParaRPr sz="105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221047" y="588068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221047" y="572428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6</a:t>
            </a:r>
            <a:endParaRPr sz="105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558834" y="588068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558834" y="572428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8</a:t>
            </a:r>
            <a:endParaRPr sz="105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896622" y="572183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D10</a:t>
            </a:r>
            <a:endParaRPr sz="105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5234409" y="572183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D12</a:t>
            </a:r>
            <a:endParaRPr sz="1050">
              <a:latin typeface="Arial"/>
              <a:cs typeface="Arial"/>
            </a:endParaRPr>
          </a:p>
        </p:txBody>
      </p:sp>
      <p:grpSp>
        <p:nvGrpSpPr>
          <p:cNvPr id="64" name="object 64"/>
          <p:cNvGrpSpPr/>
          <p:nvPr/>
        </p:nvGrpSpPr>
        <p:grpSpPr>
          <a:xfrm>
            <a:off x="5983688" y="1260853"/>
            <a:ext cx="2531745" cy="1998980"/>
            <a:chOff x="5983688" y="1260853"/>
            <a:chExt cx="2531745" cy="1998980"/>
          </a:xfrm>
        </p:grpSpPr>
        <p:sp>
          <p:nvSpPr>
            <p:cNvPr id="65" name="object 65"/>
            <p:cNvSpPr/>
            <p:nvPr/>
          </p:nvSpPr>
          <p:spPr>
            <a:xfrm>
              <a:off x="6041815" y="1269226"/>
              <a:ext cx="2463800" cy="1862455"/>
            </a:xfrm>
            <a:custGeom>
              <a:avLst/>
              <a:gdLst/>
              <a:ahLst/>
              <a:cxnLst/>
              <a:rect l="l" t="t" r="r" b="b"/>
              <a:pathLst>
                <a:path w="2463800" h="1862455">
                  <a:moveTo>
                    <a:pt x="2463215" y="713219"/>
                  </a:moveTo>
                  <a:lnTo>
                    <a:pt x="2126509" y="814481"/>
                  </a:lnTo>
                  <a:lnTo>
                    <a:pt x="1907592" y="889808"/>
                  </a:lnTo>
                  <a:lnTo>
                    <a:pt x="1710452" y="976614"/>
                  </a:lnTo>
                  <a:lnTo>
                    <a:pt x="1439075" y="1112316"/>
                  </a:lnTo>
                  <a:lnTo>
                    <a:pt x="1089104" y="1276070"/>
                  </a:lnTo>
                  <a:lnTo>
                    <a:pt x="864446" y="1408741"/>
                  </a:lnTo>
                  <a:lnTo>
                    <a:pt x="667898" y="1580607"/>
                  </a:lnTo>
                  <a:lnTo>
                    <a:pt x="402259" y="1861946"/>
                  </a:lnTo>
                  <a:lnTo>
                    <a:pt x="392404" y="3708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FFD6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5983688" y="1270102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5983688" y="1746755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5983688" y="2223407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5983688" y="2700059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5983688" y="3176711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6137787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6277038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6416287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6555536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6694787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6834036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6973285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112535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251784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391035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530283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669533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808782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948031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8087282" y="3176671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8365781" y="3180446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8226531" y="3180446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8505031" y="3180446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6064323" y="1266530"/>
              <a:ext cx="2445385" cy="1910714"/>
            </a:xfrm>
            <a:custGeom>
              <a:avLst/>
              <a:gdLst/>
              <a:ahLst/>
              <a:cxnLst/>
              <a:rect l="l" t="t" r="r" b="b"/>
              <a:pathLst>
                <a:path w="2445384" h="1910714">
                  <a:moveTo>
                    <a:pt x="0" y="0"/>
                  </a:moveTo>
                  <a:lnTo>
                    <a:pt x="0" y="1910181"/>
                  </a:lnTo>
                  <a:lnTo>
                    <a:pt x="2445042" y="1910181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6580626" y="2360425"/>
              <a:ext cx="1924685" cy="724535"/>
            </a:xfrm>
            <a:custGeom>
              <a:avLst/>
              <a:gdLst/>
              <a:ahLst/>
              <a:cxnLst/>
              <a:rect l="l" t="t" r="r" b="b"/>
              <a:pathLst>
                <a:path w="1924684" h="724535">
                  <a:moveTo>
                    <a:pt x="0" y="632790"/>
                  </a:moveTo>
                  <a:lnTo>
                    <a:pt x="7035" y="724293"/>
                  </a:lnTo>
                  <a:lnTo>
                    <a:pt x="115218" y="672452"/>
                  </a:lnTo>
                  <a:lnTo>
                    <a:pt x="191458" y="636841"/>
                  </a:lnTo>
                  <a:lnTo>
                    <a:pt x="271918" y="600964"/>
                  </a:lnTo>
                  <a:lnTo>
                    <a:pt x="392760" y="548322"/>
                  </a:lnTo>
                  <a:lnTo>
                    <a:pt x="961103" y="323970"/>
                  </a:lnTo>
                  <a:lnTo>
                    <a:pt x="1310097" y="192070"/>
                  </a:lnTo>
                  <a:lnTo>
                    <a:pt x="1583334" y="101214"/>
                  </a:lnTo>
                  <a:lnTo>
                    <a:pt x="1924405" y="0"/>
                  </a:lnTo>
                </a:path>
              </a:pathLst>
            </a:custGeom>
            <a:ln w="12700">
              <a:solidFill>
                <a:srgbClr val="FFD6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6731257" y="2706735"/>
              <a:ext cx="1776095" cy="372110"/>
            </a:xfrm>
            <a:custGeom>
              <a:avLst/>
              <a:gdLst/>
              <a:ahLst/>
              <a:cxnLst/>
              <a:rect l="l" t="t" r="r" b="b"/>
              <a:pathLst>
                <a:path w="1776095" h="372110">
                  <a:moveTo>
                    <a:pt x="0" y="311467"/>
                  </a:moveTo>
                  <a:lnTo>
                    <a:pt x="5283" y="371652"/>
                  </a:lnTo>
                  <a:lnTo>
                    <a:pt x="145707" y="323075"/>
                  </a:lnTo>
                  <a:lnTo>
                    <a:pt x="152031" y="365315"/>
                  </a:lnTo>
                  <a:lnTo>
                    <a:pt x="272065" y="337797"/>
                  </a:lnTo>
                  <a:lnTo>
                    <a:pt x="352110" y="319387"/>
                  </a:lnTo>
                  <a:lnTo>
                    <a:pt x="428198" y="301770"/>
                  </a:lnTo>
                  <a:lnTo>
                    <a:pt x="536359" y="276631"/>
                  </a:lnTo>
                  <a:lnTo>
                    <a:pt x="1190005" y="133334"/>
                  </a:lnTo>
                  <a:lnTo>
                    <a:pt x="1537004" y="56753"/>
                  </a:lnTo>
                  <a:lnTo>
                    <a:pt x="1693560" y="20953"/>
                  </a:lnTo>
                  <a:lnTo>
                    <a:pt x="1775879" y="0"/>
                  </a:lnTo>
                </a:path>
              </a:pathLst>
            </a:custGeom>
            <a:ln w="12700">
              <a:solidFill>
                <a:srgbClr val="FFD6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025301" y="2865109"/>
              <a:ext cx="1480185" cy="208279"/>
            </a:xfrm>
            <a:custGeom>
              <a:avLst/>
              <a:gdLst/>
              <a:ahLst/>
              <a:cxnLst/>
              <a:rect l="l" t="t" r="r" b="b"/>
              <a:pathLst>
                <a:path w="1480184" h="208280">
                  <a:moveTo>
                    <a:pt x="0" y="175793"/>
                  </a:moveTo>
                  <a:lnTo>
                    <a:pt x="4229" y="206933"/>
                  </a:lnTo>
                  <a:lnTo>
                    <a:pt x="148336" y="180022"/>
                  </a:lnTo>
                  <a:lnTo>
                    <a:pt x="153619" y="208000"/>
                  </a:lnTo>
                  <a:lnTo>
                    <a:pt x="885828" y="94879"/>
                  </a:lnTo>
                  <a:lnTo>
                    <a:pt x="1268034" y="35506"/>
                  </a:lnTo>
                  <a:lnTo>
                    <a:pt x="1424560" y="10379"/>
                  </a:lnTo>
                  <a:lnTo>
                    <a:pt x="1479727" y="0"/>
                  </a:lnTo>
                </a:path>
              </a:pathLst>
            </a:custGeom>
            <a:ln w="12700">
              <a:solidFill>
                <a:srgbClr val="FFD6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3" name="object 93"/>
          <p:cNvSpPr txBox="1"/>
          <p:nvPr/>
        </p:nvSpPr>
        <p:spPr>
          <a:xfrm>
            <a:off x="5694095" y="1162308"/>
            <a:ext cx="280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100</a:t>
            </a:r>
            <a:endParaRPr sz="1200">
              <a:latin typeface="Arial"/>
              <a:cs typeface="Arial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5778830" y="1639778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75</a:t>
            </a:r>
            <a:endParaRPr sz="1200">
              <a:latin typeface="Arial"/>
              <a:cs typeface="Arial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5778830" y="2117247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50</a:t>
            </a:r>
            <a:endParaRPr sz="1200">
              <a:latin typeface="Arial"/>
              <a:cs typeface="Arial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5778830" y="2594716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25</a:t>
            </a:r>
            <a:endParaRPr sz="1200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5863564" y="3072185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6048636" y="3266408"/>
            <a:ext cx="177800" cy="28067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r>
              <a:rPr sz="1050" spc="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-</a:t>
            </a:r>
            <a:r>
              <a:rPr sz="1050" spc="-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6343230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6343230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0</a:t>
            </a:r>
            <a:endParaRPr sz="1050">
              <a:latin typeface="Arial"/>
              <a:cs typeface="Arial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6637823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6637823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6932416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6932416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4</a:t>
            </a:r>
            <a:endParaRPr sz="1050">
              <a:latin typeface="Arial"/>
              <a:cs typeface="Arial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7227010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7227010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6</a:t>
            </a:r>
            <a:endParaRPr sz="1050">
              <a:latin typeface="Arial"/>
              <a:cs typeface="Arial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7521602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7521602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8</a:t>
            </a:r>
            <a:endParaRPr sz="1050">
              <a:latin typeface="Arial"/>
              <a:cs typeface="Arial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7816195" y="326398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D10</a:t>
            </a:r>
            <a:endParaRPr sz="1050">
              <a:latin typeface="Arial"/>
              <a:cs typeface="Arial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8110789" y="326398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D12</a:t>
            </a:r>
            <a:endParaRPr sz="1050">
              <a:latin typeface="Arial"/>
              <a:cs typeface="Arial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8405382" y="326398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D14</a:t>
            </a:r>
            <a:endParaRPr sz="1050">
              <a:latin typeface="Arial"/>
              <a:cs typeface="Arial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3803531" y="872635"/>
            <a:ext cx="869950" cy="2298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350" b="1" spc="-20" dirty="0">
                <a:latin typeface="Arial"/>
                <a:cs typeface="Arial"/>
              </a:rPr>
              <a:t>Siltuximab</a:t>
            </a:r>
            <a:endParaRPr sz="1350">
              <a:latin typeface="Arial"/>
              <a:cs typeface="Arial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6900717" y="872635"/>
            <a:ext cx="978535" cy="2298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350" b="1" spc="-30" dirty="0">
                <a:latin typeface="Arial"/>
                <a:cs typeface="Arial"/>
              </a:rPr>
              <a:t>Tocilizumab</a:t>
            </a:r>
            <a:endParaRPr sz="1350">
              <a:latin typeface="Arial"/>
              <a:cs typeface="Arial"/>
            </a:endParaRPr>
          </a:p>
        </p:txBody>
      </p:sp>
      <p:grpSp>
        <p:nvGrpSpPr>
          <p:cNvPr id="114" name="object 114"/>
          <p:cNvGrpSpPr/>
          <p:nvPr/>
        </p:nvGrpSpPr>
        <p:grpSpPr>
          <a:xfrm>
            <a:off x="9164084" y="1260853"/>
            <a:ext cx="2531745" cy="1998980"/>
            <a:chOff x="9164084" y="1260853"/>
            <a:chExt cx="2531745" cy="1998980"/>
          </a:xfrm>
        </p:grpSpPr>
        <p:sp>
          <p:nvSpPr>
            <p:cNvPr id="115" name="object 115"/>
            <p:cNvSpPr/>
            <p:nvPr/>
          </p:nvSpPr>
          <p:spPr>
            <a:xfrm>
              <a:off x="9222206" y="1269226"/>
              <a:ext cx="2466340" cy="1894205"/>
            </a:xfrm>
            <a:custGeom>
              <a:avLst/>
              <a:gdLst/>
              <a:ahLst/>
              <a:cxnLst/>
              <a:rect l="l" t="t" r="r" b="b"/>
              <a:pathLst>
                <a:path w="2466340" h="1894205">
                  <a:moveTo>
                    <a:pt x="2466035" y="1173556"/>
                  </a:moveTo>
                  <a:lnTo>
                    <a:pt x="2181316" y="1275660"/>
                  </a:lnTo>
                  <a:lnTo>
                    <a:pt x="1983174" y="1346355"/>
                  </a:lnTo>
                  <a:lnTo>
                    <a:pt x="1778699" y="1418636"/>
                  </a:lnTo>
                  <a:lnTo>
                    <a:pt x="1474978" y="1525498"/>
                  </a:lnTo>
                  <a:lnTo>
                    <a:pt x="1130151" y="1642107"/>
                  </a:lnTo>
                  <a:lnTo>
                    <a:pt x="901928" y="1719322"/>
                  </a:lnTo>
                  <a:lnTo>
                    <a:pt x="688354" y="1791656"/>
                  </a:lnTo>
                  <a:lnTo>
                    <a:pt x="387477" y="1893620"/>
                  </a:lnTo>
                  <a:lnTo>
                    <a:pt x="392404" y="3708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9164084" y="1270102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9164084" y="1746755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9164084" y="2223407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9164084" y="2700059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9164084" y="3176711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9318184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9457432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9596682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735932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875182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10014431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10153680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10292931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10432180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10571429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10710678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10849929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10989178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11128428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11267677" y="3176671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11546176" y="3180446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11406926" y="3180446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11685425" y="3180446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244717" y="1266530"/>
              <a:ext cx="2445385" cy="1910714"/>
            </a:xfrm>
            <a:custGeom>
              <a:avLst/>
              <a:gdLst/>
              <a:ahLst/>
              <a:cxnLst/>
              <a:rect l="l" t="t" r="r" b="b"/>
              <a:pathLst>
                <a:path w="2445384" h="1910714">
                  <a:moveTo>
                    <a:pt x="0" y="0"/>
                  </a:moveTo>
                  <a:lnTo>
                    <a:pt x="0" y="1910181"/>
                  </a:lnTo>
                  <a:lnTo>
                    <a:pt x="2445042" y="1910181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613911" y="2736295"/>
              <a:ext cx="2072005" cy="426720"/>
            </a:xfrm>
            <a:custGeom>
              <a:avLst/>
              <a:gdLst/>
              <a:ahLst/>
              <a:cxnLst/>
              <a:rect l="l" t="t" r="r" b="b"/>
              <a:pathLst>
                <a:path w="2072004" h="426719">
                  <a:moveTo>
                    <a:pt x="0" y="426554"/>
                  </a:moveTo>
                  <a:lnTo>
                    <a:pt x="761969" y="298435"/>
                  </a:lnTo>
                  <a:lnTo>
                    <a:pt x="1425351" y="158637"/>
                  </a:lnTo>
                  <a:lnTo>
                    <a:pt x="1893934" y="46159"/>
                  </a:lnTo>
                  <a:lnTo>
                    <a:pt x="2071509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07578" y="3061492"/>
              <a:ext cx="2078355" cy="109220"/>
            </a:xfrm>
            <a:custGeom>
              <a:avLst/>
              <a:gdLst/>
              <a:ahLst/>
              <a:cxnLst/>
              <a:rect l="l" t="t" r="r" b="b"/>
              <a:pathLst>
                <a:path w="2078354" h="109219">
                  <a:moveTo>
                    <a:pt x="2077847" y="0"/>
                  </a:moveTo>
                  <a:lnTo>
                    <a:pt x="1785550" y="38138"/>
                  </a:lnTo>
                  <a:lnTo>
                    <a:pt x="1584517" y="59650"/>
                  </a:lnTo>
                  <a:lnTo>
                    <a:pt x="1381504" y="72453"/>
                  </a:lnTo>
                  <a:lnTo>
                    <a:pt x="1083271" y="84467"/>
                  </a:lnTo>
                  <a:lnTo>
                    <a:pt x="515205" y="101362"/>
                  </a:lnTo>
                  <a:lnTo>
                    <a:pt x="213009" y="108753"/>
                  </a:lnTo>
                  <a:lnTo>
                    <a:pt x="75126" y="108224"/>
                  </a:lnTo>
                  <a:lnTo>
                    <a:pt x="0" y="101358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16023" y="3135399"/>
              <a:ext cx="2069464" cy="43180"/>
            </a:xfrm>
            <a:custGeom>
              <a:avLst/>
              <a:gdLst/>
              <a:ahLst/>
              <a:cxnLst/>
              <a:rect l="l" t="t" r="r" b="b"/>
              <a:pathLst>
                <a:path w="2069465" h="43180">
                  <a:moveTo>
                    <a:pt x="2069401" y="0"/>
                  </a:moveTo>
                  <a:lnTo>
                    <a:pt x="1793603" y="9996"/>
                  </a:lnTo>
                  <a:lnTo>
                    <a:pt x="1597190" y="16627"/>
                  </a:lnTo>
                  <a:lnTo>
                    <a:pt x="1386126" y="22863"/>
                  </a:lnTo>
                  <a:lnTo>
                    <a:pt x="1066380" y="31673"/>
                  </a:lnTo>
                  <a:lnTo>
                    <a:pt x="508079" y="40022"/>
                  </a:lnTo>
                  <a:lnTo>
                    <a:pt x="210897" y="43024"/>
                  </a:lnTo>
                  <a:lnTo>
                    <a:pt x="74862" y="40878"/>
                  </a:lnTo>
                  <a:lnTo>
                    <a:pt x="0" y="33782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3" name="object 143"/>
          <p:cNvSpPr txBox="1"/>
          <p:nvPr/>
        </p:nvSpPr>
        <p:spPr>
          <a:xfrm>
            <a:off x="8874490" y="1162308"/>
            <a:ext cx="280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100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8959225" y="1639778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75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8959225" y="2117247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50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8959225" y="2594716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25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9043959" y="3072185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9229032" y="3266408"/>
            <a:ext cx="177800" cy="28067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r>
              <a:rPr sz="1050" spc="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-</a:t>
            </a:r>
            <a:r>
              <a:rPr sz="1050" spc="-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9523624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9523624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0</a:t>
            </a:r>
            <a:endParaRPr sz="1050">
              <a:latin typeface="Arial"/>
              <a:cs typeface="Arial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9818218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9818218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10112811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10112811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4</a:t>
            </a:r>
            <a:endParaRPr sz="1050">
              <a:latin typeface="Arial"/>
              <a:cs typeface="Arial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10407405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10407405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6</a:t>
            </a:r>
            <a:endParaRPr sz="1050">
              <a:latin typeface="Arial"/>
              <a:cs typeface="Arial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10701997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10701997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8</a:t>
            </a:r>
            <a:endParaRPr sz="1050">
              <a:latin typeface="Arial"/>
              <a:cs typeface="Arial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10996590" y="326398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D10</a:t>
            </a:r>
            <a:endParaRPr sz="1050">
              <a:latin typeface="Arial"/>
              <a:cs typeface="Arial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11291184" y="326398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D12</a:t>
            </a:r>
            <a:endParaRPr sz="1050">
              <a:latin typeface="Arial"/>
              <a:cs typeface="Arial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11585777" y="326398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D14</a:t>
            </a:r>
            <a:endParaRPr sz="1050">
              <a:latin typeface="Arial"/>
              <a:cs typeface="Arial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2515629" y="3616026"/>
            <a:ext cx="280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100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2600364" y="3997026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80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2600364" y="4378026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60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2600364" y="4759026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40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2600364" y="5140026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2685098" y="5521026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68" name="object 168"/>
          <p:cNvGrpSpPr/>
          <p:nvPr/>
        </p:nvGrpSpPr>
        <p:grpSpPr>
          <a:xfrm>
            <a:off x="2805215" y="3714573"/>
            <a:ext cx="2536190" cy="1998980"/>
            <a:chOff x="2805215" y="3714573"/>
            <a:chExt cx="2536190" cy="1998980"/>
          </a:xfrm>
        </p:grpSpPr>
        <p:sp>
          <p:nvSpPr>
            <p:cNvPr id="169" name="object 169"/>
            <p:cNvSpPr/>
            <p:nvPr/>
          </p:nvSpPr>
          <p:spPr>
            <a:xfrm>
              <a:off x="2805215" y="3723246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2805215" y="4104682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2805215" y="4486119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2805215" y="4867558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2805215" y="5248994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2805215" y="5630431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2959314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3128403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3297492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3466580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3635669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3804758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3973846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4142935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4312024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4481113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4650202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4819290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5157468" y="5634168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4988379" y="5634168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5326556" y="5634168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2884101" y="3722942"/>
              <a:ext cx="2445385" cy="1894839"/>
            </a:xfrm>
            <a:custGeom>
              <a:avLst/>
              <a:gdLst/>
              <a:ahLst/>
              <a:cxnLst/>
              <a:rect l="l" t="t" r="r" b="b"/>
              <a:pathLst>
                <a:path w="2445385" h="1894839">
                  <a:moveTo>
                    <a:pt x="2445270" y="827252"/>
                  </a:moveTo>
                  <a:lnTo>
                    <a:pt x="2114997" y="954679"/>
                  </a:lnTo>
                  <a:lnTo>
                    <a:pt x="1909443" y="1038947"/>
                  </a:lnTo>
                  <a:lnTo>
                    <a:pt x="1742691" y="1117669"/>
                  </a:lnTo>
                  <a:lnTo>
                    <a:pt x="1528826" y="1228458"/>
                  </a:lnTo>
                  <a:lnTo>
                    <a:pt x="1303848" y="1339432"/>
                  </a:lnTo>
                  <a:lnTo>
                    <a:pt x="1112127" y="1445785"/>
                  </a:lnTo>
                  <a:lnTo>
                    <a:pt x="848610" y="1609943"/>
                  </a:lnTo>
                  <a:lnTo>
                    <a:pt x="408241" y="1894332"/>
                  </a:lnTo>
                  <a:lnTo>
                    <a:pt x="396989" y="3721"/>
                  </a:lnTo>
                  <a:lnTo>
                    <a:pt x="0" y="0"/>
                  </a:lnTo>
                </a:path>
              </a:pathLst>
            </a:custGeom>
            <a:ln w="11353">
              <a:solidFill>
                <a:srgbClr val="14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2885848" y="3720250"/>
              <a:ext cx="2445385" cy="1910714"/>
            </a:xfrm>
            <a:custGeom>
              <a:avLst/>
              <a:gdLst/>
              <a:ahLst/>
              <a:cxnLst/>
              <a:rect l="l" t="t" r="r" b="b"/>
              <a:pathLst>
                <a:path w="2445385" h="1910714">
                  <a:moveTo>
                    <a:pt x="0" y="0"/>
                  </a:moveTo>
                  <a:lnTo>
                    <a:pt x="0" y="1910181"/>
                  </a:lnTo>
                  <a:lnTo>
                    <a:pt x="2445042" y="1910181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3464798" y="4928176"/>
              <a:ext cx="1863089" cy="638175"/>
            </a:xfrm>
            <a:custGeom>
              <a:avLst/>
              <a:gdLst/>
              <a:ahLst/>
              <a:cxnLst/>
              <a:rect l="l" t="t" r="r" b="b"/>
              <a:pathLst>
                <a:path w="1863089" h="638175">
                  <a:moveTo>
                    <a:pt x="0" y="576478"/>
                  </a:moveTo>
                  <a:lnTo>
                    <a:pt x="0" y="637717"/>
                  </a:lnTo>
                  <a:lnTo>
                    <a:pt x="407449" y="496206"/>
                  </a:lnTo>
                  <a:lnTo>
                    <a:pt x="638509" y="416261"/>
                  </a:lnTo>
                  <a:lnTo>
                    <a:pt x="778899" y="368387"/>
                  </a:lnTo>
                  <a:lnTo>
                    <a:pt x="914336" y="323087"/>
                  </a:lnTo>
                  <a:lnTo>
                    <a:pt x="1424462" y="146996"/>
                  </a:lnTo>
                  <a:lnTo>
                    <a:pt x="1693268" y="54644"/>
                  </a:lnTo>
                  <a:lnTo>
                    <a:pt x="1809641" y="15742"/>
                  </a:lnTo>
                  <a:lnTo>
                    <a:pt x="1862467" y="0"/>
                  </a:lnTo>
                </a:path>
              </a:pathLst>
            </a:custGeom>
            <a:ln w="11353">
              <a:solidFill>
                <a:srgbClr val="14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3631617" y="5240695"/>
              <a:ext cx="1697989" cy="319405"/>
            </a:xfrm>
            <a:custGeom>
              <a:avLst/>
              <a:gdLst/>
              <a:ahLst/>
              <a:cxnLst/>
              <a:rect l="l" t="t" r="r" b="b"/>
              <a:pathLst>
                <a:path w="1697989" h="319404">
                  <a:moveTo>
                    <a:pt x="0" y="270294"/>
                  </a:moveTo>
                  <a:lnTo>
                    <a:pt x="0" y="318858"/>
                  </a:lnTo>
                  <a:lnTo>
                    <a:pt x="173151" y="270294"/>
                  </a:lnTo>
                  <a:lnTo>
                    <a:pt x="173151" y="310413"/>
                  </a:lnTo>
                  <a:lnTo>
                    <a:pt x="428069" y="261882"/>
                  </a:lnTo>
                  <a:lnTo>
                    <a:pt x="589149" y="230968"/>
                  </a:lnTo>
                  <a:lnTo>
                    <a:pt x="724888" y="204407"/>
                  </a:lnTo>
                  <a:lnTo>
                    <a:pt x="903782" y="168935"/>
                  </a:lnTo>
                  <a:lnTo>
                    <a:pt x="1349735" y="76020"/>
                  </a:lnTo>
                  <a:lnTo>
                    <a:pt x="1581091" y="27451"/>
                  </a:lnTo>
                  <a:lnTo>
                    <a:pt x="1672284" y="7390"/>
                  </a:lnTo>
                  <a:lnTo>
                    <a:pt x="1697748" y="0"/>
                  </a:lnTo>
                </a:path>
              </a:pathLst>
            </a:custGeom>
            <a:ln w="11353">
              <a:solidFill>
                <a:srgbClr val="14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3963144" y="5373731"/>
              <a:ext cx="1372870" cy="173355"/>
            </a:xfrm>
            <a:custGeom>
              <a:avLst/>
              <a:gdLst/>
              <a:ahLst/>
              <a:cxnLst/>
              <a:rect l="l" t="t" r="r" b="b"/>
              <a:pathLst>
                <a:path w="1372870" h="173354">
                  <a:moveTo>
                    <a:pt x="6334" y="147815"/>
                  </a:moveTo>
                  <a:lnTo>
                    <a:pt x="1583" y="162462"/>
                  </a:lnTo>
                  <a:lnTo>
                    <a:pt x="0" y="169984"/>
                  </a:lnTo>
                  <a:lnTo>
                    <a:pt x="1583" y="172755"/>
                  </a:lnTo>
                  <a:lnTo>
                    <a:pt x="6334" y="173151"/>
                  </a:lnTo>
                  <a:lnTo>
                    <a:pt x="36952" y="168202"/>
                  </a:lnTo>
                  <a:lnTo>
                    <a:pt x="96077" y="157314"/>
                  </a:lnTo>
                  <a:lnTo>
                    <a:pt x="153618" y="146427"/>
                  </a:lnTo>
                  <a:lnTo>
                    <a:pt x="179485" y="141477"/>
                  </a:lnTo>
                  <a:lnTo>
                    <a:pt x="179485" y="168935"/>
                  </a:lnTo>
                  <a:lnTo>
                    <a:pt x="1372562" y="0"/>
                  </a:lnTo>
                </a:path>
              </a:pathLst>
            </a:custGeom>
            <a:ln w="11353">
              <a:solidFill>
                <a:srgbClr val="14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5" name="object 195"/>
          <p:cNvSpPr txBox="1"/>
          <p:nvPr/>
        </p:nvSpPr>
        <p:spPr>
          <a:xfrm>
            <a:off x="6042504" y="5724348"/>
            <a:ext cx="177800" cy="28067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r>
              <a:rPr sz="1050" spc="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-</a:t>
            </a:r>
            <a:r>
              <a:rPr sz="1050" spc="-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6380291" y="588077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6380291" y="572437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0</a:t>
            </a:r>
            <a:endParaRPr sz="1050">
              <a:latin typeface="Arial"/>
              <a:cs typeface="Arial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6718215" y="588077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6718215" y="572437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7056002" y="588077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7056002" y="572437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4</a:t>
            </a:r>
            <a:endParaRPr sz="1050">
              <a:latin typeface="Arial"/>
              <a:cs typeface="Arial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7393790" y="588077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7393790" y="572437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6</a:t>
            </a:r>
            <a:endParaRPr sz="1050">
              <a:latin typeface="Arial"/>
              <a:cs typeface="Arial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7731577" y="588077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7731577" y="572437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8</a:t>
            </a:r>
            <a:endParaRPr sz="1050">
              <a:latin typeface="Arial"/>
              <a:cs typeface="Arial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8069365" y="572192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D10</a:t>
            </a:r>
            <a:endParaRPr sz="1050">
              <a:latin typeface="Arial"/>
              <a:cs typeface="Arial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8407152" y="572192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D12</a:t>
            </a:r>
            <a:endParaRPr sz="1050">
              <a:latin typeface="Arial"/>
              <a:cs typeface="Arial"/>
            </a:endParaRPr>
          </a:p>
        </p:txBody>
      </p:sp>
      <p:grpSp>
        <p:nvGrpSpPr>
          <p:cNvPr id="208" name="object 208"/>
          <p:cNvGrpSpPr/>
          <p:nvPr/>
        </p:nvGrpSpPr>
        <p:grpSpPr>
          <a:xfrm>
            <a:off x="5979314" y="3714573"/>
            <a:ext cx="2531745" cy="1998980"/>
            <a:chOff x="5979314" y="3714573"/>
            <a:chExt cx="2531745" cy="1998980"/>
          </a:xfrm>
        </p:grpSpPr>
        <p:sp>
          <p:nvSpPr>
            <p:cNvPr id="209" name="object 209"/>
            <p:cNvSpPr/>
            <p:nvPr/>
          </p:nvSpPr>
          <p:spPr>
            <a:xfrm>
              <a:off x="6131655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6300744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6469832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6638921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6808010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6977097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215"/>
            <p:cNvSpPr/>
            <p:nvPr/>
          </p:nvSpPr>
          <p:spPr>
            <a:xfrm>
              <a:off x="7146187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7315276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217"/>
            <p:cNvSpPr/>
            <p:nvPr/>
          </p:nvSpPr>
          <p:spPr>
            <a:xfrm>
              <a:off x="7484365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218"/>
            <p:cNvSpPr/>
            <p:nvPr/>
          </p:nvSpPr>
          <p:spPr>
            <a:xfrm>
              <a:off x="7653452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7822542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220"/>
            <p:cNvSpPr/>
            <p:nvPr/>
          </p:nvSpPr>
          <p:spPr>
            <a:xfrm>
              <a:off x="7991631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1" name="object 221"/>
            <p:cNvSpPr/>
            <p:nvPr/>
          </p:nvSpPr>
          <p:spPr>
            <a:xfrm>
              <a:off x="8329808" y="5634168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222"/>
            <p:cNvSpPr/>
            <p:nvPr/>
          </p:nvSpPr>
          <p:spPr>
            <a:xfrm>
              <a:off x="8160720" y="5634168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223"/>
            <p:cNvSpPr/>
            <p:nvPr/>
          </p:nvSpPr>
          <p:spPr>
            <a:xfrm>
              <a:off x="8498897" y="5634168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224"/>
            <p:cNvSpPr/>
            <p:nvPr/>
          </p:nvSpPr>
          <p:spPr>
            <a:xfrm>
              <a:off x="5979314" y="3723246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225"/>
            <p:cNvSpPr/>
            <p:nvPr/>
          </p:nvSpPr>
          <p:spPr>
            <a:xfrm>
              <a:off x="5979314" y="4104682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226"/>
            <p:cNvSpPr/>
            <p:nvPr/>
          </p:nvSpPr>
          <p:spPr>
            <a:xfrm>
              <a:off x="5979314" y="4486119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227"/>
            <p:cNvSpPr/>
            <p:nvPr/>
          </p:nvSpPr>
          <p:spPr>
            <a:xfrm>
              <a:off x="5979314" y="4867558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228"/>
            <p:cNvSpPr/>
            <p:nvPr/>
          </p:nvSpPr>
          <p:spPr>
            <a:xfrm>
              <a:off x="5979314" y="5248994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229"/>
            <p:cNvSpPr/>
            <p:nvPr/>
          </p:nvSpPr>
          <p:spPr>
            <a:xfrm>
              <a:off x="6058195" y="3722937"/>
              <a:ext cx="2439670" cy="1749425"/>
            </a:xfrm>
            <a:custGeom>
              <a:avLst/>
              <a:gdLst/>
              <a:ahLst/>
              <a:cxnLst/>
              <a:rect l="l" t="t" r="r" b="b"/>
              <a:pathLst>
                <a:path w="2439670" h="1749425">
                  <a:moveTo>
                    <a:pt x="2439644" y="426046"/>
                  </a:moveTo>
                  <a:lnTo>
                    <a:pt x="2074422" y="506902"/>
                  </a:lnTo>
                  <a:lnTo>
                    <a:pt x="1851205" y="566115"/>
                  </a:lnTo>
                  <a:lnTo>
                    <a:pt x="1678667" y="632719"/>
                  </a:lnTo>
                  <a:lnTo>
                    <a:pt x="1465478" y="735749"/>
                  </a:lnTo>
                  <a:lnTo>
                    <a:pt x="1068861" y="894125"/>
                  </a:lnTo>
                  <a:lnTo>
                    <a:pt x="826528" y="1052499"/>
                  </a:lnTo>
                  <a:lnTo>
                    <a:pt x="639364" y="1305895"/>
                  </a:lnTo>
                  <a:lnTo>
                    <a:pt x="408254" y="1749336"/>
                  </a:lnTo>
                  <a:lnTo>
                    <a:pt x="396989" y="3721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FFD6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230"/>
            <p:cNvSpPr/>
            <p:nvPr/>
          </p:nvSpPr>
          <p:spPr>
            <a:xfrm>
              <a:off x="5979314" y="5630431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1" name="object 231"/>
            <p:cNvSpPr/>
            <p:nvPr/>
          </p:nvSpPr>
          <p:spPr>
            <a:xfrm>
              <a:off x="6059948" y="3720250"/>
              <a:ext cx="2445385" cy="1910714"/>
            </a:xfrm>
            <a:custGeom>
              <a:avLst/>
              <a:gdLst/>
              <a:ahLst/>
              <a:cxnLst/>
              <a:rect l="l" t="t" r="r" b="b"/>
              <a:pathLst>
                <a:path w="2445384" h="1910714">
                  <a:moveTo>
                    <a:pt x="0" y="0"/>
                  </a:moveTo>
                  <a:lnTo>
                    <a:pt x="0" y="1910181"/>
                  </a:lnTo>
                  <a:lnTo>
                    <a:pt x="2445042" y="1910181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2" name="object 232"/>
            <p:cNvSpPr/>
            <p:nvPr/>
          </p:nvSpPr>
          <p:spPr>
            <a:xfrm>
              <a:off x="6617077" y="4469947"/>
              <a:ext cx="1878330" cy="926465"/>
            </a:xfrm>
            <a:custGeom>
              <a:avLst/>
              <a:gdLst/>
              <a:ahLst/>
              <a:cxnLst/>
              <a:rect l="l" t="t" r="r" b="b"/>
              <a:pathLst>
                <a:path w="1878329" h="926464">
                  <a:moveTo>
                    <a:pt x="0" y="748931"/>
                  </a:moveTo>
                  <a:lnTo>
                    <a:pt x="2819" y="926312"/>
                  </a:lnTo>
                  <a:lnTo>
                    <a:pt x="175046" y="782100"/>
                  </a:lnTo>
                  <a:lnTo>
                    <a:pt x="293163" y="691210"/>
                  </a:lnTo>
                  <a:lnTo>
                    <a:pt x="411809" y="615102"/>
                  </a:lnTo>
                  <a:lnTo>
                    <a:pt x="585622" y="515238"/>
                  </a:lnTo>
                  <a:lnTo>
                    <a:pt x="1020752" y="283889"/>
                  </a:lnTo>
                  <a:lnTo>
                    <a:pt x="1300413" y="153101"/>
                  </a:lnTo>
                  <a:lnTo>
                    <a:pt x="1545760" y="74573"/>
                  </a:lnTo>
                  <a:lnTo>
                    <a:pt x="1877949" y="0"/>
                  </a:lnTo>
                </a:path>
              </a:pathLst>
            </a:custGeom>
            <a:ln w="12700">
              <a:solidFill>
                <a:srgbClr val="FFD6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3" name="object 233"/>
            <p:cNvSpPr/>
            <p:nvPr/>
          </p:nvSpPr>
          <p:spPr>
            <a:xfrm>
              <a:off x="6786008" y="4852862"/>
              <a:ext cx="1709420" cy="518159"/>
            </a:xfrm>
            <a:custGeom>
              <a:avLst/>
              <a:gdLst/>
              <a:ahLst/>
              <a:cxnLst/>
              <a:rect l="l" t="t" r="r" b="b"/>
              <a:pathLst>
                <a:path w="1709420" h="518160">
                  <a:moveTo>
                    <a:pt x="0" y="413880"/>
                  </a:moveTo>
                  <a:lnTo>
                    <a:pt x="8445" y="518058"/>
                  </a:lnTo>
                  <a:lnTo>
                    <a:pt x="171742" y="433590"/>
                  </a:lnTo>
                  <a:lnTo>
                    <a:pt x="174561" y="506793"/>
                  </a:lnTo>
                  <a:lnTo>
                    <a:pt x="830444" y="262895"/>
                  </a:lnTo>
                  <a:lnTo>
                    <a:pt x="1208911" y="128804"/>
                  </a:lnTo>
                  <a:lnTo>
                    <a:pt x="1453816" y="57010"/>
                  </a:lnTo>
                  <a:lnTo>
                    <a:pt x="1709013" y="0"/>
                  </a:lnTo>
                </a:path>
              </a:pathLst>
            </a:custGeom>
            <a:ln w="12700">
              <a:solidFill>
                <a:srgbClr val="FFD6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4" name="object 234"/>
            <p:cNvSpPr/>
            <p:nvPr/>
          </p:nvSpPr>
          <p:spPr>
            <a:xfrm>
              <a:off x="7126686" y="5069660"/>
              <a:ext cx="1364615" cy="298450"/>
            </a:xfrm>
            <a:custGeom>
              <a:avLst/>
              <a:gdLst/>
              <a:ahLst/>
              <a:cxnLst/>
              <a:rect l="l" t="t" r="r" b="b"/>
              <a:pathLst>
                <a:path w="1364615" h="298450">
                  <a:moveTo>
                    <a:pt x="0" y="236499"/>
                  </a:moveTo>
                  <a:lnTo>
                    <a:pt x="5626" y="292811"/>
                  </a:lnTo>
                  <a:lnTo>
                    <a:pt x="171742" y="242125"/>
                  </a:lnTo>
                  <a:lnTo>
                    <a:pt x="171742" y="298437"/>
                  </a:lnTo>
                  <a:lnTo>
                    <a:pt x="780296" y="133818"/>
                  </a:lnTo>
                  <a:lnTo>
                    <a:pt x="1107349" y="47858"/>
                  </a:lnTo>
                  <a:lnTo>
                    <a:pt x="1264684" y="12578"/>
                  </a:lnTo>
                  <a:lnTo>
                    <a:pt x="1364081" y="0"/>
                  </a:lnTo>
                </a:path>
              </a:pathLst>
            </a:custGeom>
            <a:ln w="12700">
              <a:solidFill>
                <a:srgbClr val="FFD6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5" name="object 235"/>
          <p:cNvSpPr txBox="1"/>
          <p:nvPr/>
        </p:nvSpPr>
        <p:spPr>
          <a:xfrm>
            <a:off x="9369065" y="661437"/>
            <a:ext cx="2120900" cy="43434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452755" marR="5080" indent="-440690">
              <a:lnSpc>
                <a:spcPts val="1610"/>
              </a:lnSpc>
              <a:spcBef>
                <a:spcPts val="150"/>
              </a:spcBef>
            </a:pPr>
            <a:r>
              <a:rPr sz="1350" b="1" spc="-25" dirty="0">
                <a:latin typeface="Arial"/>
                <a:cs typeface="Arial"/>
              </a:rPr>
              <a:t>Combination </a:t>
            </a:r>
            <a:r>
              <a:rPr sz="1350" b="1" dirty="0">
                <a:latin typeface="Arial"/>
                <a:cs typeface="Arial"/>
              </a:rPr>
              <a:t>of</a:t>
            </a:r>
            <a:r>
              <a:rPr sz="1350" b="1" spc="-25" dirty="0">
                <a:latin typeface="Arial"/>
                <a:cs typeface="Arial"/>
              </a:rPr>
              <a:t> siltuximab </a:t>
            </a:r>
            <a:r>
              <a:rPr sz="1350" b="1" dirty="0">
                <a:latin typeface="Arial"/>
                <a:cs typeface="Arial"/>
              </a:rPr>
              <a:t>and</a:t>
            </a:r>
            <a:r>
              <a:rPr sz="1350" b="1" spc="-85" dirty="0">
                <a:latin typeface="Arial"/>
                <a:cs typeface="Arial"/>
              </a:rPr>
              <a:t> </a:t>
            </a:r>
            <a:r>
              <a:rPr sz="1350" b="1" spc="-10" dirty="0">
                <a:latin typeface="Arial"/>
                <a:cs typeface="Arial"/>
              </a:rPr>
              <a:t>tocilizumab</a:t>
            </a:r>
            <a:endParaRPr sz="1350">
              <a:latin typeface="Arial"/>
              <a:cs typeface="Arial"/>
            </a:endParaRPr>
          </a:p>
        </p:txBody>
      </p:sp>
      <p:sp>
        <p:nvSpPr>
          <p:cNvPr id="236" name="object 236"/>
          <p:cNvSpPr txBox="1"/>
          <p:nvPr/>
        </p:nvSpPr>
        <p:spPr>
          <a:xfrm>
            <a:off x="6143569" y="6021932"/>
            <a:ext cx="235585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dirty="0">
                <a:latin typeface="Arial"/>
                <a:cs typeface="Arial"/>
              </a:rPr>
              <a:t>Days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before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and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after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treatment</a:t>
            </a:r>
            <a:endParaRPr sz="1300">
              <a:latin typeface="Arial"/>
              <a:cs typeface="Arial"/>
            </a:endParaRPr>
          </a:p>
        </p:txBody>
      </p:sp>
      <p:sp>
        <p:nvSpPr>
          <p:cNvPr id="237" name="object 237"/>
          <p:cNvSpPr txBox="1"/>
          <p:nvPr/>
        </p:nvSpPr>
        <p:spPr>
          <a:xfrm>
            <a:off x="5664324" y="3616026"/>
            <a:ext cx="280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100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8" name="object 238"/>
          <p:cNvSpPr txBox="1"/>
          <p:nvPr/>
        </p:nvSpPr>
        <p:spPr>
          <a:xfrm>
            <a:off x="5749058" y="3997026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80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9" name="object 239"/>
          <p:cNvSpPr txBox="1"/>
          <p:nvPr/>
        </p:nvSpPr>
        <p:spPr>
          <a:xfrm>
            <a:off x="5749058" y="4378026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60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0" name="object 240"/>
          <p:cNvSpPr txBox="1"/>
          <p:nvPr/>
        </p:nvSpPr>
        <p:spPr>
          <a:xfrm>
            <a:off x="5749058" y="4759026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40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1" name="object 241"/>
          <p:cNvSpPr txBox="1"/>
          <p:nvPr/>
        </p:nvSpPr>
        <p:spPr>
          <a:xfrm>
            <a:off x="5749058" y="5140026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2" name="object 242"/>
          <p:cNvSpPr txBox="1"/>
          <p:nvPr/>
        </p:nvSpPr>
        <p:spPr>
          <a:xfrm>
            <a:off x="5833793" y="5521026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3" name="object 243"/>
          <p:cNvSpPr txBox="1"/>
          <p:nvPr/>
        </p:nvSpPr>
        <p:spPr>
          <a:xfrm>
            <a:off x="2089770" y="3780721"/>
            <a:ext cx="403225" cy="188785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R="37465" algn="ctr">
              <a:lnSpc>
                <a:spcPts val="1515"/>
              </a:lnSpc>
            </a:pPr>
            <a:r>
              <a:rPr sz="1300" dirty="0">
                <a:latin typeface="Arial"/>
                <a:cs typeface="Arial"/>
              </a:rPr>
              <a:t>gp130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complexes</a:t>
            </a:r>
            <a:endParaRPr sz="1300">
              <a:latin typeface="Arial"/>
              <a:cs typeface="Arial"/>
            </a:endParaRPr>
          </a:p>
          <a:p>
            <a:pPr algn="ctr">
              <a:lnSpc>
                <a:spcPts val="1540"/>
              </a:lnSpc>
            </a:pPr>
            <a:r>
              <a:rPr sz="1300" dirty="0">
                <a:latin typeface="Arial"/>
                <a:cs typeface="Arial"/>
              </a:rPr>
              <a:t>(%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of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pretreatment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value)</a:t>
            </a:r>
            <a:endParaRPr sz="1300">
              <a:latin typeface="Arial"/>
              <a:cs typeface="Arial"/>
            </a:endParaRPr>
          </a:p>
        </p:txBody>
      </p:sp>
      <p:sp>
        <p:nvSpPr>
          <p:cNvPr id="244" name="object 244"/>
          <p:cNvSpPr txBox="1"/>
          <p:nvPr/>
        </p:nvSpPr>
        <p:spPr>
          <a:xfrm>
            <a:off x="2089770" y="1330802"/>
            <a:ext cx="403225" cy="188785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R="37465" algn="ctr">
              <a:lnSpc>
                <a:spcPts val="1515"/>
              </a:lnSpc>
            </a:pPr>
            <a:r>
              <a:rPr sz="1300" dirty="0">
                <a:latin typeface="Arial"/>
                <a:cs typeface="Arial"/>
              </a:rPr>
              <a:t>gp130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complexes</a:t>
            </a:r>
            <a:endParaRPr sz="1300">
              <a:latin typeface="Arial"/>
              <a:cs typeface="Arial"/>
            </a:endParaRPr>
          </a:p>
          <a:p>
            <a:pPr algn="ctr">
              <a:lnSpc>
                <a:spcPts val="1540"/>
              </a:lnSpc>
            </a:pPr>
            <a:r>
              <a:rPr sz="1300" dirty="0">
                <a:latin typeface="Arial"/>
                <a:cs typeface="Arial"/>
              </a:rPr>
              <a:t>(%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of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pretreatment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value)</a:t>
            </a:r>
            <a:endParaRPr sz="1300">
              <a:latin typeface="Arial"/>
              <a:cs typeface="Arial"/>
            </a:endParaRPr>
          </a:p>
        </p:txBody>
      </p:sp>
      <p:sp>
        <p:nvSpPr>
          <p:cNvPr id="245" name="object 245"/>
          <p:cNvSpPr txBox="1"/>
          <p:nvPr/>
        </p:nvSpPr>
        <p:spPr>
          <a:xfrm>
            <a:off x="9231469" y="5724348"/>
            <a:ext cx="177800" cy="28067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r>
              <a:rPr sz="1050" spc="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-</a:t>
            </a:r>
            <a:r>
              <a:rPr sz="1050" spc="-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246" name="object 246"/>
          <p:cNvSpPr txBox="1"/>
          <p:nvPr/>
        </p:nvSpPr>
        <p:spPr>
          <a:xfrm>
            <a:off x="9569256" y="588077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47" name="object 247"/>
          <p:cNvSpPr txBox="1"/>
          <p:nvPr/>
        </p:nvSpPr>
        <p:spPr>
          <a:xfrm>
            <a:off x="9569256" y="572437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0</a:t>
            </a:r>
            <a:endParaRPr sz="1050">
              <a:latin typeface="Arial"/>
              <a:cs typeface="Arial"/>
            </a:endParaRPr>
          </a:p>
        </p:txBody>
      </p:sp>
      <p:sp>
        <p:nvSpPr>
          <p:cNvPr id="248" name="object 248"/>
          <p:cNvSpPr txBox="1"/>
          <p:nvPr/>
        </p:nvSpPr>
        <p:spPr>
          <a:xfrm>
            <a:off x="9907180" y="588077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49" name="object 249"/>
          <p:cNvSpPr txBox="1"/>
          <p:nvPr/>
        </p:nvSpPr>
        <p:spPr>
          <a:xfrm>
            <a:off x="9907180" y="572437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250" name="object 250"/>
          <p:cNvSpPr txBox="1"/>
          <p:nvPr/>
        </p:nvSpPr>
        <p:spPr>
          <a:xfrm>
            <a:off x="10244967" y="588077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51" name="object 251"/>
          <p:cNvSpPr txBox="1"/>
          <p:nvPr/>
        </p:nvSpPr>
        <p:spPr>
          <a:xfrm>
            <a:off x="10244967" y="572437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4</a:t>
            </a:r>
            <a:endParaRPr sz="1050">
              <a:latin typeface="Arial"/>
              <a:cs typeface="Arial"/>
            </a:endParaRPr>
          </a:p>
        </p:txBody>
      </p:sp>
      <p:sp>
        <p:nvSpPr>
          <p:cNvPr id="252" name="object 252"/>
          <p:cNvSpPr txBox="1"/>
          <p:nvPr/>
        </p:nvSpPr>
        <p:spPr>
          <a:xfrm>
            <a:off x="10582755" y="588077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53" name="object 253"/>
          <p:cNvSpPr txBox="1"/>
          <p:nvPr/>
        </p:nvSpPr>
        <p:spPr>
          <a:xfrm>
            <a:off x="10582755" y="572437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6</a:t>
            </a:r>
            <a:endParaRPr sz="1050">
              <a:latin typeface="Arial"/>
              <a:cs typeface="Arial"/>
            </a:endParaRPr>
          </a:p>
        </p:txBody>
      </p:sp>
      <p:sp>
        <p:nvSpPr>
          <p:cNvPr id="254" name="object 254"/>
          <p:cNvSpPr txBox="1"/>
          <p:nvPr/>
        </p:nvSpPr>
        <p:spPr>
          <a:xfrm>
            <a:off x="10920542" y="588077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55" name="object 255"/>
          <p:cNvSpPr txBox="1"/>
          <p:nvPr/>
        </p:nvSpPr>
        <p:spPr>
          <a:xfrm>
            <a:off x="10920542" y="572437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8</a:t>
            </a:r>
            <a:endParaRPr sz="1050">
              <a:latin typeface="Arial"/>
              <a:cs typeface="Arial"/>
            </a:endParaRPr>
          </a:p>
        </p:txBody>
      </p:sp>
      <p:sp>
        <p:nvSpPr>
          <p:cNvPr id="256" name="object 256"/>
          <p:cNvSpPr txBox="1"/>
          <p:nvPr/>
        </p:nvSpPr>
        <p:spPr>
          <a:xfrm>
            <a:off x="11258329" y="572192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D10</a:t>
            </a:r>
            <a:endParaRPr sz="1050">
              <a:latin typeface="Arial"/>
              <a:cs typeface="Arial"/>
            </a:endParaRPr>
          </a:p>
        </p:txBody>
      </p:sp>
      <p:sp>
        <p:nvSpPr>
          <p:cNvPr id="257" name="object 257"/>
          <p:cNvSpPr txBox="1"/>
          <p:nvPr/>
        </p:nvSpPr>
        <p:spPr>
          <a:xfrm>
            <a:off x="11596117" y="572192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D12</a:t>
            </a:r>
            <a:endParaRPr sz="1050">
              <a:latin typeface="Arial"/>
              <a:cs typeface="Arial"/>
            </a:endParaRPr>
          </a:p>
        </p:txBody>
      </p:sp>
      <p:grpSp>
        <p:nvGrpSpPr>
          <p:cNvPr id="258" name="object 258"/>
          <p:cNvGrpSpPr/>
          <p:nvPr/>
        </p:nvGrpSpPr>
        <p:grpSpPr>
          <a:xfrm>
            <a:off x="9168277" y="3714573"/>
            <a:ext cx="2531745" cy="1998980"/>
            <a:chOff x="9168277" y="3714573"/>
            <a:chExt cx="2531745" cy="1998980"/>
          </a:xfrm>
        </p:grpSpPr>
        <p:sp>
          <p:nvSpPr>
            <p:cNvPr id="259" name="object 259"/>
            <p:cNvSpPr/>
            <p:nvPr/>
          </p:nvSpPr>
          <p:spPr>
            <a:xfrm>
              <a:off x="9320617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0" name="object 260"/>
            <p:cNvSpPr/>
            <p:nvPr/>
          </p:nvSpPr>
          <p:spPr>
            <a:xfrm>
              <a:off x="9489705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1" name="object 261"/>
            <p:cNvSpPr/>
            <p:nvPr/>
          </p:nvSpPr>
          <p:spPr>
            <a:xfrm>
              <a:off x="9658794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2" name="object 262"/>
            <p:cNvSpPr/>
            <p:nvPr/>
          </p:nvSpPr>
          <p:spPr>
            <a:xfrm>
              <a:off x="9827883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3" name="object 263"/>
            <p:cNvSpPr/>
            <p:nvPr/>
          </p:nvSpPr>
          <p:spPr>
            <a:xfrm>
              <a:off x="9996971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4" name="object 264"/>
            <p:cNvSpPr/>
            <p:nvPr/>
          </p:nvSpPr>
          <p:spPr>
            <a:xfrm>
              <a:off x="10166060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5" name="object 265"/>
            <p:cNvSpPr/>
            <p:nvPr/>
          </p:nvSpPr>
          <p:spPr>
            <a:xfrm>
              <a:off x="10335149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6" name="object 266"/>
            <p:cNvSpPr/>
            <p:nvPr/>
          </p:nvSpPr>
          <p:spPr>
            <a:xfrm>
              <a:off x="10504237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7" name="object 267"/>
            <p:cNvSpPr/>
            <p:nvPr/>
          </p:nvSpPr>
          <p:spPr>
            <a:xfrm>
              <a:off x="10673326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8" name="object 268"/>
            <p:cNvSpPr/>
            <p:nvPr/>
          </p:nvSpPr>
          <p:spPr>
            <a:xfrm>
              <a:off x="10842415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9" name="object 269"/>
            <p:cNvSpPr/>
            <p:nvPr/>
          </p:nvSpPr>
          <p:spPr>
            <a:xfrm>
              <a:off x="11011503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0" name="object 270"/>
            <p:cNvSpPr/>
            <p:nvPr/>
          </p:nvSpPr>
          <p:spPr>
            <a:xfrm>
              <a:off x="11180592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1" name="object 271"/>
            <p:cNvSpPr/>
            <p:nvPr/>
          </p:nvSpPr>
          <p:spPr>
            <a:xfrm>
              <a:off x="11518770" y="5634168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2" name="object 272"/>
            <p:cNvSpPr/>
            <p:nvPr/>
          </p:nvSpPr>
          <p:spPr>
            <a:xfrm>
              <a:off x="11349681" y="5634168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3" name="object 273"/>
            <p:cNvSpPr/>
            <p:nvPr/>
          </p:nvSpPr>
          <p:spPr>
            <a:xfrm>
              <a:off x="11687859" y="5634168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4" name="object 274"/>
            <p:cNvSpPr/>
            <p:nvPr/>
          </p:nvSpPr>
          <p:spPr>
            <a:xfrm>
              <a:off x="9168277" y="3723246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5" name="object 275"/>
            <p:cNvSpPr/>
            <p:nvPr/>
          </p:nvSpPr>
          <p:spPr>
            <a:xfrm>
              <a:off x="9168277" y="4104682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6" name="object 276"/>
            <p:cNvSpPr/>
            <p:nvPr/>
          </p:nvSpPr>
          <p:spPr>
            <a:xfrm>
              <a:off x="9168277" y="4486119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7" name="object 277"/>
            <p:cNvSpPr/>
            <p:nvPr/>
          </p:nvSpPr>
          <p:spPr>
            <a:xfrm>
              <a:off x="9168277" y="4867558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8" name="object 278"/>
            <p:cNvSpPr/>
            <p:nvPr/>
          </p:nvSpPr>
          <p:spPr>
            <a:xfrm>
              <a:off x="9168277" y="5248994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9" name="object 279"/>
            <p:cNvSpPr/>
            <p:nvPr/>
          </p:nvSpPr>
          <p:spPr>
            <a:xfrm>
              <a:off x="9168277" y="5630431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0" name="object 280"/>
            <p:cNvSpPr/>
            <p:nvPr/>
          </p:nvSpPr>
          <p:spPr>
            <a:xfrm>
              <a:off x="9247161" y="3722941"/>
              <a:ext cx="2442845" cy="1915795"/>
            </a:xfrm>
            <a:custGeom>
              <a:avLst/>
              <a:gdLst/>
              <a:ahLst/>
              <a:cxnLst/>
              <a:rect l="l" t="t" r="r" b="b"/>
              <a:pathLst>
                <a:path w="2442845" h="1915795">
                  <a:moveTo>
                    <a:pt x="0" y="0"/>
                  </a:moveTo>
                  <a:lnTo>
                    <a:pt x="396989" y="3721"/>
                  </a:lnTo>
                  <a:lnTo>
                    <a:pt x="408254" y="1887296"/>
                  </a:lnTo>
                  <a:lnTo>
                    <a:pt x="578586" y="1783118"/>
                  </a:lnTo>
                  <a:lnTo>
                    <a:pt x="580720" y="1905558"/>
                  </a:lnTo>
                  <a:lnTo>
                    <a:pt x="1116987" y="1915324"/>
                  </a:lnTo>
                  <a:lnTo>
                    <a:pt x="1489675" y="1883243"/>
                  </a:lnTo>
                  <a:lnTo>
                    <a:pt x="1873321" y="1777512"/>
                  </a:lnTo>
                  <a:lnTo>
                    <a:pt x="2442464" y="1566329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1" name="object 281"/>
            <p:cNvSpPr/>
            <p:nvPr/>
          </p:nvSpPr>
          <p:spPr>
            <a:xfrm>
              <a:off x="9248911" y="3720250"/>
              <a:ext cx="2445385" cy="1910714"/>
            </a:xfrm>
            <a:custGeom>
              <a:avLst/>
              <a:gdLst/>
              <a:ahLst/>
              <a:cxnLst/>
              <a:rect l="l" t="t" r="r" b="b"/>
              <a:pathLst>
                <a:path w="2445384" h="1910714">
                  <a:moveTo>
                    <a:pt x="0" y="0"/>
                  </a:moveTo>
                  <a:lnTo>
                    <a:pt x="0" y="1910181"/>
                  </a:lnTo>
                  <a:lnTo>
                    <a:pt x="2445042" y="1910181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2" name="object 282"/>
            <p:cNvSpPr/>
            <p:nvPr/>
          </p:nvSpPr>
          <p:spPr>
            <a:xfrm>
              <a:off x="10133339" y="5542663"/>
              <a:ext cx="1558925" cy="94615"/>
            </a:xfrm>
            <a:custGeom>
              <a:avLst/>
              <a:gdLst/>
              <a:ahLst/>
              <a:cxnLst/>
              <a:rect l="l" t="t" r="r" b="b"/>
              <a:pathLst>
                <a:path w="1558925" h="94614">
                  <a:moveTo>
                    <a:pt x="1558391" y="0"/>
                  </a:moveTo>
                  <a:lnTo>
                    <a:pt x="1076741" y="60680"/>
                  </a:lnTo>
                  <a:lnTo>
                    <a:pt x="753859" y="89485"/>
                  </a:lnTo>
                  <a:lnTo>
                    <a:pt x="443645" y="94138"/>
                  </a:lnTo>
                  <a:lnTo>
                    <a:pt x="0" y="82359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3" name="object 283"/>
            <p:cNvSpPr/>
            <p:nvPr/>
          </p:nvSpPr>
          <p:spPr>
            <a:xfrm>
              <a:off x="10593678" y="5601789"/>
              <a:ext cx="1092200" cy="25400"/>
            </a:xfrm>
            <a:custGeom>
              <a:avLst/>
              <a:gdLst/>
              <a:ahLst/>
              <a:cxnLst/>
              <a:rect l="l" t="t" r="r" b="b"/>
              <a:pathLst>
                <a:path w="1092200" h="25400">
                  <a:moveTo>
                    <a:pt x="1091717" y="0"/>
                  </a:moveTo>
                  <a:lnTo>
                    <a:pt x="0" y="25336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4" name="object 284"/>
          <p:cNvSpPr txBox="1"/>
          <p:nvPr/>
        </p:nvSpPr>
        <p:spPr>
          <a:xfrm>
            <a:off x="9332534" y="6021932"/>
            <a:ext cx="235585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dirty="0">
                <a:latin typeface="Arial"/>
                <a:cs typeface="Arial"/>
              </a:rPr>
              <a:t>Days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before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and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after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treatment</a:t>
            </a:r>
            <a:endParaRPr sz="1300">
              <a:latin typeface="Arial"/>
              <a:cs typeface="Arial"/>
            </a:endParaRPr>
          </a:p>
        </p:txBody>
      </p:sp>
      <p:sp>
        <p:nvSpPr>
          <p:cNvPr id="285" name="object 285"/>
          <p:cNvSpPr txBox="1"/>
          <p:nvPr/>
        </p:nvSpPr>
        <p:spPr>
          <a:xfrm>
            <a:off x="8878689" y="3616026"/>
            <a:ext cx="280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100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6" name="object 286"/>
          <p:cNvSpPr txBox="1"/>
          <p:nvPr/>
        </p:nvSpPr>
        <p:spPr>
          <a:xfrm>
            <a:off x="8963423" y="3997026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80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7" name="object 287"/>
          <p:cNvSpPr txBox="1"/>
          <p:nvPr/>
        </p:nvSpPr>
        <p:spPr>
          <a:xfrm>
            <a:off x="8963423" y="4378026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60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8" name="object 288"/>
          <p:cNvSpPr txBox="1"/>
          <p:nvPr/>
        </p:nvSpPr>
        <p:spPr>
          <a:xfrm>
            <a:off x="8963423" y="4759026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40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9" name="object 289"/>
          <p:cNvSpPr txBox="1"/>
          <p:nvPr/>
        </p:nvSpPr>
        <p:spPr>
          <a:xfrm>
            <a:off x="8963423" y="5140026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0" name="object 290"/>
          <p:cNvSpPr txBox="1"/>
          <p:nvPr/>
        </p:nvSpPr>
        <p:spPr>
          <a:xfrm>
            <a:off x="9048158" y="5521026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1" name="object 291"/>
          <p:cNvSpPr txBox="1"/>
          <p:nvPr/>
        </p:nvSpPr>
        <p:spPr>
          <a:xfrm>
            <a:off x="278048" y="1154786"/>
            <a:ext cx="1640839" cy="1412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300" b="1" spc="-10" dirty="0">
                <a:latin typeface="Arial"/>
                <a:cs typeface="Arial"/>
              </a:rPr>
              <a:t>Scenario</a:t>
            </a:r>
            <a:r>
              <a:rPr sz="1300" b="1" spc="-55" dirty="0">
                <a:latin typeface="Arial"/>
                <a:cs typeface="Arial"/>
              </a:rPr>
              <a:t> </a:t>
            </a:r>
            <a:r>
              <a:rPr sz="1300" b="1" spc="-10" dirty="0">
                <a:latin typeface="Arial"/>
                <a:cs typeface="Arial"/>
              </a:rPr>
              <a:t>modelled </a:t>
            </a:r>
            <a:r>
              <a:rPr sz="1300" b="1" dirty="0">
                <a:latin typeface="Arial"/>
                <a:cs typeface="Arial"/>
              </a:rPr>
              <a:t>iMCD:</a:t>
            </a:r>
            <a:r>
              <a:rPr sz="1300" b="1" spc="-90" dirty="0">
                <a:latin typeface="Arial"/>
                <a:cs typeface="Arial"/>
              </a:rPr>
              <a:t> </a:t>
            </a:r>
            <a:r>
              <a:rPr sz="1300" spc="-25" dirty="0">
                <a:latin typeface="Arial"/>
                <a:cs typeface="Arial"/>
              </a:rPr>
              <a:t>mAb </a:t>
            </a:r>
            <a:r>
              <a:rPr sz="1300" spc="-10" dirty="0">
                <a:latin typeface="Arial"/>
                <a:cs typeface="Arial"/>
              </a:rPr>
              <a:t>concentration</a:t>
            </a:r>
            <a:r>
              <a:rPr sz="1300" spc="-6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in</a:t>
            </a:r>
            <a:r>
              <a:rPr sz="1300" spc="-60" dirty="0">
                <a:latin typeface="Arial"/>
                <a:cs typeface="Arial"/>
              </a:rPr>
              <a:t> </a:t>
            </a:r>
            <a:r>
              <a:rPr sz="1300" spc="-20" dirty="0">
                <a:latin typeface="Arial"/>
                <a:cs typeface="Arial"/>
              </a:rPr>
              <a:t>lymph </a:t>
            </a:r>
            <a:r>
              <a:rPr sz="1300" dirty="0">
                <a:latin typeface="Arial"/>
                <a:cs typeface="Arial"/>
              </a:rPr>
              <a:t>nodes</a:t>
            </a:r>
            <a:r>
              <a:rPr sz="1300" spc="-7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100%</a:t>
            </a:r>
            <a:r>
              <a:rPr sz="1300" spc="-7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of</a:t>
            </a:r>
            <a:r>
              <a:rPr sz="1300" spc="-7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that</a:t>
            </a:r>
            <a:r>
              <a:rPr sz="1300" spc="-70" dirty="0">
                <a:latin typeface="Arial"/>
                <a:cs typeface="Arial"/>
              </a:rPr>
              <a:t> </a:t>
            </a:r>
            <a:r>
              <a:rPr sz="1300" spc="-25" dirty="0">
                <a:latin typeface="Arial"/>
                <a:cs typeface="Arial"/>
              </a:rPr>
              <a:t>in </a:t>
            </a:r>
            <a:r>
              <a:rPr sz="1300" spc="-10" dirty="0">
                <a:latin typeface="Arial"/>
                <a:cs typeface="Arial"/>
              </a:rPr>
              <a:t>plasma;</a:t>
            </a:r>
            <a:r>
              <a:rPr sz="1300" spc="-5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persistent </a:t>
            </a:r>
            <a:r>
              <a:rPr sz="1300" dirty="0">
                <a:latin typeface="Arial"/>
                <a:cs typeface="Arial"/>
              </a:rPr>
              <a:t>high</a:t>
            </a:r>
            <a:r>
              <a:rPr sz="1300" spc="-55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IL-</a:t>
            </a:r>
            <a:r>
              <a:rPr sz="1300" dirty="0">
                <a:latin typeface="Arial"/>
                <a:cs typeface="Arial"/>
              </a:rPr>
              <a:t>6</a:t>
            </a:r>
            <a:r>
              <a:rPr sz="1300" spc="-5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secretion</a:t>
            </a:r>
            <a:r>
              <a:rPr sz="1300" spc="-55" dirty="0">
                <a:latin typeface="Arial"/>
                <a:cs typeface="Arial"/>
              </a:rPr>
              <a:t> </a:t>
            </a:r>
            <a:r>
              <a:rPr sz="1300" spc="-25" dirty="0">
                <a:latin typeface="Arial"/>
                <a:cs typeface="Arial"/>
              </a:rPr>
              <a:t>at</a:t>
            </a:r>
            <a:r>
              <a:rPr sz="1300" spc="50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1</a:t>
            </a:r>
            <a:r>
              <a:rPr sz="1300" spc="-30" dirty="0">
                <a:latin typeface="Arial"/>
                <a:cs typeface="Arial"/>
              </a:rPr>
              <a:t> </a:t>
            </a:r>
            <a:r>
              <a:rPr sz="1300" spc="-20" dirty="0">
                <a:latin typeface="Arial"/>
                <a:cs typeface="Arial"/>
              </a:rPr>
              <a:t>ng/ml</a:t>
            </a:r>
            <a:endParaRPr sz="1300">
              <a:latin typeface="Arial"/>
              <a:cs typeface="Arial"/>
            </a:endParaRPr>
          </a:p>
        </p:txBody>
      </p:sp>
      <p:sp>
        <p:nvSpPr>
          <p:cNvPr id="292" name="object 292"/>
          <p:cNvSpPr txBox="1"/>
          <p:nvPr/>
        </p:nvSpPr>
        <p:spPr>
          <a:xfrm>
            <a:off x="278048" y="3620885"/>
            <a:ext cx="1525270" cy="1016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4769">
              <a:lnSpc>
                <a:spcPct val="100000"/>
              </a:lnSpc>
              <a:spcBef>
                <a:spcPts val="100"/>
              </a:spcBef>
            </a:pPr>
            <a:r>
              <a:rPr sz="1300" b="1" spc="-10" dirty="0">
                <a:latin typeface="Arial"/>
                <a:cs typeface="Arial"/>
              </a:rPr>
              <a:t>Scenario</a:t>
            </a:r>
            <a:r>
              <a:rPr sz="1300" b="1" spc="-55" dirty="0">
                <a:latin typeface="Arial"/>
                <a:cs typeface="Arial"/>
              </a:rPr>
              <a:t> </a:t>
            </a:r>
            <a:r>
              <a:rPr sz="1300" b="1" spc="-25" dirty="0">
                <a:latin typeface="Arial"/>
                <a:cs typeface="Arial"/>
              </a:rPr>
              <a:t>modelled </a:t>
            </a:r>
            <a:r>
              <a:rPr sz="1300" b="1" spc="-15" dirty="0">
                <a:latin typeface="Arial"/>
                <a:cs typeface="Arial"/>
              </a:rPr>
              <a:t>COVID-</a:t>
            </a:r>
            <a:r>
              <a:rPr sz="1300" b="1" dirty="0">
                <a:latin typeface="Arial"/>
                <a:cs typeface="Arial"/>
              </a:rPr>
              <a:t>19:</a:t>
            </a:r>
            <a:r>
              <a:rPr sz="1300" b="1" spc="-55" dirty="0">
                <a:latin typeface="Arial"/>
                <a:cs typeface="Arial"/>
              </a:rPr>
              <a:t> </a:t>
            </a:r>
            <a:r>
              <a:rPr sz="1300" spc="-25" dirty="0">
                <a:latin typeface="Arial"/>
                <a:cs typeface="Arial"/>
              </a:rPr>
              <a:t>mAb</a:t>
            </a:r>
            <a:endParaRPr sz="13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300" spc="-10" dirty="0">
                <a:latin typeface="Arial"/>
                <a:cs typeface="Arial"/>
              </a:rPr>
              <a:t>concentration</a:t>
            </a:r>
            <a:r>
              <a:rPr sz="1300" spc="-6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in</a:t>
            </a:r>
            <a:r>
              <a:rPr sz="1300" spc="-60" dirty="0">
                <a:latin typeface="Arial"/>
                <a:cs typeface="Arial"/>
              </a:rPr>
              <a:t> </a:t>
            </a:r>
            <a:r>
              <a:rPr sz="1300" spc="-25" dirty="0">
                <a:latin typeface="Arial"/>
                <a:cs typeface="Arial"/>
              </a:rPr>
              <a:t>BAF </a:t>
            </a:r>
            <a:r>
              <a:rPr sz="1300" dirty="0">
                <a:latin typeface="Arial"/>
                <a:cs typeface="Arial"/>
              </a:rPr>
              <a:t>100%</a:t>
            </a:r>
            <a:r>
              <a:rPr sz="1300" spc="-6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of</a:t>
            </a:r>
            <a:r>
              <a:rPr sz="1300" spc="-6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that</a:t>
            </a:r>
            <a:r>
              <a:rPr sz="1300" spc="-65" dirty="0">
                <a:latin typeface="Arial"/>
                <a:cs typeface="Arial"/>
              </a:rPr>
              <a:t> </a:t>
            </a:r>
            <a:r>
              <a:rPr sz="1300" spc="-25" dirty="0">
                <a:latin typeface="Arial"/>
                <a:cs typeface="Arial"/>
              </a:rPr>
              <a:t>in </a:t>
            </a:r>
            <a:r>
              <a:rPr sz="1300" spc="-10" dirty="0">
                <a:latin typeface="Arial"/>
                <a:cs typeface="Arial"/>
              </a:rPr>
              <a:t>plasma;</a:t>
            </a:r>
            <a:r>
              <a:rPr sz="1300" spc="-6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3</a:t>
            </a:r>
            <a:r>
              <a:rPr sz="1300" spc="-5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ng/ml</a:t>
            </a:r>
            <a:r>
              <a:rPr sz="1300" spc="-55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IL-</a:t>
            </a:r>
            <a:r>
              <a:rPr sz="1300" spc="-50" dirty="0">
                <a:latin typeface="Arial"/>
                <a:cs typeface="Arial"/>
              </a:rPr>
              <a:t>6</a:t>
            </a:r>
            <a:endParaRPr sz="1300">
              <a:latin typeface="Arial"/>
              <a:cs typeface="Arial"/>
            </a:endParaRPr>
          </a:p>
        </p:txBody>
      </p:sp>
      <p:sp>
        <p:nvSpPr>
          <p:cNvPr id="293" name="object 293"/>
          <p:cNvSpPr txBox="1"/>
          <p:nvPr/>
        </p:nvSpPr>
        <p:spPr>
          <a:xfrm>
            <a:off x="285341" y="233733"/>
            <a:ext cx="263715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-10" dirty="0">
                <a:latin typeface="Arial"/>
                <a:cs typeface="Arial"/>
              </a:rPr>
              <a:t>SUPPLEMENTARY</a:t>
            </a:r>
            <a:r>
              <a:rPr sz="1500" b="1" spc="-6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FIGURE</a:t>
            </a:r>
            <a:r>
              <a:rPr sz="1500" b="1" spc="-25" dirty="0">
                <a:latin typeface="Arial"/>
                <a:cs typeface="Arial"/>
              </a:rPr>
              <a:t> </a:t>
            </a:r>
            <a:r>
              <a:rPr sz="1500" b="1" spc="-50" dirty="0">
                <a:latin typeface="Arial"/>
                <a:cs typeface="Arial"/>
              </a:rPr>
              <a:t>3</a:t>
            </a:r>
            <a:endParaRPr sz="1500">
              <a:latin typeface="Arial"/>
              <a:cs typeface="Arial"/>
            </a:endParaRPr>
          </a:p>
        </p:txBody>
      </p:sp>
      <p:sp>
        <p:nvSpPr>
          <p:cNvPr id="294" name="object 294"/>
          <p:cNvSpPr txBox="1"/>
          <p:nvPr/>
        </p:nvSpPr>
        <p:spPr>
          <a:xfrm>
            <a:off x="2764048" y="877860"/>
            <a:ext cx="14478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dirty="0">
                <a:latin typeface="Arial"/>
                <a:cs typeface="Arial"/>
              </a:rPr>
              <a:t>A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805215" y="1260853"/>
            <a:ext cx="2531745" cy="1998980"/>
            <a:chOff x="2805215" y="1260853"/>
            <a:chExt cx="2531745" cy="1998980"/>
          </a:xfrm>
        </p:grpSpPr>
        <p:sp>
          <p:nvSpPr>
            <p:cNvPr id="3" name="object 3"/>
            <p:cNvSpPr/>
            <p:nvPr/>
          </p:nvSpPr>
          <p:spPr>
            <a:xfrm>
              <a:off x="2890897" y="1408745"/>
              <a:ext cx="2432685" cy="1652270"/>
            </a:xfrm>
            <a:custGeom>
              <a:avLst/>
              <a:gdLst/>
              <a:ahLst/>
              <a:cxnLst/>
              <a:rect l="l" t="t" r="r" b="b"/>
              <a:pathLst>
                <a:path w="2432685" h="1652270">
                  <a:moveTo>
                    <a:pt x="0" y="8445"/>
                  </a:moveTo>
                  <a:lnTo>
                    <a:pt x="364845" y="0"/>
                  </a:lnTo>
                  <a:lnTo>
                    <a:pt x="409472" y="672052"/>
                  </a:lnTo>
                  <a:lnTo>
                    <a:pt x="464062" y="1052828"/>
                  </a:lnTo>
                  <a:lnTo>
                    <a:pt x="564361" y="1283412"/>
                  </a:lnTo>
                  <a:lnTo>
                    <a:pt x="746112" y="1504886"/>
                  </a:lnTo>
                  <a:lnTo>
                    <a:pt x="807127" y="1581568"/>
                  </a:lnTo>
                  <a:lnTo>
                    <a:pt x="864712" y="1622086"/>
                  </a:lnTo>
                  <a:lnTo>
                    <a:pt x="952389" y="1639905"/>
                  </a:lnTo>
                  <a:lnTo>
                    <a:pt x="1103680" y="1648485"/>
                  </a:lnTo>
                  <a:lnTo>
                    <a:pt x="1499792" y="1651696"/>
                  </a:lnTo>
                  <a:lnTo>
                    <a:pt x="1770259" y="1642502"/>
                  </a:lnTo>
                  <a:lnTo>
                    <a:pt x="2039669" y="1611664"/>
                  </a:lnTo>
                  <a:lnTo>
                    <a:pt x="2432608" y="1549946"/>
                  </a:lnTo>
                </a:path>
              </a:pathLst>
            </a:custGeom>
            <a:ln w="11353">
              <a:solidFill>
                <a:srgbClr val="14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805215" y="2032746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805215" y="1651423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805215" y="2414067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805215" y="2795390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805215" y="1270102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805215" y="3176711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959314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107267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255219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403172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551125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699078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847030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994983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142935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290888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438840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586794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734746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882699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030651" y="3176671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178604" y="3180446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326556" y="3180446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885848" y="1266530"/>
              <a:ext cx="2445385" cy="1910714"/>
            </a:xfrm>
            <a:custGeom>
              <a:avLst/>
              <a:gdLst/>
              <a:ahLst/>
              <a:cxnLst/>
              <a:rect l="l" t="t" r="r" b="b"/>
              <a:pathLst>
                <a:path w="2445385" h="1910714">
                  <a:moveTo>
                    <a:pt x="0" y="0"/>
                  </a:moveTo>
                  <a:lnTo>
                    <a:pt x="0" y="1910181"/>
                  </a:lnTo>
                  <a:lnTo>
                    <a:pt x="2445042" y="1910181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890897" y="1408745"/>
              <a:ext cx="2432685" cy="1694180"/>
            </a:xfrm>
            <a:custGeom>
              <a:avLst/>
              <a:gdLst/>
              <a:ahLst/>
              <a:cxnLst/>
              <a:rect l="l" t="t" r="r" b="b"/>
              <a:pathLst>
                <a:path w="2432685" h="1694180">
                  <a:moveTo>
                    <a:pt x="0" y="8445"/>
                  </a:moveTo>
                  <a:lnTo>
                    <a:pt x="364845" y="0"/>
                  </a:lnTo>
                  <a:lnTo>
                    <a:pt x="409472" y="672052"/>
                  </a:lnTo>
                  <a:lnTo>
                    <a:pt x="464062" y="1052828"/>
                  </a:lnTo>
                  <a:lnTo>
                    <a:pt x="564361" y="1283412"/>
                  </a:lnTo>
                  <a:lnTo>
                    <a:pt x="746112" y="1504886"/>
                  </a:lnTo>
                  <a:lnTo>
                    <a:pt x="807127" y="1596215"/>
                  </a:lnTo>
                  <a:lnTo>
                    <a:pt x="864712" y="1644256"/>
                  </a:lnTo>
                  <a:lnTo>
                    <a:pt x="952389" y="1664845"/>
                  </a:lnTo>
                  <a:lnTo>
                    <a:pt x="1103680" y="1673821"/>
                  </a:lnTo>
                  <a:lnTo>
                    <a:pt x="1491869" y="1679542"/>
                  </a:lnTo>
                  <a:lnTo>
                    <a:pt x="1759696" y="1677342"/>
                  </a:lnTo>
                  <a:lnTo>
                    <a:pt x="2031746" y="1663527"/>
                  </a:lnTo>
                  <a:lnTo>
                    <a:pt x="2432608" y="1634401"/>
                  </a:lnTo>
                </a:path>
                <a:path w="2432685" h="1694180">
                  <a:moveTo>
                    <a:pt x="0" y="8445"/>
                  </a:moveTo>
                  <a:lnTo>
                    <a:pt x="364845" y="0"/>
                  </a:lnTo>
                  <a:lnTo>
                    <a:pt x="409472" y="672052"/>
                  </a:lnTo>
                  <a:lnTo>
                    <a:pt x="464062" y="1052828"/>
                  </a:lnTo>
                  <a:lnTo>
                    <a:pt x="564361" y="1283412"/>
                  </a:lnTo>
                  <a:lnTo>
                    <a:pt x="746112" y="1504886"/>
                  </a:lnTo>
                  <a:lnTo>
                    <a:pt x="807127" y="1596215"/>
                  </a:lnTo>
                  <a:lnTo>
                    <a:pt x="864712" y="1644256"/>
                  </a:lnTo>
                  <a:lnTo>
                    <a:pt x="952389" y="1664845"/>
                  </a:lnTo>
                  <a:lnTo>
                    <a:pt x="1103680" y="1673821"/>
                  </a:lnTo>
                  <a:lnTo>
                    <a:pt x="1490283" y="1686494"/>
                  </a:lnTo>
                  <a:lnTo>
                    <a:pt x="1757581" y="1690719"/>
                  </a:lnTo>
                  <a:lnTo>
                    <a:pt x="2030160" y="1686494"/>
                  </a:lnTo>
                  <a:lnTo>
                    <a:pt x="2432608" y="1673821"/>
                  </a:lnTo>
                </a:path>
                <a:path w="2432685" h="1694180">
                  <a:moveTo>
                    <a:pt x="0" y="8445"/>
                  </a:moveTo>
                  <a:lnTo>
                    <a:pt x="364845" y="0"/>
                  </a:lnTo>
                  <a:lnTo>
                    <a:pt x="409472" y="672052"/>
                  </a:lnTo>
                  <a:lnTo>
                    <a:pt x="464062" y="1052828"/>
                  </a:lnTo>
                  <a:lnTo>
                    <a:pt x="564361" y="1283412"/>
                  </a:lnTo>
                  <a:lnTo>
                    <a:pt x="746112" y="1504886"/>
                  </a:lnTo>
                  <a:lnTo>
                    <a:pt x="807127" y="1596215"/>
                  </a:lnTo>
                  <a:lnTo>
                    <a:pt x="864712" y="1644256"/>
                  </a:lnTo>
                  <a:lnTo>
                    <a:pt x="952389" y="1664845"/>
                  </a:lnTo>
                  <a:lnTo>
                    <a:pt x="1103680" y="1673821"/>
                  </a:lnTo>
                  <a:lnTo>
                    <a:pt x="1414267" y="1686758"/>
                  </a:lnTo>
                  <a:lnTo>
                    <a:pt x="1656226" y="1692830"/>
                  </a:lnTo>
                  <a:lnTo>
                    <a:pt x="1954144" y="1693620"/>
                  </a:lnTo>
                  <a:lnTo>
                    <a:pt x="2432608" y="1690712"/>
                  </a:lnTo>
                </a:path>
              </a:pathLst>
            </a:custGeom>
            <a:ln w="11353">
              <a:solidFill>
                <a:srgbClr val="14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2969455" y="6021932"/>
            <a:ext cx="235585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dirty="0">
                <a:latin typeface="Arial"/>
                <a:cs typeface="Arial"/>
              </a:rPr>
              <a:t>Days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before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and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after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treatment</a:t>
            </a:r>
            <a:endParaRPr sz="13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515617" y="1162308"/>
            <a:ext cx="280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120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600351" y="1543308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96</a:t>
            </a:r>
            <a:endParaRPr sz="12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600351" y="1924308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72</a:t>
            </a:r>
            <a:endParaRPr sz="12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600351" y="2305308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48</a:t>
            </a:r>
            <a:endParaRPr sz="12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600351" y="2686308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24</a:t>
            </a:r>
            <a:endParaRPr sz="12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685086" y="3067308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870158" y="3266408"/>
            <a:ext cx="177800" cy="28067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r>
              <a:rPr sz="1050" spc="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-</a:t>
            </a:r>
            <a:r>
              <a:rPr sz="1050" spc="-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164751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164751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0</a:t>
            </a:r>
            <a:endParaRPr sz="10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459345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459345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753937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753937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4</a:t>
            </a:r>
            <a:endParaRPr sz="105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048531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048531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6</a:t>
            </a:r>
            <a:endParaRPr sz="105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343124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343124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8</a:t>
            </a:r>
            <a:endParaRPr sz="105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637717" y="326398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D10</a:t>
            </a:r>
            <a:endParaRPr sz="105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932310" y="326398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D12</a:t>
            </a:r>
            <a:endParaRPr sz="105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226903" y="326398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D14</a:t>
            </a:r>
            <a:endParaRPr sz="105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869749" y="5724258"/>
            <a:ext cx="177800" cy="28067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r>
              <a:rPr sz="1050" spc="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-</a:t>
            </a:r>
            <a:r>
              <a:rPr sz="1050" spc="-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207537" y="588068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207537" y="572428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0</a:t>
            </a:r>
            <a:endParaRPr sz="105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545460" y="588068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545460" y="572428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883248" y="588068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883248" y="572428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4</a:t>
            </a:r>
            <a:endParaRPr sz="105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221035" y="588068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221035" y="572428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6</a:t>
            </a:r>
            <a:endParaRPr sz="105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558823" y="588068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558823" y="572428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8</a:t>
            </a:r>
            <a:endParaRPr sz="105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896610" y="572183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D10</a:t>
            </a:r>
            <a:endParaRPr sz="105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5234398" y="572183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D12</a:t>
            </a:r>
            <a:endParaRPr sz="105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803525" y="872635"/>
            <a:ext cx="869950" cy="2298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350" b="1" spc="-20" dirty="0">
                <a:latin typeface="Arial"/>
                <a:cs typeface="Arial"/>
              </a:rPr>
              <a:t>Siltuximab</a:t>
            </a:r>
            <a:endParaRPr sz="135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515617" y="3586765"/>
            <a:ext cx="280035" cy="2146935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330"/>
              </a:spcBef>
            </a:pPr>
            <a:r>
              <a:rPr sz="1200" spc="-25" dirty="0">
                <a:latin typeface="Arial"/>
                <a:cs typeface="Arial"/>
              </a:rPr>
              <a:t>216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229"/>
              </a:spcBef>
            </a:pPr>
            <a:r>
              <a:rPr sz="1200" spc="-25" dirty="0">
                <a:latin typeface="Arial"/>
                <a:cs typeface="Arial"/>
              </a:rPr>
              <a:t>192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229"/>
              </a:spcBef>
            </a:pPr>
            <a:r>
              <a:rPr sz="1200" spc="-25" dirty="0">
                <a:latin typeface="Arial"/>
                <a:cs typeface="Arial"/>
              </a:rPr>
              <a:t>168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229"/>
              </a:spcBef>
            </a:pPr>
            <a:r>
              <a:rPr sz="1200" spc="-25" dirty="0">
                <a:latin typeface="Arial"/>
                <a:cs typeface="Arial"/>
              </a:rPr>
              <a:t>144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229"/>
              </a:spcBef>
            </a:pPr>
            <a:r>
              <a:rPr sz="1200" spc="-25" dirty="0">
                <a:latin typeface="Arial"/>
                <a:cs typeface="Arial"/>
              </a:rPr>
              <a:t>120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229"/>
              </a:spcBef>
            </a:pPr>
            <a:r>
              <a:rPr sz="1200" spc="-25" dirty="0">
                <a:latin typeface="Arial"/>
                <a:cs typeface="Arial"/>
              </a:rPr>
              <a:t>96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229"/>
              </a:spcBef>
            </a:pPr>
            <a:r>
              <a:rPr sz="1200" spc="-25" dirty="0">
                <a:latin typeface="Arial"/>
                <a:cs typeface="Arial"/>
              </a:rPr>
              <a:t>72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229"/>
              </a:spcBef>
            </a:pPr>
            <a:r>
              <a:rPr sz="1200" spc="-25" dirty="0">
                <a:latin typeface="Arial"/>
                <a:cs typeface="Arial"/>
              </a:rPr>
              <a:t>48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229"/>
              </a:spcBef>
            </a:pPr>
            <a:r>
              <a:rPr sz="1200" spc="-25" dirty="0">
                <a:latin typeface="Arial"/>
                <a:cs typeface="Arial"/>
              </a:rPr>
              <a:t>24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229"/>
              </a:spcBef>
            </a:pPr>
            <a:r>
              <a:rPr sz="1200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65" name="object 65"/>
          <p:cNvGrpSpPr/>
          <p:nvPr/>
        </p:nvGrpSpPr>
        <p:grpSpPr>
          <a:xfrm>
            <a:off x="2805215" y="3714573"/>
            <a:ext cx="2531745" cy="1998980"/>
            <a:chOff x="2805215" y="3714573"/>
            <a:chExt cx="2531745" cy="1998980"/>
          </a:xfrm>
        </p:grpSpPr>
        <p:sp>
          <p:nvSpPr>
            <p:cNvPr id="66" name="object 66"/>
            <p:cNvSpPr/>
            <p:nvPr/>
          </p:nvSpPr>
          <p:spPr>
            <a:xfrm>
              <a:off x="2805215" y="3723246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2805215" y="4147065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2805215" y="3935155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2805215" y="4570884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2805215" y="4358975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2805215" y="4994704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2805215" y="4782794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2805215" y="5206612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2890847" y="3846582"/>
              <a:ext cx="2432685" cy="1322705"/>
            </a:xfrm>
            <a:custGeom>
              <a:avLst/>
              <a:gdLst/>
              <a:ahLst/>
              <a:cxnLst/>
              <a:rect l="l" t="t" r="r" b="b"/>
              <a:pathLst>
                <a:path w="2432685" h="1322704">
                  <a:moveTo>
                    <a:pt x="0" y="241"/>
                  </a:moveTo>
                  <a:lnTo>
                    <a:pt x="422376" y="0"/>
                  </a:lnTo>
                  <a:lnTo>
                    <a:pt x="465266" y="460649"/>
                  </a:lnTo>
                  <a:lnTo>
                    <a:pt x="501559" y="728873"/>
                  </a:lnTo>
                  <a:lnTo>
                    <a:pt x="551051" y="907879"/>
                  </a:lnTo>
                  <a:lnTo>
                    <a:pt x="633539" y="1100874"/>
                  </a:lnTo>
                  <a:lnTo>
                    <a:pt x="696671" y="1252426"/>
                  </a:lnTo>
                  <a:lnTo>
                    <a:pt x="747923" y="1320833"/>
                  </a:lnTo>
                  <a:lnTo>
                    <a:pt x="814485" y="1322196"/>
                  </a:lnTo>
                  <a:lnTo>
                    <a:pt x="923544" y="1272616"/>
                  </a:lnTo>
                  <a:lnTo>
                    <a:pt x="999732" y="1238916"/>
                  </a:lnTo>
                  <a:lnTo>
                    <a:pt x="1079092" y="1182517"/>
                  </a:lnTo>
                  <a:lnTo>
                    <a:pt x="1210188" y="1062770"/>
                  </a:lnTo>
                  <a:lnTo>
                    <a:pt x="1441589" y="839025"/>
                  </a:lnTo>
                  <a:lnTo>
                    <a:pt x="1814998" y="524965"/>
                  </a:lnTo>
                  <a:lnTo>
                    <a:pt x="2042704" y="353704"/>
                  </a:lnTo>
                  <a:lnTo>
                    <a:pt x="2217620" y="265325"/>
                  </a:lnTo>
                  <a:lnTo>
                    <a:pt x="2432659" y="199910"/>
                  </a:lnTo>
                </a:path>
              </a:pathLst>
            </a:custGeom>
            <a:ln w="11353">
              <a:solidFill>
                <a:srgbClr val="14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2896323" y="3846582"/>
              <a:ext cx="2427605" cy="1487805"/>
            </a:xfrm>
            <a:custGeom>
              <a:avLst/>
              <a:gdLst/>
              <a:ahLst/>
              <a:cxnLst/>
              <a:rect l="l" t="t" r="r" b="b"/>
              <a:pathLst>
                <a:path w="2427604" h="1487804">
                  <a:moveTo>
                    <a:pt x="0" y="241"/>
                  </a:moveTo>
                  <a:lnTo>
                    <a:pt x="416902" y="0"/>
                  </a:lnTo>
                  <a:lnTo>
                    <a:pt x="450863" y="446571"/>
                  </a:lnTo>
                  <a:lnTo>
                    <a:pt x="487992" y="721834"/>
                  </a:lnTo>
                  <a:lnTo>
                    <a:pt x="551517" y="939554"/>
                  </a:lnTo>
                  <a:lnTo>
                    <a:pt x="664667" y="1213497"/>
                  </a:lnTo>
                  <a:lnTo>
                    <a:pt x="747900" y="1386825"/>
                  </a:lnTo>
                  <a:lnTo>
                    <a:pt x="813185" y="1470410"/>
                  </a:lnTo>
                  <a:lnTo>
                    <a:pt x="894308" y="1487480"/>
                  </a:lnTo>
                  <a:lnTo>
                    <a:pt x="1025055" y="1461261"/>
                  </a:lnTo>
                  <a:lnTo>
                    <a:pt x="1139126" y="1448898"/>
                  </a:lnTo>
                  <a:lnTo>
                    <a:pt x="1251350" y="1404597"/>
                  </a:lnTo>
                  <a:lnTo>
                    <a:pt x="1428505" y="1292198"/>
                  </a:lnTo>
                  <a:lnTo>
                    <a:pt x="1737372" y="1075537"/>
                  </a:lnTo>
                  <a:lnTo>
                    <a:pt x="1947704" y="944174"/>
                  </a:lnTo>
                  <a:lnTo>
                    <a:pt x="2089669" y="858740"/>
                  </a:lnTo>
                  <a:lnTo>
                    <a:pt x="2227935" y="781752"/>
                  </a:lnTo>
                  <a:lnTo>
                    <a:pt x="2427173" y="675728"/>
                  </a:lnTo>
                </a:path>
              </a:pathLst>
            </a:custGeom>
            <a:ln w="11353">
              <a:solidFill>
                <a:srgbClr val="14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2895119" y="3846582"/>
              <a:ext cx="2428875" cy="1487805"/>
            </a:xfrm>
            <a:custGeom>
              <a:avLst/>
              <a:gdLst/>
              <a:ahLst/>
              <a:cxnLst/>
              <a:rect l="l" t="t" r="r" b="b"/>
              <a:pathLst>
                <a:path w="2428875" h="1487804">
                  <a:moveTo>
                    <a:pt x="0" y="241"/>
                  </a:moveTo>
                  <a:lnTo>
                    <a:pt x="418109" y="0"/>
                  </a:lnTo>
                  <a:lnTo>
                    <a:pt x="452070" y="446571"/>
                  </a:lnTo>
                  <a:lnTo>
                    <a:pt x="489199" y="721834"/>
                  </a:lnTo>
                  <a:lnTo>
                    <a:pt x="552724" y="939554"/>
                  </a:lnTo>
                  <a:lnTo>
                    <a:pt x="665873" y="1213497"/>
                  </a:lnTo>
                  <a:lnTo>
                    <a:pt x="749107" y="1386825"/>
                  </a:lnTo>
                  <a:lnTo>
                    <a:pt x="814390" y="1470410"/>
                  </a:lnTo>
                  <a:lnTo>
                    <a:pt x="895509" y="1487480"/>
                  </a:lnTo>
                  <a:lnTo>
                    <a:pt x="1026248" y="1461261"/>
                  </a:lnTo>
                  <a:lnTo>
                    <a:pt x="1140327" y="1448898"/>
                  </a:lnTo>
                  <a:lnTo>
                    <a:pt x="1252554" y="1404597"/>
                  </a:lnTo>
                  <a:lnTo>
                    <a:pt x="1429711" y="1292198"/>
                  </a:lnTo>
                  <a:lnTo>
                    <a:pt x="1738579" y="1075537"/>
                  </a:lnTo>
                  <a:lnTo>
                    <a:pt x="1948910" y="944174"/>
                  </a:lnTo>
                  <a:lnTo>
                    <a:pt x="2090875" y="858740"/>
                  </a:lnTo>
                  <a:lnTo>
                    <a:pt x="2229142" y="781752"/>
                  </a:lnTo>
                  <a:lnTo>
                    <a:pt x="2428379" y="675728"/>
                  </a:lnTo>
                </a:path>
              </a:pathLst>
            </a:custGeom>
            <a:ln w="11353">
              <a:solidFill>
                <a:srgbClr val="14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3560989" y="5017838"/>
              <a:ext cx="1762760" cy="429895"/>
            </a:xfrm>
            <a:custGeom>
              <a:avLst/>
              <a:gdLst/>
              <a:ahLst/>
              <a:cxnLst/>
              <a:rect l="l" t="t" r="r" b="b"/>
              <a:pathLst>
                <a:path w="1762760" h="429895">
                  <a:moveTo>
                    <a:pt x="0" y="39420"/>
                  </a:moveTo>
                  <a:lnTo>
                    <a:pt x="91371" y="279577"/>
                  </a:lnTo>
                  <a:lnTo>
                    <a:pt x="181951" y="398049"/>
                  </a:lnTo>
                  <a:lnTo>
                    <a:pt x="325849" y="429415"/>
                  </a:lnTo>
                  <a:lnTo>
                    <a:pt x="577176" y="408254"/>
                  </a:lnTo>
                  <a:lnTo>
                    <a:pt x="698156" y="407811"/>
                  </a:lnTo>
                  <a:lnTo>
                    <a:pt x="816497" y="383614"/>
                  </a:lnTo>
                  <a:lnTo>
                    <a:pt x="1002410" y="314019"/>
                  </a:lnTo>
                  <a:lnTo>
                    <a:pt x="1326108" y="177380"/>
                  </a:lnTo>
                  <a:lnTo>
                    <a:pt x="1407365" y="147684"/>
                  </a:lnTo>
                  <a:lnTo>
                    <a:pt x="1479908" y="119308"/>
                  </a:lnTo>
                  <a:lnTo>
                    <a:pt x="1584651" y="75623"/>
                  </a:lnTo>
                  <a:lnTo>
                    <a:pt x="1762506" y="0"/>
                  </a:lnTo>
                </a:path>
              </a:pathLst>
            </a:custGeom>
            <a:ln w="11353">
              <a:solidFill>
                <a:srgbClr val="14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3560989" y="5060074"/>
              <a:ext cx="1762760" cy="416559"/>
            </a:xfrm>
            <a:custGeom>
              <a:avLst/>
              <a:gdLst/>
              <a:ahLst/>
              <a:cxnLst/>
              <a:rect l="l" t="t" r="r" b="b"/>
              <a:pathLst>
                <a:path w="1762760" h="416560">
                  <a:moveTo>
                    <a:pt x="0" y="0"/>
                  </a:moveTo>
                  <a:lnTo>
                    <a:pt x="84969" y="248753"/>
                  </a:lnTo>
                  <a:lnTo>
                    <a:pt x="172975" y="374637"/>
                  </a:lnTo>
                  <a:lnTo>
                    <a:pt x="317734" y="416319"/>
                  </a:lnTo>
                  <a:lnTo>
                    <a:pt x="572960" y="412470"/>
                  </a:lnTo>
                  <a:lnTo>
                    <a:pt x="883740" y="407784"/>
                  </a:lnTo>
                  <a:lnTo>
                    <a:pt x="1111245" y="380266"/>
                  </a:lnTo>
                  <a:lnTo>
                    <a:pt x="1366993" y="306557"/>
                  </a:lnTo>
                  <a:lnTo>
                    <a:pt x="1762506" y="163296"/>
                  </a:lnTo>
                </a:path>
              </a:pathLst>
            </a:custGeom>
            <a:ln w="11353">
              <a:solidFill>
                <a:srgbClr val="14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2805215" y="5418523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2805215" y="5630431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2959314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3128403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3297492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3466580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3635669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3804758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3973846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4142935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4312024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4481113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4650202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4819290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5157468" y="5634168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4988379" y="5634168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5326556" y="5634168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2885848" y="3720250"/>
              <a:ext cx="2445385" cy="1910714"/>
            </a:xfrm>
            <a:custGeom>
              <a:avLst/>
              <a:gdLst/>
              <a:ahLst/>
              <a:cxnLst/>
              <a:rect l="l" t="t" r="r" b="b"/>
              <a:pathLst>
                <a:path w="2445385" h="1910714">
                  <a:moveTo>
                    <a:pt x="0" y="0"/>
                  </a:moveTo>
                  <a:lnTo>
                    <a:pt x="0" y="1910181"/>
                  </a:lnTo>
                  <a:lnTo>
                    <a:pt x="2445042" y="1910181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7" name="object 97"/>
          <p:cNvSpPr txBox="1"/>
          <p:nvPr/>
        </p:nvSpPr>
        <p:spPr>
          <a:xfrm>
            <a:off x="9369052" y="661437"/>
            <a:ext cx="2120900" cy="43434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452755" marR="5080" indent="-440690">
              <a:lnSpc>
                <a:spcPts val="1610"/>
              </a:lnSpc>
              <a:spcBef>
                <a:spcPts val="150"/>
              </a:spcBef>
            </a:pPr>
            <a:r>
              <a:rPr sz="1350" b="1" spc="-25" dirty="0">
                <a:latin typeface="Arial"/>
                <a:cs typeface="Arial"/>
              </a:rPr>
              <a:t>Combination </a:t>
            </a:r>
            <a:r>
              <a:rPr sz="1350" b="1" dirty="0">
                <a:latin typeface="Arial"/>
                <a:cs typeface="Arial"/>
              </a:rPr>
              <a:t>of</a:t>
            </a:r>
            <a:r>
              <a:rPr sz="1350" b="1" spc="-25" dirty="0">
                <a:latin typeface="Arial"/>
                <a:cs typeface="Arial"/>
              </a:rPr>
              <a:t> siltuximab </a:t>
            </a:r>
            <a:r>
              <a:rPr sz="1350" b="1" dirty="0">
                <a:latin typeface="Arial"/>
                <a:cs typeface="Arial"/>
              </a:rPr>
              <a:t>and</a:t>
            </a:r>
            <a:r>
              <a:rPr sz="1350" b="1" spc="-85" dirty="0">
                <a:latin typeface="Arial"/>
                <a:cs typeface="Arial"/>
              </a:rPr>
              <a:t> </a:t>
            </a:r>
            <a:r>
              <a:rPr sz="1350" b="1" spc="-10" dirty="0">
                <a:latin typeface="Arial"/>
                <a:cs typeface="Arial"/>
              </a:rPr>
              <a:t>tocilizumab</a:t>
            </a:r>
            <a:endParaRPr sz="1350">
              <a:latin typeface="Arial"/>
              <a:cs typeface="Arial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2241804" y="4327799"/>
            <a:ext cx="210185" cy="83883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535"/>
              </a:lnSpc>
            </a:pPr>
            <a:r>
              <a:rPr sz="1300" dirty="0">
                <a:latin typeface="Arial"/>
                <a:cs typeface="Arial"/>
              </a:rPr>
              <a:t>CRP</a:t>
            </a:r>
            <a:r>
              <a:rPr sz="1300" spc="-3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(mg/l)</a:t>
            </a:r>
            <a:endParaRPr sz="1300">
              <a:latin typeface="Arial"/>
              <a:cs typeface="Arial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2241804" y="1834789"/>
            <a:ext cx="210185" cy="83883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535"/>
              </a:lnSpc>
            </a:pPr>
            <a:r>
              <a:rPr sz="1300" dirty="0">
                <a:latin typeface="Arial"/>
                <a:cs typeface="Arial"/>
              </a:rPr>
              <a:t>CRP</a:t>
            </a:r>
            <a:r>
              <a:rPr sz="1300" spc="-3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(mg/l)</a:t>
            </a:r>
            <a:endParaRPr sz="1300">
              <a:latin typeface="Arial"/>
              <a:cs typeface="Arial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278036" y="1154786"/>
            <a:ext cx="1755775" cy="1214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300" b="1" spc="-10" dirty="0">
                <a:latin typeface="Arial"/>
                <a:cs typeface="Arial"/>
              </a:rPr>
              <a:t>Scenario</a:t>
            </a:r>
            <a:r>
              <a:rPr sz="1300" b="1" spc="-55" dirty="0">
                <a:latin typeface="Arial"/>
                <a:cs typeface="Arial"/>
              </a:rPr>
              <a:t> </a:t>
            </a:r>
            <a:r>
              <a:rPr sz="1300" b="1" spc="-10" dirty="0">
                <a:latin typeface="Arial"/>
                <a:cs typeface="Arial"/>
              </a:rPr>
              <a:t>modelled </a:t>
            </a:r>
            <a:r>
              <a:rPr sz="1300" b="1" dirty="0">
                <a:latin typeface="Arial"/>
                <a:cs typeface="Arial"/>
              </a:rPr>
              <a:t>iMCD:</a:t>
            </a:r>
            <a:r>
              <a:rPr sz="1300" b="1" spc="-90" dirty="0">
                <a:latin typeface="Arial"/>
                <a:cs typeface="Arial"/>
              </a:rPr>
              <a:t> </a:t>
            </a:r>
            <a:r>
              <a:rPr sz="1300" spc="-25" dirty="0">
                <a:latin typeface="Arial"/>
                <a:cs typeface="Arial"/>
              </a:rPr>
              <a:t>mAb </a:t>
            </a:r>
            <a:r>
              <a:rPr sz="1300" spc="-10" dirty="0">
                <a:latin typeface="Arial"/>
                <a:cs typeface="Arial"/>
              </a:rPr>
              <a:t>concentration</a:t>
            </a:r>
            <a:r>
              <a:rPr sz="1300" spc="-6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in</a:t>
            </a:r>
            <a:r>
              <a:rPr sz="1300" spc="-6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lymph </a:t>
            </a:r>
            <a:r>
              <a:rPr sz="1300" dirty="0">
                <a:latin typeface="Arial"/>
                <a:cs typeface="Arial"/>
              </a:rPr>
              <a:t>nodes</a:t>
            </a:r>
            <a:r>
              <a:rPr sz="1300" spc="-7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100%</a:t>
            </a:r>
            <a:r>
              <a:rPr sz="1300" spc="-7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of</a:t>
            </a:r>
            <a:r>
              <a:rPr sz="1300" spc="-7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that</a:t>
            </a:r>
            <a:r>
              <a:rPr sz="1300" spc="-70" dirty="0">
                <a:latin typeface="Arial"/>
                <a:cs typeface="Arial"/>
              </a:rPr>
              <a:t> </a:t>
            </a:r>
            <a:r>
              <a:rPr sz="1300" spc="-25" dirty="0">
                <a:latin typeface="Arial"/>
                <a:cs typeface="Arial"/>
              </a:rPr>
              <a:t>in </a:t>
            </a:r>
            <a:r>
              <a:rPr sz="1300" spc="-10" dirty="0">
                <a:latin typeface="Arial"/>
                <a:cs typeface="Arial"/>
              </a:rPr>
              <a:t>plasma;</a:t>
            </a:r>
            <a:r>
              <a:rPr sz="1300" spc="-6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persistent</a:t>
            </a:r>
            <a:r>
              <a:rPr sz="1300" spc="-55" dirty="0">
                <a:latin typeface="Arial"/>
                <a:cs typeface="Arial"/>
              </a:rPr>
              <a:t> </a:t>
            </a:r>
            <a:r>
              <a:rPr sz="1300" spc="-20" dirty="0">
                <a:latin typeface="Arial"/>
                <a:cs typeface="Arial"/>
              </a:rPr>
              <a:t>high </a:t>
            </a:r>
            <a:r>
              <a:rPr sz="1300" spc="-15" dirty="0">
                <a:latin typeface="Arial"/>
                <a:cs typeface="Arial"/>
              </a:rPr>
              <a:t>IL-</a:t>
            </a:r>
            <a:r>
              <a:rPr sz="1300" dirty="0">
                <a:latin typeface="Arial"/>
                <a:cs typeface="Arial"/>
              </a:rPr>
              <a:t>6</a:t>
            </a:r>
            <a:r>
              <a:rPr sz="1300" spc="-4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secretion</a:t>
            </a:r>
            <a:r>
              <a:rPr sz="1300" spc="-4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at</a:t>
            </a:r>
            <a:r>
              <a:rPr sz="1300" spc="-4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1</a:t>
            </a:r>
            <a:r>
              <a:rPr sz="1300" spc="-40" dirty="0">
                <a:latin typeface="Arial"/>
                <a:cs typeface="Arial"/>
              </a:rPr>
              <a:t> </a:t>
            </a:r>
            <a:r>
              <a:rPr sz="1300" spc="-20" dirty="0">
                <a:latin typeface="Arial"/>
                <a:cs typeface="Arial"/>
              </a:rPr>
              <a:t>ng/ml</a:t>
            </a:r>
            <a:endParaRPr sz="1300">
              <a:latin typeface="Arial"/>
              <a:cs typeface="Arial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278036" y="3620885"/>
            <a:ext cx="1525270" cy="1016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4769">
              <a:lnSpc>
                <a:spcPct val="100000"/>
              </a:lnSpc>
              <a:spcBef>
                <a:spcPts val="100"/>
              </a:spcBef>
            </a:pPr>
            <a:r>
              <a:rPr sz="1300" b="1" spc="-10" dirty="0">
                <a:latin typeface="Arial"/>
                <a:cs typeface="Arial"/>
              </a:rPr>
              <a:t>Scenario</a:t>
            </a:r>
            <a:r>
              <a:rPr sz="1300" b="1" spc="-55" dirty="0">
                <a:latin typeface="Arial"/>
                <a:cs typeface="Arial"/>
              </a:rPr>
              <a:t> </a:t>
            </a:r>
            <a:r>
              <a:rPr sz="1300" b="1" spc="-25" dirty="0">
                <a:latin typeface="Arial"/>
                <a:cs typeface="Arial"/>
              </a:rPr>
              <a:t>modelled </a:t>
            </a:r>
            <a:r>
              <a:rPr sz="1300" b="1" spc="-15" dirty="0">
                <a:latin typeface="Arial"/>
                <a:cs typeface="Arial"/>
              </a:rPr>
              <a:t>COVID-</a:t>
            </a:r>
            <a:r>
              <a:rPr sz="1300" b="1" dirty="0">
                <a:latin typeface="Arial"/>
                <a:cs typeface="Arial"/>
              </a:rPr>
              <a:t>19:</a:t>
            </a:r>
            <a:r>
              <a:rPr sz="1300" b="1" spc="-55" dirty="0">
                <a:latin typeface="Arial"/>
                <a:cs typeface="Arial"/>
              </a:rPr>
              <a:t> </a:t>
            </a:r>
            <a:r>
              <a:rPr sz="1300" spc="-25" dirty="0">
                <a:latin typeface="Arial"/>
                <a:cs typeface="Arial"/>
              </a:rPr>
              <a:t>mAb</a:t>
            </a:r>
            <a:endParaRPr sz="13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300" spc="-10" dirty="0">
                <a:latin typeface="Arial"/>
                <a:cs typeface="Arial"/>
              </a:rPr>
              <a:t>concentration</a:t>
            </a:r>
            <a:r>
              <a:rPr sz="1300" spc="-6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in</a:t>
            </a:r>
            <a:r>
              <a:rPr sz="1300" spc="-60" dirty="0">
                <a:latin typeface="Arial"/>
                <a:cs typeface="Arial"/>
              </a:rPr>
              <a:t> </a:t>
            </a:r>
            <a:r>
              <a:rPr sz="1300" spc="-25" dirty="0">
                <a:latin typeface="Arial"/>
                <a:cs typeface="Arial"/>
              </a:rPr>
              <a:t>BAF </a:t>
            </a:r>
            <a:r>
              <a:rPr sz="1300" dirty="0">
                <a:latin typeface="Arial"/>
                <a:cs typeface="Arial"/>
              </a:rPr>
              <a:t>100%</a:t>
            </a:r>
            <a:r>
              <a:rPr sz="1300" spc="-6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of</a:t>
            </a:r>
            <a:r>
              <a:rPr sz="1300" spc="-6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that</a:t>
            </a:r>
            <a:r>
              <a:rPr sz="1300" spc="-65" dirty="0">
                <a:latin typeface="Arial"/>
                <a:cs typeface="Arial"/>
              </a:rPr>
              <a:t> </a:t>
            </a:r>
            <a:r>
              <a:rPr sz="1300" spc="-25" dirty="0">
                <a:latin typeface="Arial"/>
                <a:cs typeface="Arial"/>
              </a:rPr>
              <a:t>in </a:t>
            </a:r>
            <a:r>
              <a:rPr sz="1300" spc="-10" dirty="0">
                <a:latin typeface="Arial"/>
                <a:cs typeface="Arial"/>
              </a:rPr>
              <a:t>plasma;</a:t>
            </a:r>
            <a:r>
              <a:rPr sz="1300" spc="-6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3</a:t>
            </a:r>
            <a:r>
              <a:rPr sz="1300" spc="-5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ng/ml</a:t>
            </a:r>
            <a:r>
              <a:rPr sz="1300" spc="-55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IL-</a:t>
            </a:r>
            <a:r>
              <a:rPr sz="1300" spc="-50" dirty="0">
                <a:latin typeface="Arial"/>
                <a:cs typeface="Arial"/>
              </a:rPr>
              <a:t>6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02" name="object 102"/>
          <p:cNvGrpSpPr/>
          <p:nvPr/>
        </p:nvGrpSpPr>
        <p:grpSpPr>
          <a:xfrm>
            <a:off x="5983931" y="1260853"/>
            <a:ext cx="2531745" cy="1998980"/>
            <a:chOff x="5983931" y="1260853"/>
            <a:chExt cx="2531745" cy="1998980"/>
          </a:xfrm>
        </p:grpSpPr>
        <p:sp>
          <p:nvSpPr>
            <p:cNvPr id="103" name="object 103"/>
            <p:cNvSpPr/>
            <p:nvPr/>
          </p:nvSpPr>
          <p:spPr>
            <a:xfrm>
              <a:off x="6069611" y="1408745"/>
              <a:ext cx="2432685" cy="1584325"/>
            </a:xfrm>
            <a:custGeom>
              <a:avLst/>
              <a:gdLst/>
              <a:ahLst/>
              <a:cxnLst/>
              <a:rect l="l" t="t" r="r" b="b"/>
              <a:pathLst>
                <a:path w="2432684" h="1584325">
                  <a:moveTo>
                    <a:pt x="0" y="8445"/>
                  </a:moveTo>
                  <a:lnTo>
                    <a:pt x="364845" y="0"/>
                  </a:lnTo>
                  <a:lnTo>
                    <a:pt x="393634" y="676351"/>
                  </a:lnTo>
                  <a:lnTo>
                    <a:pt x="442945" y="1055555"/>
                  </a:lnTo>
                  <a:lnTo>
                    <a:pt x="548523" y="1275989"/>
                  </a:lnTo>
                  <a:lnTo>
                    <a:pt x="746112" y="1476032"/>
                  </a:lnTo>
                  <a:lnTo>
                    <a:pt x="817821" y="1545218"/>
                  </a:lnTo>
                  <a:lnTo>
                    <a:pt x="878971" y="1578178"/>
                  </a:lnTo>
                  <a:lnTo>
                    <a:pt x="963084" y="1583820"/>
                  </a:lnTo>
                  <a:lnTo>
                    <a:pt x="1103680" y="1571053"/>
                  </a:lnTo>
                  <a:lnTo>
                    <a:pt x="1311325" y="1558118"/>
                  </a:lnTo>
                  <a:lnTo>
                    <a:pt x="1518970" y="1523012"/>
                  </a:lnTo>
                  <a:lnTo>
                    <a:pt x="1851202" y="1438019"/>
                  </a:lnTo>
                  <a:lnTo>
                    <a:pt x="2432608" y="1275422"/>
                  </a:lnTo>
                </a:path>
              </a:pathLst>
            </a:custGeom>
            <a:ln w="12700">
              <a:solidFill>
                <a:srgbClr val="FFD6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5983931" y="2032746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5983931" y="1651423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5983931" y="2414067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5983931" y="2795390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6069611" y="1408745"/>
              <a:ext cx="2432685" cy="1639570"/>
            </a:xfrm>
            <a:custGeom>
              <a:avLst/>
              <a:gdLst/>
              <a:ahLst/>
              <a:cxnLst/>
              <a:rect l="l" t="t" r="r" b="b"/>
              <a:pathLst>
                <a:path w="2432684" h="1639570">
                  <a:moveTo>
                    <a:pt x="0" y="8445"/>
                  </a:moveTo>
                  <a:lnTo>
                    <a:pt x="364845" y="0"/>
                  </a:lnTo>
                  <a:lnTo>
                    <a:pt x="395769" y="663522"/>
                  </a:lnTo>
                  <a:lnTo>
                    <a:pt x="444215" y="1040026"/>
                  </a:lnTo>
                  <a:lnTo>
                    <a:pt x="544509" y="1269310"/>
                  </a:lnTo>
                  <a:lnTo>
                    <a:pt x="730973" y="1491170"/>
                  </a:lnTo>
                  <a:lnTo>
                    <a:pt x="808508" y="1579952"/>
                  </a:lnTo>
                  <a:lnTo>
                    <a:pt x="877430" y="1624687"/>
                  </a:lnTo>
                  <a:lnTo>
                    <a:pt x="976508" y="1639001"/>
                  </a:lnTo>
                  <a:lnTo>
                    <a:pt x="1144511" y="1636522"/>
                  </a:lnTo>
                  <a:lnTo>
                    <a:pt x="1532848" y="1621443"/>
                  </a:lnTo>
                  <a:lnTo>
                    <a:pt x="1796470" y="1602998"/>
                  </a:lnTo>
                  <a:lnTo>
                    <a:pt x="2056137" y="1569111"/>
                  </a:lnTo>
                  <a:lnTo>
                    <a:pt x="2432608" y="1507705"/>
                  </a:lnTo>
                </a:path>
                <a:path w="2432684" h="1639570">
                  <a:moveTo>
                    <a:pt x="0" y="8445"/>
                  </a:moveTo>
                  <a:lnTo>
                    <a:pt x="364845" y="0"/>
                  </a:lnTo>
                  <a:lnTo>
                    <a:pt x="395769" y="663522"/>
                  </a:lnTo>
                  <a:lnTo>
                    <a:pt x="444215" y="1040026"/>
                  </a:lnTo>
                  <a:lnTo>
                    <a:pt x="544509" y="1269310"/>
                  </a:lnTo>
                  <a:lnTo>
                    <a:pt x="730973" y="1491170"/>
                  </a:lnTo>
                  <a:lnTo>
                    <a:pt x="808508" y="1579952"/>
                  </a:lnTo>
                  <a:lnTo>
                    <a:pt x="877430" y="1624687"/>
                  </a:lnTo>
                  <a:lnTo>
                    <a:pt x="976508" y="1639001"/>
                  </a:lnTo>
                  <a:lnTo>
                    <a:pt x="1144511" y="1636522"/>
                  </a:lnTo>
                  <a:lnTo>
                    <a:pt x="1532848" y="1621443"/>
                  </a:lnTo>
                  <a:lnTo>
                    <a:pt x="1796470" y="1602998"/>
                  </a:lnTo>
                  <a:lnTo>
                    <a:pt x="2056137" y="1569111"/>
                  </a:lnTo>
                  <a:lnTo>
                    <a:pt x="2432608" y="1507705"/>
                  </a:lnTo>
                </a:path>
              </a:pathLst>
            </a:custGeom>
            <a:ln w="12700">
              <a:solidFill>
                <a:srgbClr val="FFD6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6800590" y="2897448"/>
              <a:ext cx="1701800" cy="175895"/>
            </a:xfrm>
            <a:custGeom>
              <a:avLst/>
              <a:gdLst/>
              <a:ahLst/>
              <a:cxnLst/>
              <a:rect l="l" t="t" r="r" b="b"/>
              <a:pathLst>
                <a:path w="1701800" h="175894">
                  <a:moveTo>
                    <a:pt x="0" y="0"/>
                  </a:moveTo>
                  <a:lnTo>
                    <a:pt x="45459" y="87070"/>
                  </a:lnTo>
                  <a:lnTo>
                    <a:pt x="103687" y="134350"/>
                  </a:lnTo>
                  <a:lnTo>
                    <a:pt x="213453" y="158269"/>
                  </a:lnTo>
                  <a:lnTo>
                    <a:pt x="413524" y="175260"/>
                  </a:lnTo>
                  <a:lnTo>
                    <a:pt x="819685" y="175793"/>
                  </a:lnTo>
                  <a:lnTo>
                    <a:pt x="1089248" y="171572"/>
                  </a:lnTo>
                  <a:lnTo>
                    <a:pt x="1342974" y="158638"/>
                  </a:lnTo>
                  <a:lnTo>
                    <a:pt x="1701622" y="133032"/>
                  </a:lnTo>
                </a:path>
                <a:path w="1701800" h="175894">
                  <a:moveTo>
                    <a:pt x="0" y="0"/>
                  </a:moveTo>
                  <a:lnTo>
                    <a:pt x="69219" y="100136"/>
                  </a:lnTo>
                  <a:lnTo>
                    <a:pt x="135367" y="151771"/>
                  </a:lnTo>
                  <a:lnTo>
                    <a:pt x="237213" y="171335"/>
                  </a:lnTo>
                  <a:lnTo>
                    <a:pt x="413524" y="175260"/>
                  </a:lnTo>
                  <a:lnTo>
                    <a:pt x="819685" y="175793"/>
                  </a:lnTo>
                  <a:lnTo>
                    <a:pt x="1089248" y="171572"/>
                  </a:lnTo>
                  <a:lnTo>
                    <a:pt x="1342974" y="158638"/>
                  </a:lnTo>
                  <a:lnTo>
                    <a:pt x="1701622" y="133032"/>
                  </a:lnTo>
                </a:path>
              </a:pathLst>
            </a:custGeom>
            <a:ln w="12700">
              <a:solidFill>
                <a:srgbClr val="FFD6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6766451" y="2859439"/>
              <a:ext cx="1736089" cy="238125"/>
            </a:xfrm>
            <a:custGeom>
              <a:avLst/>
              <a:gdLst/>
              <a:ahLst/>
              <a:cxnLst/>
              <a:rect l="l" t="t" r="r" b="b"/>
              <a:pathLst>
                <a:path w="1736090" h="238125">
                  <a:moveTo>
                    <a:pt x="0" y="0"/>
                  </a:moveTo>
                  <a:lnTo>
                    <a:pt x="92943" y="130525"/>
                  </a:lnTo>
                  <a:lnTo>
                    <a:pt x="181335" y="196910"/>
                  </a:lnTo>
                  <a:lnTo>
                    <a:pt x="316844" y="219741"/>
                  </a:lnTo>
                  <a:lnTo>
                    <a:pt x="551141" y="219608"/>
                  </a:lnTo>
                  <a:lnTo>
                    <a:pt x="897478" y="234789"/>
                  </a:lnTo>
                  <a:lnTo>
                    <a:pt x="1136321" y="238090"/>
                  </a:lnTo>
                  <a:lnTo>
                    <a:pt x="1378729" y="227927"/>
                  </a:lnTo>
                  <a:lnTo>
                    <a:pt x="1735759" y="202717"/>
                  </a:lnTo>
                </a:path>
              </a:pathLst>
            </a:custGeom>
            <a:ln w="12700">
              <a:solidFill>
                <a:srgbClr val="FFD6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5983931" y="1270102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5983931" y="3176711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6138030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6285982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6433935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6581887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6729840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6877792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7025746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7173699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7321651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7469603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7617556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7765508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7913461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8061413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8209367" y="3176671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8357318" y="3180446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6064564" y="1266530"/>
              <a:ext cx="2445385" cy="1910714"/>
            </a:xfrm>
            <a:custGeom>
              <a:avLst/>
              <a:gdLst/>
              <a:ahLst/>
              <a:cxnLst/>
              <a:rect l="l" t="t" r="r" b="b"/>
              <a:pathLst>
                <a:path w="2445384" h="1910714">
                  <a:moveTo>
                    <a:pt x="0" y="0"/>
                  </a:moveTo>
                  <a:lnTo>
                    <a:pt x="0" y="1910181"/>
                  </a:lnTo>
                  <a:lnTo>
                    <a:pt x="2445042" y="1910181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0" name="object 130"/>
          <p:cNvSpPr txBox="1"/>
          <p:nvPr/>
        </p:nvSpPr>
        <p:spPr>
          <a:xfrm>
            <a:off x="6048873" y="3266408"/>
            <a:ext cx="177800" cy="28067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r>
              <a:rPr sz="1050" spc="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-</a:t>
            </a:r>
            <a:r>
              <a:rPr sz="1050" spc="-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6343466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6343466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0</a:t>
            </a:r>
            <a:endParaRPr sz="1050">
              <a:latin typeface="Arial"/>
              <a:cs typeface="Arial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6638059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6638059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6932652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6932652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4</a:t>
            </a:r>
            <a:endParaRPr sz="1050">
              <a:latin typeface="Arial"/>
              <a:cs typeface="Arial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7227245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7227245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6</a:t>
            </a:r>
            <a:endParaRPr sz="1050">
              <a:latin typeface="Arial"/>
              <a:cs typeface="Arial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7521839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7521839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8</a:t>
            </a:r>
            <a:endParaRPr sz="1050">
              <a:latin typeface="Arial"/>
              <a:cs typeface="Arial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7816432" y="326398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D10</a:t>
            </a:r>
            <a:endParaRPr sz="1050">
              <a:latin typeface="Arial"/>
              <a:cs typeface="Arial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8111025" y="326398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D12</a:t>
            </a:r>
            <a:endParaRPr sz="1050">
              <a:latin typeface="Arial"/>
              <a:cs typeface="Arial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8405618" y="326398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D14</a:t>
            </a:r>
            <a:endParaRPr sz="1050">
              <a:latin typeface="Arial"/>
              <a:cs typeface="Arial"/>
            </a:endParaRPr>
          </a:p>
        </p:txBody>
      </p:sp>
      <p:grpSp>
        <p:nvGrpSpPr>
          <p:cNvPr id="144" name="object 144"/>
          <p:cNvGrpSpPr/>
          <p:nvPr/>
        </p:nvGrpSpPr>
        <p:grpSpPr>
          <a:xfrm>
            <a:off x="9159830" y="1260853"/>
            <a:ext cx="2531745" cy="1998980"/>
            <a:chOff x="9159830" y="1260853"/>
            <a:chExt cx="2531745" cy="1998980"/>
          </a:xfrm>
        </p:grpSpPr>
        <p:sp>
          <p:nvSpPr>
            <p:cNvPr id="145" name="object 145"/>
            <p:cNvSpPr/>
            <p:nvPr/>
          </p:nvSpPr>
          <p:spPr>
            <a:xfrm>
              <a:off x="9245512" y="1408745"/>
              <a:ext cx="2432685" cy="1650364"/>
            </a:xfrm>
            <a:custGeom>
              <a:avLst/>
              <a:gdLst/>
              <a:ahLst/>
              <a:cxnLst/>
              <a:rect l="l" t="t" r="r" b="b"/>
              <a:pathLst>
                <a:path w="2432684" h="1650364">
                  <a:moveTo>
                    <a:pt x="0" y="8445"/>
                  </a:moveTo>
                  <a:lnTo>
                    <a:pt x="364845" y="0"/>
                  </a:lnTo>
                  <a:lnTo>
                    <a:pt x="420159" y="714983"/>
                  </a:lnTo>
                  <a:lnTo>
                    <a:pt x="478312" y="1111243"/>
                  </a:lnTo>
                  <a:lnTo>
                    <a:pt x="575048" y="1330919"/>
                  </a:lnTo>
                  <a:lnTo>
                    <a:pt x="746112" y="1516151"/>
                  </a:lnTo>
                  <a:lnTo>
                    <a:pt x="818214" y="1588277"/>
                  </a:lnTo>
                  <a:lnTo>
                    <a:pt x="879495" y="1625957"/>
                  </a:lnTo>
                  <a:lnTo>
                    <a:pt x="963476" y="1641465"/>
                  </a:lnTo>
                  <a:lnTo>
                    <a:pt x="1103680" y="1647075"/>
                  </a:lnTo>
                  <a:lnTo>
                    <a:pt x="1479203" y="1650308"/>
                  </a:lnTo>
                  <a:lnTo>
                    <a:pt x="1742808" y="1641268"/>
                  </a:lnTo>
                  <a:lnTo>
                    <a:pt x="2019080" y="1610849"/>
                  </a:lnTo>
                  <a:lnTo>
                    <a:pt x="2432608" y="1549946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159830" y="2032746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159830" y="1651423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159830" y="2414067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159830" y="2795390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159830" y="1270102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9159830" y="3176711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9313930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9461883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9609834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9757788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9905741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053693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01646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349598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0497552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0645503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0793457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0941409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1089362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1237314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1385267" y="3176671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1533219" y="3180446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1681172" y="3180446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9240464" y="1266530"/>
              <a:ext cx="2445385" cy="1910714"/>
            </a:xfrm>
            <a:custGeom>
              <a:avLst/>
              <a:gdLst/>
              <a:ahLst/>
              <a:cxnLst/>
              <a:rect l="l" t="t" r="r" b="b"/>
              <a:pathLst>
                <a:path w="2445384" h="1910714">
                  <a:moveTo>
                    <a:pt x="0" y="0"/>
                  </a:moveTo>
                  <a:lnTo>
                    <a:pt x="0" y="1910181"/>
                  </a:lnTo>
                  <a:lnTo>
                    <a:pt x="2445042" y="1910181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9991623" y="2920675"/>
              <a:ext cx="1686560" cy="163830"/>
            </a:xfrm>
            <a:custGeom>
              <a:avLst/>
              <a:gdLst/>
              <a:ahLst/>
              <a:cxnLst/>
              <a:rect l="l" t="t" r="r" b="b"/>
              <a:pathLst>
                <a:path w="1686559" h="163830">
                  <a:moveTo>
                    <a:pt x="0" y="0"/>
                  </a:moveTo>
                  <a:lnTo>
                    <a:pt x="67351" y="78326"/>
                  </a:lnTo>
                  <a:lnTo>
                    <a:pt x="127049" y="119832"/>
                  </a:lnTo>
                  <a:lnTo>
                    <a:pt x="212614" y="138376"/>
                  </a:lnTo>
                  <a:lnTo>
                    <a:pt x="357568" y="147815"/>
                  </a:lnTo>
                  <a:lnTo>
                    <a:pt x="735463" y="161671"/>
                  </a:lnTo>
                  <a:lnTo>
                    <a:pt x="999858" y="163650"/>
                  </a:lnTo>
                  <a:lnTo>
                    <a:pt x="1275340" y="151378"/>
                  </a:lnTo>
                  <a:lnTo>
                    <a:pt x="1686496" y="122478"/>
                  </a:lnTo>
                </a:path>
                <a:path w="1686559" h="163830">
                  <a:moveTo>
                    <a:pt x="0" y="0"/>
                  </a:moveTo>
                  <a:lnTo>
                    <a:pt x="67351" y="78326"/>
                  </a:lnTo>
                  <a:lnTo>
                    <a:pt x="127049" y="119832"/>
                  </a:lnTo>
                  <a:lnTo>
                    <a:pt x="212614" y="138376"/>
                  </a:lnTo>
                  <a:lnTo>
                    <a:pt x="357568" y="147815"/>
                  </a:lnTo>
                  <a:lnTo>
                    <a:pt x="735463" y="161671"/>
                  </a:lnTo>
                  <a:lnTo>
                    <a:pt x="999858" y="163650"/>
                  </a:lnTo>
                  <a:lnTo>
                    <a:pt x="1275340" y="151378"/>
                  </a:lnTo>
                  <a:lnTo>
                    <a:pt x="1686496" y="122478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9991623" y="2922787"/>
              <a:ext cx="1686560" cy="200025"/>
            </a:xfrm>
            <a:custGeom>
              <a:avLst/>
              <a:gdLst/>
              <a:ahLst/>
              <a:cxnLst/>
              <a:rect l="l" t="t" r="r" b="b"/>
              <a:pathLst>
                <a:path w="1686559" h="200025">
                  <a:moveTo>
                    <a:pt x="0" y="0"/>
                  </a:moveTo>
                  <a:lnTo>
                    <a:pt x="67351" y="88091"/>
                  </a:lnTo>
                  <a:lnTo>
                    <a:pt x="127049" y="134612"/>
                  </a:lnTo>
                  <a:lnTo>
                    <a:pt x="212614" y="155003"/>
                  </a:lnTo>
                  <a:lnTo>
                    <a:pt x="357568" y="164706"/>
                  </a:lnTo>
                  <a:lnTo>
                    <a:pt x="736649" y="185066"/>
                  </a:lnTo>
                  <a:lnTo>
                    <a:pt x="1001439" y="192952"/>
                  </a:lnTo>
                  <a:lnTo>
                    <a:pt x="1276526" y="189354"/>
                  </a:lnTo>
                  <a:lnTo>
                    <a:pt x="1686496" y="175260"/>
                  </a:lnTo>
                </a:path>
                <a:path w="1686559" h="200025">
                  <a:moveTo>
                    <a:pt x="0" y="0"/>
                  </a:moveTo>
                  <a:lnTo>
                    <a:pt x="67351" y="88091"/>
                  </a:lnTo>
                  <a:lnTo>
                    <a:pt x="127049" y="134612"/>
                  </a:lnTo>
                  <a:lnTo>
                    <a:pt x="212614" y="155003"/>
                  </a:lnTo>
                  <a:lnTo>
                    <a:pt x="357568" y="164706"/>
                  </a:lnTo>
                  <a:lnTo>
                    <a:pt x="736649" y="185066"/>
                  </a:lnTo>
                  <a:lnTo>
                    <a:pt x="1001439" y="192952"/>
                  </a:lnTo>
                  <a:lnTo>
                    <a:pt x="1276526" y="189354"/>
                  </a:lnTo>
                  <a:lnTo>
                    <a:pt x="1686496" y="175260"/>
                  </a:lnTo>
                </a:path>
                <a:path w="1686559" h="200025">
                  <a:moveTo>
                    <a:pt x="0" y="0"/>
                  </a:moveTo>
                  <a:lnTo>
                    <a:pt x="67351" y="86872"/>
                  </a:lnTo>
                  <a:lnTo>
                    <a:pt x="127049" y="132767"/>
                  </a:lnTo>
                  <a:lnTo>
                    <a:pt x="212614" y="152928"/>
                  </a:lnTo>
                  <a:lnTo>
                    <a:pt x="357568" y="162598"/>
                  </a:lnTo>
                  <a:lnTo>
                    <a:pt x="736649" y="187998"/>
                  </a:lnTo>
                  <a:lnTo>
                    <a:pt x="1001439" y="199545"/>
                  </a:lnTo>
                  <a:lnTo>
                    <a:pt x="1276526" y="200009"/>
                  </a:lnTo>
                  <a:lnTo>
                    <a:pt x="1686496" y="192163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2" name="object 172"/>
          <p:cNvSpPr txBox="1"/>
          <p:nvPr/>
        </p:nvSpPr>
        <p:spPr>
          <a:xfrm>
            <a:off x="8870231" y="1162308"/>
            <a:ext cx="280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120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8954965" y="1543308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96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8954965" y="1924308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72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8954965" y="2305308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48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8954965" y="2686308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24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9039700" y="3067308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9224772" y="3266408"/>
            <a:ext cx="177800" cy="28067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r>
              <a:rPr sz="1050" spc="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-</a:t>
            </a:r>
            <a:r>
              <a:rPr sz="1050" spc="-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9519365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9519365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0</a:t>
            </a:r>
            <a:endParaRPr sz="1050">
              <a:latin typeface="Arial"/>
              <a:cs typeface="Arial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9813959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9813959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10108551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10108551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4</a:t>
            </a:r>
            <a:endParaRPr sz="1050">
              <a:latin typeface="Arial"/>
              <a:cs typeface="Arial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10403144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10403144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6</a:t>
            </a:r>
            <a:endParaRPr sz="1050">
              <a:latin typeface="Arial"/>
              <a:cs typeface="Arial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10697738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10697738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8</a:t>
            </a:r>
            <a:endParaRPr sz="1050">
              <a:latin typeface="Arial"/>
              <a:cs typeface="Arial"/>
            </a:endParaRPr>
          </a:p>
        </p:txBody>
      </p:sp>
      <p:sp>
        <p:nvSpPr>
          <p:cNvPr id="189" name="object 189"/>
          <p:cNvSpPr txBox="1"/>
          <p:nvPr/>
        </p:nvSpPr>
        <p:spPr>
          <a:xfrm>
            <a:off x="10992331" y="326398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D10</a:t>
            </a:r>
            <a:endParaRPr sz="1050">
              <a:latin typeface="Arial"/>
              <a:cs typeface="Arial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11286925" y="326398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D12</a:t>
            </a:r>
            <a:endParaRPr sz="1050">
              <a:latin typeface="Arial"/>
              <a:cs typeface="Arial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11581517" y="326398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D14</a:t>
            </a:r>
            <a:endParaRPr sz="1050">
              <a:latin typeface="Arial"/>
              <a:cs typeface="Arial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6149577" y="6021932"/>
            <a:ext cx="235585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dirty="0">
                <a:latin typeface="Arial"/>
                <a:cs typeface="Arial"/>
              </a:rPr>
              <a:t>Days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before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and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after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treatment</a:t>
            </a:r>
            <a:endParaRPr sz="1300">
              <a:latin typeface="Arial"/>
              <a:cs typeface="Arial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6050280" y="5724348"/>
            <a:ext cx="177800" cy="28067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r>
              <a:rPr sz="1050" spc="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-</a:t>
            </a:r>
            <a:r>
              <a:rPr sz="1050" spc="-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6388067" y="588077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6388067" y="572437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0</a:t>
            </a:r>
            <a:endParaRPr sz="1050">
              <a:latin typeface="Arial"/>
              <a:cs typeface="Arial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6725991" y="588077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6725991" y="572437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7063778" y="588077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7063778" y="572437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4</a:t>
            </a:r>
            <a:endParaRPr sz="1050">
              <a:latin typeface="Arial"/>
              <a:cs typeface="Arial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7401566" y="588077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7401566" y="572437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6</a:t>
            </a:r>
            <a:endParaRPr sz="1050">
              <a:latin typeface="Arial"/>
              <a:cs typeface="Arial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7739353" y="588077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7739353" y="572437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8</a:t>
            </a:r>
            <a:endParaRPr sz="1050">
              <a:latin typeface="Arial"/>
              <a:cs typeface="Arial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8077141" y="572192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D10</a:t>
            </a:r>
            <a:endParaRPr sz="1050">
              <a:latin typeface="Arial"/>
              <a:cs typeface="Arial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8414928" y="572192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D12</a:t>
            </a:r>
            <a:endParaRPr sz="1050">
              <a:latin typeface="Arial"/>
              <a:cs typeface="Arial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5695739" y="3586765"/>
            <a:ext cx="280035" cy="2146935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330"/>
              </a:spcBef>
            </a:pPr>
            <a:r>
              <a:rPr sz="1200" spc="-25" dirty="0">
                <a:latin typeface="Arial"/>
                <a:cs typeface="Arial"/>
              </a:rPr>
              <a:t>216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229"/>
              </a:spcBef>
            </a:pPr>
            <a:r>
              <a:rPr sz="1200" spc="-25" dirty="0">
                <a:latin typeface="Arial"/>
                <a:cs typeface="Arial"/>
              </a:rPr>
              <a:t>192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229"/>
              </a:spcBef>
            </a:pPr>
            <a:r>
              <a:rPr sz="1200" spc="-25" dirty="0">
                <a:latin typeface="Arial"/>
                <a:cs typeface="Arial"/>
              </a:rPr>
              <a:t>168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229"/>
              </a:spcBef>
            </a:pPr>
            <a:r>
              <a:rPr sz="1200" spc="-25" dirty="0">
                <a:latin typeface="Arial"/>
                <a:cs typeface="Arial"/>
              </a:rPr>
              <a:t>144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229"/>
              </a:spcBef>
            </a:pPr>
            <a:r>
              <a:rPr sz="1200" spc="-25" dirty="0">
                <a:latin typeface="Arial"/>
                <a:cs typeface="Arial"/>
              </a:rPr>
              <a:t>120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229"/>
              </a:spcBef>
            </a:pPr>
            <a:r>
              <a:rPr sz="1200" spc="-25" dirty="0">
                <a:latin typeface="Arial"/>
                <a:cs typeface="Arial"/>
              </a:rPr>
              <a:t>96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229"/>
              </a:spcBef>
            </a:pPr>
            <a:r>
              <a:rPr sz="1200" spc="-25" dirty="0">
                <a:latin typeface="Arial"/>
                <a:cs typeface="Arial"/>
              </a:rPr>
              <a:t>72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229"/>
              </a:spcBef>
            </a:pPr>
            <a:r>
              <a:rPr sz="1200" spc="-25" dirty="0">
                <a:latin typeface="Arial"/>
                <a:cs typeface="Arial"/>
              </a:rPr>
              <a:t>48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229"/>
              </a:spcBef>
            </a:pPr>
            <a:r>
              <a:rPr sz="1200" spc="-25" dirty="0">
                <a:latin typeface="Arial"/>
                <a:cs typeface="Arial"/>
              </a:rPr>
              <a:t>24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229"/>
              </a:spcBef>
            </a:pPr>
            <a:r>
              <a:rPr sz="1200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207" name="object 207"/>
          <p:cNvGrpSpPr/>
          <p:nvPr/>
        </p:nvGrpSpPr>
        <p:grpSpPr>
          <a:xfrm>
            <a:off x="5985338" y="3714573"/>
            <a:ext cx="2531745" cy="1998980"/>
            <a:chOff x="5985338" y="3714573"/>
            <a:chExt cx="2531745" cy="1998980"/>
          </a:xfrm>
        </p:grpSpPr>
        <p:sp>
          <p:nvSpPr>
            <p:cNvPr id="208" name="object 208"/>
            <p:cNvSpPr/>
            <p:nvPr/>
          </p:nvSpPr>
          <p:spPr>
            <a:xfrm>
              <a:off x="5985338" y="4147065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5985338" y="3935155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5985338" y="4570884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5985338" y="4358975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5985338" y="4782794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6071642" y="3846582"/>
              <a:ext cx="2436495" cy="939165"/>
            </a:xfrm>
            <a:custGeom>
              <a:avLst/>
              <a:gdLst/>
              <a:ahLst/>
              <a:cxnLst/>
              <a:rect l="l" t="t" r="r" b="b"/>
              <a:pathLst>
                <a:path w="2436495" h="939164">
                  <a:moveTo>
                    <a:pt x="0" y="241"/>
                  </a:moveTo>
                  <a:lnTo>
                    <a:pt x="403402" y="0"/>
                  </a:lnTo>
                  <a:lnTo>
                    <a:pt x="436527" y="286485"/>
                  </a:lnTo>
                  <a:lnTo>
                    <a:pt x="467806" y="465274"/>
                  </a:lnTo>
                  <a:lnTo>
                    <a:pt x="515450" y="611329"/>
                  </a:lnTo>
                  <a:lnTo>
                    <a:pt x="597674" y="799617"/>
                  </a:lnTo>
                  <a:lnTo>
                    <a:pt x="645518" y="904093"/>
                  </a:lnTo>
                  <a:lnTo>
                    <a:pt x="695340" y="938625"/>
                  </a:lnTo>
                  <a:lnTo>
                    <a:pt x="777629" y="902948"/>
                  </a:lnTo>
                  <a:lnTo>
                    <a:pt x="922870" y="796797"/>
                  </a:lnTo>
                  <a:lnTo>
                    <a:pt x="1079544" y="678590"/>
                  </a:lnTo>
                  <a:lnTo>
                    <a:pt x="1199664" y="611325"/>
                  </a:lnTo>
                  <a:lnTo>
                    <a:pt x="1344334" y="569928"/>
                  </a:lnTo>
                  <a:lnTo>
                    <a:pt x="1574660" y="529323"/>
                  </a:lnTo>
                  <a:lnTo>
                    <a:pt x="1578161" y="529172"/>
                  </a:lnTo>
                  <a:lnTo>
                    <a:pt x="1587499" y="528176"/>
                  </a:lnTo>
                  <a:lnTo>
                    <a:pt x="1650651" y="521134"/>
                  </a:lnTo>
                  <a:lnTo>
                    <a:pt x="1722158" y="514090"/>
                  </a:lnTo>
                  <a:lnTo>
                    <a:pt x="1766769" y="510171"/>
                  </a:lnTo>
                  <a:lnTo>
                    <a:pt x="1817302" y="506123"/>
                  </a:lnTo>
                  <a:lnTo>
                    <a:pt x="1873769" y="502051"/>
                  </a:lnTo>
                  <a:lnTo>
                    <a:pt x="1936181" y="498056"/>
                  </a:lnTo>
                  <a:lnTo>
                    <a:pt x="2004552" y="494241"/>
                  </a:lnTo>
                  <a:lnTo>
                    <a:pt x="2078893" y="490708"/>
                  </a:lnTo>
                  <a:lnTo>
                    <a:pt x="2159216" y="487561"/>
                  </a:lnTo>
                  <a:lnTo>
                    <a:pt x="2245534" y="484901"/>
                  </a:lnTo>
                  <a:lnTo>
                    <a:pt x="2337859" y="482832"/>
                  </a:lnTo>
                  <a:lnTo>
                    <a:pt x="2436202" y="481456"/>
                  </a:lnTo>
                </a:path>
              </a:pathLst>
            </a:custGeom>
            <a:ln w="12700">
              <a:solidFill>
                <a:srgbClr val="FFD6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5985338" y="4994704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215"/>
            <p:cNvSpPr/>
            <p:nvPr/>
          </p:nvSpPr>
          <p:spPr>
            <a:xfrm>
              <a:off x="6074380" y="3846582"/>
              <a:ext cx="2433955" cy="1186180"/>
            </a:xfrm>
            <a:custGeom>
              <a:avLst/>
              <a:gdLst/>
              <a:ahLst/>
              <a:cxnLst/>
              <a:rect l="l" t="t" r="r" b="b"/>
              <a:pathLst>
                <a:path w="2433954" h="1186179">
                  <a:moveTo>
                    <a:pt x="0" y="241"/>
                  </a:moveTo>
                  <a:lnTo>
                    <a:pt x="400659" y="0"/>
                  </a:lnTo>
                  <a:lnTo>
                    <a:pt x="433791" y="286485"/>
                  </a:lnTo>
                  <a:lnTo>
                    <a:pt x="465072" y="465274"/>
                  </a:lnTo>
                  <a:lnTo>
                    <a:pt x="512714" y="611329"/>
                  </a:lnTo>
                  <a:lnTo>
                    <a:pt x="594931" y="799617"/>
                  </a:lnTo>
                  <a:lnTo>
                    <a:pt x="648559" y="1068272"/>
                  </a:lnTo>
                  <a:lnTo>
                    <a:pt x="707202" y="1185684"/>
                  </a:lnTo>
                  <a:lnTo>
                    <a:pt x="807550" y="1176928"/>
                  </a:lnTo>
                  <a:lnTo>
                    <a:pt x="986294" y="1067079"/>
                  </a:lnTo>
                  <a:lnTo>
                    <a:pt x="1275150" y="873871"/>
                  </a:lnTo>
                  <a:lnTo>
                    <a:pt x="1460006" y="767237"/>
                  </a:lnTo>
                  <a:lnTo>
                    <a:pt x="1620575" y="709168"/>
                  </a:lnTo>
                  <a:lnTo>
                    <a:pt x="1836572" y="661657"/>
                  </a:lnTo>
                  <a:lnTo>
                    <a:pt x="1843211" y="660518"/>
                  </a:lnTo>
                  <a:lnTo>
                    <a:pt x="1860830" y="656564"/>
                  </a:lnTo>
                  <a:lnTo>
                    <a:pt x="1925236" y="642199"/>
                  </a:lnTo>
                  <a:lnTo>
                    <a:pt x="1970137" y="632782"/>
                  </a:lnTo>
                  <a:lnTo>
                    <a:pt x="2022246" y="622538"/>
                  </a:lnTo>
                  <a:lnTo>
                    <a:pt x="2080620" y="611964"/>
                  </a:lnTo>
                  <a:lnTo>
                    <a:pt x="2144317" y="601558"/>
                  </a:lnTo>
                  <a:lnTo>
                    <a:pt x="2212394" y="591816"/>
                  </a:lnTo>
                  <a:lnTo>
                    <a:pt x="2283907" y="583236"/>
                  </a:lnTo>
                  <a:lnTo>
                    <a:pt x="2357914" y="576315"/>
                  </a:lnTo>
                  <a:lnTo>
                    <a:pt x="2433472" y="571550"/>
                  </a:lnTo>
                </a:path>
              </a:pathLst>
            </a:custGeom>
            <a:ln w="12700">
              <a:solidFill>
                <a:srgbClr val="FFD6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6807277" y="4643376"/>
              <a:ext cx="1701164" cy="542925"/>
            </a:xfrm>
            <a:custGeom>
              <a:avLst/>
              <a:gdLst/>
              <a:ahLst/>
              <a:cxnLst/>
              <a:rect l="l" t="t" r="r" b="b"/>
              <a:pathLst>
                <a:path w="1701165" h="542925">
                  <a:moveTo>
                    <a:pt x="0" y="287185"/>
                  </a:moveTo>
                  <a:lnTo>
                    <a:pt x="47200" y="371781"/>
                  </a:lnTo>
                  <a:lnTo>
                    <a:pt x="81997" y="414937"/>
                  </a:lnTo>
                  <a:lnTo>
                    <a:pt x="121547" y="430113"/>
                  </a:lnTo>
                  <a:lnTo>
                    <a:pt x="183007" y="430771"/>
                  </a:lnTo>
                  <a:lnTo>
                    <a:pt x="233287" y="513344"/>
                  </a:lnTo>
                  <a:lnTo>
                    <a:pt x="289640" y="542336"/>
                  </a:lnTo>
                  <a:lnTo>
                    <a:pt x="387702" y="519066"/>
                  </a:lnTo>
                  <a:lnTo>
                    <a:pt x="563105" y="444855"/>
                  </a:lnTo>
                  <a:lnTo>
                    <a:pt x="1033820" y="205097"/>
                  </a:lnTo>
                  <a:lnTo>
                    <a:pt x="1309211" y="78838"/>
                  </a:lnTo>
                  <a:lnTo>
                    <a:pt x="1495914" y="24374"/>
                  </a:lnTo>
                  <a:lnTo>
                    <a:pt x="1700568" y="0"/>
                  </a:lnTo>
                </a:path>
              </a:pathLst>
            </a:custGeom>
            <a:ln w="12700">
              <a:solidFill>
                <a:srgbClr val="FFD6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217"/>
            <p:cNvSpPr/>
            <p:nvPr/>
          </p:nvSpPr>
          <p:spPr>
            <a:xfrm>
              <a:off x="7170478" y="4854544"/>
              <a:ext cx="1337945" cy="356870"/>
            </a:xfrm>
            <a:custGeom>
              <a:avLst/>
              <a:gdLst/>
              <a:ahLst/>
              <a:cxnLst/>
              <a:rect l="l" t="t" r="r" b="b"/>
              <a:pathLst>
                <a:path w="1337945" h="356870">
                  <a:moveTo>
                    <a:pt x="0" y="292811"/>
                  </a:moveTo>
                  <a:lnTo>
                    <a:pt x="27714" y="312297"/>
                  </a:lnTo>
                  <a:lnTo>
                    <a:pt x="52789" y="322019"/>
                  </a:lnTo>
                  <a:lnTo>
                    <a:pt x="89477" y="324881"/>
                  </a:lnTo>
                  <a:lnTo>
                    <a:pt x="152031" y="323786"/>
                  </a:lnTo>
                  <a:lnTo>
                    <a:pt x="233598" y="350308"/>
                  </a:lnTo>
                  <a:lnTo>
                    <a:pt x="297741" y="356508"/>
                  </a:lnTo>
                  <a:lnTo>
                    <a:pt x="377720" y="340009"/>
                  </a:lnTo>
                  <a:lnTo>
                    <a:pt x="506793" y="298437"/>
                  </a:lnTo>
                  <a:lnTo>
                    <a:pt x="941045" y="149656"/>
                  </a:lnTo>
                  <a:lnTo>
                    <a:pt x="1172314" y="68975"/>
                  </a:lnTo>
                  <a:lnTo>
                    <a:pt x="1278468" y="28416"/>
                  </a:lnTo>
                  <a:lnTo>
                    <a:pt x="1337373" y="0"/>
                  </a:lnTo>
                </a:path>
              </a:pathLst>
            </a:custGeom>
            <a:ln w="12700">
              <a:solidFill>
                <a:srgbClr val="FFD6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218"/>
            <p:cNvSpPr/>
            <p:nvPr/>
          </p:nvSpPr>
          <p:spPr>
            <a:xfrm>
              <a:off x="5985338" y="5418523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5985338" y="5206612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220"/>
            <p:cNvSpPr/>
            <p:nvPr/>
          </p:nvSpPr>
          <p:spPr>
            <a:xfrm>
              <a:off x="5985338" y="5630431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1" name="object 221"/>
            <p:cNvSpPr/>
            <p:nvPr/>
          </p:nvSpPr>
          <p:spPr>
            <a:xfrm>
              <a:off x="6139437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222"/>
            <p:cNvSpPr/>
            <p:nvPr/>
          </p:nvSpPr>
          <p:spPr>
            <a:xfrm>
              <a:off x="6308526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223"/>
            <p:cNvSpPr/>
            <p:nvPr/>
          </p:nvSpPr>
          <p:spPr>
            <a:xfrm>
              <a:off x="6477615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224"/>
            <p:cNvSpPr/>
            <p:nvPr/>
          </p:nvSpPr>
          <p:spPr>
            <a:xfrm>
              <a:off x="6646703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225"/>
            <p:cNvSpPr/>
            <p:nvPr/>
          </p:nvSpPr>
          <p:spPr>
            <a:xfrm>
              <a:off x="6815792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226"/>
            <p:cNvSpPr/>
            <p:nvPr/>
          </p:nvSpPr>
          <p:spPr>
            <a:xfrm>
              <a:off x="6984881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227"/>
            <p:cNvSpPr/>
            <p:nvPr/>
          </p:nvSpPr>
          <p:spPr>
            <a:xfrm>
              <a:off x="7153969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228"/>
            <p:cNvSpPr/>
            <p:nvPr/>
          </p:nvSpPr>
          <p:spPr>
            <a:xfrm>
              <a:off x="7323058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229"/>
            <p:cNvSpPr/>
            <p:nvPr/>
          </p:nvSpPr>
          <p:spPr>
            <a:xfrm>
              <a:off x="7492147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230"/>
            <p:cNvSpPr/>
            <p:nvPr/>
          </p:nvSpPr>
          <p:spPr>
            <a:xfrm>
              <a:off x="7661235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1" name="object 231"/>
            <p:cNvSpPr/>
            <p:nvPr/>
          </p:nvSpPr>
          <p:spPr>
            <a:xfrm>
              <a:off x="7830324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2" name="object 232"/>
            <p:cNvSpPr/>
            <p:nvPr/>
          </p:nvSpPr>
          <p:spPr>
            <a:xfrm>
              <a:off x="7999413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3" name="object 233"/>
            <p:cNvSpPr/>
            <p:nvPr/>
          </p:nvSpPr>
          <p:spPr>
            <a:xfrm>
              <a:off x="8337590" y="5634168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4" name="object 234"/>
            <p:cNvSpPr/>
            <p:nvPr/>
          </p:nvSpPr>
          <p:spPr>
            <a:xfrm>
              <a:off x="8168502" y="5634168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235"/>
            <p:cNvSpPr/>
            <p:nvPr/>
          </p:nvSpPr>
          <p:spPr>
            <a:xfrm>
              <a:off x="8506679" y="5634168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6" name="object 236"/>
            <p:cNvSpPr/>
            <p:nvPr/>
          </p:nvSpPr>
          <p:spPr>
            <a:xfrm>
              <a:off x="5985338" y="3723246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7" name="object 237"/>
            <p:cNvSpPr/>
            <p:nvPr/>
          </p:nvSpPr>
          <p:spPr>
            <a:xfrm>
              <a:off x="6065972" y="3720250"/>
              <a:ext cx="2445385" cy="1910714"/>
            </a:xfrm>
            <a:custGeom>
              <a:avLst/>
              <a:gdLst/>
              <a:ahLst/>
              <a:cxnLst/>
              <a:rect l="l" t="t" r="r" b="b"/>
              <a:pathLst>
                <a:path w="2445384" h="1910714">
                  <a:moveTo>
                    <a:pt x="0" y="0"/>
                  </a:moveTo>
                  <a:lnTo>
                    <a:pt x="0" y="1910181"/>
                  </a:lnTo>
                  <a:lnTo>
                    <a:pt x="2445042" y="1910181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8" name="object 238"/>
          <p:cNvSpPr txBox="1"/>
          <p:nvPr/>
        </p:nvSpPr>
        <p:spPr>
          <a:xfrm>
            <a:off x="9325241" y="6021932"/>
            <a:ext cx="235585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dirty="0">
                <a:latin typeface="Arial"/>
                <a:cs typeface="Arial"/>
              </a:rPr>
              <a:t>Days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before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and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after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treatment</a:t>
            </a:r>
            <a:endParaRPr sz="1300">
              <a:latin typeface="Arial"/>
              <a:cs typeface="Arial"/>
            </a:endParaRPr>
          </a:p>
        </p:txBody>
      </p:sp>
      <p:sp>
        <p:nvSpPr>
          <p:cNvPr id="239" name="object 239"/>
          <p:cNvSpPr txBox="1"/>
          <p:nvPr/>
        </p:nvSpPr>
        <p:spPr>
          <a:xfrm>
            <a:off x="9225943" y="5724348"/>
            <a:ext cx="177800" cy="28067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r>
              <a:rPr sz="1050" spc="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-</a:t>
            </a:r>
            <a:r>
              <a:rPr sz="1050" spc="-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240" name="object 240"/>
          <p:cNvSpPr txBox="1"/>
          <p:nvPr/>
        </p:nvSpPr>
        <p:spPr>
          <a:xfrm>
            <a:off x="9563730" y="588077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41" name="object 241"/>
          <p:cNvSpPr txBox="1"/>
          <p:nvPr/>
        </p:nvSpPr>
        <p:spPr>
          <a:xfrm>
            <a:off x="9563730" y="572437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0</a:t>
            </a:r>
            <a:endParaRPr sz="1050">
              <a:latin typeface="Arial"/>
              <a:cs typeface="Arial"/>
            </a:endParaRPr>
          </a:p>
        </p:txBody>
      </p:sp>
      <p:sp>
        <p:nvSpPr>
          <p:cNvPr id="242" name="object 242"/>
          <p:cNvSpPr txBox="1"/>
          <p:nvPr/>
        </p:nvSpPr>
        <p:spPr>
          <a:xfrm>
            <a:off x="9901654" y="588077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43" name="object 243"/>
          <p:cNvSpPr txBox="1"/>
          <p:nvPr/>
        </p:nvSpPr>
        <p:spPr>
          <a:xfrm>
            <a:off x="9901654" y="572437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244" name="object 244"/>
          <p:cNvSpPr txBox="1"/>
          <p:nvPr/>
        </p:nvSpPr>
        <p:spPr>
          <a:xfrm>
            <a:off x="10239441" y="588077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45" name="object 245"/>
          <p:cNvSpPr txBox="1"/>
          <p:nvPr/>
        </p:nvSpPr>
        <p:spPr>
          <a:xfrm>
            <a:off x="10239441" y="572437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4</a:t>
            </a:r>
            <a:endParaRPr sz="1050">
              <a:latin typeface="Arial"/>
              <a:cs typeface="Arial"/>
            </a:endParaRPr>
          </a:p>
        </p:txBody>
      </p:sp>
      <p:sp>
        <p:nvSpPr>
          <p:cNvPr id="246" name="object 246"/>
          <p:cNvSpPr txBox="1"/>
          <p:nvPr/>
        </p:nvSpPr>
        <p:spPr>
          <a:xfrm>
            <a:off x="10577229" y="588077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47" name="object 247"/>
          <p:cNvSpPr txBox="1"/>
          <p:nvPr/>
        </p:nvSpPr>
        <p:spPr>
          <a:xfrm>
            <a:off x="10577229" y="572437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6</a:t>
            </a:r>
            <a:endParaRPr sz="1050">
              <a:latin typeface="Arial"/>
              <a:cs typeface="Arial"/>
            </a:endParaRPr>
          </a:p>
        </p:txBody>
      </p:sp>
      <p:sp>
        <p:nvSpPr>
          <p:cNvPr id="248" name="object 248"/>
          <p:cNvSpPr txBox="1"/>
          <p:nvPr/>
        </p:nvSpPr>
        <p:spPr>
          <a:xfrm>
            <a:off x="10915016" y="588077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49" name="object 249"/>
          <p:cNvSpPr txBox="1"/>
          <p:nvPr/>
        </p:nvSpPr>
        <p:spPr>
          <a:xfrm>
            <a:off x="10915016" y="572437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8</a:t>
            </a:r>
            <a:endParaRPr sz="1050">
              <a:latin typeface="Arial"/>
              <a:cs typeface="Arial"/>
            </a:endParaRPr>
          </a:p>
        </p:txBody>
      </p:sp>
      <p:sp>
        <p:nvSpPr>
          <p:cNvPr id="250" name="object 250"/>
          <p:cNvSpPr txBox="1"/>
          <p:nvPr/>
        </p:nvSpPr>
        <p:spPr>
          <a:xfrm>
            <a:off x="11252804" y="572192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D10</a:t>
            </a:r>
            <a:endParaRPr sz="1050">
              <a:latin typeface="Arial"/>
              <a:cs typeface="Arial"/>
            </a:endParaRPr>
          </a:p>
        </p:txBody>
      </p:sp>
      <p:sp>
        <p:nvSpPr>
          <p:cNvPr id="251" name="object 251"/>
          <p:cNvSpPr txBox="1"/>
          <p:nvPr/>
        </p:nvSpPr>
        <p:spPr>
          <a:xfrm>
            <a:off x="11590591" y="572192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D12</a:t>
            </a:r>
            <a:endParaRPr sz="1050">
              <a:latin typeface="Arial"/>
              <a:cs typeface="Arial"/>
            </a:endParaRPr>
          </a:p>
        </p:txBody>
      </p:sp>
      <p:sp>
        <p:nvSpPr>
          <p:cNvPr id="252" name="object 252"/>
          <p:cNvSpPr txBox="1"/>
          <p:nvPr/>
        </p:nvSpPr>
        <p:spPr>
          <a:xfrm>
            <a:off x="8871401" y="3586765"/>
            <a:ext cx="280035" cy="2146935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330"/>
              </a:spcBef>
            </a:pPr>
            <a:r>
              <a:rPr sz="1200" spc="-25" dirty="0">
                <a:latin typeface="Arial"/>
                <a:cs typeface="Arial"/>
              </a:rPr>
              <a:t>216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229"/>
              </a:spcBef>
            </a:pPr>
            <a:r>
              <a:rPr sz="1200" spc="-25" dirty="0">
                <a:latin typeface="Arial"/>
                <a:cs typeface="Arial"/>
              </a:rPr>
              <a:t>192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229"/>
              </a:spcBef>
            </a:pPr>
            <a:r>
              <a:rPr sz="1200" spc="-25" dirty="0">
                <a:latin typeface="Arial"/>
                <a:cs typeface="Arial"/>
              </a:rPr>
              <a:t>168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229"/>
              </a:spcBef>
            </a:pPr>
            <a:r>
              <a:rPr sz="1200" spc="-25" dirty="0">
                <a:latin typeface="Arial"/>
                <a:cs typeface="Arial"/>
              </a:rPr>
              <a:t>144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229"/>
              </a:spcBef>
            </a:pPr>
            <a:r>
              <a:rPr sz="1200" spc="-25" dirty="0">
                <a:latin typeface="Arial"/>
                <a:cs typeface="Arial"/>
              </a:rPr>
              <a:t>120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229"/>
              </a:spcBef>
            </a:pPr>
            <a:r>
              <a:rPr sz="1200" spc="-25" dirty="0">
                <a:latin typeface="Arial"/>
                <a:cs typeface="Arial"/>
              </a:rPr>
              <a:t>96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229"/>
              </a:spcBef>
            </a:pPr>
            <a:r>
              <a:rPr sz="1200" spc="-25" dirty="0">
                <a:latin typeface="Arial"/>
                <a:cs typeface="Arial"/>
              </a:rPr>
              <a:t>72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229"/>
              </a:spcBef>
            </a:pPr>
            <a:r>
              <a:rPr sz="1200" spc="-25" dirty="0">
                <a:latin typeface="Arial"/>
                <a:cs typeface="Arial"/>
              </a:rPr>
              <a:t>48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229"/>
              </a:spcBef>
            </a:pPr>
            <a:r>
              <a:rPr sz="1200" spc="-25" dirty="0">
                <a:latin typeface="Arial"/>
                <a:cs typeface="Arial"/>
              </a:rPr>
              <a:t>24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229"/>
              </a:spcBef>
            </a:pPr>
            <a:r>
              <a:rPr sz="1200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253" name="object 253"/>
          <p:cNvGrpSpPr/>
          <p:nvPr/>
        </p:nvGrpSpPr>
        <p:grpSpPr>
          <a:xfrm>
            <a:off x="9160997" y="3714573"/>
            <a:ext cx="2531745" cy="1998980"/>
            <a:chOff x="9160997" y="3714573"/>
            <a:chExt cx="2531745" cy="1998980"/>
          </a:xfrm>
        </p:grpSpPr>
        <p:sp>
          <p:nvSpPr>
            <p:cNvPr id="254" name="object 254"/>
            <p:cNvSpPr/>
            <p:nvPr/>
          </p:nvSpPr>
          <p:spPr>
            <a:xfrm>
              <a:off x="9160997" y="4147065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5" name="object 255"/>
            <p:cNvSpPr/>
            <p:nvPr/>
          </p:nvSpPr>
          <p:spPr>
            <a:xfrm>
              <a:off x="9160997" y="3935155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6" name="object 256"/>
            <p:cNvSpPr/>
            <p:nvPr/>
          </p:nvSpPr>
          <p:spPr>
            <a:xfrm>
              <a:off x="9160997" y="4570884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7" name="object 257"/>
            <p:cNvSpPr/>
            <p:nvPr/>
          </p:nvSpPr>
          <p:spPr>
            <a:xfrm>
              <a:off x="9160997" y="4358975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8" name="object 258"/>
            <p:cNvSpPr/>
            <p:nvPr/>
          </p:nvSpPr>
          <p:spPr>
            <a:xfrm>
              <a:off x="9160997" y="5418523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9" name="object 259"/>
            <p:cNvSpPr/>
            <p:nvPr/>
          </p:nvSpPr>
          <p:spPr>
            <a:xfrm>
              <a:off x="9160997" y="4994704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0" name="object 260"/>
            <p:cNvSpPr/>
            <p:nvPr/>
          </p:nvSpPr>
          <p:spPr>
            <a:xfrm>
              <a:off x="9160997" y="4782794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1" name="object 261"/>
            <p:cNvSpPr/>
            <p:nvPr/>
          </p:nvSpPr>
          <p:spPr>
            <a:xfrm>
              <a:off x="9160997" y="5206612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2" name="object 262"/>
            <p:cNvSpPr/>
            <p:nvPr/>
          </p:nvSpPr>
          <p:spPr>
            <a:xfrm>
              <a:off x="9244221" y="3846582"/>
              <a:ext cx="2431415" cy="1603375"/>
            </a:xfrm>
            <a:custGeom>
              <a:avLst/>
              <a:gdLst/>
              <a:ahLst/>
              <a:cxnLst/>
              <a:rect l="l" t="t" r="r" b="b"/>
              <a:pathLst>
                <a:path w="2431415" h="1603375">
                  <a:moveTo>
                    <a:pt x="0" y="241"/>
                  </a:moveTo>
                  <a:lnTo>
                    <a:pt x="406476" y="0"/>
                  </a:lnTo>
                  <a:lnTo>
                    <a:pt x="462292" y="638915"/>
                  </a:lnTo>
                  <a:lnTo>
                    <a:pt x="523057" y="1006814"/>
                  </a:lnTo>
                  <a:lnTo>
                    <a:pt x="626716" y="1243130"/>
                  </a:lnTo>
                  <a:lnTo>
                    <a:pt x="811212" y="1487296"/>
                  </a:lnTo>
                  <a:lnTo>
                    <a:pt x="907058" y="1581958"/>
                  </a:lnTo>
                  <a:lnTo>
                    <a:pt x="984099" y="1603174"/>
                  </a:lnTo>
                  <a:lnTo>
                    <a:pt x="1082916" y="1541643"/>
                  </a:lnTo>
                  <a:lnTo>
                    <a:pt x="1244092" y="1388059"/>
                  </a:lnTo>
                  <a:lnTo>
                    <a:pt x="1647482" y="985231"/>
                  </a:lnTo>
                  <a:lnTo>
                    <a:pt x="1905565" y="770669"/>
                  </a:lnTo>
                  <a:lnTo>
                    <a:pt x="2129595" y="672114"/>
                  </a:lnTo>
                  <a:lnTo>
                    <a:pt x="2430830" y="617308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3" name="object 263"/>
            <p:cNvSpPr/>
            <p:nvPr/>
          </p:nvSpPr>
          <p:spPr>
            <a:xfrm>
              <a:off x="9160997" y="5630431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4" name="object 264"/>
            <p:cNvSpPr/>
            <p:nvPr/>
          </p:nvSpPr>
          <p:spPr>
            <a:xfrm>
              <a:off x="9315096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5" name="object 265"/>
            <p:cNvSpPr/>
            <p:nvPr/>
          </p:nvSpPr>
          <p:spPr>
            <a:xfrm>
              <a:off x="9484185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6" name="object 266"/>
            <p:cNvSpPr/>
            <p:nvPr/>
          </p:nvSpPr>
          <p:spPr>
            <a:xfrm>
              <a:off x="9653273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7" name="object 267"/>
            <p:cNvSpPr/>
            <p:nvPr/>
          </p:nvSpPr>
          <p:spPr>
            <a:xfrm>
              <a:off x="9822362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8" name="object 268"/>
            <p:cNvSpPr/>
            <p:nvPr/>
          </p:nvSpPr>
          <p:spPr>
            <a:xfrm>
              <a:off x="9991451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9" name="object 269"/>
            <p:cNvSpPr/>
            <p:nvPr/>
          </p:nvSpPr>
          <p:spPr>
            <a:xfrm>
              <a:off x="10160539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0" name="object 270"/>
            <p:cNvSpPr/>
            <p:nvPr/>
          </p:nvSpPr>
          <p:spPr>
            <a:xfrm>
              <a:off x="10329628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1" name="object 271"/>
            <p:cNvSpPr/>
            <p:nvPr/>
          </p:nvSpPr>
          <p:spPr>
            <a:xfrm>
              <a:off x="10498717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2" name="object 272"/>
            <p:cNvSpPr/>
            <p:nvPr/>
          </p:nvSpPr>
          <p:spPr>
            <a:xfrm>
              <a:off x="10667805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3" name="object 273"/>
            <p:cNvSpPr/>
            <p:nvPr/>
          </p:nvSpPr>
          <p:spPr>
            <a:xfrm>
              <a:off x="10836894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4" name="object 274"/>
            <p:cNvSpPr/>
            <p:nvPr/>
          </p:nvSpPr>
          <p:spPr>
            <a:xfrm>
              <a:off x="11005983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5" name="object 275"/>
            <p:cNvSpPr/>
            <p:nvPr/>
          </p:nvSpPr>
          <p:spPr>
            <a:xfrm>
              <a:off x="11175071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6" name="object 276"/>
            <p:cNvSpPr/>
            <p:nvPr/>
          </p:nvSpPr>
          <p:spPr>
            <a:xfrm>
              <a:off x="11513249" y="5634168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7" name="object 277"/>
            <p:cNvSpPr/>
            <p:nvPr/>
          </p:nvSpPr>
          <p:spPr>
            <a:xfrm>
              <a:off x="11344160" y="5634168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8" name="object 278"/>
            <p:cNvSpPr/>
            <p:nvPr/>
          </p:nvSpPr>
          <p:spPr>
            <a:xfrm>
              <a:off x="11682338" y="5634168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9" name="object 279"/>
            <p:cNvSpPr/>
            <p:nvPr/>
          </p:nvSpPr>
          <p:spPr>
            <a:xfrm>
              <a:off x="9241629" y="3720250"/>
              <a:ext cx="2445385" cy="1910714"/>
            </a:xfrm>
            <a:custGeom>
              <a:avLst/>
              <a:gdLst/>
              <a:ahLst/>
              <a:cxnLst/>
              <a:rect l="l" t="t" r="r" b="b"/>
              <a:pathLst>
                <a:path w="2445384" h="1910714">
                  <a:moveTo>
                    <a:pt x="0" y="0"/>
                  </a:moveTo>
                  <a:lnTo>
                    <a:pt x="0" y="1910181"/>
                  </a:lnTo>
                  <a:lnTo>
                    <a:pt x="2445042" y="1910181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0" name="object 280"/>
            <p:cNvSpPr/>
            <p:nvPr/>
          </p:nvSpPr>
          <p:spPr>
            <a:xfrm>
              <a:off x="10065993" y="4955904"/>
              <a:ext cx="1611630" cy="574040"/>
            </a:xfrm>
            <a:custGeom>
              <a:avLst/>
              <a:gdLst/>
              <a:ahLst/>
              <a:cxnLst/>
              <a:rect l="l" t="t" r="r" b="b"/>
              <a:pathLst>
                <a:path w="1611629" h="574039">
                  <a:moveTo>
                    <a:pt x="0" y="392760"/>
                  </a:moveTo>
                  <a:lnTo>
                    <a:pt x="92547" y="516128"/>
                  </a:lnTo>
                  <a:lnTo>
                    <a:pt x="178166" y="571988"/>
                  </a:lnTo>
                  <a:lnTo>
                    <a:pt x="306150" y="573604"/>
                  </a:lnTo>
                  <a:lnTo>
                    <a:pt x="525792" y="534238"/>
                  </a:lnTo>
                  <a:lnTo>
                    <a:pt x="681498" y="494480"/>
                  </a:lnTo>
                  <a:lnTo>
                    <a:pt x="797409" y="453732"/>
                  </a:lnTo>
                  <a:lnTo>
                    <a:pt x="931134" y="387248"/>
                  </a:lnTo>
                  <a:lnTo>
                    <a:pt x="1140282" y="270281"/>
                  </a:lnTo>
                  <a:lnTo>
                    <a:pt x="1611172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1" name="object 281"/>
            <p:cNvSpPr/>
            <p:nvPr/>
          </p:nvSpPr>
          <p:spPr>
            <a:xfrm>
              <a:off x="10351063" y="5293759"/>
              <a:ext cx="1326515" cy="265430"/>
            </a:xfrm>
            <a:custGeom>
              <a:avLst/>
              <a:gdLst/>
              <a:ahLst/>
              <a:cxnLst/>
              <a:rect l="l" t="t" r="r" b="b"/>
              <a:pathLst>
                <a:path w="1326515" h="265429">
                  <a:moveTo>
                    <a:pt x="0" y="209054"/>
                  </a:moveTo>
                  <a:lnTo>
                    <a:pt x="173648" y="251685"/>
                  </a:lnTo>
                  <a:lnTo>
                    <a:pt x="304339" y="265015"/>
                  </a:lnTo>
                  <a:lnTo>
                    <a:pt x="457600" y="248254"/>
                  </a:lnTo>
                  <a:lnTo>
                    <a:pt x="698957" y="200609"/>
                  </a:lnTo>
                  <a:lnTo>
                    <a:pt x="967688" y="145211"/>
                  </a:lnTo>
                  <a:lnTo>
                    <a:pt x="1122594" y="105848"/>
                  </a:lnTo>
                  <a:lnTo>
                    <a:pt x="1222469" y="63713"/>
                  </a:lnTo>
                  <a:lnTo>
                    <a:pt x="1326108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2" name="object 282"/>
            <p:cNvSpPr/>
            <p:nvPr/>
          </p:nvSpPr>
          <p:spPr>
            <a:xfrm>
              <a:off x="9163863" y="3723246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3" name="object 283"/>
          <p:cNvSpPr txBox="1"/>
          <p:nvPr/>
        </p:nvSpPr>
        <p:spPr>
          <a:xfrm>
            <a:off x="6900776" y="872635"/>
            <a:ext cx="978535" cy="2298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350" b="1" spc="-30" dirty="0">
                <a:latin typeface="Arial"/>
                <a:cs typeface="Arial"/>
              </a:rPr>
              <a:t>Tocilizumab</a:t>
            </a:r>
            <a:endParaRPr sz="1350">
              <a:latin typeface="Arial"/>
              <a:cs typeface="Arial"/>
            </a:endParaRPr>
          </a:p>
        </p:txBody>
      </p:sp>
      <p:sp>
        <p:nvSpPr>
          <p:cNvPr id="284" name="object 284"/>
          <p:cNvSpPr txBox="1"/>
          <p:nvPr/>
        </p:nvSpPr>
        <p:spPr>
          <a:xfrm>
            <a:off x="5694331" y="1162308"/>
            <a:ext cx="280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120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5" name="object 285"/>
          <p:cNvSpPr txBox="1"/>
          <p:nvPr/>
        </p:nvSpPr>
        <p:spPr>
          <a:xfrm>
            <a:off x="5779066" y="1543308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96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6" name="object 286"/>
          <p:cNvSpPr txBox="1"/>
          <p:nvPr/>
        </p:nvSpPr>
        <p:spPr>
          <a:xfrm>
            <a:off x="5779066" y="1924308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72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7" name="object 287"/>
          <p:cNvSpPr txBox="1"/>
          <p:nvPr/>
        </p:nvSpPr>
        <p:spPr>
          <a:xfrm>
            <a:off x="5779066" y="2305308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48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8" name="object 288"/>
          <p:cNvSpPr txBox="1"/>
          <p:nvPr/>
        </p:nvSpPr>
        <p:spPr>
          <a:xfrm>
            <a:off x="5779066" y="2686308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24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9" name="object 289"/>
          <p:cNvSpPr txBox="1"/>
          <p:nvPr/>
        </p:nvSpPr>
        <p:spPr>
          <a:xfrm>
            <a:off x="5863800" y="3067308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0" name="object 290"/>
          <p:cNvSpPr txBox="1"/>
          <p:nvPr/>
        </p:nvSpPr>
        <p:spPr>
          <a:xfrm>
            <a:off x="2760978" y="877860"/>
            <a:ext cx="14478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dirty="0">
                <a:latin typeface="Arial"/>
                <a:cs typeface="Arial"/>
              </a:rPr>
              <a:t>B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69455" y="6021932"/>
            <a:ext cx="235585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dirty="0">
                <a:latin typeface="Arial"/>
                <a:cs typeface="Arial"/>
              </a:rPr>
              <a:t>Days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before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and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after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treatment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805215" y="1257401"/>
            <a:ext cx="2531745" cy="2002789"/>
            <a:chOff x="2805215" y="1257401"/>
            <a:chExt cx="2531745" cy="2002789"/>
          </a:xfrm>
        </p:grpSpPr>
        <p:sp>
          <p:nvSpPr>
            <p:cNvPr id="4" name="object 4"/>
            <p:cNvSpPr/>
            <p:nvPr/>
          </p:nvSpPr>
          <p:spPr>
            <a:xfrm>
              <a:off x="2890847" y="1263078"/>
              <a:ext cx="2438400" cy="1296035"/>
            </a:xfrm>
            <a:custGeom>
              <a:avLst/>
              <a:gdLst/>
              <a:ahLst/>
              <a:cxnLst/>
              <a:rect l="l" t="t" r="r" b="b"/>
              <a:pathLst>
                <a:path w="2438400" h="1296035">
                  <a:moveTo>
                    <a:pt x="0" y="7942"/>
                  </a:moveTo>
                  <a:lnTo>
                    <a:pt x="359244" y="7700"/>
                  </a:lnTo>
                  <a:lnTo>
                    <a:pt x="356205" y="386543"/>
                  </a:lnTo>
                  <a:lnTo>
                    <a:pt x="356071" y="647001"/>
                  </a:lnTo>
                  <a:lnTo>
                    <a:pt x="359636" y="909833"/>
                  </a:lnTo>
                  <a:lnTo>
                    <a:pt x="367690" y="1295798"/>
                  </a:lnTo>
                  <a:lnTo>
                    <a:pt x="393900" y="894538"/>
                  </a:lnTo>
                  <a:lnTo>
                    <a:pt x="416347" y="664514"/>
                  </a:lnTo>
                  <a:lnTo>
                    <a:pt x="447371" y="519085"/>
                  </a:lnTo>
                  <a:lnTo>
                    <a:pt x="499313" y="371606"/>
                  </a:lnTo>
                  <a:lnTo>
                    <a:pt x="541215" y="187964"/>
                  </a:lnTo>
                  <a:lnTo>
                    <a:pt x="596974" y="90236"/>
                  </a:lnTo>
                  <a:lnTo>
                    <a:pt x="704204" y="45560"/>
                  </a:lnTo>
                  <a:lnTo>
                    <a:pt x="900518" y="21074"/>
                  </a:lnTo>
                  <a:lnTo>
                    <a:pt x="1025501" y="7718"/>
                  </a:lnTo>
                  <a:lnTo>
                    <a:pt x="1227294" y="1287"/>
                  </a:lnTo>
                  <a:lnTo>
                    <a:pt x="1650017" y="0"/>
                  </a:lnTo>
                  <a:lnTo>
                    <a:pt x="2437790" y="2074"/>
                  </a:lnTo>
                </a:path>
              </a:pathLst>
            </a:custGeom>
            <a:ln w="11353">
              <a:solidFill>
                <a:srgbClr val="14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805215" y="1270102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805215" y="1746755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805215" y="2223407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805215" y="2700059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805215" y="3176711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959314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098563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237814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377063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516312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655562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794812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934061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073311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212560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351809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491059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630309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769558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908807" y="3176671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187307" y="3180446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048058" y="3180446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326556" y="3180446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885848" y="1266530"/>
              <a:ext cx="2445385" cy="1910714"/>
            </a:xfrm>
            <a:custGeom>
              <a:avLst/>
              <a:gdLst/>
              <a:ahLst/>
              <a:cxnLst/>
              <a:rect l="l" t="t" r="r" b="b"/>
              <a:pathLst>
                <a:path w="2445385" h="1910714">
                  <a:moveTo>
                    <a:pt x="0" y="0"/>
                  </a:moveTo>
                  <a:lnTo>
                    <a:pt x="0" y="1910181"/>
                  </a:lnTo>
                  <a:lnTo>
                    <a:pt x="2445042" y="1910181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392271" y="1271484"/>
              <a:ext cx="1932305" cy="749935"/>
            </a:xfrm>
            <a:custGeom>
              <a:avLst/>
              <a:gdLst/>
              <a:ahLst/>
              <a:cxnLst/>
              <a:rect l="l" t="t" r="r" b="b"/>
              <a:pathLst>
                <a:path w="1932304" h="749935">
                  <a:moveTo>
                    <a:pt x="0" y="348424"/>
                  </a:moveTo>
                  <a:lnTo>
                    <a:pt x="12674" y="749630"/>
                  </a:lnTo>
                  <a:lnTo>
                    <a:pt x="76417" y="490993"/>
                  </a:lnTo>
                  <a:lnTo>
                    <a:pt x="134618" y="343412"/>
                  </a:lnTo>
                  <a:lnTo>
                    <a:pt x="220534" y="251655"/>
                  </a:lnTo>
                  <a:lnTo>
                    <a:pt x="367423" y="160489"/>
                  </a:lnTo>
                  <a:lnTo>
                    <a:pt x="449385" y="91697"/>
                  </a:lnTo>
                  <a:lnTo>
                    <a:pt x="540054" y="53589"/>
                  </a:lnTo>
                  <a:lnTo>
                    <a:pt x="696446" y="32504"/>
                  </a:lnTo>
                  <a:lnTo>
                    <a:pt x="975575" y="14782"/>
                  </a:lnTo>
                  <a:lnTo>
                    <a:pt x="1507215" y="6236"/>
                  </a:lnTo>
                  <a:lnTo>
                    <a:pt x="1784072" y="1847"/>
                  </a:lnTo>
                  <a:lnTo>
                    <a:pt x="1895824" y="230"/>
                  </a:lnTo>
                  <a:lnTo>
                    <a:pt x="1932152" y="0"/>
                  </a:lnTo>
                </a:path>
              </a:pathLst>
            </a:custGeom>
            <a:ln w="11353">
              <a:solidFill>
                <a:srgbClr val="14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544308" y="1286269"/>
              <a:ext cx="1780539" cy="629285"/>
            </a:xfrm>
            <a:custGeom>
              <a:avLst/>
              <a:gdLst/>
              <a:ahLst/>
              <a:cxnLst/>
              <a:rect l="l" t="t" r="r" b="b"/>
              <a:pathLst>
                <a:path w="1780539" h="629285">
                  <a:moveTo>
                    <a:pt x="0" y="382206"/>
                  </a:moveTo>
                  <a:lnTo>
                    <a:pt x="6337" y="629272"/>
                  </a:lnTo>
                  <a:lnTo>
                    <a:pt x="78661" y="510619"/>
                  </a:lnTo>
                  <a:lnTo>
                    <a:pt x="117725" y="448192"/>
                  </a:lnTo>
                  <a:lnTo>
                    <a:pt x="136992" y="421403"/>
                  </a:lnTo>
                  <a:lnTo>
                    <a:pt x="149923" y="409663"/>
                  </a:lnTo>
                  <a:lnTo>
                    <a:pt x="156260" y="597598"/>
                  </a:lnTo>
                  <a:lnTo>
                    <a:pt x="262337" y="450999"/>
                  </a:lnTo>
                  <a:lnTo>
                    <a:pt x="331790" y="367158"/>
                  </a:lnTo>
                  <a:lnTo>
                    <a:pt x="395304" y="314600"/>
                  </a:lnTo>
                  <a:lnTo>
                    <a:pt x="483565" y="261848"/>
                  </a:lnTo>
                  <a:lnTo>
                    <a:pt x="690304" y="106902"/>
                  </a:lnTo>
                  <a:lnTo>
                    <a:pt x="894273" y="27978"/>
                  </a:lnTo>
                  <a:lnTo>
                    <a:pt x="1217024" y="526"/>
                  </a:lnTo>
                  <a:lnTo>
                    <a:pt x="1780108" y="0"/>
                  </a:lnTo>
                </a:path>
              </a:pathLst>
            </a:custGeom>
            <a:ln w="11353">
              <a:solidFill>
                <a:srgbClr val="14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839937" y="1324280"/>
              <a:ext cx="1484630" cy="536575"/>
            </a:xfrm>
            <a:custGeom>
              <a:avLst/>
              <a:gdLst/>
              <a:ahLst/>
              <a:cxnLst/>
              <a:rect l="l" t="t" r="r" b="b"/>
              <a:pathLst>
                <a:path w="1484629" h="536575">
                  <a:moveTo>
                    <a:pt x="0" y="390651"/>
                  </a:moveTo>
                  <a:lnTo>
                    <a:pt x="10553" y="536359"/>
                  </a:lnTo>
                  <a:lnTo>
                    <a:pt x="145707" y="392760"/>
                  </a:lnTo>
                  <a:lnTo>
                    <a:pt x="156260" y="521576"/>
                  </a:lnTo>
                  <a:lnTo>
                    <a:pt x="274179" y="413813"/>
                  </a:lnTo>
                  <a:lnTo>
                    <a:pt x="355277" y="348418"/>
                  </a:lnTo>
                  <a:lnTo>
                    <a:pt x="437169" y="298862"/>
                  </a:lnTo>
                  <a:lnTo>
                    <a:pt x="557466" y="238620"/>
                  </a:lnTo>
                  <a:lnTo>
                    <a:pt x="783384" y="125613"/>
                  </a:lnTo>
                  <a:lnTo>
                    <a:pt x="955254" y="63088"/>
                  </a:lnTo>
                  <a:lnTo>
                    <a:pt x="1159982" y="28674"/>
                  </a:lnTo>
                  <a:lnTo>
                    <a:pt x="1484477" y="0"/>
                  </a:lnTo>
                </a:path>
              </a:pathLst>
            </a:custGeom>
            <a:ln w="11353">
              <a:solidFill>
                <a:srgbClr val="14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2" name="object 32"/>
          <p:cNvGrpSpPr/>
          <p:nvPr/>
        </p:nvGrpSpPr>
        <p:grpSpPr>
          <a:xfrm>
            <a:off x="5983688" y="1260853"/>
            <a:ext cx="2531745" cy="1998980"/>
            <a:chOff x="5983688" y="1260853"/>
            <a:chExt cx="2531745" cy="1998980"/>
          </a:xfrm>
        </p:grpSpPr>
        <p:sp>
          <p:nvSpPr>
            <p:cNvPr id="33" name="object 33"/>
            <p:cNvSpPr/>
            <p:nvPr/>
          </p:nvSpPr>
          <p:spPr>
            <a:xfrm>
              <a:off x="6072377" y="1270779"/>
              <a:ext cx="2434590" cy="294640"/>
            </a:xfrm>
            <a:custGeom>
              <a:avLst/>
              <a:gdLst/>
              <a:ahLst/>
              <a:cxnLst/>
              <a:rect l="l" t="t" r="r" b="b"/>
              <a:pathLst>
                <a:path w="2434590" h="294640">
                  <a:moveTo>
                    <a:pt x="0" y="241"/>
                  </a:moveTo>
                  <a:lnTo>
                    <a:pt x="359244" y="0"/>
                  </a:lnTo>
                  <a:lnTo>
                    <a:pt x="364391" y="154265"/>
                  </a:lnTo>
                  <a:lnTo>
                    <a:pt x="368746" y="236335"/>
                  </a:lnTo>
                  <a:lnTo>
                    <a:pt x="374684" y="273793"/>
                  </a:lnTo>
                  <a:lnTo>
                    <a:pt x="384581" y="294220"/>
                  </a:lnTo>
                  <a:lnTo>
                    <a:pt x="409307" y="189786"/>
                  </a:lnTo>
                  <a:lnTo>
                    <a:pt x="434559" y="134445"/>
                  </a:lnTo>
                  <a:lnTo>
                    <a:pt x="475646" y="109722"/>
                  </a:lnTo>
                  <a:lnTo>
                    <a:pt x="547878" y="97142"/>
                  </a:lnTo>
                  <a:lnTo>
                    <a:pt x="652055" y="85351"/>
                  </a:lnTo>
                  <a:lnTo>
                    <a:pt x="779457" y="76728"/>
                  </a:lnTo>
                  <a:lnTo>
                    <a:pt x="1013495" y="67051"/>
                  </a:lnTo>
                  <a:lnTo>
                    <a:pt x="1437576" y="52095"/>
                  </a:lnTo>
                  <a:lnTo>
                    <a:pt x="2434272" y="26758"/>
                  </a:lnTo>
                </a:path>
              </a:pathLst>
            </a:custGeom>
            <a:ln w="12700">
              <a:solidFill>
                <a:srgbClr val="FFD6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983688" y="1270102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983688" y="1746755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983688" y="2223407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983688" y="2700059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983688" y="3176711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6137787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277038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416287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555536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694787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834036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973285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7112535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7251784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7391035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530283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669533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7808782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7948031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8087282" y="3176671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8365781" y="3180446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8226531" y="3180446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8505031" y="3180446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064323" y="1266530"/>
              <a:ext cx="2445385" cy="1910714"/>
            </a:xfrm>
            <a:custGeom>
              <a:avLst/>
              <a:gdLst/>
              <a:ahLst/>
              <a:cxnLst/>
              <a:rect l="l" t="t" r="r" b="b"/>
              <a:pathLst>
                <a:path w="2445384" h="1910714">
                  <a:moveTo>
                    <a:pt x="0" y="0"/>
                  </a:moveTo>
                  <a:lnTo>
                    <a:pt x="0" y="1910181"/>
                  </a:lnTo>
                  <a:lnTo>
                    <a:pt x="2445042" y="1910181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83655" y="1331324"/>
              <a:ext cx="1917700" cy="256540"/>
            </a:xfrm>
            <a:custGeom>
              <a:avLst/>
              <a:gdLst/>
              <a:ahLst/>
              <a:cxnLst/>
              <a:rect l="l" t="t" r="r" b="b"/>
              <a:pathLst>
                <a:path w="1917700" h="256540">
                  <a:moveTo>
                    <a:pt x="0" y="50673"/>
                  </a:moveTo>
                  <a:lnTo>
                    <a:pt x="5058" y="172663"/>
                  </a:lnTo>
                  <a:lnTo>
                    <a:pt x="8797" y="234737"/>
                  </a:lnTo>
                  <a:lnTo>
                    <a:pt x="13065" y="256162"/>
                  </a:lnTo>
                  <a:lnTo>
                    <a:pt x="19710" y="256209"/>
                  </a:lnTo>
                  <a:lnTo>
                    <a:pt x="27558" y="243093"/>
                  </a:lnTo>
                  <a:lnTo>
                    <a:pt x="41192" y="214181"/>
                  </a:lnTo>
                  <a:lnTo>
                    <a:pt x="62647" y="176666"/>
                  </a:lnTo>
                  <a:lnTo>
                    <a:pt x="93956" y="137744"/>
                  </a:lnTo>
                  <a:lnTo>
                    <a:pt x="137153" y="104608"/>
                  </a:lnTo>
                  <a:lnTo>
                    <a:pt x="194271" y="84455"/>
                  </a:lnTo>
                  <a:lnTo>
                    <a:pt x="282517" y="69631"/>
                  </a:lnTo>
                  <a:lnTo>
                    <a:pt x="361791" y="60877"/>
                  </a:lnTo>
                  <a:lnTo>
                    <a:pt x="476964" y="54762"/>
                  </a:lnTo>
                  <a:lnTo>
                    <a:pt x="672909" y="47853"/>
                  </a:lnTo>
                  <a:lnTo>
                    <a:pt x="1291000" y="21767"/>
                  </a:lnTo>
                  <a:lnTo>
                    <a:pt x="1626662" y="8086"/>
                  </a:lnTo>
                  <a:lnTo>
                    <a:pt x="1796562" y="2326"/>
                  </a:lnTo>
                  <a:lnTo>
                    <a:pt x="1917369" y="0"/>
                  </a:lnTo>
                </a:path>
              </a:pathLst>
            </a:custGeom>
            <a:ln w="12700">
              <a:solidFill>
                <a:srgbClr val="FFD6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734371" y="1381992"/>
              <a:ext cx="1769745" cy="219710"/>
            </a:xfrm>
            <a:custGeom>
              <a:avLst/>
              <a:gdLst/>
              <a:ahLst/>
              <a:cxnLst/>
              <a:rect l="l" t="t" r="r" b="b"/>
              <a:pathLst>
                <a:path w="1769745" h="219709">
                  <a:moveTo>
                    <a:pt x="1321" y="50685"/>
                  </a:moveTo>
                  <a:lnTo>
                    <a:pt x="0" y="140429"/>
                  </a:lnTo>
                  <a:lnTo>
                    <a:pt x="1318" y="187940"/>
                  </a:lnTo>
                  <a:lnTo>
                    <a:pt x="6861" y="209059"/>
                  </a:lnTo>
                  <a:lnTo>
                    <a:pt x="18212" y="219621"/>
                  </a:lnTo>
                  <a:lnTo>
                    <a:pt x="61413" y="151030"/>
                  </a:lnTo>
                  <a:lnTo>
                    <a:pt x="89304" y="114382"/>
                  </a:lnTo>
                  <a:lnTo>
                    <a:pt x="114028" y="97270"/>
                  </a:lnTo>
                  <a:lnTo>
                    <a:pt x="147727" y="87287"/>
                  </a:lnTo>
                  <a:lnTo>
                    <a:pt x="151200" y="162206"/>
                  </a:lnTo>
                  <a:lnTo>
                    <a:pt x="154410" y="200964"/>
                  </a:lnTo>
                  <a:lnTo>
                    <a:pt x="159207" y="215967"/>
                  </a:lnTo>
                  <a:lnTo>
                    <a:pt x="167437" y="219621"/>
                  </a:lnTo>
                  <a:lnTo>
                    <a:pt x="227969" y="130002"/>
                  </a:lnTo>
                  <a:lnTo>
                    <a:pt x="282166" y="83412"/>
                  </a:lnTo>
                  <a:lnTo>
                    <a:pt x="360647" y="64803"/>
                  </a:lnTo>
                  <a:lnTo>
                    <a:pt x="494031" y="59131"/>
                  </a:lnTo>
                  <a:lnTo>
                    <a:pt x="894057" y="32868"/>
                  </a:lnTo>
                  <a:lnTo>
                    <a:pt x="1160257" y="17954"/>
                  </a:lnTo>
                  <a:lnTo>
                    <a:pt x="1412203" y="8846"/>
                  </a:lnTo>
                  <a:lnTo>
                    <a:pt x="1769466" y="0"/>
                  </a:lnTo>
                </a:path>
              </a:pathLst>
            </a:custGeom>
            <a:ln w="12700">
              <a:solidFill>
                <a:srgbClr val="FFD6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7028510" y="1415789"/>
              <a:ext cx="1472565" cy="193675"/>
            </a:xfrm>
            <a:custGeom>
              <a:avLst/>
              <a:gdLst/>
              <a:ahLst/>
              <a:cxnLst/>
              <a:rect l="l" t="t" r="r" b="b"/>
              <a:pathLst>
                <a:path w="1472565" h="193675">
                  <a:moveTo>
                    <a:pt x="2812" y="78828"/>
                  </a:moveTo>
                  <a:lnTo>
                    <a:pt x="0" y="148645"/>
                  </a:lnTo>
                  <a:lnTo>
                    <a:pt x="1409" y="183356"/>
                  </a:lnTo>
                  <a:lnTo>
                    <a:pt x="9152" y="193253"/>
                  </a:lnTo>
                  <a:lnTo>
                    <a:pt x="25342" y="188633"/>
                  </a:lnTo>
                  <a:lnTo>
                    <a:pt x="74739" y="139624"/>
                  </a:lnTo>
                  <a:lnTo>
                    <a:pt x="103815" y="113315"/>
                  </a:lnTo>
                  <a:lnTo>
                    <a:pt x="123919" y="100732"/>
                  </a:lnTo>
                  <a:lnTo>
                    <a:pt x="146398" y="92900"/>
                  </a:lnTo>
                  <a:lnTo>
                    <a:pt x="149878" y="151410"/>
                  </a:lnTo>
                  <a:lnTo>
                    <a:pt x="153091" y="180886"/>
                  </a:lnTo>
                  <a:lnTo>
                    <a:pt x="157886" y="190301"/>
                  </a:lnTo>
                  <a:lnTo>
                    <a:pt x="166109" y="188633"/>
                  </a:lnTo>
                  <a:lnTo>
                    <a:pt x="228052" y="131357"/>
                  </a:lnTo>
                  <a:lnTo>
                    <a:pt x="270990" y="99947"/>
                  </a:lnTo>
                  <a:lnTo>
                    <a:pt x="314983" y="83318"/>
                  </a:lnTo>
                  <a:lnTo>
                    <a:pt x="380091" y="70383"/>
                  </a:lnTo>
                  <a:lnTo>
                    <a:pt x="547615" y="40772"/>
                  </a:lnTo>
                  <a:lnTo>
                    <a:pt x="717249" y="23571"/>
                  </a:lnTo>
                  <a:lnTo>
                    <a:pt x="991409" y="12179"/>
                  </a:lnTo>
                  <a:lnTo>
                    <a:pt x="1472507" y="0"/>
                  </a:lnTo>
                </a:path>
              </a:pathLst>
            </a:custGeom>
            <a:ln w="12700">
              <a:solidFill>
                <a:srgbClr val="FFD6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1" name="object 61"/>
          <p:cNvSpPr txBox="1"/>
          <p:nvPr/>
        </p:nvSpPr>
        <p:spPr>
          <a:xfrm>
            <a:off x="278036" y="1154786"/>
            <a:ext cx="1640839" cy="1412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300" b="1" spc="-10" dirty="0">
                <a:latin typeface="Arial"/>
                <a:cs typeface="Arial"/>
              </a:rPr>
              <a:t>Scenario</a:t>
            </a:r>
            <a:r>
              <a:rPr sz="1300" b="1" spc="-55" dirty="0">
                <a:latin typeface="Arial"/>
                <a:cs typeface="Arial"/>
              </a:rPr>
              <a:t> </a:t>
            </a:r>
            <a:r>
              <a:rPr sz="1300" b="1" spc="-10" dirty="0">
                <a:latin typeface="Arial"/>
                <a:cs typeface="Arial"/>
              </a:rPr>
              <a:t>modelled </a:t>
            </a:r>
            <a:r>
              <a:rPr sz="1300" b="1" dirty="0">
                <a:latin typeface="Arial"/>
                <a:cs typeface="Arial"/>
              </a:rPr>
              <a:t>iMCD:</a:t>
            </a:r>
            <a:r>
              <a:rPr sz="1300" b="1" spc="-90" dirty="0">
                <a:latin typeface="Arial"/>
                <a:cs typeface="Arial"/>
              </a:rPr>
              <a:t> </a:t>
            </a:r>
            <a:r>
              <a:rPr sz="1300" spc="-25" dirty="0">
                <a:latin typeface="Arial"/>
                <a:cs typeface="Arial"/>
              </a:rPr>
              <a:t>mAb </a:t>
            </a:r>
            <a:r>
              <a:rPr sz="1300" spc="-10" dirty="0">
                <a:latin typeface="Arial"/>
                <a:cs typeface="Arial"/>
              </a:rPr>
              <a:t>concentration</a:t>
            </a:r>
            <a:r>
              <a:rPr sz="1300" spc="-6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in</a:t>
            </a:r>
            <a:r>
              <a:rPr sz="1300" spc="-60" dirty="0">
                <a:latin typeface="Arial"/>
                <a:cs typeface="Arial"/>
              </a:rPr>
              <a:t> </a:t>
            </a:r>
            <a:r>
              <a:rPr sz="1300" spc="-20" dirty="0">
                <a:latin typeface="Arial"/>
                <a:cs typeface="Arial"/>
              </a:rPr>
              <a:t>lymph </a:t>
            </a:r>
            <a:r>
              <a:rPr sz="1300" dirty="0">
                <a:latin typeface="Arial"/>
                <a:cs typeface="Arial"/>
              </a:rPr>
              <a:t>nodes</a:t>
            </a:r>
            <a:r>
              <a:rPr sz="1300" spc="-6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1%</a:t>
            </a:r>
            <a:r>
              <a:rPr sz="1300" spc="-6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of</a:t>
            </a:r>
            <a:r>
              <a:rPr sz="1300" spc="-6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that</a:t>
            </a:r>
            <a:r>
              <a:rPr sz="1300" spc="-60" dirty="0">
                <a:latin typeface="Arial"/>
                <a:cs typeface="Arial"/>
              </a:rPr>
              <a:t> </a:t>
            </a:r>
            <a:r>
              <a:rPr sz="1300" spc="-25" dirty="0">
                <a:latin typeface="Arial"/>
                <a:cs typeface="Arial"/>
              </a:rPr>
              <a:t>in </a:t>
            </a:r>
            <a:r>
              <a:rPr sz="1300" spc="-10" dirty="0">
                <a:latin typeface="Arial"/>
                <a:cs typeface="Arial"/>
              </a:rPr>
              <a:t>plasma;</a:t>
            </a:r>
            <a:r>
              <a:rPr sz="1300" spc="-5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persistent </a:t>
            </a:r>
            <a:r>
              <a:rPr sz="1300" dirty="0">
                <a:latin typeface="Arial"/>
                <a:cs typeface="Arial"/>
              </a:rPr>
              <a:t>high</a:t>
            </a:r>
            <a:r>
              <a:rPr sz="1300" spc="-55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IL-</a:t>
            </a:r>
            <a:r>
              <a:rPr sz="1300" dirty="0">
                <a:latin typeface="Arial"/>
                <a:cs typeface="Arial"/>
              </a:rPr>
              <a:t>6</a:t>
            </a:r>
            <a:r>
              <a:rPr sz="1300" spc="-5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secretion</a:t>
            </a:r>
            <a:r>
              <a:rPr sz="1300" spc="-55" dirty="0">
                <a:latin typeface="Arial"/>
                <a:cs typeface="Arial"/>
              </a:rPr>
              <a:t> </a:t>
            </a:r>
            <a:r>
              <a:rPr sz="1300" spc="-25" dirty="0">
                <a:latin typeface="Arial"/>
                <a:cs typeface="Arial"/>
              </a:rPr>
              <a:t>at</a:t>
            </a:r>
            <a:r>
              <a:rPr sz="1300" spc="50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1</a:t>
            </a:r>
            <a:r>
              <a:rPr sz="1300" spc="-30" dirty="0">
                <a:latin typeface="Arial"/>
                <a:cs typeface="Arial"/>
              </a:rPr>
              <a:t> </a:t>
            </a:r>
            <a:r>
              <a:rPr sz="1300" spc="-20" dirty="0">
                <a:latin typeface="Arial"/>
                <a:cs typeface="Arial"/>
              </a:rPr>
              <a:t>ng/ml</a:t>
            </a:r>
            <a:endParaRPr sz="13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78036" y="3620885"/>
            <a:ext cx="1532255" cy="1016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1755" algn="just">
              <a:lnSpc>
                <a:spcPct val="100000"/>
              </a:lnSpc>
              <a:spcBef>
                <a:spcPts val="100"/>
              </a:spcBef>
            </a:pPr>
            <a:r>
              <a:rPr sz="1300" b="1" spc="-10" dirty="0">
                <a:latin typeface="Arial"/>
                <a:cs typeface="Arial"/>
              </a:rPr>
              <a:t>Scenario</a:t>
            </a:r>
            <a:r>
              <a:rPr sz="1300" b="1" spc="-55" dirty="0">
                <a:latin typeface="Arial"/>
                <a:cs typeface="Arial"/>
              </a:rPr>
              <a:t> </a:t>
            </a:r>
            <a:r>
              <a:rPr sz="1300" b="1" spc="-25" dirty="0">
                <a:latin typeface="Arial"/>
                <a:cs typeface="Arial"/>
              </a:rPr>
              <a:t>modelled </a:t>
            </a:r>
            <a:r>
              <a:rPr sz="1300" b="1" spc="-15" dirty="0">
                <a:latin typeface="Arial"/>
                <a:cs typeface="Arial"/>
              </a:rPr>
              <a:t>COVID-</a:t>
            </a:r>
            <a:r>
              <a:rPr sz="1300" b="1" dirty="0">
                <a:latin typeface="Arial"/>
                <a:cs typeface="Arial"/>
              </a:rPr>
              <a:t>19:</a:t>
            </a:r>
            <a:r>
              <a:rPr sz="1300" b="1" spc="-55" dirty="0">
                <a:latin typeface="Arial"/>
                <a:cs typeface="Arial"/>
              </a:rPr>
              <a:t> </a:t>
            </a:r>
            <a:r>
              <a:rPr sz="1300" spc="-25" dirty="0">
                <a:latin typeface="Arial"/>
                <a:cs typeface="Arial"/>
              </a:rPr>
              <a:t>mAb</a:t>
            </a:r>
            <a:endParaRPr sz="13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</a:pPr>
            <a:r>
              <a:rPr sz="1300" spc="-10" dirty="0">
                <a:latin typeface="Arial"/>
                <a:cs typeface="Arial"/>
              </a:rPr>
              <a:t>concentration</a:t>
            </a:r>
            <a:r>
              <a:rPr sz="1300" spc="-6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in</a:t>
            </a:r>
            <a:r>
              <a:rPr sz="1300" spc="-60" dirty="0">
                <a:latin typeface="Arial"/>
                <a:cs typeface="Arial"/>
              </a:rPr>
              <a:t> </a:t>
            </a:r>
            <a:r>
              <a:rPr sz="1300" spc="-25" dirty="0">
                <a:latin typeface="Arial"/>
                <a:cs typeface="Arial"/>
              </a:rPr>
              <a:t>BAF </a:t>
            </a:r>
            <a:r>
              <a:rPr sz="1300" dirty="0">
                <a:latin typeface="Arial"/>
                <a:cs typeface="Arial"/>
              </a:rPr>
              <a:t>1%</a:t>
            </a:r>
            <a:r>
              <a:rPr sz="1300" spc="-5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of</a:t>
            </a:r>
            <a:r>
              <a:rPr sz="1300" spc="-5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that</a:t>
            </a:r>
            <a:r>
              <a:rPr sz="1300" spc="-5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in</a:t>
            </a:r>
            <a:r>
              <a:rPr sz="1300" spc="-50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plasma; </a:t>
            </a:r>
            <a:r>
              <a:rPr sz="1300" dirty="0">
                <a:latin typeface="Arial"/>
                <a:cs typeface="Arial"/>
              </a:rPr>
              <a:t>3</a:t>
            </a:r>
            <a:r>
              <a:rPr sz="1300" spc="-6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ng/ml</a:t>
            </a:r>
            <a:r>
              <a:rPr sz="1300" spc="-60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IL-</a:t>
            </a:r>
            <a:r>
              <a:rPr sz="1300" spc="-50" dirty="0">
                <a:latin typeface="Arial"/>
                <a:cs typeface="Arial"/>
              </a:rPr>
              <a:t>6</a:t>
            </a:r>
            <a:endParaRPr sz="13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2515617" y="1162308"/>
            <a:ext cx="280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100</a:t>
            </a:r>
            <a:endParaRPr sz="12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600351" y="1639778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75</a:t>
            </a:r>
            <a:endParaRPr sz="12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2600351" y="2117247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50</a:t>
            </a:r>
            <a:endParaRPr sz="12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600351" y="2594716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25</a:t>
            </a:r>
            <a:endParaRPr sz="120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2685086" y="3072185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2870158" y="3266408"/>
            <a:ext cx="177800" cy="28067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r>
              <a:rPr sz="1050" spc="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-</a:t>
            </a:r>
            <a:r>
              <a:rPr sz="1050" spc="-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164751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164751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0</a:t>
            </a:r>
            <a:endParaRPr sz="105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459345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459345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753937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753937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4</a:t>
            </a:r>
            <a:endParaRPr sz="105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048531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048531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6</a:t>
            </a:r>
            <a:endParaRPr sz="105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343124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343124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8</a:t>
            </a:r>
            <a:endParaRPr sz="105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4637717" y="326398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D10</a:t>
            </a:r>
            <a:endParaRPr sz="105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4932310" y="326398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D12</a:t>
            </a:r>
            <a:endParaRPr sz="1050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5226903" y="326398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D14</a:t>
            </a:r>
            <a:endParaRPr sz="1050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5694089" y="1162308"/>
            <a:ext cx="280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100</a:t>
            </a:r>
            <a:endParaRPr sz="120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5778824" y="1639778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75</a:t>
            </a:r>
            <a:endParaRPr sz="1200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5778824" y="2117247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50</a:t>
            </a:r>
            <a:endParaRPr sz="120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5778824" y="2594716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25</a:t>
            </a:r>
            <a:endParaRPr sz="120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5863558" y="3072185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6048630" y="3266408"/>
            <a:ext cx="177800" cy="28067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r>
              <a:rPr sz="1050" spc="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-</a:t>
            </a:r>
            <a:r>
              <a:rPr sz="1050" spc="-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6343223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6343223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0</a:t>
            </a:r>
            <a:endParaRPr sz="105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6637817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6637817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6932410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6932410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4</a:t>
            </a:r>
            <a:endParaRPr sz="1050">
              <a:latin typeface="Arial"/>
              <a:cs typeface="Arial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7227003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7227003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6</a:t>
            </a:r>
            <a:endParaRPr sz="1050">
              <a:latin typeface="Arial"/>
              <a:cs typeface="Arial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7521596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7521596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8</a:t>
            </a:r>
            <a:endParaRPr sz="1050">
              <a:latin typeface="Arial"/>
              <a:cs typeface="Arial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7816189" y="326398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D10</a:t>
            </a:r>
            <a:endParaRPr sz="1050">
              <a:latin typeface="Arial"/>
              <a:cs typeface="Arial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8110783" y="326398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D12</a:t>
            </a:r>
            <a:endParaRPr sz="1050">
              <a:latin typeface="Arial"/>
              <a:cs typeface="Arial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8405376" y="326398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D14</a:t>
            </a:r>
            <a:endParaRPr sz="1050">
              <a:latin typeface="Arial"/>
              <a:cs typeface="Arial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3803525" y="872635"/>
            <a:ext cx="869950" cy="2298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350" b="1" spc="-20" dirty="0">
                <a:latin typeface="Arial"/>
                <a:cs typeface="Arial"/>
              </a:rPr>
              <a:t>Siltuximab</a:t>
            </a:r>
            <a:endParaRPr sz="1350">
              <a:latin typeface="Arial"/>
              <a:cs typeface="Arial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6900711" y="872635"/>
            <a:ext cx="978535" cy="2298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350" b="1" spc="-30" dirty="0">
                <a:latin typeface="Arial"/>
                <a:cs typeface="Arial"/>
              </a:rPr>
              <a:t>Tocilizumab</a:t>
            </a:r>
            <a:endParaRPr sz="1350">
              <a:latin typeface="Arial"/>
              <a:cs typeface="Arial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9369058" y="661432"/>
            <a:ext cx="2120900" cy="43434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452755" marR="5080" indent="-440690">
              <a:lnSpc>
                <a:spcPts val="1610"/>
              </a:lnSpc>
              <a:spcBef>
                <a:spcPts val="150"/>
              </a:spcBef>
            </a:pPr>
            <a:r>
              <a:rPr sz="1350" b="1" spc="-25" dirty="0">
                <a:latin typeface="Arial"/>
                <a:cs typeface="Arial"/>
              </a:rPr>
              <a:t>Combination </a:t>
            </a:r>
            <a:r>
              <a:rPr sz="1350" b="1" dirty="0">
                <a:latin typeface="Arial"/>
                <a:cs typeface="Arial"/>
              </a:rPr>
              <a:t>of</a:t>
            </a:r>
            <a:r>
              <a:rPr sz="1350" b="1" spc="-25" dirty="0">
                <a:latin typeface="Arial"/>
                <a:cs typeface="Arial"/>
              </a:rPr>
              <a:t> siltuximab </a:t>
            </a:r>
            <a:r>
              <a:rPr sz="1350" b="1" dirty="0">
                <a:latin typeface="Arial"/>
                <a:cs typeface="Arial"/>
              </a:rPr>
              <a:t>and</a:t>
            </a:r>
            <a:r>
              <a:rPr sz="1350" b="1" spc="-85" dirty="0">
                <a:latin typeface="Arial"/>
                <a:cs typeface="Arial"/>
              </a:rPr>
              <a:t> </a:t>
            </a:r>
            <a:r>
              <a:rPr sz="1350" b="1" spc="-10" dirty="0">
                <a:latin typeface="Arial"/>
                <a:cs typeface="Arial"/>
              </a:rPr>
              <a:t>tocilizumab</a:t>
            </a:r>
            <a:endParaRPr sz="1350">
              <a:latin typeface="Arial"/>
              <a:cs typeface="Arial"/>
            </a:endParaRPr>
          </a:p>
        </p:txBody>
      </p:sp>
      <p:grpSp>
        <p:nvGrpSpPr>
          <p:cNvPr id="104" name="object 104"/>
          <p:cNvGrpSpPr/>
          <p:nvPr/>
        </p:nvGrpSpPr>
        <p:grpSpPr>
          <a:xfrm>
            <a:off x="9163903" y="1260853"/>
            <a:ext cx="2531745" cy="1998980"/>
            <a:chOff x="9163903" y="1260853"/>
            <a:chExt cx="2531745" cy="1998980"/>
          </a:xfrm>
        </p:grpSpPr>
        <p:sp>
          <p:nvSpPr>
            <p:cNvPr id="105" name="object 105"/>
            <p:cNvSpPr/>
            <p:nvPr/>
          </p:nvSpPr>
          <p:spPr>
            <a:xfrm>
              <a:off x="9252591" y="1270779"/>
              <a:ext cx="2432685" cy="1306195"/>
            </a:xfrm>
            <a:custGeom>
              <a:avLst/>
              <a:gdLst/>
              <a:ahLst/>
              <a:cxnLst/>
              <a:rect l="l" t="t" r="r" b="b"/>
              <a:pathLst>
                <a:path w="2432684" h="1306195">
                  <a:moveTo>
                    <a:pt x="0" y="241"/>
                  </a:moveTo>
                  <a:lnTo>
                    <a:pt x="359244" y="0"/>
                  </a:lnTo>
                  <a:lnTo>
                    <a:pt x="354163" y="739019"/>
                  </a:lnTo>
                  <a:lnTo>
                    <a:pt x="353266" y="1121370"/>
                  </a:lnTo>
                  <a:lnTo>
                    <a:pt x="357269" y="1269460"/>
                  </a:lnTo>
                  <a:lnTo>
                    <a:pt x="366890" y="1305699"/>
                  </a:lnTo>
                  <a:lnTo>
                    <a:pt x="375998" y="671220"/>
                  </a:lnTo>
                  <a:lnTo>
                    <a:pt x="415988" y="331709"/>
                  </a:lnTo>
                  <a:lnTo>
                    <a:pt x="520120" y="171952"/>
                  </a:lnTo>
                  <a:lnTo>
                    <a:pt x="721652" y="76733"/>
                  </a:lnTo>
                  <a:lnTo>
                    <a:pt x="723455" y="75576"/>
                  </a:lnTo>
                  <a:lnTo>
                    <a:pt x="771891" y="55968"/>
                  </a:lnTo>
                  <a:lnTo>
                    <a:pt x="831926" y="41374"/>
                  </a:lnTo>
                  <a:lnTo>
                    <a:pt x="873668" y="33929"/>
                  </a:lnTo>
                  <a:lnTo>
                    <a:pt x="924283" y="26786"/>
                  </a:lnTo>
                  <a:lnTo>
                    <a:pt x="984560" y="20243"/>
                  </a:lnTo>
                  <a:lnTo>
                    <a:pt x="1055293" y="14602"/>
                  </a:lnTo>
                  <a:lnTo>
                    <a:pt x="1137273" y="10162"/>
                  </a:lnTo>
                  <a:lnTo>
                    <a:pt x="1231291" y="7223"/>
                  </a:lnTo>
                  <a:lnTo>
                    <a:pt x="1338138" y="6085"/>
                  </a:lnTo>
                  <a:lnTo>
                    <a:pt x="1458607" y="7048"/>
                  </a:lnTo>
                  <a:lnTo>
                    <a:pt x="2432075" y="7048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9163903" y="1270102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9163903" y="1746755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9163903" y="2223407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9163903" y="2700059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9163903" y="3176711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9318002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9457251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9596502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9735750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9875000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10014249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10153500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10292749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10431998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10571248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10710497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10849747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10988996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11128246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11267495" y="3176671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11545995" y="3180446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11406745" y="3180446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11685244" y="3180446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244537" y="1266530"/>
              <a:ext cx="2445385" cy="1910714"/>
            </a:xfrm>
            <a:custGeom>
              <a:avLst/>
              <a:gdLst/>
              <a:ahLst/>
              <a:cxnLst/>
              <a:rect l="l" t="t" r="r" b="b"/>
              <a:pathLst>
                <a:path w="2445384" h="1910714">
                  <a:moveTo>
                    <a:pt x="0" y="0"/>
                  </a:moveTo>
                  <a:lnTo>
                    <a:pt x="0" y="1910181"/>
                  </a:lnTo>
                  <a:lnTo>
                    <a:pt x="2445042" y="1910181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758852" y="1313720"/>
              <a:ext cx="1925955" cy="789940"/>
            </a:xfrm>
            <a:custGeom>
              <a:avLst/>
              <a:gdLst/>
              <a:ahLst/>
              <a:cxnLst/>
              <a:rect l="l" t="t" r="r" b="b"/>
              <a:pathLst>
                <a:path w="1925954" h="789939">
                  <a:moveTo>
                    <a:pt x="0" y="327304"/>
                  </a:moveTo>
                  <a:lnTo>
                    <a:pt x="8445" y="789749"/>
                  </a:lnTo>
                  <a:lnTo>
                    <a:pt x="24973" y="521373"/>
                  </a:lnTo>
                  <a:lnTo>
                    <a:pt x="45661" y="369006"/>
                  </a:lnTo>
                  <a:lnTo>
                    <a:pt x="84167" y="276029"/>
                  </a:lnTo>
                  <a:lnTo>
                    <a:pt x="154152" y="185826"/>
                  </a:lnTo>
                  <a:lnTo>
                    <a:pt x="216275" y="117166"/>
                  </a:lnTo>
                  <a:lnTo>
                    <a:pt x="278995" y="79981"/>
                  </a:lnTo>
                  <a:lnTo>
                    <a:pt x="380121" y="61403"/>
                  </a:lnTo>
                  <a:lnTo>
                    <a:pt x="557466" y="48564"/>
                  </a:lnTo>
                  <a:lnTo>
                    <a:pt x="1131173" y="24053"/>
                  </a:lnTo>
                  <a:lnTo>
                    <a:pt x="1464945" y="10823"/>
                  </a:lnTo>
                  <a:lnTo>
                    <a:pt x="1687064" y="4323"/>
                  </a:lnTo>
                  <a:lnTo>
                    <a:pt x="1925815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904554" y="1351729"/>
              <a:ext cx="1778000" cy="678180"/>
            </a:xfrm>
            <a:custGeom>
              <a:avLst/>
              <a:gdLst/>
              <a:ahLst/>
              <a:cxnLst/>
              <a:rect l="l" t="t" r="r" b="b"/>
              <a:pathLst>
                <a:path w="1778000" h="678180">
                  <a:moveTo>
                    <a:pt x="0" y="162598"/>
                  </a:moveTo>
                  <a:lnTo>
                    <a:pt x="10553" y="627151"/>
                  </a:lnTo>
                  <a:lnTo>
                    <a:pt x="66188" y="488678"/>
                  </a:lnTo>
                  <a:lnTo>
                    <a:pt x="99250" y="414147"/>
                  </a:lnTo>
                  <a:lnTo>
                    <a:pt x="122807" y="378020"/>
                  </a:lnTo>
                  <a:lnTo>
                    <a:pt x="149923" y="354761"/>
                  </a:lnTo>
                  <a:lnTo>
                    <a:pt x="149923" y="677837"/>
                  </a:lnTo>
                  <a:lnTo>
                    <a:pt x="186581" y="494588"/>
                  </a:lnTo>
                  <a:lnTo>
                    <a:pt x="213537" y="391714"/>
                  </a:lnTo>
                  <a:lnTo>
                    <a:pt x="244056" y="331599"/>
                  </a:lnTo>
                  <a:lnTo>
                    <a:pt x="291401" y="276631"/>
                  </a:lnTo>
                  <a:lnTo>
                    <a:pt x="361420" y="185501"/>
                  </a:lnTo>
                  <a:lnTo>
                    <a:pt x="431831" y="133567"/>
                  </a:lnTo>
                  <a:lnTo>
                    <a:pt x="545001" y="101429"/>
                  </a:lnTo>
                  <a:lnTo>
                    <a:pt x="743292" y="69684"/>
                  </a:lnTo>
                  <a:lnTo>
                    <a:pt x="894869" y="41278"/>
                  </a:lnTo>
                  <a:lnTo>
                    <a:pt x="1053177" y="24550"/>
                  </a:lnTo>
                  <a:lnTo>
                    <a:pt x="1315219" y="12968"/>
                  </a:lnTo>
                  <a:lnTo>
                    <a:pt x="177800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10195960" y="1389735"/>
              <a:ext cx="1487170" cy="608330"/>
            </a:xfrm>
            <a:custGeom>
              <a:avLst/>
              <a:gdLst/>
              <a:ahLst/>
              <a:cxnLst/>
              <a:rect l="l" t="t" r="r" b="b"/>
              <a:pathLst>
                <a:path w="1487170" h="608330">
                  <a:moveTo>
                    <a:pt x="0" y="238620"/>
                  </a:moveTo>
                  <a:lnTo>
                    <a:pt x="6167" y="416753"/>
                  </a:lnTo>
                  <a:lnTo>
                    <a:pt x="9763" y="507585"/>
                  </a:lnTo>
                  <a:lnTo>
                    <a:pt x="12172" y="539427"/>
                  </a:lnTo>
                  <a:lnTo>
                    <a:pt x="14782" y="540588"/>
                  </a:lnTo>
                  <a:lnTo>
                    <a:pt x="26875" y="521227"/>
                  </a:lnTo>
                  <a:lnTo>
                    <a:pt x="53767" y="479465"/>
                  </a:lnTo>
                  <a:lnTo>
                    <a:pt x="88971" y="428379"/>
                  </a:lnTo>
                  <a:lnTo>
                    <a:pt x="126001" y="381043"/>
                  </a:lnTo>
                  <a:lnTo>
                    <a:pt x="158369" y="350532"/>
                  </a:lnTo>
                  <a:lnTo>
                    <a:pt x="154152" y="608152"/>
                  </a:lnTo>
                  <a:lnTo>
                    <a:pt x="190904" y="444236"/>
                  </a:lnTo>
                  <a:lnTo>
                    <a:pt x="226469" y="350005"/>
                  </a:lnTo>
                  <a:lnTo>
                    <a:pt x="281832" y="289826"/>
                  </a:lnTo>
                  <a:lnTo>
                    <a:pt x="377977" y="228066"/>
                  </a:lnTo>
                  <a:lnTo>
                    <a:pt x="479309" y="152769"/>
                  </a:lnTo>
                  <a:lnTo>
                    <a:pt x="570938" y="108753"/>
                  </a:lnTo>
                  <a:lnTo>
                    <a:pt x="704928" y="78990"/>
                  </a:lnTo>
                  <a:lnTo>
                    <a:pt x="933348" y="46456"/>
                  </a:lnTo>
                  <a:lnTo>
                    <a:pt x="1205682" y="20791"/>
                  </a:lnTo>
                  <a:lnTo>
                    <a:pt x="1354089" y="7397"/>
                  </a:lnTo>
                  <a:lnTo>
                    <a:pt x="1430435" y="1918"/>
                  </a:lnTo>
                  <a:lnTo>
                    <a:pt x="1486585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3" name="object 133"/>
          <p:cNvSpPr txBox="1"/>
          <p:nvPr/>
        </p:nvSpPr>
        <p:spPr>
          <a:xfrm>
            <a:off x="8874305" y="1162308"/>
            <a:ext cx="280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100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8959039" y="1639778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75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8959039" y="2117247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50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8959039" y="2594716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25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9043774" y="3072185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9228846" y="3266408"/>
            <a:ext cx="177800" cy="28067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r>
              <a:rPr sz="1050" spc="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-</a:t>
            </a:r>
            <a:r>
              <a:rPr sz="1050" spc="-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9523439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9523439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0</a:t>
            </a:r>
            <a:endParaRPr sz="1050">
              <a:latin typeface="Arial"/>
              <a:cs typeface="Arial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9818033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9818033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10112626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10112626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4</a:t>
            </a:r>
            <a:endParaRPr sz="1050">
              <a:latin typeface="Arial"/>
              <a:cs typeface="Arial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10407219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10407219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6</a:t>
            </a:r>
            <a:endParaRPr sz="1050">
              <a:latin typeface="Arial"/>
              <a:cs typeface="Arial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10701812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10701812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8</a:t>
            </a:r>
            <a:endParaRPr sz="1050">
              <a:latin typeface="Arial"/>
              <a:cs typeface="Arial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10996405" y="326398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D10</a:t>
            </a:r>
            <a:endParaRPr sz="1050">
              <a:latin typeface="Arial"/>
              <a:cs typeface="Arial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11290999" y="326398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D12</a:t>
            </a:r>
            <a:endParaRPr sz="1050">
              <a:latin typeface="Arial"/>
              <a:cs typeface="Arial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11585592" y="326398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D14</a:t>
            </a:r>
            <a:endParaRPr sz="1050">
              <a:latin typeface="Arial"/>
              <a:cs typeface="Arial"/>
            </a:endParaRPr>
          </a:p>
        </p:txBody>
      </p:sp>
      <p:grpSp>
        <p:nvGrpSpPr>
          <p:cNvPr id="152" name="object 152"/>
          <p:cNvGrpSpPr/>
          <p:nvPr/>
        </p:nvGrpSpPr>
        <p:grpSpPr>
          <a:xfrm>
            <a:off x="2805215" y="3727981"/>
            <a:ext cx="2534285" cy="1998980"/>
            <a:chOff x="2805215" y="3727981"/>
            <a:chExt cx="2534285" cy="1998980"/>
          </a:xfrm>
        </p:grpSpPr>
        <p:sp>
          <p:nvSpPr>
            <p:cNvPr id="153" name="object 153"/>
            <p:cNvSpPr/>
            <p:nvPr/>
          </p:nvSpPr>
          <p:spPr>
            <a:xfrm>
              <a:off x="2890847" y="3736808"/>
              <a:ext cx="2438400" cy="1069975"/>
            </a:xfrm>
            <a:custGeom>
              <a:avLst/>
              <a:gdLst/>
              <a:ahLst/>
              <a:cxnLst/>
              <a:rect l="l" t="t" r="r" b="b"/>
              <a:pathLst>
                <a:path w="2438400" h="1069975">
                  <a:moveTo>
                    <a:pt x="0" y="241"/>
                  </a:moveTo>
                  <a:lnTo>
                    <a:pt x="407098" y="0"/>
                  </a:lnTo>
                  <a:lnTo>
                    <a:pt x="395930" y="252674"/>
                  </a:lnTo>
                  <a:lnTo>
                    <a:pt x="391621" y="448344"/>
                  </a:lnTo>
                  <a:lnTo>
                    <a:pt x="393645" y="687310"/>
                  </a:lnTo>
                  <a:lnTo>
                    <a:pt x="401472" y="1069873"/>
                  </a:lnTo>
                  <a:lnTo>
                    <a:pt x="405303" y="716219"/>
                  </a:lnTo>
                  <a:lnTo>
                    <a:pt x="416258" y="510643"/>
                  </a:lnTo>
                  <a:lnTo>
                    <a:pt x="443049" y="374220"/>
                  </a:lnTo>
                  <a:lnTo>
                    <a:pt x="494385" y="228028"/>
                  </a:lnTo>
                  <a:lnTo>
                    <a:pt x="525223" y="91610"/>
                  </a:lnTo>
                  <a:lnTo>
                    <a:pt x="572163" y="23555"/>
                  </a:lnTo>
                  <a:lnTo>
                    <a:pt x="668200" y="3539"/>
                  </a:lnTo>
                  <a:lnTo>
                    <a:pt x="846328" y="11239"/>
                  </a:lnTo>
                  <a:lnTo>
                    <a:pt x="1002639" y="10490"/>
                  </a:lnTo>
                  <a:lnTo>
                    <a:pt x="1220520" y="10534"/>
                  </a:lnTo>
                  <a:lnTo>
                    <a:pt x="1649171" y="11635"/>
                  </a:lnTo>
                  <a:lnTo>
                    <a:pt x="2437790" y="14058"/>
                  </a:lnTo>
                </a:path>
              </a:pathLst>
            </a:custGeom>
            <a:ln w="11353">
              <a:solidFill>
                <a:srgbClr val="14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2805215" y="3736130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2805215" y="4498773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2805215" y="4117452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2805215" y="4880096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2805215" y="5261417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2805215" y="5642739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2961789" y="5641912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4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3130878" y="5641912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4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3299968" y="5641912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4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3469057" y="5641912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4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3638144" y="5641912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4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3807233" y="5641912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4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3976323" y="5641912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4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4145410" y="5641912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4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4314499" y="5641912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4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4483588" y="5641912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4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4652676" y="5641912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4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4821765" y="5641912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4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5159943" y="5647576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4990854" y="5647576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5329031" y="5647576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2888324" y="3733658"/>
              <a:ext cx="2445385" cy="1910714"/>
            </a:xfrm>
            <a:custGeom>
              <a:avLst/>
              <a:gdLst/>
              <a:ahLst/>
              <a:cxnLst/>
              <a:rect l="l" t="t" r="r" b="b"/>
              <a:pathLst>
                <a:path w="2445385" h="1910714">
                  <a:moveTo>
                    <a:pt x="0" y="0"/>
                  </a:moveTo>
                  <a:lnTo>
                    <a:pt x="0" y="1910181"/>
                  </a:lnTo>
                  <a:lnTo>
                    <a:pt x="2445042" y="1910181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3449989" y="3748049"/>
              <a:ext cx="492759" cy="352425"/>
            </a:xfrm>
            <a:custGeom>
              <a:avLst/>
              <a:gdLst/>
              <a:ahLst/>
              <a:cxnLst/>
              <a:rect l="l" t="t" r="r" b="b"/>
              <a:pathLst>
                <a:path w="492760" h="352425">
                  <a:moveTo>
                    <a:pt x="0" y="98539"/>
                  </a:moveTo>
                  <a:lnTo>
                    <a:pt x="11264" y="351929"/>
                  </a:lnTo>
                  <a:lnTo>
                    <a:pt x="50462" y="165886"/>
                  </a:lnTo>
                  <a:lnTo>
                    <a:pt x="113679" y="67213"/>
                  </a:lnTo>
                  <a:lnTo>
                    <a:pt x="246049" y="22915"/>
                  </a:lnTo>
                  <a:lnTo>
                    <a:pt x="492709" y="0"/>
                  </a:lnTo>
                </a:path>
              </a:pathLst>
            </a:custGeom>
            <a:ln w="11353">
              <a:solidFill>
                <a:srgbClr val="14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3630182" y="3750865"/>
              <a:ext cx="887094" cy="273685"/>
            </a:xfrm>
            <a:custGeom>
              <a:avLst/>
              <a:gdLst/>
              <a:ahLst/>
              <a:cxnLst/>
              <a:rect l="l" t="t" r="r" b="b"/>
              <a:pathLst>
                <a:path w="887095" h="273685">
                  <a:moveTo>
                    <a:pt x="0" y="106984"/>
                  </a:moveTo>
                  <a:lnTo>
                    <a:pt x="0" y="273100"/>
                  </a:lnTo>
                  <a:lnTo>
                    <a:pt x="69198" y="189825"/>
                  </a:lnTo>
                  <a:lnTo>
                    <a:pt x="110155" y="145349"/>
                  </a:lnTo>
                  <a:lnTo>
                    <a:pt x="138969" y="124626"/>
                  </a:lnTo>
                  <a:lnTo>
                    <a:pt x="171742" y="112610"/>
                  </a:lnTo>
                  <a:lnTo>
                    <a:pt x="163296" y="242125"/>
                  </a:lnTo>
                  <a:lnTo>
                    <a:pt x="275965" y="121149"/>
                  </a:lnTo>
                  <a:lnTo>
                    <a:pt x="388896" y="55602"/>
                  </a:lnTo>
                  <a:lnTo>
                    <a:pt x="569925" y="22785"/>
                  </a:lnTo>
                  <a:lnTo>
                    <a:pt x="886891" y="0"/>
                  </a:lnTo>
                </a:path>
              </a:pathLst>
            </a:custGeom>
            <a:ln w="11353">
              <a:solidFill>
                <a:srgbClr val="14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3968043" y="3753670"/>
              <a:ext cx="1087120" cy="222885"/>
            </a:xfrm>
            <a:custGeom>
              <a:avLst/>
              <a:gdLst/>
              <a:ahLst/>
              <a:cxnLst/>
              <a:rect l="l" t="t" r="r" b="b"/>
              <a:pathLst>
                <a:path w="1087120" h="222885">
                  <a:moveTo>
                    <a:pt x="0" y="123888"/>
                  </a:moveTo>
                  <a:lnTo>
                    <a:pt x="0" y="222427"/>
                  </a:lnTo>
                  <a:lnTo>
                    <a:pt x="168935" y="123888"/>
                  </a:lnTo>
                  <a:lnTo>
                    <a:pt x="163296" y="208356"/>
                  </a:lnTo>
                  <a:lnTo>
                    <a:pt x="423206" y="86321"/>
                  </a:lnTo>
                  <a:lnTo>
                    <a:pt x="606040" y="23939"/>
                  </a:lnTo>
                  <a:lnTo>
                    <a:pt x="798375" y="1676"/>
                  </a:lnTo>
                  <a:lnTo>
                    <a:pt x="1086789" y="0"/>
                  </a:lnTo>
                </a:path>
              </a:pathLst>
            </a:custGeom>
            <a:ln w="11353">
              <a:solidFill>
                <a:srgbClr val="14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9" name="object 179"/>
          <p:cNvSpPr txBox="1"/>
          <p:nvPr/>
        </p:nvSpPr>
        <p:spPr>
          <a:xfrm>
            <a:off x="2515617" y="3628335"/>
            <a:ext cx="280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100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2600351" y="4009335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80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2600351" y="4390335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60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2600351" y="4771335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40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2600351" y="5152335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2685086" y="5533335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85" name="object 185"/>
          <p:cNvGrpSpPr/>
          <p:nvPr/>
        </p:nvGrpSpPr>
        <p:grpSpPr>
          <a:xfrm>
            <a:off x="9163903" y="3727981"/>
            <a:ext cx="2536825" cy="1998980"/>
            <a:chOff x="9163903" y="3727981"/>
            <a:chExt cx="2536825" cy="1998980"/>
          </a:xfrm>
        </p:grpSpPr>
        <p:sp>
          <p:nvSpPr>
            <p:cNvPr id="186" name="object 186"/>
            <p:cNvSpPr/>
            <p:nvPr/>
          </p:nvSpPr>
          <p:spPr>
            <a:xfrm>
              <a:off x="9163903" y="3736130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9252470" y="3736808"/>
              <a:ext cx="2435860" cy="1050290"/>
            </a:xfrm>
            <a:custGeom>
              <a:avLst/>
              <a:gdLst/>
              <a:ahLst/>
              <a:cxnLst/>
              <a:rect l="l" t="t" r="r" b="b"/>
              <a:pathLst>
                <a:path w="2435859" h="1050289">
                  <a:moveTo>
                    <a:pt x="0" y="241"/>
                  </a:moveTo>
                  <a:lnTo>
                    <a:pt x="395846" y="0"/>
                  </a:lnTo>
                  <a:lnTo>
                    <a:pt x="388797" y="580993"/>
                  </a:lnTo>
                  <a:lnTo>
                    <a:pt x="386891" y="884050"/>
                  </a:lnTo>
                  <a:lnTo>
                    <a:pt x="390525" y="1007622"/>
                  </a:lnTo>
                  <a:lnTo>
                    <a:pt x="400100" y="1050163"/>
                  </a:lnTo>
                  <a:lnTo>
                    <a:pt x="404318" y="567872"/>
                  </a:lnTo>
                  <a:lnTo>
                    <a:pt x="423321" y="306512"/>
                  </a:lnTo>
                  <a:lnTo>
                    <a:pt x="472943" y="175548"/>
                  </a:lnTo>
                  <a:lnTo>
                    <a:pt x="569023" y="84442"/>
                  </a:lnTo>
                  <a:lnTo>
                    <a:pt x="569023" y="323761"/>
                  </a:lnTo>
                  <a:lnTo>
                    <a:pt x="570832" y="170713"/>
                  </a:lnTo>
                  <a:lnTo>
                    <a:pt x="594018" y="91835"/>
                  </a:lnTo>
                  <a:lnTo>
                    <a:pt x="658907" y="62051"/>
                  </a:lnTo>
                  <a:lnTo>
                    <a:pt x="785825" y="56286"/>
                  </a:lnTo>
                  <a:lnTo>
                    <a:pt x="2435707" y="56286"/>
                  </a:lnTo>
                </a:path>
              </a:pathLst>
            </a:custGeom>
            <a:ln w="12699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9166839" y="3736130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9166839" y="4498773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9166839" y="4117452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9166839" y="4880096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9166839" y="5261417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9166839" y="5642739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9323414" y="5641912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4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9492503" y="5641912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4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9661591" y="5641912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4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9830680" y="5641912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4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9999769" y="5641912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4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10168857" y="5641912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4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10337946" y="5641912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4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10507035" y="5641912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4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10676122" y="5641912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4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10845212" y="5641912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4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11014301" y="5641912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4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11183390" y="5641912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4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206"/>
            <p:cNvSpPr/>
            <p:nvPr/>
          </p:nvSpPr>
          <p:spPr>
            <a:xfrm>
              <a:off x="11521567" y="5647576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207"/>
            <p:cNvSpPr/>
            <p:nvPr/>
          </p:nvSpPr>
          <p:spPr>
            <a:xfrm>
              <a:off x="11352477" y="5647576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11690655" y="5647576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9249948" y="3733658"/>
              <a:ext cx="2445385" cy="1910714"/>
            </a:xfrm>
            <a:custGeom>
              <a:avLst/>
              <a:gdLst/>
              <a:ahLst/>
              <a:cxnLst/>
              <a:rect l="l" t="t" r="r" b="b"/>
              <a:pathLst>
                <a:path w="2445384" h="1910714">
                  <a:moveTo>
                    <a:pt x="0" y="0"/>
                  </a:moveTo>
                  <a:lnTo>
                    <a:pt x="0" y="1910181"/>
                  </a:lnTo>
                  <a:lnTo>
                    <a:pt x="2445042" y="1910181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9984797" y="3801540"/>
              <a:ext cx="1701164" cy="335280"/>
            </a:xfrm>
            <a:custGeom>
              <a:avLst/>
              <a:gdLst/>
              <a:ahLst/>
              <a:cxnLst/>
              <a:rect l="l" t="t" r="r" b="b"/>
              <a:pathLst>
                <a:path w="1701165" h="335279">
                  <a:moveTo>
                    <a:pt x="0" y="0"/>
                  </a:moveTo>
                  <a:lnTo>
                    <a:pt x="8445" y="335051"/>
                  </a:lnTo>
                  <a:lnTo>
                    <a:pt x="79230" y="201357"/>
                  </a:lnTo>
                  <a:lnTo>
                    <a:pt x="120715" y="131276"/>
                  </a:lnTo>
                  <a:lnTo>
                    <a:pt x="149000" y="101843"/>
                  </a:lnTo>
                  <a:lnTo>
                    <a:pt x="180187" y="90093"/>
                  </a:lnTo>
                  <a:lnTo>
                    <a:pt x="171742" y="261848"/>
                  </a:lnTo>
                  <a:lnTo>
                    <a:pt x="207687" y="149227"/>
                  </a:lnTo>
                  <a:lnTo>
                    <a:pt x="237559" y="89396"/>
                  </a:lnTo>
                  <a:lnTo>
                    <a:pt x="277462" y="62296"/>
                  </a:lnTo>
                  <a:lnTo>
                    <a:pt x="343496" y="47866"/>
                  </a:lnTo>
                  <a:lnTo>
                    <a:pt x="346303" y="278739"/>
                  </a:lnTo>
                  <a:lnTo>
                    <a:pt x="418542" y="198673"/>
                  </a:lnTo>
                  <a:lnTo>
                    <a:pt x="459633" y="155560"/>
                  </a:lnTo>
                  <a:lnTo>
                    <a:pt x="484886" y="134619"/>
                  </a:lnTo>
                  <a:lnTo>
                    <a:pt x="509612" y="121069"/>
                  </a:lnTo>
                  <a:lnTo>
                    <a:pt x="523684" y="259029"/>
                  </a:lnTo>
                  <a:lnTo>
                    <a:pt x="568424" y="152788"/>
                  </a:lnTo>
                  <a:lnTo>
                    <a:pt x="607093" y="95378"/>
                  </a:lnTo>
                  <a:lnTo>
                    <a:pt x="661071" y="67003"/>
                  </a:lnTo>
                  <a:lnTo>
                    <a:pt x="751738" y="47866"/>
                  </a:lnTo>
                  <a:lnTo>
                    <a:pt x="800584" y="41750"/>
                  </a:lnTo>
                  <a:lnTo>
                    <a:pt x="852981" y="37045"/>
                  </a:lnTo>
                  <a:lnTo>
                    <a:pt x="927288" y="31906"/>
                  </a:lnTo>
                  <a:lnTo>
                    <a:pt x="973310" y="29353"/>
                  </a:lnTo>
                  <a:lnTo>
                    <a:pt x="1025593" y="26906"/>
                  </a:lnTo>
                  <a:lnTo>
                    <a:pt x="1084397" y="24636"/>
                  </a:lnTo>
                  <a:lnTo>
                    <a:pt x="1149984" y="22614"/>
                  </a:lnTo>
                  <a:lnTo>
                    <a:pt x="1222616" y="20913"/>
                  </a:lnTo>
                  <a:lnTo>
                    <a:pt x="1302552" y="19604"/>
                  </a:lnTo>
                  <a:lnTo>
                    <a:pt x="1390054" y="18757"/>
                  </a:lnTo>
                  <a:lnTo>
                    <a:pt x="1485383" y="18445"/>
                  </a:lnTo>
                  <a:lnTo>
                    <a:pt x="1588801" y="18739"/>
                  </a:lnTo>
                  <a:lnTo>
                    <a:pt x="1700568" y="19710"/>
                  </a:lnTo>
                </a:path>
              </a:pathLst>
            </a:custGeom>
            <a:ln w="12699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1" name="object 211"/>
          <p:cNvSpPr txBox="1"/>
          <p:nvPr/>
        </p:nvSpPr>
        <p:spPr>
          <a:xfrm>
            <a:off x="2872632" y="5737762"/>
            <a:ext cx="177800" cy="28067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r>
              <a:rPr sz="1050" spc="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-</a:t>
            </a:r>
            <a:r>
              <a:rPr sz="1050" spc="-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3210419" y="5894185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13" name="object 213"/>
          <p:cNvSpPr txBox="1"/>
          <p:nvPr/>
        </p:nvSpPr>
        <p:spPr>
          <a:xfrm>
            <a:off x="3210419" y="5737785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0</a:t>
            </a:r>
            <a:endParaRPr sz="1050">
              <a:latin typeface="Arial"/>
              <a:cs typeface="Arial"/>
            </a:endParaRPr>
          </a:p>
        </p:txBody>
      </p:sp>
      <p:sp>
        <p:nvSpPr>
          <p:cNvPr id="214" name="object 214"/>
          <p:cNvSpPr txBox="1"/>
          <p:nvPr/>
        </p:nvSpPr>
        <p:spPr>
          <a:xfrm>
            <a:off x="3548343" y="5894185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15" name="object 215"/>
          <p:cNvSpPr txBox="1"/>
          <p:nvPr/>
        </p:nvSpPr>
        <p:spPr>
          <a:xfrm>
            <a:off x="3548343" y="5737785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216" name="object 216"/>
          <p:cNvSpPr txBox="1"/>
          <p:nvPr/>
        </p:nvSpPr>
        <p:spPr>
          <a:xfrm>
            <a:off x="3886131" y="5894185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17" name="object 217"/>
          <p:cNvSpPr txBox="1"/>
          <p:nvPr/>
        </p:nvSpPr>
        <p:spPr>
          <a:xfrm>
            <a:off x="3886131" y="5737785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4</a:t>
            </a:r>
            <a:endParaRPr sz="1050">
              <a:latin typeface="Arial"/>
              <a:cs typeface="Arial"/>
            </a:endParaRPr>
          </a:p>
        </p:txBody>
      </p:sp>
      <p:sp>
        <p:nvSpPr>
          <p:cNvPr id="218" name="object 218"/>
          <p:cNvSpPr txBox="1"/>
          <p:nvPr/>
        </p:nvSpPr>
        <p:spPr>
          <a:xfrm>
            <a:off x="4223918" y="5894185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19" name="object 219"/>
          <p:cNvSpPr txBox="1"/>
          <p:nvPr/>
        </p:nvSpPr>
        <p:spPr>
          <a:xfrm>
            <a:off x="4223918" y="5737785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6</a:t>
            </a:r>
            <a:endParaRPr sz="1050">
              <a:latin typeface="Arial"/>
              <a:cs typeface="Arial"/>
            </a:endParaRPr>
          </a:p>
        </p:txBody>
      </p:sp>
      <p:sp>
        <p:nvSpPr>
          <p:cNvPr id="220" name="object 220"/>
          <p:cNvSpPr txBox="1"/>
          <p:nvPr/>
        </p:nvSpPr>
        <p:spPr>
          <a:xfrm>
            <a:off x="4561706" y="5894185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21" name="object 221"/>
          <p:cNvSpPr txBox="1"/>
          <p:nvPr/>
        </p:nvSpPr>
        <p:spPr>
          <a:xfrm>
            <a:off x="4561706" y="5737785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8</a:t>
            </a:r>
            <a:endParaRPr sz="1050">
              <a:latin typeface="Arial"/>
              <a:cs typeface="Arial"/>
            </a:endParaRPr>
          </a:p>
        </p:txBody>
      </p:sp>
      <p:sp>
        <p:nvSpPr>
          <p:cNvPr id="222" name="object 222"/>
          <p:cNvSpPr txBox="1"/>
          <p:nvPr/>
        </p:nvSpPr>
        <p:spPr>
          <a:xfrm>
            <a:off x="4899493" y="5735334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D10</a:t>
            </a:r>
            <a:endParaRPr sz="1050">
              <a:latin typeface="Arial"/>
              <a:cs typeface="Arial"/>
            </a:endParaRPr>
          </a:p>
        </p:txBody>
      </p:sp>
      <p:sp>
        <p:nvSpPr>
          <p:cNvPr id="223" name="object 223"/>
          <p:cNvSpPr txBox="1"/>
          <p:nvPr/>
        </p:nvSpPr>
        <p:spPr>
          <a:xfrm>
            <a:off x="5237281" y="5735334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D12</a:t>
            </a:r>
            <a:endParaRPr sz="1050">
              <a:latin typeface="Arial"/>
              <a:cs typeface="Arial"/>
            </a:endParaRPr>
          </a:p>
        </p:txBody>
      </p:sp>
      <p:sp>
        <p:nvSpPr>
          <p:cNvPr id="224" name="object 224"/>
          <p:cNvSpPr txBox="1"/>
          <p:nvPr/>
        </p:nvSpPr>
        <p:spPr>
          <a:xfrm>
            <a:off x="6145354" y="6021932"/>
            <a:ext cx="235585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dirty="0">
                <a:latin typeface="Arial"/>
                <a:cs typeface="Arial"/>
              </a:rPr>
              <a:t>Days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before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and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after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treatment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225" name="object 225"/>
          <p:cNvGrpSpPr/>
          <p:nvPr/>
        </p:nvGrpSpPr>
        <p:grpSpPr>
          <a:xfrm>
            <a:off x="5981115" y="3727981"/>
            <a:ext cx="2534285" cy="1998980"/>
            <a:chOff x="5981115" y="3727981"/>
            <a:chExt cx="2534285" cy="1998980"/>
          </a:xfrm>
        </p:grpSpPr>
        <p:sp>
          <p:nvSpPr>
            <p:cNvPr id="226" name="object 226"/>
            <p:cNvSpPr/>
            <p:nvPr/>
          </p:nvSpPr>
          <p:spPr>
            <a:xfrm>
              <a:off x="6066746" y="3736808"/>
              <a:ext cx="2438400" cy="140335"/>
            </a:xfrm>
            <a:custGeom>
              <a:avLst/>
              <a:gdLst/>
              <a:ahLst/>
              <a:cxnLst/>
              <a:rect l="l" t="t" r="r" b="b"/>
              <a:pathLst>
                <a:path w="2438400" h="140335">
                  <a:moveTo>
                    <a:pt x="0" y="241"/>
                  </a:moveTo>
                  <a:lnTo>
                    <a:pt x="395846" y="0"/>
                  </a:lnTo>
                  <a:lnTo>
                    <a:pt x="397329" y="54830"/>
                  </a:lnTo>
                  <a:lnTo>
                    <a:pt x="399802" y="87695"/>
                  </a:lnTo>
                  <a:lnTo>
                    <a:pt x="405047" y="111722"/>
                  </a:lnTo>
                  <a:lnTo>
                    <a:pt x="414845" y="140042"/>
                  </a:lnTo>
                  <a:lnTo>
                    <a:pt x="448664" y="80457"/>
                  </a:lnTo>
                  <a:lnTo>
                    <a:pt x="479513" y="51357"/>
                  </a:lnTo>
                  <a:lnTo>
                    <a:pt x="525012" y="44429"/>
                  </a:lnTo>
                  <a:lnTo>
                    <a:pt x="602780" y="51358"/>
                  </a:lnTo>
                  <a:lnTo>
                    <a:pt x="892770" y="48979"/>
                  </a:lnTo>
                  <a:lnTo>
                    <a:pt x="1180580" y="48186"/>
                  </a:lnTo>
                  <a:lnTo>
                    <a:pt x="1638243" y="48979"/>
                  </a:lnTo>
                  <a:lnTo>
                    <a:pt x="2437790" y="51358"/>
                  </a:lnTo>
                </a:path>
              </a:pathLst>
            </a:custGeom>
            <a:ln w="12700">
              <a:solidFill>
                <a:srgbClr val="FFD6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227"/>
            <p:cNvSpPr/>
            <p:nvPr/>
          </p:nvSpPr>
          <p:spPr>
            <a:xfrm>
              <a:off x="5981115" y="3736130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228"/>
            <p:cNvSpPr/>
            <p:nvPr/>
          </p:nvSpPr>
          <p:spPr>
            <a:xfrm>
              <a:off x="5981115" y="4498773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229"/>
            <p:cNvSpPr/>
            <p:nvPr/>
          </p:nvSpPr>
          <p:spPr>
            <a:xfrm>
              <a:off x="5981115" y="4117452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230"/>
            <p:cNvSpPr/>
            <p:nvPr/>
          </p:nvSpPr>
          <p:spPr>
            <a:xfrm>
              <a:off x="5981115" y="4880096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1" name="object 231"/>
            <p:cNvSpPr/>
            <p:nvPr/>
          </p:nvSpPr>
          <p:spPr>
            <a:xfrm>
              <a:off x="5981115" y="5261417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2" name="object 232"/>
            <p:cNvSpPr/>
            <p:nvPr/>
          </p:nvSpPr>
          <p:spPr>
            <a:xfrm>
              <a:off x="5981115" y="5642739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3" name="object 233"/>
            <p:cNvSpPr/>
            <p:nvPr/>
          </p:nvSpPr>
          <p:spPr>
            <a:xfrm>
              <a:off x="6137690" y="5641912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4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4" name="object 234"/>
            <p:cNvSpPr/>
            <p:nvPr/>
          </p:nvSpPr>
          <p:spPr>
            <a:xfrm>
              <a:off x="6306778" y="5641912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4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235"/>
            <p:cNvSpPr/>
            <p:nvPr/>
          </p:nvSpPr>
          <p:spPr>
            <a:xfrm>
              <a:off x="6475867" y="5641912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4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6" name="object 236"/>
            <p:cNvSpPr/>
            <p:nvPr/>
          </p:nvSpPr>
          <p:spPr>
            <a:xfrm>
              <a:off x="6644956" y="5641912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4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7" name="object 237"/>
            <p:cNvSpPr/>
            <p:nvPr/>
          </p:nvSpPr>
          <p:spPr>
            <a:xfrm>
              <a:off x="6814044" y="5641912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4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8" name="object 238"/>
            <p:cNvSpPr/>
            <p:nvPr/>
          </p:nvSpPr>
          <p:spPr>
            <a:xfrm>
              <a:off x="6983133" y="5641912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4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9" name="object 239"/>
            <p:cNvSpPr/>
            <p:nvPr/>
          </p:nvSpPr>
          <p:spPr>
            <a:xfrm>
              <a:off x="7152222" y="5641912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4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0" name="object 240"/>
            <p:cNvSpPr/>
            <p:nvPr/>
          </p:nvSpPr>
          <p:spPr>
            <a:xfrm>
              <a:off x="7321311" y="5641912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4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1" name="object 241"/>
            <p:cNvSpPr/>
            <p:nvPr/>
          </p:nvSpPr>
          <p:spPr>
            <a:xfrm>
              <a:off x="7490400" y="5641912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4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2" name="object 242"/>
            <p:cNvSpPr/>
            <p:nvPr/>
          </p:nvSpPr>
          <p:spPr>
            <a:xfrm>
              <a:off x="7659488" y="5641912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4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3" name="object 243"/>
            <p:cNvSpPr/>
            <p:nvPr/>
          </p:nvSpPr>
          <p:spPr>
            <a:xfrm>
              <a:off x="7828577" y="5641912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4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4" name="object 244"/>
            <p:cNvSpPr/>
            <p:nvPr/>
          </p:nvSpPr>
          <p:spPr>
            <a:xfrm>
              <a:off x="7997666" y="5641912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4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5" name="object 245"/>
            <p:cNvSpPr/>
            <p:nvPr/>
          </p:nvSpPr>
          <p:spPr>
            <a:xfrm>
              <a:off x="8335843" y="5647576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6" name="object 246"/>
            <p:cNvSpPr/>
            <p:nvPr/>
          </p:nvSpPr>
          <p:spPr>
            <a:xfrm>
              <a:off x="8166755" y="5647576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7" name="object 247"/>
            <p:cNvSpPr/>
            <p:nvPr/>
          </p:nvSpPr>
          <p:spPr>
            <a:xfrm>
              <a:off x="8504932" y="5647576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8" name="object 248"/>
            <p:cNvSpPr/>
            <p:nvPr/>
          </p:nvSpPr>
          <p:spPr>
            <a:xfrm>
              <a:off x="6064224" y="3733658"/>
              <a:ext cx="2445385" cy="1910714"/>
            </a:xfrm>
            <a:custGeom>
              <a:avLst/>
              <a:gdLst/>
              <a:ahLst/>
              <a:cxnLst/>
              <a:rect l="l" t="t" r="r" b="b"/>
              <a:pathLst>
                <a:path w="2445384" h="1910714">
                  <a:moveTo>
                    <a:pt x="0" y="0"/>
                  </a:moveTo>
                  <a:lnTo>
                    <a:pt x="0" y="1910181"/>
                  </a:lnTo>
                  <a:lnTo>
                    <a:pt x="2445042" y="1910181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9" name="object 249"/>
            <p:cNvSpPr/>
            <p:nvPr/>
          </p:nvSpPr>
          <p:spPr>
            <a:xfrm>
              <a:off x="6631519" y="3790277"/>
              <a:ext cx="1873250" cy="106045"/>
            </a:xfrm>
            <a:custGeom>
              <a:avLst/>
              <a:gdLst/>
              <a:ahLst/>
              <a:cxnLst/>
              <a:rect l="l" t="t" r="r" b="b"/>
              <a:pathLst>
                <a:path w="1873250" h="106045">
                  <a:moveTo>
                    <a:pt x="0" y="0"/>
                  </a:moveTo>
                  <a:lnTo>
                    <a:pt x="2609" y="62228"/>
                  </a:lnTo>
                  <a:lnTo>
                    <a:pt x="5019" y="93970"/>
                  </a:lnTo>
                  <a:lnTo>
                    <a:pt x="8615" y="105123"/>
                  </a:lnTo>
                  <a:lnTo>
                    <a:pt x="14782" y="105587"/>
                  </a:lnTo>
                  <a:lnTo>
                    <a:pt x="30420" y="93341"/>
                  </a:lnTo>
                  <a:lnTo>
                    <a:pt x="62293" y="67833"/>
                  </a:lnTo>
                  <a:lnTo>
                    <a:pt x="111587" y="41140"/>
                  </a:lnTo>
                  <a:lnTo>
                    <a:pt x="179489" y="25336"/>
                  </a:lnTo>
                  <a:lnTo>
                    <a:pt x="1873021" y="21120"/>
                  </a:lnTo>
                </a:path>
              </a:pathLst>
            </a:custGeom>
            <a:ln w="12699">
              <a:solidFill>
                <a:srgbClr val="FFD6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0" name="object 250"/>
            <p:cNvSpPr/>
            <p:nvPr/>
          </p:nvSpPr>
          <p:spPr>
            <a:xfrm>
              <a:off x="6811008" y="3815616"/>
              <a:ext cx="1697989" cy="92710"/>
            </a:xfrm>
            <a:custGeom>
              <a:avLst/>
              <a:gdLst/>
              <a:ahLst/>
              <a:cxnLst/>
              <a:rect l="l" t="t" r="r" b="b"/>
              <a:pathLst>
                <a:path w="1697990" h="92710">
                  <a:moveTo>
                    <a:pt x="0" y="0"/>
                  </a:moveTo>
                  <a:lnTo>
                    <a:pt x="2108" y="84467"/>
                  </a:lnTo>
                  <a:lnTo>
                    <a:pt x="62823" y="48997"/>
                  </a:lnTo>
                  <a:lnTo>
                    <a:pt x="99779" y="30354"/>
                  </a:lnTo>
                  <a:lnTo>
                    <a:pt x="128022" y="22401"/>
                  </a:lnTo>
                  <a:lnTo>
                    <a:pt x="162598" y="18999"/>
                  </a:lnTo>
                  <a:lnTo>
                    <a:pt x="157946" y="55662"/>
                  </a:lnTo>
                  <a:lnTo>
                    <a:pt x="157056" y="74702"/>
                  </a:lnTo>
                  <a:lnTo>
                    <a:pt x="160521" y="82258"/>
                  </a:lnTo>
                  <a:lnTo>
                    <a:pt x="168935" y="84467"/>
                  </a:lnTo>
                  <a:lnTo>
                    <a:pt x="237991" y="49162"/>
                  </a:lnTo>
                  <a:lnTo>
                    <a:pt x="277945" y="31675"/>
                  </a:lnTo>
                  <a:lnTo>
                    <a:pt x="304041" y="26858"/>
                  </a:lnTo>
                  <a:lnTo>
                    <a:pt x="331520" y="29565"/>
                  </a:lnTo>
                  <a:lnTo>
                    <a:pt x="329281" y="64936"/>
                  </a:lnTo>
                  <a:lnTo>
                    <a:pt x="329415" y="82884"/>
                  </a:lnTo>
                  <a:lnTo>
                    <a:pt x="332717" y="88953"/>
                  </a:lnTo>
                  <a:lnTo>
                    <a:pt x="339979" y="88684"/>
                  </a:lnTo>
                  <a:lnTo>
                    <a:pt x="410286" y="55824"/>
                  </a:lnTo>
                  <a:lnTo>
                    <a:pt x="451099" y="39592"/>
                  </a:lnTo>
                  <a:lnTo>
                    <a:pt x="478055" y="35238"/>
                  </a:lnTo>
                  <a:lnTo>
                    <a:pt x="506793" y="38011"/>
                  </a:lnTo>
                  <a:lnTo>
                    <a:pt x="501021" y="70904"/>
                  </a:lnTo>
                  <a:lnTo>
                    <a:pt x="500197" y="87368"/>
                  </a:lnTo>
                  <a:lnTo>
                    <a:pt x="505309" y="92351"/>
                  </a:lnTo>
                  <a:lnTo>
                    <a:pt x="517347" y="90805"/>
                  </a:lnTo>
                  <a:lnTo>
                    <a:pt x="585483" y="57772"/>
                  </a:lnTo>
                  <a:lnTo>
                    <a:pt x="634811" y="40382"/>
                  </a:lnTo>
                  <a:lnTo>
                    <a:pt x="689284" y="32894"/>
                  </a:lnTo>
                  <a:lnTo>
                    <a:pt x="772858" y="29565"/>
                  </a:lnTo>
                  <a:lnTo>
                    <a:pt x="1697761" y="18999"/>
                  </a:lnTo>
                </a:path>
              </a:pathLst>
            </a:custGeom>
            <a:ln w="12700">
              <a:solidFill>
                <a:srgbClr val="FFD6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1" name="object 251"/>
          <p:cNvSpPr txBox="1"/>
          <p:nvPr/>
        </p:nvSpPr>
        <p:spPr>
          <a:xfrm>
            <a:off x="5691516" y="3628335"/>
            <a:ext cx="280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100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2" name="object 252"/>
          <p:cNvSpPr txBox="1"/>
          <p:nvPr/>
        </p:nvSpPr>
        <p:spPr>
          <a:xfrm>
            <a:off x="5776250" y="4009335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80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3" name="object 253"/>
          <p:cNvSpPr txBox="1"/>
          <p:nvPr/>
        </p:nvSpPr>
        <p:spPr>
          <a:xfrm>
            <a:off x="5776250" y="4390335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60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4" name="object 254"/>
          <p:cNvSpPr txBox="1"/>
          <p:nvPr/>
        </p:nvSpPr>
        <p:spPr>
          <a:xfrm>
            <a:off x="5776250" y="4771335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40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5" name="object 255"/>
          <p:cNvSpPr txBox="1"/>
          <p:nvPr/>
        </p:nvSpPr>
        <p:spPr>
          <a:xfrm>
            <a:off x="5776250" y="5152335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6" name="object 256"/>
          <p:cNvSpPr txBox="1"/>
          <p:nvPr/>
        </p:nvSpPr>
        <p:spPr>
          <a:xfrm>
            <a:off x="5860985" y="5533335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7" name="object 257"/>
          <p:cNvSpPr txBox="1"/>
          <p:nvPr/>
        </p:nvSpPr>
        <p:spPr>
          <a:xfrm>
            <a:off x="6048531" y="5737762"/>
            <a:ext cx="177800" cy="28067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r>
              <a:rPr sz="1050" spc="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-</a:t>
            </a:r>
            <a:r>
              <a:rPr sz="1050" spc="-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258" name="object 258"/>
          <p:cNvSpPr txBox="1"/>
          <p:nvPr/>
        </p:nvSpPr>
        <p:spPr>
          <a:xfrm>
            <a:off x="6386319" y="5894185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59" name="object 259"/>
          <p:cNvSpPr txBox="1"/>
          <p:nvPr/>
        </p:nvSpPr>
        <p:spPr>
          <a:xfrm>
            <a:off x="6386319" y="5737785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0</a:t>
            </a:r>
            <a:endParaRPr sz="1050">
              <a:latin typeface="Arial"/>
              <a:cs typeface="Arial"/>
            </a:endParaRPr>
          </a:p>
        </p:txBody>
      </p:sp>
      <p:sp>
        <p:nvSpPr>
          <p:cNvPr id="260" name="object 260"/>
          <p:cNvSpPr txBox="1"/>
          <p:nvPr/>
        </p:nvSpPr>
        <p:spPr>
          <a:xfrm>
            <a:off x="6724243" y="5894185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61" name="object 261"/>
          <p:cNvSpPr txBox="1"/>
          <p:nvPr/>
        </p:nvSpPr>
        <p:spPr>
          <a:xfrm>
            <a:off x="6724243" y="5737785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262" name="object 262"/>
          <p:cNvSpPr txBox="1"/>
          <p:nvPr/>
        </p:nvSpPr>
        <p:spPr>
          <a:xfrm>
            <a:off x="7062030" y="5894185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63" name="object 263"/>
          <p:cNvSpPr txBox="1"/>
          <p:nvPr/>
        </p:nvSpPr>
        <p:spPr>
          <a:xfrm>
            <a:off x="7062030" y="5737785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4</a:t>
            </a:r>
            <a:endParaRPr sz="1050">
              <a:latin typeface="Arial"/>
              <a:cs typeface="Arial"/>
            </a:endParaRPr>
          </a:p>
        </p:txBody>
      </p:sp>
      <p:sp>
        <p:nvSpPr>
          <p:cNvPr id="264" name="object 264"/>
          <p:cNvSpPr txBox="1"/>
          <p:nvPr/>
        </p:nvSpPr>
        <p:spPr>
          <a:xfrm>
            <a:off x="7399818" y="5894185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65" name="object 265"/>
          <p:cNvSpPr txBox="1"/>
          <p:nvPr/>
        </p:nvSpPr>
        <p:spPr>
          <a:xfrm>
            <a:off x="7399818" y="5737785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6</a:t>
            </a:r>
            <a:endParaRPr sz="1050">
              <a:latin typeface="Arial"/>
              <a:cs typeface="Arial"/>
            </a:endParaRPr>
          </a:p>
        </p:txBody>
      </p:sp>
      <p:sp>
        <p:nvSpPr>
          <p:cNvPr id="266" name="object 266"/>
          <p:cNvSpPr txBox="1"/>
          <p:nvPr/>
        </p:nvSpPr>
        <p:spPr>
          <a:xfrm>
            <a:off x="7737605" y="5894185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67" name="object 267"/>
          <p:cNvSpPr txBox="1"/>
          <p:nvPr/>
        </p:nvSpPr>
        <p:spPr>
          <a:xfrm>
            <a:off x="7737605" y="5737785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8</a:t>
            </a:r>
            <a:endParaRPr sz="1050">
              <a:latin typeface="Arial"/>
              <a:cs typeface="Arial"/>
            </a:endParaRPr>
          </a:p>
        </p:txBody>
      </p:sp>
      <p:sp>
        <p:nvSpPr>
          <p:cNvPr id="268" name="object 268"/>
          <p:cNvSpPr txBox="1"/>
          <p:nvPr/>
        </p:nvSpPr>
        <p:spPr>
          <a:xfrm>
            <a:off x="8075392" y="5735334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D10</a:t>
            </a:r>
            <a:endParaRPr sz="1050">
              <a:latin typeface="Arial"/>
              <a:cs typeface="Arial"/>
            </a:endParaRPr>
          </a:p>
        </p:txBody>
      </p:sp>
      <p:sp>
        <p:nvSpPr>
          <p:cNvPr id="269" name="object 269"/>
          <p:cNvSpPr txBox="1"/>
          <p:nvPr/>
        </p:nvSpPr>
        <p:spPr>
          <a:xfrm>
            <a:off x="8413180" y="5735334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D12</a:t>
            </a:r>
            <a:endParaRPr sz="1050">
              <a:latin typeface="Arial"/>
              <a:cs typeface="Arial"/>
            </a:endParaRPr>
          </a:p>
        </p:txBody>
      </p:sp>
      <p:sp>
        <p:nvSpPr>
          <p:cNvPr id="270" name="object 270"/>
          <p:cNvSpPr txBox="1"/>
          <p:nvPr/>
        </p:nvSpPr>
        <p:spPr>
          <a:xfrm>
            <a:off x="9331077" y="6021932"/>
            <a:ext cx="235585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dirty="0">
                <a:latin typeface="Arial"/>
                <a:cs typeface="Arial"/>
              </a:rPr>
              <a:t>Days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before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and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after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treatment</a:t>
            </a:r>
            <a:endParaRPr sz="1300">
              <a:latin typeface="Arial"/>
              <a:cs typeface="Arial"/>
            </a:endParaRPr>
          </a:p>
        </p:txBody>
      </p:sp>
      <p:sp>
        <p:nvSpPr>
          <p:cNvPr id="271" name="object 271"/>
          <p:cNvSpPr txBox="1"/>
          <p:nvPr/>
        </p:nvSpPr>
        <p:spPr>
          <a:xfrm>
            <a:off x="8877237" y="3628335"/>
            <a:ext cx="280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100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2" name="object 272"/>
          <p:cNvSpPr txBox="1"/>
          <p:nvPr/>
        </p:nvSpPr>
        <p:spPr>
          <a:xfrm>
            <a:off x="8961972" y="4009335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80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3" name="object 273"/>
          <p:cNvSpPr txBox="1"/>
          <p:nvPr/>
        </p:nvSpPr>
        <p:spPr>
          <a:xfrm>
            <a:off x="8961972" y="4390335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60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4" name="object 274"/>
          <p:cNvSpPr txBox="1"/>
          <p:nvPr/>
        </p:nvSpPr>
        <p:spPr>
          <a:xfrm>
            <a:off x="8961972" y="4771335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40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5" name="object 275"/>
          <p:cNvSpPr txBox="1"/>
          <p:nvPr/>
        </p:nvSpPr>
        <p:spPr>
          <a:xfrm>
            <a:off x="8961972" y="5152335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6" name="object 276"/>
          <p:cNvSpPr txBox="1"/>
          <p:nvPr/>
        </p:nvSpPr>
        <p:spPr>
          <a:xfrm>
            <a:off x="9046706" y="5533335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7" name="object 277"/>
          <p:cNvSpPr txBox="1"/>
          <p:nvPr/>
        </p:nvSpPr>
        <p:spPr>
          <a:xfrm>
            <a:off x="9234252" y="5737762"/>
            <a:ext cx="177800" cy="28067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r>
              <a:rPr sz="1050" spc="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-</a:t>
            </a:r>
            <a:r>
              <a:rPr sz="1050" spc="-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278" name="object 278"/>
          <p:cNvSpPr txBox="1"/>
          <p:nvPr/>
        </p:nvSpPr>
        <p:spPr>
          <a:xfrm>
            <a:off x="9572040" y="5894185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79" name="object 279"/>
          <p:cNvSpPr txBox="1"/>
          <p:nvPr/>
        </p:nvSpPr>
        <p:spPr>
          <a:xfrm>
            <a:off x="9572040" y="5737785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0</a:t>
            </a:r>
            <a:endParaRPr sz="1050">
              <a:latin typeface="Arial"/>
              <a:cs typeface="Arial"/>
            </a:endParaRPr>
          </a:p>
        </p:txBody>
      </p:sp>
      <p:sp>
        <p:nvSpPr>
          <p:cNvPr id="280" name="object 280"/>
          <p:cNvSpPr txBox="1"/>
          <p:nvPr/>
        </p:nvSpPr>
        <p:spPr>
          <a:xfrm>
            <a:off x="9909964" y="5894185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81" name="object 281"/>
          <p:cNvSpPr txBox="1"/>
          <p:nvPr/>
        </p:nvSpPr>
        <p:spPr>
          <a:xfrm>
            <a:off x="9909964" y="5737785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282" name="object 282"/>
          <p:cNvSpPr txBox="1"/>
          <p:nvPr/>
        </p:nvSpPr>
        <p:spPr>
          <a:xfrm>
            <a:off x="10247751" y="5894185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83" name="object 283"/>
          <p:cNvSpPr txBox="1"/>
          <p:nvPr/>
        </p:nvSpPr>
        <p:spPr>
          <a:xfrm>
            <a:off x="10247751" y="5737785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4</a:t>
            </a:r>
            <a:endParaRPr sz="1050">
              <a:latin typeface="Arial"/>
              <a:cs typeface="Arial"/>
            </a:endParaRPr>
          </a:p>
        </p:txBody>
      </p:sp>
      <p:sp>
        <p:nvSpPr>
          <p:cNvPr id="284" name="object 284"/>
          <p:cNvSpPr txBox="1"/>
          <p:nvPr/>
        </p:nvSpPr>
        <p:spPr>
          <a:xfrm>
            <a:off x="10585539" y="5894185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85" name="object 285"/>
          <p:cNvSpPr txBox="1"/>
          <p:nvPr/>
        </p:nvSpPr>
        <p:spPr>
          <a:xfrm>
            <a:off x="10585539" y="5737785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6</a:t>
            </a:r>
            <a:endParaRPr sz="1050">
              <a:latin typeface="Arial"/>
              <a:cs typeface="Arial"/>
            </a:endParaRPr>
          </a:p>
        </p:txBody>
      </p:sp>
      <p:sp>
        <p:nvSpPr>
          <p:cNvPr id="286" name="object 286"/>
          <p:cNvSpPr txBox="1"/>
          <p:nvPr/>
        </p:nvSpPr>
        <p:spPr>
          <a:xfrm>
            <a:off x="10923326" y="5894185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87" name="object 287"/>
          <p:cNvSpPr txBox="1"/>
          <p:nvPr/>
        </p:nvSpPr>
        <p:spPr>
          <a:xfrm>
            <a:off x="10923326" y="5737785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8</a:t>
            </a:r>
            <a:endParaRPr sz="1050">
              <a:latin typeface="Arial"/>
              <a:cs typeface="Arial"/>
            </a:endParaRPr>
          </a:p>
        </p:txBody>
      </p:sp>
      <p:sp>
        <p:nvSpPr>
          <p:cNvPr id="288" name="object 288"/>
          <p:cNvSpPr txBox="1"/>
          <p:nvPr/>
        </p:nvSpPr>
        <p:spPr>
          <a:xfrm>
            <a:off x="11261114" y="5735334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D10</a:t>
            </a:r>
            <a:endParaRPr sz="1050">
              <a:latin typeface="Arial"/>
              <a:cs typeface="Arial"/>
            </a:endParaRPr>
          </a:p>
        </p:txBody>
      </p:sp>
      <p:sp>
        <p:nvSpPr>
          <p:cNvPr id="289" name="object 289"/>
          <p:cNvSpPr txBox="1"/>
          <p:nvPr/>
        </p:nvSpPr>
        <p:spPr>
          <a:xfrm>
            <a:off x="11598901" y="5735334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D12</a:t>
            </a:r>
            <a:endParaRPr sz="1050">
              <a:latin typeface="Arial"/>
              <a:cs typeface="Arial"/>
            </a:endParaRPr>
          </a:p>
        </p:txBody>
      </p:sp>
      <p:sp>
        <p:nvSpPr>
          <p:cNvPr id="290" name="object 290"/>
          <p:cNvSpPr txBox="1"/>
          <p:nvPr/>
        </p:nvSpPr>
        <p:spPr>
          <a:xfrm>
            <a:off x="2106662" y="3803670"/>
            <a:ext cx="403225" cy="188785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algn="ctr">
              <a:lnSpc>
                <a:spcPts val="1515"/>
              </a:lnSpc>
            </a:pPr>
            <a:r>
              <a:rPr sz="1300" dirty="0">
                <a:latin typeface="Arial"/>
                <a:cs typeface="Arial"/>
              </a:rPr>
              <a:t>gp130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complexes</a:t>
            </a:r>
            <a:endParaRPr sz="1300">
              <a:latin typeface="Arial"/>
              <a:cs typeface="Arial"/>
            </a:endParaRPr>
          </a:p>
          <a:p>
            <a:pPr algn="ctr">
              <a:lnSpc>
                <a:spcPts val="1540"/>
              </a:lnSpc>
            </a:pPr>
            <a:r>
              <a:rPr sz="1300" dirty="0">
                <a:latin typeface="Arial"/>
                <a:cs typeface="Arial"/>
              </a:rPr>
              <a:t>(%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of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pretreatment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value)</a:t>
            </a:r>
            <a:endParaRPr sz="1300">
              <a:latin typeface="Arial"/>
              <a:cs typeface="Arial"/>
            </a:endParaRPr>
          </a:p>
        </p:txBody>
      </p:sp>
      <p:sp>
        <p:nvSpPr>
          <p:cNvPr id="291" name="object 291"/>
          <p:cNvSpPr txBox="1"/>
          <p:nvPr/>
        </p:nvSpPr>
        <p:spPr>
          <a:xfrm>
            <a:off x="2106662" y="1351770"/>
            <a:ext cx="403225" cy="188785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algn="ctr">
              <a:lnSpc>
                <a:spcPts val="1515"/>
              </a:lnSpc>
            </a:pPr>
            <a:r>
              <a:rPr sz="1300" dirty="0">
                <a:latin typeface="Arial"/>
                <a:cs typeface="Arial"/>
              </a:rPr>
              <a:t>gp130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complexes</a:t>
            </a:r>
            <a:endParaRPr sz="1300">
              <a:latin typeface="Arial"/>
              <a:cs typeface="Arial"/>
            </a:endParaRPr>
          </a:p>
          <a:p>
            <a:pPr algn="ctr">
              <a:lnSpc>
                <a:spcPts val="1540"/>
              </a:lnSpc>
            </a:pPr>
            <a:r>
              <a:rPr sz="1300" dirty="0">
                <a:latin typeface="Arial"/>
                <a:cs typeface="Arial"/>
              </a:rPr>
              <a:t>(%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of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pretreatment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value)</a:t>
            </a:r>
            <a:endParaRPr sz="1300">
              <a:latin typeface="Arial"/>
              <a:cs typeface="Arial"/>
            </a:endParaRPr>
          </a:p>
        </p:txBody>
      </p:sp>
      <p:sp>
        <p:nvSpPr>
          <p:cNvPr id="292" name="object 292"/>
          <p:cNvSpPr txBox="1"/>
          <p:nvPr/>
        </p:nvSpPr>
        <p:spPr>
          <a:xfrm>
            <a:off x="285334" y="233733"/>
            <a:ext cx="263715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-10" dirty="0">
                <a:latin typeface="Arial"/>
                <a:cs typeface="Arial"/>
              </a:rPr>
              <a:t>SUPPLEMENTARY</a:t>
            </a:r>
            <a:r>
              <a:rPr sz="1500" b="1" spc="-6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FIGURE</a:t>
            </a:r>
            <a:r>
              <a:rPr sz="1500" b="1" spc="-25" dirty="0">
                <a:latin typeface="Arial"/>
                <a:cs typeface="Arial"/>
              </a:rPr>
              <a:t> </a:t>
            </a:r>
            <a:r>
              <a:rPr sz="1500" b="1" spc="-50" dirty="0">
                <a:latin typeface="Arial"/>
                <a:cs typeface="Arial"/>
              </a:rPr>
              <a:t>4</a:t>
            </a:r>
            <a:endParaRPr sz="1500">
              <a:latin typeface="Arial"/>
              <a:cs typeface="Arial"/>
            </a:endParaRPr>
          </a:p>
        </p:txBody>
      </p:sp>
      <p:sp>
        <p:nvSpPr>
          <p:cNvPr id="293" name="object 293"/>
          <p:cNvSpPr txBox="1"/>
          <p:nvPr/>
        </p:nvSpPr>
        <p:spPr>
          <a:xfrm>
            <a:off x="2764041" y="877860"/>
            <a:ext cx="14478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dirty="0">
                <a:latin typeface="Arial"/>
                <a:cs typeface="Arial"/>
              </a:rPr>
              <a:t>A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8048" y="1154786"/>
            <a:ext cx="2517775" cy="1016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49805" algn="l"/>
              </a:tabLst>
            </a:pPr>
            <a:r>
              <a:rPr sz="1300" b="1" spc="-10" dirty="0">
                <a:latin typeface="Arial"/>
                <a:cs typeface="Arial"/>
              </a:rPr>
              <a:t>Scenario</a:t>
            </a:r>
            <a:r>
              <a:rPr sz="1300" b="1" spc="-55" dirty="0">
                <a:latin typeface="Arial"/>
                <a:cs typeface="Arial"/>
              </a:rPr>
              <a:t> </a:t>
            </a:r>
            <a:r>
              <a:rPr sz="1300" b="1" spc="-10" dirty="0">
                <a:latin typeface="Arial"/>
                <a:cs typeface="Arial"/>
              </a:rPr>
              <a:t>modelled</a:t>
            </a:r>
            <a:r>
              <a:rPr sz="1300" b="1" spc="-55" dirty="0">
                <a:latin typeface="Arial"/>
                <a:cs typeface="Arial"/>
              </a:rPr>
              <a:t> </a:t>
            </a:r>
            <a:r>
              <a:rPr sz="1300" b="1" spc="-10" dirty="0">
                <a:latin typeface="Arial"/>
                <a:cs typeface="Arial"/>
              </a:rPr>
              <a:t>iMCD:</a:t>
            </a:r>
            <a:r>
              <a:rPr sz="1300" b="1" dirty="0">
                <a:latin typeface="Arial"/>
                <a:cs typeface="Arial"/>
              </a:rPr>
              <a:t>	</a:t>
            </a:r>
            <a:r>
              <a:rPr sz="1800" spc="-37" baseline="2314" dirty="0">
                <a:latin typeface="Arial"/>
                <a:cs typeface="Arial"/>
              </a:rPr>
              <a:t>120</a:t>
            </a:r>
            <a:endParaRPr sz="1800" baseline="2314">
              <a:latin typeface="Arial"/>
              <a:cs typeface="Arial"/>
            </a:endParaRPr>
          </a:p>
          <a:p>
            <a:pPr marL="12700" marR="638810">
              <a:lnSpc>
                <a:spcPct val="100000"/>
              </a:lnSpc>
            </a:pPr>
            <a:r>
              <a:rPr sz="1300" dirty="0">
                <a:latin typeface="Arial"/>
                <a:cs typeface="Arial"/>
              </a:rPr>
              <a:t>mAb</a:t>
            </a:r>
            <a:r>
              <a:rPr sz="1300" spc="-7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concentration</a:t>
            </a:r>
            <a:r>
              <a:rPr sz="1300" spc="-70" dirty="0">
                <a:latin typeface="Arial"/>
                <a:cs typeface="Arial"/>
              </a:rPr>
              <a:t> </a:t>
            </a:r>
            <a:r>
              <a:rPr sz="1300" spc="-25" dirty="0">
                <a:latin typeface="Arial"/>
                <a:cs typeface="Arial"/>
              </a:rPr>
              <a:t>in </a:t>
            </a:r>
            <a:r>
              <a:rPr sz="1300" dirty="0">
                <a:latin typeface="Arial"/>
                <a:cs typeface="Arial"/>
              </a:rPr>
              <a:t>lymph</a:t>
            </a:r>
            <a:r>
              <a:rPr sz="1300" spc="-7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nodes</a:t>
            </a:r>
            <a:r>
              <a:rPr sz="1300" spc="-7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1%</a:t>
            </a:r>
            <a:r>
              <a:rPr sz="1300" spc="-7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of</a:t>
            </a:r>
            <a:r>
              <a:rPr sz="1300" spc="-7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that</a:t>
            </a:r>
            <a:r>
              <a:rPr sz="1300" spc="-65" dirty="0">
                <a:latin typeface="Arial"/>
                <a:cs typeface="Arial"/>
              </a:rPr>
              <a:t> </a:t>
            </a:r>
            <a:r>
              <a:rPr sz="1300" spc="-25" dirty="0">
                <a:latin typeface="Arial"/>
                <a:cs typeface="Arial"/>
              </a:rPr>
              <a:t>in </a:t>
            </a:r>
            <a:r>
              <a:rPr sz="1300" spc="-10" dirty="0">
                <a:latin typeface="Arial"/>
                <a:cs typeface="Arial"/>
              </a:rPr>
              <a:t>plasma;</a:t>
            </a:r>
            <a:r>
              <a:rPr sz="1300" spc="-6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persistent</a:t>
            </a:r>
            <a:r>
              <a:rPr sz="1300" spc="-55" dirty="0">
                <a:latin typeface="Arial"/>
                <a:cs typeface="Arial"/>
              </a:rPr>
              <a:t> </a:t>
            </a:r>
            <a:r>
              <a:rPr sz="1300" spc="-20" dirty="0">
                <a:latin typeface="Arial"/>
                <a:cs typeface="Arial"/>
              </a:rPr>
              <a:t>high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300" spc="-15" dirty="0">
                <a:latin typeface="Arial"/>
                <a:cs typeface="Arial"/>
              </a:rPr>
              <a:t>IL-</a:t>
            </a:r>
            <a:r>
              <a:rPr sz="1300" dirty="0">
                <a:latin typeface="Arial"/>
                <a:cs typeface="Arial"/>
              </a:rPr>
              <a:t>6</a:t>
            </a:r>
            <a:r>
              <a:rPr sz="1300" spc="-4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secretion</a:t>
            </a:r>
            <a:r>
              <a:rPr sz="1300" spc="-4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at</a:t>
            </a:r>
            <a:r>
              <a:rPr sz="1300" spc="-4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1</a:t>
            </a:r>
            <a:r>
              <a:rPr sz="1300" spc="-4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ng/ml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8048" y="3620885"/>
            <a:ext cx="1532255" cy="1016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1755" algn="just">
              <a:lnSpc>
                <a:spcPct val="100000"/>
              </a:lnSpc>
              <a:spcBef>
                <a:spcPts val="100"/>
              </a:spcBef>
            </a:pPr>
            <a:r>
              <a:rPr sz="1300" b="1" spc="-10" dirty="0">
                <a:latin typeface="Arial"/>
                <a:cs typeface="Arial"/>
              </a:rPr>
              <a:t>Scenario</a:t>
            </a:r>
            <a:r>
              <a:rPr sz="1300" b="1" spc="-55" dirty="0">
                <a:latin typeface="Arial"/>
                <a:cs typeface="Arial"/>
              </a:rPr>
              <a:t> </a:t>
            </a:r>
            <a:r>
              <a:rPr sz="1300" b="1" spc="-25" dirty="0">
                <a:latin typeface="Arial"/>
                <a:cs typeface="Arial"/>
              </a:rPr>
              <a:t>modelled </a:t>
            </a:r>
            <a:r>
              <a:rPr sz="1300" b="1" spc="-15" dirty="0">
                <a:latin typeface="Arial"/>
                <a:cs typeface="Arial"/>
              </a:rPr>
              <a:t>COVID-</a:t>
            </a:r>
            <a:r>
              <a:rPr sz="1300" b="1" dirty="0">
                <a:latin typeface="Arial"/>
                <a:cs typeface="Arial"/>
              </a:rPr>
              <a:t>19:</a:t>
            </a:r>
            <a:r>
              <a:rPr sz="1300" b="1" spc="-60" dirty="0">
                <a:latin typeface="Arial"/>
                <a:cs typeface="Arial"/>
              </a:rPr>
              <a:t> </a:t>
            </a:r>
            <a:r>
              <a:rPr sz="1300" spc="-25" dirty="0">
                <a:latin typeface="Arial"/>
                <a:cs typeface="Arial"/>
              </a:rPr>
              <a:t>mAb</a:t>
            </a:r>
            <a:endParaRPr sz="13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</a:pPr>
            <a:r>
              <a:rPr sz="1300" spc="-10" dirty="0">
                <a:latin typeface="Arial"/>
                <a:cs typeface="Arial"/>
              </a:rPr>
              <a:t>concentration</a:t>
            </a:r>
            <a:r>
              <a:rPr sz="1300" spc="-6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in</a:t>
            </a:r>
            <a:r>
              <a:rPr sz="1300" spc="-60" dirty="0">
                <a:latin typeface="Arial"/>
                <a:cs typeface="Arial"/>
              </a:rPr>
              <a:t> </a:t>
            </a:r>
            <a:r>
              <a:rPr sz="1300" spc="-25" dirty="0">
                <a:latin typeface="Arial"/>
                <a:cs typeface="Arial"/>
              </a:rPr>
              <a:t>BAF </a:t>
            </a:r>
            <a:r>
              <a:rPr sz="1300" dirty="0">
                <a:latin typeface="Arial"/>
                <a:cs typeface="Arial"/>
              </a:rPr>
              <a:t>1%</a:t>
            </a:r>
            <a:r>
              <a:rPr sz="1300" spc="-5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of</a:t>
            </a:r>
            <a:r>
              <a:rPr sz="1300" spc="-5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that</a:t>
            </a:r>
            <a:r>
              <a:rPr sz="1300" spc="-5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in</a:t>
            </a:r>
            <a:r>
              <a:rPr sz="1300" spc="-50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plasma; </a:t>
            </a:r>
            <a:r>
              <a:rPr sz="1300" dirty="0">
                <a:latin typeface="Arial"/>
                <a:cs typeface="Arial"/>
              </a:rPr>
              <a:t>3</a:t>
            </a:r>
            <a:r>
              <a:rPr sz="1300" spc="-6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ng/ml</a:t>
            </a:r>
            <a:r>
              <a:rPr sz="1300" spc="-60" dirty="0">
                <a:latin typeface="Arial"/>
                <a:cs typeface="Arial"/>
              </a:rPr>
              <a:t> </a:t>
            </a:r>
            <a:r>
              <a:rPr sz="1300" spc="-15" dirty="0">
                <a:latin typeface="Arial"/>
                <a:cs typeface="Arial"/>
              </a:rPr>
              <a:t>IL-</a:t>
            </a:r>
            <a:r>
              <a:rPr sz="1300" spc="-50" dirty="0">
                <a:latin typeface="Arial"/>
                <a:cs typeface="Arial"/>
              </a:rPr>
              <a:t>6</a:t>
            </a:r>
            <a:endParaRPr sz="13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00357" y="1543308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96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00357" y="1924308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72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00357" y="2305308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48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00357" y="2686308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24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85092" y="3067308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2805215" y="1260853"/>
            <a:ext cx="2531745" cy="1998980"/>
            <a:chOff x="2805215" y="1260853"/>
            <a:chExt cx="2531745" cy="1998980"/>
          </a:xfrm>
        </p:grpSpPr>
        <p:sp>
          <p:nvSpPr>
            <p:cNvPr id="10" name="object 10"/>
            <p:cNvSpPr/>
            <p:nvPr/>
          </p:nvSpPr>
          <p:spPr>
            <a:xfrm>
              <a:off x="2805215" y="1270102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805215" y="2032746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805215" y="1651423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805215" y="2414067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805215" y="2795390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805215" y="3176711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959314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107267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255219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403172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551125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699078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847030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994983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142935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290888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438840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86794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734746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882699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030651" y="3176671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178604" y="3180446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326556" y="3180446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885848" y="1266530"/>
              <a:ext cx="2445385" cy="1910714"/>
            </a:xfrm>
            <a:custGeom>
              <a:avLst/>
              <a:gdLst/>
              <a:ahLst/>
              <a:cxnLst/>
              <a:rect l="l" t="t" r="r" b="b"/>
              <a:pathLst>
                <a:path w="2445385" h="1910714">
                  <a:moveTo>
                    <a:pt x="0" y="0"/>
                  </a:moveTo>
                  <a:lnTo>
                    <a:pt x="0" y="1910181"/>
                  </a:lnTo>
                  <a:lnTo>
                    <a:pt x="2445042" y="1910181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882875" y="1405750"/>
              <a:ext cx="2444115" cy="671195"/>
            </a:xfrm>
            <a:custGeom>
              <a:avLst/>
              <a:gdLst/>
              <a:ahLst/>
              <a:cxnLst/>
              <a:rect l="l" t="t" r="r" b="b"/>
              <a:pathLst>
                <a:path w="2444115" h="671194">
                  <a:moveTo>
                    <a:pt x="0" y="7217"/>
                  </a:moveTo>
                  <a:lnTo>
                    <a:pt x="371652" y="4398"/>
                  </a:lnTo>
                  <a:lnTo>
                    <a:pt x="404161" y="361397"/>
                  </a:lnTo>
                  <a:lnTo>
                    <a:pt x="431128" y="548145"/>
                  </a:lnTo>
                  <a:lnTo>
                    <a:pt x="467070" y="625619"/>
                  </a:lnTo>
                  <a:lnTo>
                    <a:pt x="526503" y="654790"/>
                  </a:lnTo>
                  <a:lnTo>
                    <a:pt x="569041" y="671109"/>
                  </a:lnTo>
                  <a:lnTo>
                    <a:pt x="602870" y="658658"/>
                  </a:lnTo>
                  <a:lnTo>
                    <a:pt x="645674" y="601334"/>
                  </a:lnTo>
                  <a:lnTo>
                    <a:pt x="715137" y="483036"/>
                  </a:lnTo>
                  <a:lnTo>
                    <a:pt x="843511" y="224099"/>
                  </a:lnTo>
                  <a:lnTo>
                    <a:pt x="960797" y="90275"/>
                  </a:lnTo>
                  <a:lnTo>
                    <a:pt x="1134041" y="38805"/>
                  </a:lnTo>
                  <a:lnTo>
                    <a:pt x="1430286" y="26928"/>
                  </a:lnTo>
                  <a:lnTo>
                    <a:pt x="1659921" y="9152"/>
                  </a:lnTo>
                  <a:lnTo>
                    <a:pt x="1842047" y="880"/>
                  </a:lnTo>
                  <a:lnTo>
                    <a:pt x="2071686" y="0"/>
                  </a:lnTo>
                  <a:lnTo>
                    <a:pt x="2443861" y="4398"/>
                  </a:lnTo>
                </a:path>
              </a:pathLst>
            </a:custGeom>
            <a:ln w="11353">
              <a:solidFill>
                <a:srgbClr val="14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409377" y="1424579"/>
              <a:ext cx="1915160" cy="862965"/>
            </a:xfrm>
            <a:custGeom>
              <a:avLst/>
              <a:gdLst/>
              <a:ahLst/>
              <a:cxnLst/>
              <a:rect l="l" t="t" r="r" b="b"/>
              <a:pathLst>
                <a:path w="1915160" h="862964">
                  <a:moveTo>
                    <a:pt x="0" y="635957"/>
                  </a:moveTo>
                  <a:lnTo>
                    <a:pt x="22919" y="770929"/>
                  </a:lnTo>
                  <a:lnTo>
                    <a:pt x="46104" y="839382"/>
                  </a:lnTo>
                  <a:lnTo>
                    <a:pt x="83542" y="862435"/>
                  </a:lnTo>
                  <a:lnTo>
                    <a:pt x="149225" y="861204"/>
                  </a:lnTo>
                  <a:lnTo>
                    <a:pt x="190441" y="851436"/>
                  </a:lnTo>
                  <a:lnTo>
                    <a:pt x="225588" y="825303"/>
                  </a:lnTo>
                  <a:lnTo>
                    <a:pt x="273935" y="762215"/>
                  </a:lnTo>
                  <a:lnTo>
                    <a:pt x="354749" y="641583"/>
                  </a:lnTo>
                  <a:lnTo>
                    <a:pt x="516665" y="385835"/>
                  </a:lnTo>
                  <a:lnTo>
                    <a:pt x="636481" y="242663"/>
                  </a:lnTo>
                  <a:lnTo>
                    <a:pt x="773453" y="159937"/>
                  </a:lnTo>
                  <a:lnTo>
                    <a:pt x="986840" y="85526"/>
                  </a:lnTo>
                  <a:lnTo>
                    <a:pt x="1124865" y="34315"/>
                  </a:lnTo>
                  <a:lnTo>
                    <a:pt x="1267510" y="8445"/>
                  </a:lnTo>
                  <a:lnTo>
                    <a:pt x="1501748" y="0"/>
                  </a:lnTo>
                  <a:lnTo>
                    <a:pt x="1914550" y="1059"/>
                  </a:lnTo>
                </a:path>
              </a:pathLst>
            </a:custGeom>
            <a:ln w="11353">
              <a:solidFill>
                <a:srgbClr val="14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558599" y="1480546"/>
              <a:ext cx="1764030" cy="946150"/>
            </a:xfrm>
            <a:custGeom>
              <a:avLst/>
              <a:gdLst/>
              <a:ahLst/>
              <a:cxnLst/>
              <a:rect l="l" t="t" r="r" b="b"/>
              <a:pathLst>
                <a:path w="1764029" h="946150">
                  <a:moveTo>
                    <a:pt x="0" y="805230"/>
                  </a:moveTo>
                  <a:lnTo>
                    <a:pt x="21202" y="868293"/>
                  </a:lnTo>
                  <a:lnTo>
                    <a:pt x="42933" y="897966"/>
                  </a:lnTo>
                  <a:lnTo>
                    <a:pt x="78393" y="902035"/>
                  </a:lnTo>
                  <a:lnTo>
                    <a:pt x="140779" y="888288"/>
                  </a:lnTo>
                  <a:lnTo>
                    <a:pt x="173244" y="929156"/>
                  </a:lnTo>
                  <a:lnTo>
                    <a:pt x="199902" y="946005"/>
                  </a:lnTo>
                  <a:lnTo>
                    <a:pt x="235007" y="941740"/>
                  </a:lnTo>
                  <a:lnTo>
                    <a:pt x="292811" y="919264"/>
                  </a:lnTo>
                  <a:lnTo>
                    <a:pt x="362587" y="876808"/>
                  </a:lnTo>
                  <a:lnTo>
                    <a:pt x="418107" y="833035"/>
                  </a:lnTo>
                  <a:lnTo>
                    <a:pt x="488408" y="761285"/>
                  </a:lnTo>
                  <a:lnTo>
                    <a:pt x="602526" y="634898"/>
                  </a:lnTo>
                  <a:lnTo>
                    <a:pt x="783220" y="442072"/>
                  </a:lnTo>
                  <a:lnTo>
                    <a:pt x="897267" y="332924"/>
                  </a:lnTo>
                  <a:lnTo>
                    <a:pt x="993103" y="267066"/>
                  </a:lnTo>
                  <a:lnTo>
                    <a:pt x="1119162" y="204114"/>
                  </a:lnTo>
                  <a:lnTo>
                    <a:pt x="1299486" y="105113"/>
                  </a:lnTo>
                  <a:lnTo>
                    <a:pt x="1426756" y="50850"/>
                  </a:lnTo>
                  <a:lnTo>
                    <a:pt x="1561417" y="22191"/>
                  </a:lnTo>
                  <a:lnTo>
                    <a:pt x="1763915" y="0"/>
                  </a:lnTo>
                </a:path>
              </a:pathLst>
            </a:custGeom>
            <a:ln w="11353">
              <a:solidFill>
                <a:srgbClr val="14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3851412" y="1641018"/>
              <a:ext cx="1471295" cy="807085"/>
            </a:xfrm>
            <a:custGeom>
              <a:avLst/>
              <a:gdLst/>
              <a:ahLst/>
              <a:cxnLst/>
              <a:rect l="l" t="t" r="r" b="b"/>
              <a:pathLst>
                <a:path w="1471295" h="807085">
                  <a:moveTo>
                    <a:pt x="0" y="758786"/>
                  </a:moveTo>
                  <a:lnTo>
                    <a:pt x="33918" y="786702"/>
                  </a:lnTo>
                  <a:lnTo>
                    <a:pt x="60182" y="797328"/>
                  </a:lnTo>
                  <a:lnTo>
                    <a:pt x="92250" y="791851"/>
                  </a:lnTo>
                  <a:lnTo>
                    <a:pt x="143586" y="771461"/>
                  </a:lnTo>
                  <a:lnTo>
                    <a:pt x="177615" y="797637"/>
                  </a:lnTo>
                  <a:lnTo>
                    <a:pt x="204649" y="806654"/>
                  </a:lnTo>
                  <a:lnTo>
                    <a:pt x="238810" y="798777"/>
                  </a:lnTo>
                  <a:lnTo>
                    <a:pt x="294220" y="774268"/>
                  </a:lnTo>
                  <a:lnTo>
                    <a:pt x="385986" y="730652"/>
                  </a:lnTo>
                  <a:lnTo>
                    <a:pt x="452942" y="689278"/>
                  </a:lnTo>
                  <a:lnTo>
                    <a:pt x="527817" y="625994"/>
                  </a:lnTo>
                  <a:lnTo>
                    <a:pt x="643343" y="516648"/>
                  </a:lnTo>
                  <a:lnTo>
                    <a:pt x="900965" y="286855"/>
                  </a:lnTo>
                  <a:lnTo>
                    <a:pt x="1073064" y="156440"/>
                  </a:lnTo>
                  <a:lnTo>
                    <a:pt x="1237243" y="76966"/>
                  </a:lnTo>
                  <a:lnTo>
                    <a:pt x="1471104" y="0"/>
                  </a:lnTo>
                </a:path>
              </a:pathLst>
            </a:custGeom>
            <a:ln w="11353">
              <a:solidFill>
                <a:srgbClr val="14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2870164" y="3266408"/>
            <a:ext cx="177800" cy="28067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r>
              <a:rPr sz="1050" spc="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-</a:t>
            </a:r>
            <a:r>
              <a:rPr sz="1050" spc="-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164757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164757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0</a:t>
            </a:r>
            <a:endParaRPr sz="105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459351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459351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753944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753944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4</a:t>
            </a:r>
            <a:endParaRPr sz="105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048537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048537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6</a:t>
            </a:r>
            <a:endParaRPr sz="105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343130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343130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8</a:t>
            </a:r>
            <a:endParaRPr sz="105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637723" y="326398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D10</a:t>
            </a:r>
            <a:endParaRPr sz="105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932317" y="326398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D12</a:t>
            </a:r>
            <a:endParaRPr sz="105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226910" y="326398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D14</a:t>
            </a:r>
            <a:endParaRPr sz="105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803531" y="872635"/>
            <a:ext cx="869950" cy="2298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350" b="1" spc="-20" dirty="0">
                <a:latin typeface="Arial"/>
                <a:cs typeface="Arial"/>
              </a:rPr>
              <a:t>Siltuximab</a:t>
            </a:r>
            <a:endParaRPr sz="135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9369064" y="661432"/>
            <a:ext cx="2120900" cy="43434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452755" marR="5080" indent="-440690">
              <a:lnSpc>
                <a:spcPts val="1610"/>
              </a:lnSpc>
              <a:spcBef>
                <a:spcPts val="150"/>
              </a:spcBef>
            </a:pPr>
            <a:r>
              <a:rPr sz="1350" b="1" spc="-25" dirty="0">
                <a:latin typeface="Arial"/>
                <a:cs typeface="Arial"/>
              </a:rPr>
              <a:t>Combination </a:t>
            </a:r>
            <a:r>
              <a:rPr sz="1350" b="1" dirty="0">
                <a:latin typeface="Arial"/>
                <a:cs typeface="Arial"/>
              </a:rPr>
              <a:t>of</a:t>
            </a:r>
            <a:r>
              <a:rPr sz="1350" b="1" spc="-25" dirty="0">
                <a:latin typeface="Arial"/>
                <a:cs typeface="Arial"/>
              </a:rPr>
              <a:t> siltuximab </a:t>
            </a:r>
            <a:r>
              <a:rPr sz="1350" b="1" dirty="0">
                <a:latin typeface="Arial"/>
                <a:cs typeface="Arial"/>
              </a:rPr>
              <a:t>and</a:t>
            </a:r>
            <a:r>
              <a:rPr sz="1350" b="1" spc="-85" dirty="0">
                <a:latin typeface="Arial"/>
                <a:cs typeface="Arial"/>
              </a:rPr>
              <a:t> </a:t>
            </a:r>
            <a:r>
              <a:rPr sz="1350" b="1" spc="-10" dirty="0">
                <a:latin typeface="Arial"/>
                <a:cs typeface="Arial"/>
              </a:rPr>
              <a:t>tocilizumab</a:t>
            </a:r>
            <a:endParaRPr sz="1350">
              <a:latin typeface="Arial"/>
              <a:cs typeface="Arial"/>
            </a:endParaRPr>
          </a:p>
        </p:txBody>
      </p:sp>
      <p:grpSp>
        <p:nvGrpSpPr>
          <p:cNvPr id="54" name="object 54"/>
          <p:cNvGrpSpPr/>
          <p:nvPr/>
        </p:nvGrpSpPr>
        <p:grpSpPr>
          <a:xfrm>
            <a:off x="5983931" y="1260853"/>
            <a:ext cx="2531745" cy="1998980"/>
            <a:chOff x="5983931" y="1260853"/>
            <a:chExt cx="2531745" cy="1998980"/>
          </a:xfrm>
        </p:grpSpPr>
        <p:sp>
          <p:nvSpPr>
            <p:cNvPr id="55" name="object 55"/>
            <p:cNvSpPr/>
            <p:nvPr/>
          </p:nvSpPr>
          <p:spPr>
            <a:xfrm>
              <a:off x="6069611" y="1408745"/>
              <a:ext cx="2434590" cy="264160"/>
            </a:xfrm>
            <a:custGeom>
              <a:avLst/>
              <a:gdLst/>
              <a:ahLst/>
              <a:cxnLst/>
              <a:rect l="l" t="t" r="r" b="b"/>
              <a:pathLst>
                <a:path w="2434590" h="264160">
                  <a:moveTo>
                    <a:pt x="0" y="8445"/>
                  </a:moveTo>
                  <a:lnTo>
                    <a:pt x="364845" y="0"/>
                  </a:lnTo>
                  <a:lnTo>
                    <a:pt x="394476" y="148077"/>
                  </a:lnTo>
                  <a:lnTo>
                    <a:pt x="421676" y="223831"/>
                  </a:lnTo>
                  <a:lnTo>
                    <a:pt x="462038" y="251017"/>
                  </a:lnTo>
                  <a:lnTo>
                    <a:pt x="531152" y="253390"/>
                  </a:lnTo>
                  <a:lnTo>
                    <a:pt x="658179" y="264126"/>
                  </a:lnTo>
                  <a:lnTo>
                    <a:pt x="792465" y="260080"/>
                  </a:lnTo>
                  <a:lnTo>
                    <a:pt x="1016761" y="234388"/>
                  </a:lnTo>
                  <a:lnTo>
                    <a:pt x="1413814" y="180187"/>
                  </a:lnTo>
                  <a:lnTo>
                    <a:pt x="1646732" y="156766"/>
                  </a:lnTo>
                  <a:lnTo>
                    <a:pt x="1830685" y="140601"/>
                  </a:lnTo>
                  <a:lnTo>
                    <a:pt x="2061360" y="124169"/>
                  </a:lnTo>
                  <a:lnTo>
                    <a:pt x="2434437" y="99949"/>
                  </a:lnTo>
                </a:path>
              </a:pathLst>
            </a:custGeom>
            <a:ln w="12700">
              <a:solidFill>
                <a:srgbClr val="FFD6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5983931" y="1651423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5983931" y="1270102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5983931" y="2032746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5983931" y="2414067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5983931" y="2795390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5983931" y="3176711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138030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285982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433935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581887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729840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877792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7025746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7173699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321651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469603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617556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765508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913461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8061413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8209367" y="3176671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8357318" y="3180446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8503726" y="3180446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6064564" y="1266530"/>
              <a:ext cx="2445385" cy="1910714"/>
            </a:xfrm>
            <a:custGeom>
              <a:avLst/>
              <a:gdLst/>
              <a:ahLst/>
              <a:cxnLst/>
              <a:rect l="l" t="t" r="r" b="b"/>
              <a:pathLst>
                <a:path w="2445384" h="1910714">
                  <a:moveTo>
                    <a:pt x="0" y="0"/>
                  </a:moveTo>
                  <a:lnTo>
                    <a:pt x="0" y="1910181"/>
                  </a:lnTo>
                  <a:lnTo>
                    <a:pt x="2445042" y="1910181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6585276" y="1601610"/>
              <a:ext cx="1918970" cy="238125"/>
            </a:xfrm>
            <a:custGeom>
              <a:avLst/>
              <a:gdLst/>
              <a:ahLst/>
              <a:cxnLst/>
              <a:rect l="l" t="t" r="r" b="b"/>
              <a:pathLst>
                <a:path w="1918970" h="238125">
                  <a:moveTo>
                    <a:pt x="0" y="61937"/>
                  </a:moveTo>
                  <a:lnTo>
                    <a:pt x="24505" y="168333"/>
                  </a:lnTo>
                  <a:lnTo>
                    <a:pt x="48218" y="221543"/>
                  </a:lnTo>
                  <a:lnTo>
                    <a:pt x="85128" y="237536"/>
                  </a:lnTo>
                  <a:lnTo>
                    <a:pt x="149225" y="232283"/>
                  </a:lnTo>
                  <a:lnTo>
                    <a:pt x="240200" y="218795"/>
                  </a:lnTo>
                  <a:lnTo>
                    <a:pt x="296333" y="208873"/>
                  </a:lnTo>
                  <a:lnTo>
                    <a:pt x="340854" y="197632"/>
                  </a:lnTo>
                  <a:lnTo>
                    <a:pt x="396989" y="180187"/>
                  </a:lnTo>
                  <a:lnTo>
                    <a:pt x="617633" y="136414"/>
                  </a:lnTo>
                  <a:lnTo>
                    <a:pt x="779019" y="109799"/>
                  </a:lnTo>
                  <a:lnTo>
                    <a:pt x="960200" y="89520"/>
                  </a:lnTo>
                  <a:lnTo>
                    <a:pt x="1240231" y="64757"/>
                  </a:lnTo>
                  <a:lnTo>
                    <a:pt x="1918779" y="0"/>
                  </a:lnTo>
                </a:path>
              </a:pathLst>
            </a:custGeom>
            <a:ln w="12700">
              <a:solidFill>
                <a:srgbClr val="FFD6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6734498" y="1731120"/>
              <a:ext cx="1768475" cy="288290"/>
            </a:xfrm>
            <a:custGeom>
              <a:avLst/>
              <a:gdLst/>
              <a:ahLst/>
              <a:cxnLst/>
              <a:rect l="l" t="t" r="r" b="b"/>
              <a:pathLst>
                <a:path w="1768475" h="288289">
                  <a:moveTo>
                    <a:pt x="0" y="102768"/>
                  </a:moveTo>
                  <a:lnTo>
                    <a:pt x="19689" y="174083"/>
                  </a:lnTo>
                  <a:lnTo>
                    <a:pt x="41355" y="208707"/>
                  </a:lnTo>
                  <a:lnTo>
                    <a:pt x="78593" y="216405"/>
                  </a:lnTo>
                  <a:lnTo>
                    <a:pt x="144995" y="206946"/>
                  </a:lnTo>
                  <a:lnTo>
                    <a:pt x="180654" y="261800"/>
                  </a:lnTo>
                  <a:lnTo>
                    <a:pt x="208526" y="286831"/>
                  </a:lnTo>
                  <a:lnTo>
                    <a:pt x="242995" y="288108"/>
                  </a:lnTo>
                  <a:lnTo>
                    <a:pt x="298450" y="271703"/>
                  </a:lnTo>
                  <a:lnTo>
                    <a:pt x="464673" y="193304"/>
                  </a:lnTo>
                  <a:lnTo>
                    <a:pt x="567151" y="151333"/>
                  </a:lnTo>
                  <a:lnTo>
                    <a:pt x="648249" y="131536"/>
                  </a:lnTo>
                  <a:lnTo>
                    <a:pt x="750328" y="119659"/>
                  </a:lnTo>
                  <a:lnTo>
                    <a:pt x="939430" y="91722"/>
                  </a:lnTo>
                  <a:lnTo>
                    <a:pt x="1054228" y="75665"/>
                  </a:lnTo>
                  <a:lnTo>
                    <a:pt x="1141311" y="65415"/>
                  </a:lnTo>
                  <a:lnTo>
                    <a:pt x="1247267" y="54902"/>
                  </a:lnTo>
                  <a:lnTo>
                    <a:pt x="1768144" y="0"/>
                  </a:lnTo>
                </a:path>
              </a:pathLst>
            </a:custGeom>
            <a:ln w="12700">
              <a:solidFill>
                <a:srgbClr val="FFD6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032943" y="1816992"/>
              <a:ext cx="1468755" cy="283210"/>
            </a:xfrm>
            <a:custGeom>
              <a:avLst/>
              <a:gdLst/>
              <a:ahLst/>
              <a:cxnLst/>
              <a:rect l="l" t="t" r="r" b="b"/>
              <a:pathLst>
                <a:path w="1468754" h="283210">
                  <a:moveTo>
                    <a:pt x="0" y="185826"/>
                  </a:moveTo>
                  <a:lnTo>
                    <a:pt x="23580" y="227662"/>
                  </a:lnTo>
                  <a:lnTo>
                    <a:pt x="46105" y="246006"/>
                  </a:lnTo>
                  <a:lnTo>
                    <a:pt x="80772" y="244817"/>
                  </a:lnTo>
                  <a:lnTo>
                    <a:pt x="140779" y="228053"/>
                  </a:lnTo>
                  <a:lnTo>
                    <a:pt x="186944" y="269208"/>
                  </a:lnTo>
                  <a:lnTo>
                    <a:pt x="225061" y="282781"/>
                  </a:lnTo>
                  <a:lnTo>
                    <a:pt x="275587" y="268641"/>
                  </a:lnTo>
                  <a:lnTo>
                    <a:pt x="358978" y="226656"/>
                  </a:lnTo>
                  <a:lnTo>
                    <a:pt x="492629" y="159278"/>
                  </a:lnTo>
                  <a:lnTo>
                    <a:pt x="588797" y="120542"/>
                  </a:lnTo>
                  <a:lnTo>
                    <a:pt x="693937" y="95797"/>
                  </a:lnTo>
                  <a:lnTo>
                    <a:pt x="854506" y="70396"/>
                  </a:lnTo>
                  <a:lnTo>
                    <a:pt x="1174507" y="32870"/>
                  </a:lnTo>
                  <a:lnTo>
                    <a:pt x="1345109" y="13028"/>
                  </a:lnTo>
                  <a:lnTo>
                    <a:pt x="1423854" y="4271"/>
                  </a:lnTo>
                  <a:lnTo>
                    <a:pt x="1468285" y="0"/>
                  </a:lnTo>
                </a:path>
              </a:pathLst>
            </a:custGeom>
            <a:ln w="12700">
              <a:solidFill>
                <a:srgbClr val="FFD6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3" name="object 83"/>
          <p:cNvSpPr txBox="1"/>
          <p:nvPr/>
        </p:nvSpPr>
        <p:spPr>
          <a:xfrm>
            <a:off x="6048878" y="3266408"/>
            <a:ext cx="177800" cy="28067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r>
              <a:rPr sz="1050" spc="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-</a:t>
            </a:r>
            <a:r>
              <a:rPr sz="1050" spc="-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6343471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6343471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0</a:t>
            </a:r>
            <a:endParaRPr sz="105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6638064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6638064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6932658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6932658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4</a:t>
            </a:r>
            <a:endParaRPr sz="105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7227251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7227251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6</a:t>
            </a:r>
            <a:endParaRPr sz="1050">
              <a:latin typeface="Arial"/>
              <a:cs typeface="Arial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7521843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7521843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8</a:t>
            </a:r>
            <a:endParaRPr sz="1050">
              <a:latin typeface="Arial"/>
              <a:cs typeface="Arial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7816437" y="326398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D10</a:t>
            </a:r>
            <a:endParaRPr sz="1050">
              <a:latin typeface="Arial"/>
              <a:cs typeface="Arial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8111030" y="326398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D12</a:t>
            </a:r>
            <a:endParaRPr sz="1050">
              <a:latin typeface="Arial"/>
              <a:cs typeface="Arial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8405624" y="326398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D14</a:t>
            </a:r>
            <a:endParaRPr sz="1050">
              <a:latin typeface="Arial"/>
              <a:cs typeface="Arial"/>
            </a:endParaRPr>
          </a:p>
        </p:txBody>
      </p:sp>
      <p:grpSp>
        <p:nvGrpSpPr>
          <p:cNvPr id="97" name="object 97"/>
          <p:cNvGrpSpPr/>
          <p:nvPr/>
        </p:nvGrpSpPr>
        <p:grpSpPr>
          <a:xfrm>
            <a:off x="9159830" y="1260853"/>
            <a:ext cx="2531745" cy="1998980"/>
            <a:chOff x="9159830" y="1260853"/>
            <a:chExt cx="2531745" cy="1998980"/>
          </a:xfrm>
        </p:grpSpPr>
        <p:sp>
          <p:nvSpPr>
            <p:cNvPr id="98" name="object 98"/>
            <p:cNvSpPr/>
            <p:nvPr/>
          </p:nvSpPr>
          <p:spPr>
            <a:xfrm>
              <a:off x="9245512" y="1408745"/>
              <a:ext cx="2432685" cy="680085"/>
            </a:xfrm>
            <a:custGeom>
              <a:avLst/>
              <a:gdLst/>
              <a:ahLst/>
              <a:cxnLst/>
              <a:rect l="l" t="t" r="r" b="b"/>
              <a:pathLst>
                <a:path w="2432684" h="680085">
                  <a:moveTo>
                    <a:pt x="0" y="8445"/>
                  </a:moveTo>
                  <a:lnTo>
                    <a:pt x="364845" y="0"/>
                  </a:lnTo>
                  <a:lnTo>
                    <a:pt x="393198" y="411787"/>
                  </a:lnTo>
                  <a:lnTo>
                    <a:pt x="422025" y="617824"/>
                  </a:lnTo>
                  <a:lnTo>
                    <a:pt x="468767" y="680008"/>
                  </a:lnTo>
                  <a:lnTo>
                    <a:pt x="550862" y="660234"/>
                  </a:lnTo>
                  <a:lnTo>
                    <a:pt x="581389" y="652491"/>
                  </a:lnTo>
                  <a:lnTo>
                    <a:pt x="605056" y="635246"/>
                  </a:lnTo>
                  <a:lnTo>
                    <a:pt x="634005" y="595299"/>
                  </a:lnTo>
                  <a:lnTo>
                    <a:pt x="680377" y="519455"/>
                  </a:lnTo>
                  <a:lnTo>
                    <a:pt x="701012" y="485831"/>
                  </a:lnTo>
                  <a:lnTo>
                    <a:pt x="723415" y="450918"/>
                  </a:lnTo>
                  <a:lnTo>
                    <a:pt x="747665" y="415113"/>
                  </a:lnTo>
                  <a:lnTo>
                    <a:pt x="773842" y="378813"/>
                  </a:lnTo>
                  <a:lnTo>
                    <a:pt x="802026" y="342416"/>
                  </a:lnTo>
                  <a:lnTo>
                    <a:pt x="832297" y="306320"/>
                  </a:lnTo>
                  <a:lnTo>
                    <a:pt x="864736" y="270921"/>
                  </a:lnTo>
                  <a:lnTo>
                    <a:pt x="899421" y="236616"/>
                  </a:lnTo>
                  <a:lnTo>
                    <a:pt x="936434" y="203804"/>
                  </a:lnTo>
                  <a:lnTo>
                    <a:pt x="975855" y="172882"/>
                  </a:lnTo>
                  <a:lnTo>
                    <a:pt x="1017762" y="144246"/>
                  </a:lnTo>
                  <a:lnTo>
                    <a:pt x="1062237" y="118294"/>
                  </a:lnTo>
                  <a:lnTo>
                    <a:pt x="1109359" y="95424"/>
                  </a:lnTo>
                  <a:lnTo>
                    <a:pt x="1159208" y="76032"/>
                  </a:lnTo>
                  <a:lnTo>
                    <a:pt x="1211865" y="60517"/>
                  </a:lnTo>
                  <a:lnTo>
                    <a:pt x="1267409" y="49276"/>
                  </a:lnTo>
                  <a:lnTo>
                    <a:pt x="1355295" y="24062"/>
                  </a:lnTo>
                  <a:lnTo>
                    <a:pt x="1505966" y="11258"/>
                  </a:lnTo>
                  <a:lnTo>
                    <a:pt x="1828657" y="6902"/>
                  </a:lnTo>
                  <a:lnTo>
                    <a:pt x="2432608" y="7035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9159830" y="2032746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9159830" y="1651423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9159830" y="1270102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9159830" y="2414067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9159830" y="2795390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9159830" y="3176711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9313930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9461883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9609834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9757788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9905741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10053693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10201646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10349598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10497552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10645503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10793457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10941409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11089362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11237314" y="317478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11385267" y="3176671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11533219" y="3180446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11681172" y="3180446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9240464" y="1266530"/>
              <a:ext cx="2445385" cy="1910714"/>
            </a:xfrm>
            <a:custGeom>
              <a:avLst/>
              <a:gdLst/>
              <a:ahLst/>
              <a:cxnLst/>
              <a:rect l="l" t="t" r="r" b="b"/>
              <a:pathLst>
                <a:path w="2445384" h="1910714">
                  <a:moveTo>
                    <a:pt x="0" y="0"/>
                  </a:moveTo>
                  <a:lnTo>
                    <a:pt x="0" y="1910181"/>
                  </a:lnTo>
                  <a:lnTo>
                    <a:pt x="2445042" y="1910181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9755545" y="1535443"/>
              <a:ext cx="1923414" cy="675640"/>
            </a:xfrm>
            <a:custGeom>
              <a:avLst/>
              <a:gdLst/>
              <a:ahLst/>
              <a:cxnLst/>
              <a:rect l="l" t="t" r="r" b="b"/>
              <a:pathLst>
                <a:path w="1923415" h="675639">
                  <a:moveTo>
                    <a:pt x="0" y="533539"/>
                  </a:moveTo>
                  <a:lnTo>
                    <a:pt x="19529" y="618863"/>
                  </a:lnTo>
                  <a:lnTo>
                    <a:pt x="34837" y="661822"/>
                  </a:lnTo>
                  <a:lnTo>
                    <a:pt x="53844" y="675482"/>
                  </a:lnTo>
                  <a:lnTo>
                    <a:pt x="84467" y="672909"/>
                  </a:lnTo>
                  <a:lnTo>
                    <a:pt x="113196" y="671215"/>
                  </a:lnTo>
                  <a:lnTo>
                    <a:pt x="134796" y="659360"/>
                  </a:lnTo>
                  <a:lnTo>
                    <a:pt x="160089" y="627180"/>
                  </a:lnTo>
                  <a:lnTo>
                    <a:pt x="199898" y="564515"/>
                  </a:lnTo>
                  <a:lnTo>
                    <a:pt x="333969" y="381967"/>
                  </a:lnTo>
                  <a:lnTo>
                    <a:pt x="422506" y="281378"/>
                  </a:lnTo>
                  <a:lnTo>
                    <a:pt x="504971" y="226979"/>
                  </a:lnTo>
                  <a:lnTo>
                    <a:pt x="620826" y="183007"/>
                  </a:lnTo>
                  <a:lnTo>
                    <a:pt x="750074" y="126215"/>
                  </a:lnTo>
                  <a:lnTo>
                    <a:pt x="868237" y="92914"/>
                  </a:lnTo>
                  <a:lnTo>
                    <a:pt x="1042884" y="70169"/>
                  </a:lnTo>
                  <a:lnTo>
                    <a:pt x="1341589" y="45046"/>
                  </a:lnTo>
                  <a:lnTo>
                    <a:pt x="1668214" y="20590"/>
                  </a:lnTo>
                  <a:lnTo>
                    <a:pt x="1837651" y="7745"/>
                  </a:lnTo>
                  <a:lnTo>
                    <a:pt x="1904410" y="2289"/>
                  </a:lnTo>
                  <a:lnTo>
                    <a:pt x="1922995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900544" y="1646655"/>
              <a:ext cx="1776730" cy="787400"/>
            </a:xfrm>
            <a:custGeom>
              <a:avLst/>
              <a:gdLst/>
              <a:ahLst/>
              <a:cxnLst/>
              <a:rect l="l" t="t" r="r" b="b"/>
              <a:pathLst>
                <a:path w="1776729" h="787400">
                  <a:moveTo>
                    <a:pt x="0" y="525094"/>
                  </a:moveTo>
                  <a:lnTo>
                    <a:pt x="33236" y="625792"/>
                  </a:lnTo>
                  <a:lnTo>
                    <a:pt x="60005" y="676076"/>
                  </a:lnTo>
                  <a:lnTo>
                    <a:pt x="94431" y="690991"/>
                  </a:lnTo>
                  <a:lnTo>
                    <a:pt x="150634" y="685584"/>
                  </a:lnTo>
                  <a:lnTo>
                    <a:pt x="181425" y="760322"/>
                  </a:lnTo>
                  <a:lnTo>
                    <a:pt x="206940" y="787287"/>
                  </a:lnTo>
                  <a:lnTo>
                    <a:pt x="240903" y="768324"/>
                  </a:lnTo>
                  <a:lnTo>
                    <a:pt x="297040" y="705281"/>
                  </a:lnTo>
                  <a:lnTo>
                    <a:pt x="477779" y="486706"/>
                  </a:lnTo>
                  <a:lnTo>
                    <a:pt x="586857" y="366190"/>
                  </a:lnTo>
                  <a:lnTo>
                    <a:pt x="668222" y="300840"/>
                  </a:lnTo>
                  <a:lnTo>
                    <a:pt x="765822" y="247764"/>
                  </a:lnTo>
                  <a:lnTo>
                    <a:pt x="885389" y="172757"/>
                  </a:lnTo>
                  <a:lnTo>
                    <a:pt x="983314" y="128106"/>
                  </a:lnTo>
                  <a:lnTo>
                    <a:pt x="1111860" y="96125"/>
                  </a:lnTo>
                  <a:lnTo>
                    <a:pt x="1323289" y="59131"/>
                  </a:lnTo>
                  <a:lnTo>
                    <a:pt x="1537840" y="28903"/>
                  </a:lnTo>
                  <a:lnTo>
                    <a:pt x="1656576" y="12668"/>
                  </a:lnTo>
                  <a:lnTo>
                    <a:pt x="1721994" y="4881"/>
                  </a:lnTo>
                  <a:lnTo>
                    <a:pt x="1776590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10197582" y="1749415"/>
              <a:ext cx="1482725" cy="741045"/>
            </a:xfrm>
            <a:custGeom>
              <a:avLst/>
              <a:gdLst/>
              <a:ahLst/>
              <a:cxnLst/>
              <a:rect l="l" t="t" r="r" b="b"/>
              <a:pathLst>
                <a:path w="1482725" h="741044">
                  <a:moveTo>
                    <a:pt x="0" y="602526"/>
                  </a:moveTo>
                  <a:lnTo>
                    <a:pt x="30813" y="659759"/>
                  </a:lnTo>
                  <a:lnTo>
                    <a:pt x="56481" y="685582"/>
                  </a:lnTo>
                  <a:lnTo>
                    <a:pt x="90863" y="686066"/>
                  </a:lnTo>
                  <a:lnTo>
                    <a:pt x="147815" y="667283"/>
                  </a:lnTo>
                  <a:lnTo>
                    <a:pt x="177071" y="722028"/>
                  </a:lnTo>
                  <a:lnTo>
                    <a:pt x="202368" y="741010"/>
                  </a:lnTo>
                  <a:lnTo>
                    <a:pt x="237694" y="724887"/>
                  </a:lnTo>
                  <a:lnTo>
                    <a:pt x="297040" y="674319"/>
                  </a:lnTo>
                  <a:lnTo>
                    <a:pt x="436891" y="530884"/>
                  </a:lnTo>
                  <a:lnTo>
                    <a:pt x="523687" y="445387"/>
                  </a:lnTo>
                  <a:lnTo>
                    <a:pt x="593591" y="383909"/>
                  </a:lnTo>
                  <a:lnTo>
                    <a:pt x="682764" y="312534"/>
                  </a:lnTo>
                  <a:lnTo>
                    <a:pt x="861550" y="173034"/>
                  </a:lnTo>
                  <a:lnTo>
                    <a:pt x="1004438" y="93978"/>
                  </a:lnTo>
                  <a:lnTo>
                    <a:pt x="1186390" y="46067"/>
                  </a:lnTo>
                  <a:lnTo>
                    <a:pt x="1482369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6" name="object 126"/>
          <p:cNvSpPr txBox="1"/>
          <p:nvPr/>
        </p:nvSpPr>
        <p:spPr>
          <a:xfrm>
            <a:off x="8870236" y="1162308"/>
            <a:ext cx="280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120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8954970" y="1543308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96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8954970" y="1924308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72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8954970" y="2305308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48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8954970" y="2686308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24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9039704" y="3067308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9224777" y="3266408"/>
            <a:ext cx="177800" cy="28067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r>
              <a:rPr sz="1050" spc="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-</a:t>
            </a:r>
            <a:r>
              <a:rPr sz="1050" spc="-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9519370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9519370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0</a:t>
            </a:r>
            <a:endParaRPr sz="1050">
              <a:latin typeface="Arial"/>
              <a:cs typeface="Arial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9813963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9813963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10108557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10108557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4</a:t>
            </a:r>
            <a:endParaRPr sz="1050">
              <a:latin typeface="Arial"/>
              <a:cs typeface="Arial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10403150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10403150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6</a:t>
            </a:r>
            <a:endParaRPr sz="1050">
              <a:latin typeface="Arial"/>
              <a:cs typeface="Arial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10697743" y="342283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10697743" y="326643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8</a:t>
            </a:r>
            <a:endParaRPr sz="1050">
              <a:latin typeface="Arial"/>
              <a:cs typeface="Arial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10992336" y="326398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D10</a:t>
            </a:r>
            <a:endParaRPr sz="1050">
              <a:latin typeface="Arial"/>
              <a:cs typeface="Arial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11286929" y="326398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D12</a:t>
            </a:r>
            <a:endParaRPr sz="1050">
              <a:latin typeface="Arial"/>
              <a:cs typeface="Arial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11581523" y="326398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D14</a:t>
            </a:r>
            <a:endParaRPr sz="1050">
              <a:latin typeface="Arial"/>
              <a:cs typeface="Arial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6900782" y="872635"/>
            <a:ext cx="978535" cy="2298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350" b="1" spc="-30" dirty="0">
                <a:latin typeface="Arial"/>
                <a:cs typeface="Arial"/>
              </a:rPr>
              <a:t>Tocilizumab</a:t>
            </a:r>
            <a:endParaRPr sz="1350">
              <a:latin typeface="Arial"/>
              <a:cs typeface="Arial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5694336" y="1162308"/>
            <a:ext cx="280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120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5779071" y="1543308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96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5779071" y="1924308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72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5779071" y="2305308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48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5779071" y="2686308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24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5863806" y="3067308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2870164" y="5724348"/>
            <a:ext cx="177800" cy="28067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r>
              <a:rPr sz="1050" spc="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-</a:t>
            </a:r>
            <a:r>
              <a:rPr sz="1050" spc="-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3207952" y="588077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3207952" y="572437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0</a:t>
            </a:r>
            <a:endParaRPr sz="1050">
              <a:latin typeface="Arial"/>
              <a:cs typeface="Arial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3545876" y="588077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3545876" y="572437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3883663" y="588077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3883663" y="572437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4</a:t>
            </a:r>
            <a:endParaRPr sz="1050">
              <a:latin typeface="Arial"/>
              <a:cs typeface="Arial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4221450" y="588077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4221450" y="572437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6</a:t>
            </a:r>
            <a:endParaRPr sz="1050">
              <a:latin typeface="Arial"/>
              <a:cs typeface="Arial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4559238" y="588077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4559238" y="572437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8</a:t>
            </a:r>
            <a:endParaRPr sz="1050">
              <a:latin typeface="Arial"/>
              <a:cs typeface="Arial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4897025" y="572192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D10</a:t>
            </a:r>
            <a:endParaRPr sz="1050">
              <a:latin typeface="Arial"/>
              <a:cs typeface="Arial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5234813" y="572192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D12</a:t>
            </a:r>
            <a:endParaRPr sz="1050">
              <a:latin typeface="Arial"/>
              <a:cs typeface="Arial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2515623" y="3616026"/>
            <a:ext cx="280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216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2515623" y="3933475"/>
            <a:ext cx="280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192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2515623" y="4250924"/>
            <a:ext cx="280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168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2515623" y="4568373"/>
            <a:ext cx="280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144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2515623" y="4885823"/>
            <a:ext cx="280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120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2600357" y="5203272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96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2600357" y="5520721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72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73" name="object 173"/>
          <p:cNvGrpSpPr/>
          <p:nvPr/>
        </p:nvGrpSpPr>
        <p:grpSpPr>
          <a:xfrm>
            <a:off x="2805215" y="3714573"/>
            <a:ext cx="2531745" cy="1998980"/>
            <a:chOff x="2805215" y="3714573"/>
            <a:chExt cx="2531745" cy="1998980"/>
          </a:xfrm>
        </p:grpSpPr>
        <p:sp>
          <p:nvSpPr>
            <p:cNvPr id="174" name="object 174"/>
            <p:cNvSpPr/>
            <p:nvPr/>
          </p:nvSpPr>
          <p:spPr>
            <a:xfrm>
              <a:off x="2890847" y="3922601"/>
              <a:ext cx="2432685" cy="742315"/>
            </a:xfrm>
            <a:custGeom>
              <a:avLst/>
              <a:gdLst/>
              <a:ahLst/>
              <a:cxnLst/>
              <a:rect l="l" t="t" r="r" b="b"/>
              <a:pathLst>
                <a:path w="2432685" h="742314">
                  <a:moveTo>
                    <a:pt x="0" y="241"/>
                  </a:moveTo>
                  <a:lnTo>
                    <a:pt x="422376" y="0"/>
                  </a:lnTo>
                  <a:lnTo>
                    <a:pt x="436041" y="409503"/>
                  </a:lnTo>
                  <a:lnTo>
                    <a:pt x="453545" y="620645"/>
                  </a:lnTo>
                  <a:lnTo>
                    <a:pt x="486541" y="700605"/>
                  </a:lnTo>
                  <a:lnTo>
                    <a:pt x="546684" y="716559"/>
                  </a:lnTo>
                  <a:lnTo>
                    <a:pt x="581260" y="742159"/>
                  </a:lnTo>
                  <a:lnTo>
                    <a:pt x="609503" y="731335"/>
                  </a:lnTo>
                  <a:lnTo>
                    <a:pt x="646459" y="666667"/>
                  </a:lnTo>
                  <a:lnTo>
                    <a:pt x="707174" y="530733"/>
                  </a:lnTo>
                  <a:lnTo>
                    <a:pt x="820338" y="271492"/>
                  </a:lnTo>
                  <a:lnTo>
                    <a:pt x="915689" y="135586"/>
                  </a:lnTo>
                  <a:lnTo>
                    <a:pt x="1045091" y="78474"/>
                  </a:lnTo>
                  <a:lnTo>
                    <a:pt x="1260411" y="55613"/>
                  </a:lnTo>
                  <a:lnTo>
                    <a:pt x="1421267" y="31391"/>
                  </a:lnTo>
                  <a:lnTo>
                    <a:pt x="1596994" y="20237"/>
                  </a:lnTo>
                  <a:lnTo>
                    <a:pt x="1897492" y="19380"/>
                  </a:lnTo>
                  <a:lnTo>
                    <a:pt x="2432659" y="26047"/>
                  </a:lnTo>
                </a:path>
              </a:pathLst>
            </a:custGeom>
            <a:ln w="11353">
              <a:solidFill>
                <a:srgbClr val="14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2885848" y="3720250"/>
              <a:ext cx="2445385" cy="1910714"/>
            </a:xfrm>
            <a:custGeom>
              <a:avLst/>
              <a:gdLst/>
              <a:ahLst/>
              <a:cxnLst/>
              <a:rect l="l" t="t" r="r" b="b"/>
              <a:pathLst>
                <a:path w="2445385" h="1910714">
                  <a:moveTo>
                    <a:pt x="0" y="0"/>
                  </a:moveTo>
                  <a:lnTo>
                    <a:pt x="0" y="1910181"/>
                  </a:lnTo>
                  <a:lnTo>
                    <a:pt x="2445042" y="1910181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3479764" y="3961384"/>
              <a:ext cx="1841500" cy="923290"/>
            </a:xfrm>
            <a:custGeom>
              <a:avLst/>
              <a:gdLst/>
              <a:ahLst/>
              <a:cxnLst/>
              <a:rect l="l" t="t" r="r" b="b"/>
              <a:pathLst>
                <a:path w="1841500" h="923289">
                  <a:moveTo>
                    <a:pt x="0" y="677770"/>
                  </a:moveTo>
                  <a:lnTo>
                    <a:pt x="16099" y="827529"/>
                  </a:lnTo>
                  <a:lnTo>
                    <a:pt x="33783" y="901865"/>
                  </a:lnTo>
                  <a:lnTo>
                    <a:pt x="64138" y="922751"/>
                  </a:lnTo>
                  <a:lnTo>
                    <a:pt x="118249" y="912161"/>
                  </a:lnTo>
                  <a:lnTo>
                    <a:pt x="169654" y="902563"/>
                  </a:lnTo>
                  <a:lnTo>
                    <a:pt x="204825" y="874947"/>
                  </a:lnTo>
                  <a:lnTo>
                    <a:pt x="239997" y="807341"/>
                  </a:lnTo>
                  <a:lnTo>
                    <a:pt x="291401" y="677770"/>
                  </a:lnTo>
                  <a:lnTo>
                    <a:pt x="416784" y="438296"/>
                  </a:lnTo>
                  <a:lnTo>
                    <a:pt x="494653" y="306120"/>
                  </a:lnTo>
                  <a:lnTo>
                    <a:pt x="557475" y="234129"/>
                  </a:lnTo>
                  <a:lnTo>
                    <a:pt x="637717" y="175206"/>
                  </a:lnTo>
                  <a:lnTo>
                    <a:pt x="735547" y="97999"/>
                  </a:lnTo>
                  <a:lnTo>
                    <a:pt x="810609" y="56426"/>
                  </a:lnTo>
                  <a:lnTo>
                    <a:pt x="901111" y="36231"/>
                  </a:lnTo>
                  <a:lnTo>
                    <a:pt x="1045260" y="23161"/>
                  </a:lnTo>
                  <a:lnTo>
                    <a:pt x="1336827" y="8580"/>
                  </a:lnTo>
                  <a:lnTo>
                    <a:pt x="1516941" y="1519"/>
                  </a:lnTo>
                  <a:lnTo>
                    <a:pt x="1660237" y="0"/>
                  </a:lnTo>
                  <a:lnTo>
                    <a:pt x="1841347" y="2041"/>
                  </a:lnTo>
                </a:path>
              </a:pathLst>
            </a:custGeom>
            <a:ln w="11353">
              <a:solidFill>
                <a:srgbClr val="14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3636025" y="3990885"/>
              <a:ext cx="1687195" cy="1026160"/>
            </a:xfrm>
            <a:custGeom>
              <a:avLst/>
              <a:gdLst/>
              <a:ahLst/>
              <a:cxnLst/>
              <a:rect l="l" t="t" r="r" b="b"/>
              <a:pathLst>
                <a:path w="1687195" h="1026160">
                  <a:moveTo>
                    <a:pt x="0" y="867879"/>
                  </a:moveTo>
                  <a:lnTo>
                    <a:pt x="39458" y="958051"/>
                  </a:lnTo>
                  <a:lnTo>
                    <a:pt x="70208" y="995367"/>
                  </a:lnTo>
                  <a:lnTo>
                    <a:pt x="108088" y="986360"/>
                  </a:lnTo>
                  <a:lnTo>
                    <a:pt x="168935" y="937564"/>
                  </a:lnTo>
                  <a:lnTo>
                    <a:pt x="207339" y="1002071"/>
                  </a:lnTo>
                  <a:lnTo>
                    <a:pt x="238617" y="1025993"/>
                  </a:lnTo>
                  <a:lnTo>
                    <a:pt x="279395" y="1011507"/>
                  </a:lnTo>
                  <a:lnTo>
                    <a:pt x="346303" y="960793"/>
                  </a:lnTo>
                  <a:lnTo>
                    <a:pt x="441132" y="857324"/>
                  </a:lnTo>
                  <a:lnTo>
                    <a:pt x="503097" y="782361"/>
                  </a:lnTo>
                  <a:lnTo>
                    <a:pt x="559519" y="699478"/>
                  </a:lnTo>
                  <a:lnTo>
                    <a:pt x="637717" y="572249"/>
                  </a:lnTo>
                  <a:lnTo>
                    <a:pt x="750852" y="398172"/>
                  </a:lnTo>
                  <a:lnTo>
                    <a:pt x="830137" y="296154"/>
                  </a:lnTo>
                  <a:lnTo>
                    <a:pt x="912986" y="226602"/>
                  </a:lnTo>
                  <a:lnTo>
                    <a:pt x="1036815" y="149923"/>
                  </a:lnTo>
                  <a:lnTo>
                    <a:pt x="1175257" y="65620"/>
                  </a:lnTo>
                  <a:lnTo>
                    <a:pt x="1289153" y="21902"/>
                  </a:lnTo>
                  <a:lnTo>
                    <a:pt x="1439474" y="4714"/>
                  </a:lnTo>
                  <a:lnTo>
                    <a:pt x="1687195" y="0"/>
                  </a:lnTo>
                </a:path>
              </a:pathLst>
            </a:custGeom>
            <a:ln w="11353">
              <a:solidFill>
                <a:srgbClr val="14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3982333" y="4094351"/>
              <a:ext cx="1336675" cy="925194"/>
            </a:xfrm>
            <a:custGeom>
              <a:avLst/>
              <a:gdLst/>
              <a:ahLst/>
              <a:cxnLst/>
              <a:rect l="l" t="t" r="r" b="b"/>
              <a:pathLst>
                <a:path w="1336675" h="925195">
                  <a:moveTo>
                    <a:pt x="0" y="857326"/>
                  </a:moveTo>
                  <a:lnTo>
                    <a:pt x="39425" y="905037"/>
                  </a:lnTo>
                  <a:lnTo>
                    <a:pt x="69943" y="922261"/>
                  </a:lnTo>
                  <a:lnTo>
                    <a:pt x="107193" y="910186"/>
                  </a:lnTo>
                  <a:lnTo>
                    <a:pt x="166814" y="870000"/>
                  </a:lnTo>
                  <a:lnTo>
                    <a:pt x="206313" y="911504"/>
                  </a:lnTo>
                  <a:lnTo>
                    <a:pt x="275799" y="909786"/>
                  </a:lnTo>
                  <a:lnTo>
                    <a:pt x="337858" y="865771"/>
                  </a:lnTo>
                  <a:lnTo>
                    <a:pt x="498110" y="717135"/>
                  </a:lnTo>
                  <a:lnTo>
                    <a:pt x="590461" y="626897"/>
                  </a:lnTo>
                  <a:lnTo>
                    <a:pt x="649950" y="558433"/>
                  </a:lnTo>
                  <a:lnTo>
                    <a:pt x="711619" y="475119"/>
                  </a:lnTo>
                  <a:lnTo>
                    <a:pt x="909058" y="240824"/>
                  </a:lnTo>
                  <a:lnTo>
                    <a:pt x="1039980" y="113234"/>
                  </a:lnTo>
                  <a:lnTo>
                    <a:pt x="1162982" y="47807"/>
                  </a:lnTo>
                  <a:lnTo>
                    <a:pt x="1336662" y="0"/>
                  </a:lnTo>
                </a:path>
              </a:pathLst>
            </a:custGeom>
            <a:ln w="11353">
              <a:solidFill>
                <a:srgbClr val="14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2805215" y="3727553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2805215" y="4044699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2805215" y="4678993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2805215" y="4361846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2805215" y="4996139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2805215" y="5313286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2805215" y="5630431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2959314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3128403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3297492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3466580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3635669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3804758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3973846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4142935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4312024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4481113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4650202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4819290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5157468" y="5634168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4988379" y="5634168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5326556" y="5634168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1" name="object 201"/>
          <p:cNvSpPr txBox="1"/>
          <p:nvPr/>
        </p:nvSpPr>
        <p:spPr>
          <a:xfrm>
            <a:off x="2241810" y="4327799"/>
            <a:ext cx="210185" cy="83883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535"/>
              </a:lnSpc>
            </a:pPr>
            <a:r>
              <a:rPr sz="1300" dirty="0">
                <a:latin typeface="Arial"/>
                <a:cs typeface="Arial"/>
              </a:rPr>
              <a:t>CRP</a:t>
            </a:r>
            <a:r>
              <a:rPr sz="1300" spc="-3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(mg/l)</a:t>
            </a:r>
            <a:endParaRPr sz="1300">
              <a:latin typeface="Arial"/>
              <a:cs typeface="Arial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2241810" y="1777499"/>
            <a:ext cx="210185" cy="83883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535"/>
              </a:lnSpc>
            </a:pPr>
            <a:r>
              <a:rPr sz="1300" dirty="0">
                <a:latin typeface="Arial"/>
                <a:cs typeface="Arial"/>
              </a:rPr>
              <a:t>CRP</a:t>
            </a:r>
            <a:r>
              <a:rPr sz="1300" spc="-35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(mg/l)</a:t>
            </a:r>
            <a:endParaRPr sz="1300">
              <a:latin typeface="Arial"/>
              <a:cs typeface="Arial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6048817" y="5724348"/>
            <a:ext cx="177800" cy="28067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r>
              <a:rPr sz="1050" spc="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-</a:t>
            </a:r>
            <a:r>
              <a:rPr sz="1050" spc="-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6386604" y="588077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6386604" y="572437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0</a:t>
            </a:r>
            <a:endParaRPr sz="1050">
              <a:latin typeface="Arial"/>
              <a:cs typeface="Arial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6724528" y="588077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6724528" y="572437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7062316" y="588077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7062316" y="572437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4</a:t>
            </a:r>
            <a:endParaRPr sz="1050">
              <a:latin typeface="Arial"/>
              <a:cs typeface="Arial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7400103" y="588077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11" name="object 211"/>
          <p:cNvSpPr txBox="1"/>
          <p:nvPr/>
        </p:nvSpPr>
        <p:spPr>
          <a:xfrm>
            <a:off x="7400103" y="572437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6</a:t>
            </a:r>
            <a:endParaRPr sz="1050">
              <a:latin typeface="Arial"/>
              <a:cs typeface="Arial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7737891" y="588077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13" name="object 213"/>
          <p:cNvSpPr txBox="1"/>
          <p:nvPr/>
        </p:nvSpPr>
        <p:spPr>
          <a:xfrm>
            <a:off x="7737891" y="572437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8</a:t>
            </a:r>
            <a:endParaRPr sz="1050">
              <a:latin typeface="Arial"/>
              <a:cs typeface="Arial"/>
            </a:endParaRPr>
          </a:p>
        </p:txBody>
      </p:sp>
      <p:sp>
        <p:nvSpPr>
          <p:cNvPr id="214" name="object 214"/>
          <p:cNvSpPr txBox="1"/>
          <p:nvPr/>
        </p:nvSpPr>
        <p:spPr>
          <a:xfrm>
            <a:off x="8075678" y="572192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D10</a:t>
            </a:r>
            <a:endParaRPr sz="1050">
              <a:latin typeface="Arial"/>
              <a:cs typeface="Arial"/>
            </a:endParaRPr>
          </a:p>
        </p:txBody>
      </p:sp>
      <p:sp>
        <p:nvSpPr>
          <p:cNvPr id="215" name="object 215"/>
          <p:cNvSpPr txBox="1"/>
          <p:nvPr/>
        </p:nvSpPr>
        <p:spPr>
          <a:xfrm>
            <a:off x="8413466" y="572192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D12</a:t>
            </a:r>
            <a:endParaRPr sz="1050">
              <a:latin typeface="Arial"/>
              <a:cs typeface="Arial"/>
            </a:endParaRPr>
          </a:p>
        </p:txBody>
      </p:sp>
      <p:sp>
        <p:nvSpPr>
          <p:cNvPr id="216" name="object 216"/>
          <p:cNvSpPr txBox="1"/>
          <p:nvPr/>
        </p:nvSpPr>
        <p:spPr>
          <a:xfrm>
            <a:off x="5694276" y="3616026"/>
            <a:ext cx="280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216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7" name="object 217"/>
          <p:cNvSpPr txBox="1"/>
          <p:nvPr/>
        </p:nvSpPr>
        <p:spPr>
          <a:xfrm>
            <a:off x="5694276" y="3933475"/>
            <a:ext cx="280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192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8" name="object 218"/>
          <p:cNvSpPr txBox="1"/>
          <p:nvPr/>
        </p:nvSpPr>
        <p:spPr>
          <a:xfrm>
            <a:off x="5694276" y="4250924"/>
            <a:ext cx="280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168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9" name="object 219"/>
          <p:cNvSpPr txBox="1"/>
          <p:nvPr/>
        </p:nvSpPr>
        <p:spPr>
          <a:xfrm>
            <a:off x="5694276" y="4568373"/>
            <a:ext cx="280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144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0" name="object 220"/>
          <p:cNvSpPr txBox="1"/>
          <p:nvPr/>
        </p:nvSpPr>
        <p:spPr>
          <a:xfrm>
            <a:off x="5694276" y="4885823"/>
            <a:ext cx="280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120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1" name="object 221"/>
          <p:cNvSpPr txBox="1"/>
          <p:nvPr/>
        </p:nvSpPr>
        <p:spPr>
          <a:xfrm>
            <a:off x="5779010" y="5203272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96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2" name="object 222"/>
          <p:cNvSpPr txBox="1"/>
          <p:nvPr/>
        </p:nvSpPr>
        <p:spPr>
          <a:xfrm>
            <a:off x="5779010" y="5520721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72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223" name="object 223"/>
          <p:cNvGrpSpPr/>
          <p:nvPr/>
        </p:nvGrpSpPr>
        <p:grpSpPr>
          <a:xfrm>
            <a:off x="5983870" y="3714573"/>
            <a:ext cx="2531745" cy="1998980"/>
            <a:chOff x="5983870" y="3714573"/>
            <a:chExt cx="2531745" cy="1998980"/>
          </a:xfrm>
        </p:grpSpPr>
        <p:sp>
          <p:nvSpPr>
            <p:cNvPr id="224" name="object 224"/>
            <p:cNvSpPr/>
            <p:nvPr/>
          </p:nvSpPr>
          <p:spPr>
            <a:xfrm>
              <a:off x="6069502" y="3922601"/>
              <a:ext cx="2430145" cy="455295"/>
            </a:xfrm>
            <a:custGeom>
              <a:avLst/>
              <a:gdLst/>
              <a:ahLst/>
              <a:cxnLst/>
              <a:rect l="l" t="t" r="r" b="b"/>
              <a:pathLst>
                <a:path w="2430145" h="455295">
                  <a:moveTo>
                    <a:pt x="0" y="241"/>
                  </a:moveTo>
                  <a:lnTo>
                    <a:pt x="422376" y="0"/>
                  </a:lnTo>
                  <a:lnTo>
                    <a:pt x="443489" y="171916"/>
                  </a:lnTo>
                  <a:lnTo>
                    <a:pt x="468028" y="264050"/>
                  </a:lnTo>
                  <a:lnTo>
                    <a:pt x="511743" y="307747"/>
                  </a:lnTo>
                  <a:lnTo>
                    <a:pt x="590384" y="334352"/>
                  </a:lnTo>
                  <a:lnTo>
                    <a:pt x="652973" y="365263"/>
                  </a:lnTo>
                  <a:lnTo>
                    <a:pt x="734766" y="383705"/>
                  </a:lnTo>
                  <a:lnTo>
                    <a:pt x="890599" y="397003"/>
                  </a:lnTo>
                  <a:lnTo>
                    <a:pt x="1175308" y="412483"/>
                  </a:lnTo>
                  <a:lnTo>
                    <a:pt x="1693784" y="434517"/>
                  </a:lnTo>
                  <a:lnTo>
                    <a:pt x="1997267" y="446260"/>
                  </a:lnTo>
                  <a:lnTo>
                    <a:pt x="2203349" y="451672"/>
                  </a:lnTo>
                  <a:lnTo>
                    <a:pt x="2429624" y="454710"/>
                  </a:lnTo>
                </a:path>
              </a:pathLst>
            </a:custGeom>
            <a:ln w="12699">
              <a:solidFill>
                <a:srgbClr val="FFD6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225"/>
            <p:cNvSpPr/>
            <p:nvPr/>
          </p:nvSpPr>
          <p:spPr>
            <a:xfrm>
              <a:off x="6064503" y="3720250"/>
              <a:ext cx="2445385" cy="1910714"/>
            </a:xfrm>
            <a:custGeom>
              <a:avLst/>
              <a:gdLst/>
              <a:ahLst/>
              <a:cxnLst/>
              <a:rect l="l" t="t" r="r" b="b"/>
              <a:pathLst>
                <a:path w="2445384" h="1910714">
                  <a:moveTo>
                    <a:pt x="0" y="0"/>
                  </a:moveTo>
                  <a:lnTo>
                    <a:pt x="0" y="1910181"/>
                  </a:lnTo>
                  <a:lnTo>
                    <a:pt x="2445042" y="1910181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226"/>
            <p:cNvSpPr/>
            <p:nvPr/>
          </p:nvSpPr>
          <p:spPr>
            <a:xfrm>
              <a:off x="5983870" y="3727553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227"/>
            <p:cNvSpPr/>
            <p:nvPr/>
          </p:nvSpPr>
          <p:spPr>
            <a:xfrm>
              <a:off x="5983870" y="4044699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228"/>
            <p:cNvSpPr/>
            <p:nvPr/>
          </p:nvSpPr>
          <p:spPr>
            <a:xfrm>
              <a:off x="5983870" y="4678993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229"/>
            <p:cNvSpPr/>
            <p:nvPr/>
          </p:nvSpPr>
          <p:spPr>
            <a:xfrm>
              <a:off x="5983870" y="4361846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230"/>
            <p:cNvSpPr/>
            <p:nvPr/>
          </p:nvSpPr>
          <p:spPr>
            <a:xfrm>
              <a:off x="5983870" y="4996139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1" name="object 231"/>
            <p:cNvSpPr/>
            <p:nvPr/>
          </p:nvSpPr>
          <p:spPr>
            <a:xfrm>
              <a:off x="5983870" y="5313286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2" name="object 232"/>
            <p:cNvSpPr/>
            <p:nvPr/>
          </p:nvSpPr>
          <p:spPr>
            <a:xfrm>
              <a:off x="5983870" y="5630431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3" name="object 233"/>
            <p:cNvSpPr/>
            <p:nvPr/>
          </p:nvSpPr>
          <p:spPr>
            <a:xfrm>
              <a:off x="6137969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4" name="object 234"/>
            <p:cNvSpPr/>
            <p:nvPr/>
          </p:nvSpPr>
          <p:spPr>
            <a:xfrm>
              <a:off x="6307058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235"/>
            <p:cNvSpPr/>
            <p:nvPr/>
          </p:nvSpPr>
          <p:spPr>
            <a:xfrm>
              <a:off x="6476147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6" name="object 236"/>
            <p:cNvSpPr/>
            <p:nvPr/>
          </p:nvSpPr>
          <p:spPr>
            <a:xfrm>
              <a:off x="6645235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7" name="object 237"/>
            <p:cNvSpPr/>
            <p:nvPr/>
          </p:nvSpPr>
          <p:spPr>
            <a:xfrm>
              <a:off x="6814324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8" name="object 238"/>
            <p:cNvSpPr/>
            <p:nvPr/>
          </p:nvSpPr>
          <p:spPr>
            <a:xfrm>
              <a:off x="6983413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9" name="object 239"/>
            <p:cNvSpPr/>
            <p:nvPr/>
          </p:nvSpPr>
          <p:spPr>
            <a:xfrm>
              <a:off x="7152501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0" name="object 240"/>
            <p:cNvSpPr/>
            <p:nvPr/>
          </p:nvSpPr>
          <p:spPr>
            <a:xfrm>
              <a:off x="7321590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1" name="object 241"/>
            <p:cNvSpPr/>
            <p:nvPr/>
          </p:nvSpPr>
          <p:spPr>
            <a:xfrm>
              <a:off x="7490679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2" name="object 242"/>
            <p:cNvSpPr/>
            <p:nvPr/>
          </p:nvSpPr>
          <p:spPr>
            <a:xfrm>
              <a:off x="7659767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3" name="object 243"/>
            <p:cNvSpPr/>
            <p:nvPr/>
          </p:nvSpPr>
          <p:spPr>
            <a:xfrm>
              <a:off x="7828856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4" name="object 244"/>
            <p:cNvSpPr/>
            <p:nvPr/>
          </p:nvSpPr>
          <p:spPr>
            <a:xfrm>
              <a:off x="7997945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5" name="object 245"/>
            <p:cNvSpPr/>
            <p:nvPr/>
          </p:nvSpPr>
          <p:spPr>
            <a:xfrm>
              <a:off x="8336122" y="5634168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6" name="object 246"/>
            <p:cNvSpPr/>
            <p:nvPr/>
          </p:nvSpPr>
          <p:spPr>
            <a:xfrm>
              <a:off x="8167034" y="5634168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7" name="object 247"/>
            <p:cNvSpPr/>
            <p:nvPr/>
          </p:nvSpPr>
          <p:spPr>
            <a:xfrm>
              <a:off x="8505211" y="5634168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8" name="object 248"/>
            <p:cNvSpPr/>
            <p:nvPr/>
          </p:nvSpPr>
          <p:spPr>
            <a:xfrm>
              <a:off x="6659887" y="4256949"/>
              <a:ext cx="1844039" cy="228600"/>
            </a:xfrm>
            <a:custGeom>
              <a:avLst/>
              <a:gdLst/>
              <a:ahLst/>
              <a:cxnLst/>
              <a:rect l="l" t="t" r="r" b="b"/>
              <a:pathLst>
                <a:path w="1844040" h="228600">
                  <a:moveTo>
                    <a:pt x="0" y="0"/>
                  </a:moveTo>
                  <a:lnTo>
                    <a:pt x="15837" y="131843"/>
                  </a:lnTo>
                  <a:lnTo>
                    <a:pt x="39593" y="199547"/>
                  </a:lnTo>
                  <a:lnTo>
                    <a:pt x="87898" y="224490"/>
                  </a:lnTo>
                  <a:lnTo>
                    <a:pt x="177380" y="228053"/>
                  </a:lnTo>
                  <a:lnTo>
                    <a:pt x="475679" y="209907"/>
                  </a:lnTo>
                  <a:lnTo>
                    <a:pt x="647479" y="201660"/>
                  </a:lnTo>
                  <a:lnTo>
                    <a:pt x="757912" y="201332"/>
                  </a:lnTo>
                  <a:lnTo>
                    <a:pt x="872109" y="206946"/>
                  </a:lnTo>
                  <a:lnTo>
                    <a:pt x="1843455" y="228053"/>
                  </a:lnTo>
                </a:path>
              </a:pathLst>
            </a:custGeom>
            <a:ln w="12700">
              <a:solidFill>
                <a:srgbClr val="FFD6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9" name="object 249"/>
            <p:cNvSpPr/>
            <p:nvPr/>
          </p:nvSpPr>
          <p:spPr>
            <a:xfrm>
              <a:off x="6837264" y="4485006"/>
              <a:ext cx="1668780" cy="231140"/>
            </a:xfrm>
            <a:custGeom>
              <a:avLst/>
              <a:gdLst/>
              <a:ahLst/>
              <a:cxnLst/>
              <a:rect l="l" t="t" r="r" b="b"/>
              <a:pathLst>
                <a:path w="1668779" h="231139">
                  <a:moveTo>
                    <a:pt x="0" y="0"/>
                  </a:moveTo>
                  <a:lnTo>
                    <a:pt x="4886" y="78128"/>
                  </a:lnTo>
                  <a:lnTo>
                    <a:pt x="23233" y="118248"/>
                  </a:lnTo>
                  <a:lnTo>
                    <a:pt x="70085" y="133029"/>
                  </a:lnTo>
                  <a:lnTo>
                    <a:pt x="160489" y="135140"/>
                  </a:lnTo>
                  <a:lnTo>
                    <a:pt x="191797" y="199319"/>
                  </a:lnTo>
                  <a:lnTo>
                    <a:pt x="220930" y="228850"/>
                  </a:lnTo>
                  <a:lnTo>
                    <a:pt x="264715" y="231059"/>
                  </a:lnTo>
                  <a:lnTo>
                    <a:pt x="339979" y="213271"/>
                  </a:lnTo>
                  <a:lnTo>
                    <a:pt x="507551" y="152136"/>
                  </a:lnTo>
                  <a:lnTo>
                    <a:pt x="603661" y="120100"/>
                  </a:lnTo>
                  <a:lnTo>
                    <a:pt x="664535" y="106672"/>
                  </a:lnTo>
                  <a:lnTo>
                    <a:pt x="726401" y="101358"/>
                  </a:lnTo>
                  <a:lnTo>
                    <a:pt x="967988" y="77209"/>
                  </a:lnTo>
                  <a:lnTo>
                    <a:pt x="1146621" y="66521"/>
                  </a:lnTo>
                  <a:lnTo>
                    <a:pt x="1350592" y="66916"/>
                  </a:lnTo>
                  <a:lnTo>
                    <a:pt x="1668195" y="76022"/>
                  </a:lnTo>
                </a:path>
              </a:pathLst>
            </a:custGeom>
            <a:ln w="12700">
              <a:solidFill>
                <a:srgbClr val="FFD6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0" name="object 250"/>
            <p:cNvSpPr/>
            <p:nvPr/>
          </p:nvSpPr>
          <p:spPr>
            <a:xfrm>
              <a:off x="7162457" y="4607446"/>
              <a:ext cx="1339215" cy="217170"/>
            </a:xfrm>
            <a:custGeom>
              <a:avLst/>
              <a:gdLst/>
              <a:ahLst/>
              <a:cxnLst/>
              <a:rect l="l" t="t" r="r" b="b"/>
              <a:pathLst>
                <a:path w="1339215" h="217170">
                  <a:moveTo>
                    <a:pt x="0" y="97169"/>
                  </a:moveTo>
                  <a:lnTo>
                    <a:pt x="51371" y="141876"/>
                  </a:lnTo>
                  <a:lnTo>
                    <a:pt x="86312" y="161837"/>
                  </a:lnTo>
                  <a:lnTo>
                    <a:pt x="120857" y="161605"/>
                  </a:lnTo>
                  <a:lnTo>
                    <a:pt x="171043" y="145734"/>
                  </a:lnTo>
                  <a:lnTo>
                    <a:pt x="205126" y="197174"/>
                  </a:lnTo>
                  <a:lnTo>
                    <a:pt x="237823" y="216741"/>
                  </a:lnTo>
                  <a:lnTo>
                    <a:pt x="288336" y="206611"/>
                  </a:lnTo>
                  <a:lnTo>
                    <a:pt x="375869" y="168962"/>
                  </a:lnTo>
                  <a:lnTo>
                    <a:pt x="540976" y="92941"/>
                  </a:lnTo>
                  <a:lnTo>
                    <a:pt x="659361" y="51765"/>
                  </a:lnTo>
                  <a:lnTo>
                    <a:pt x="788038" y="31179"/>
                  </a:lnTo>
                  <a:lnTo>
                    <a:pt x="984021" y="16930"/>
                  </a:lnTo>
                  <a:lnTo>
                    <a:pt x="1153477" y="6005"/>
                  </a:lnTo>
                  <a:lnTo>
                    <a:pt x="1246916" y="823"/>
                  </a:lnTo>
                  <a:lnTo>
                    <a:pt x="1297594" y="0"/>
                  </a:lnTo>
                  <a:lnTo>
                    <a:pt x="1338770" y="2147"/>
                  </a:lnTo>
                </a:path>
              </a:pathLst>
            </a:custGeom>
            <a:ln w="12700">
              <a:solidFill>
                <a:srgbClr val="FFD60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1" name="object 251"/>
          <p:cNvSpPr txBox="1"/>
          <p:nvPr/>
        </p:nvSpPr>
        <p:spPr>
          <a:xfrm>
            <a:off x="9324038" y="6021932"/>
            <a:ext cx="235585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dirty="0">
                <a:latin typeface="Arial"/>
                <a:cs typeface="Arial"/>
              </a:rPr>
              <a:t>Days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before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and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after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treatment</a:t>
            </a:r>
            <a:endParaRPr sz="1300">
              <a:latin typeface="Arial"/>
              <a:cs typeface="Arial"/>
            </a:endParaRPr>
          </a:p>
        </p:txBody>
      </p:sp>
      <p:sp>
        <p:nvSpPr>
          <p:cNvPr id="252" name="object 252"/>
          <p:cNvSpPr txBox="1"/>
          <p:nvPr/>
        </p:nvSpPr>
        <p:spPr>
          <a:xfrm>
            <a:off x="9224747" y="5724348"/>
            <a:ext cx="177800" cy="28067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r>
              <a:rPr sz="1050" spc="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-</a:t>
            </a:r>
            <a:r>
              <a:rPr sz="1050" spc="-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253" name="object 253"/>
          <p:cNvSpPr txBox="1"/>
          <p:nvPr/>
        </p:nvSpPr>
        <p:spPr>
          <a:xfrm>
            <a:off x="9562534" y="588077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54" name="object 254"/>
          <p:cNvSpPr txBox="1"/>
          <p:nvPr/>
        </p:nvSpPr>
        <p:spPr>
          <a:xfrm>
            <a:off x="9562534" y="572437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0</a:t>
            </a:r>
            <a:endParaRPr sz="1050">
              <a:latin typeface="Arial"/>
              <a:cs typeface="Arial"/>
            </a:endParaRPr>
          </a:p>
        </p:txBody>
      </p:sp>
      <p:sp>
        <p:nvSpPr>
          <p:cNvPr id="255" name="object 255"/>
          <p:cNvSpPr txBox="1"/>
          <p:nvPr/>
        </p:nvSpPr>
        <p:spPr>
          <a:xfrm>
            <a:off x="9900458" y="588077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56" name="object 256"/>
          <p:cNvSpPr txBox="1"/>
          <p:nvPr/>
        </p:nvSpPr>
        <p:spPr>
          <a:xfrm>
            <a:off x="9900458" y="572437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  <p:sp>
        <p:nvSpPr>
          <p:cNvPr id="257" name="object 257"/>
          <p:cNvSpPr txBox="1"/>
          <p:nvPr/>
        </p:nvSpPr>
        <p:spPr>
          <a:xfrm>
            <a:off x="10238245" y="588077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58" name="object 258"/>
          <p:cNvSpPr txBox="1"/>
          <p:nvPr/>
        </p:nvSpPr>
        <p:spPr>
          <a:xfrm>
            <a:off x="10238245" y="572437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4</a:t>
            </a:r>
            <a:endParaRPr sz="1050">
              <a:latin typeface="Arial"/>
              <a:cs typeface="Arial"/>
            </a:endParaRPr>
          </a:p>
        </p:txBody>
      </p:sp>
      <p:sp>
        <p:nvSpPr>
          <p:cNvPr id="259" name="object 259"/>
          <p:cNvSpPr txBox="1"/>
          <p:nvPr/>
        </p:nvSpPr>
        <p:spPr>
          <a:xfrm>
            <a:off x="10576033" y="588077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60" name="object 260"/>
          <p:cNvSpPr txBox="1"/>
          <p:nvPr/>
        </p:nvSpPr>
        <p:spPr>
          <a:xfrm>
            <a:off x="10576033" y="572437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6</a:t>
            </a:r>
            <a:endParaRPr sz="1050">
              <a:latin typeface="Arial"/>
              <a:cs typeface="Arial"/>
            </a:endParaRPr>
          </a:p>
        </p:txBody>
      </p:sp>
      <p:sp>
        <p:nvSpPr>
          <p:cNvPr id="261" name="object 261"/>
          <p:cNvSpPr txBox="1"/>
          <p:nvPr/>
        </p:nvSpPr>
        <p:spPr>
          <a:xfrm>
            <a:off x="10913820" y="5880772"/>
            <a:ext cx="177800" cy="123825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62" name="object 262"/>
          <p:cNvSpPr txBox="1"/>
          <p:nvPr/>
        </p:nvSpPr>
        <p:spPr>
          <a:xfrm>
            <a:off x="10913820" y="5724371"/>
            <a:ext cx="177800" cy="10160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dirty="0">
                <a:latin typeface="Arial"/>
                <a:cs typeface="Arial"/>
              </a:rPr>
              <a:t>8</a:t>
            </a:r>
            <a:endParaRPr sz="1050">
              <a:latin typeface="Arial"/>
              <a:cs typeface="Arial"/>
            </a:endParaRPr>
          </a:p>
        </p:txBody>
      </p:sp>
      <p:sp>
        <p:nvSpPr>
          <p:cNvPr id="263" name="object 263"/>
          <p:cNvSpPr txBox="1"/>
          <p:nvPr/>
        </p:nvSpPr>
        <p:spPr>
          <a:xfrm>
            <a:off x="11251607" y="572192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D10</a:t>
            </a:r>
            <a:endParaRPr sz="1050">
              <a:latin typeface="Arial"/>
              <a:cs typeface="Arial"/>
            </a:endParaRPr>
          </a:p>
        </p:txBody>
      </p:sp>
      <p:sp>
        <p:nvSpPr>
          <p:cNvPr id="264" name="object 264"/>
          <p:cNvSpPr txBox="1"/>
          <p:nvPr/>
        </p:nvSpPr>
        <p:spPr>
          <a:xfrm>
            <a:off x="11589395" y="5721920"/>
            <a:ext cx="177800" cy="283210"/>
          </a:xfrm>
          <a:prstGeom prst="rect">
            <a:avLst/>
          </a:prstGeom>
        </p:spPr>
        <p:txBody>
          <a:bodyPr vert="vert270" wrap="square" lIns="0" tIns="2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050" spc="-25" dirty="0">
                <a:latin typeface="Arial"/>
                <a:cs typeface="Arial"/>
              </a:rPr>
              <a:t>D12</a:t>
            </a:r>
            <a:endParaRPr sz="1050">
              <a:latin typeface="Arial"/>
              <a:cs typeface="Arial"/>
            </a:endParaRPr>
          </a:p>
        </p:txBody>
      </p:sp>
      <p:sp>
        <p:nvSpPr>
          <p:cNvPr id="265" name="object 265"/>
          <p:cNvSpPr txBox="1"/>
          <p:nvPr/>
        </p:nvSpPr>
        <p:spPr>
          <a:xfrm>
            <a:off x="8870205" y="3616026"/>
            <a:ext cx="280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216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6" name="object 266"/>
          <p:cNvSpPr txBox="1"/>
          <p:nvPr/>
        </p:nvSpPr>
        <p:spPr>
          <a:xfrm>
            <a:off x="8870205" y="3933475"/>
            <a:ext cx="280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192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7" name="object 267"/>
          <p:cNvSpPr txBox="1"/>
          <p:nvPr/>
        </p:nvSpPr>
        <p:spPr>
          <a:xfrm>
            <a:off x="8870205" y="4250924"/>
            <a:ext cx="280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168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8" name="object 268"/>
          <p:cNvSpPr txBox="1"/>
          <p:nvPr/>
        </p:nvSpPr>
        <p:spPr>
          <a:xfrm>
            <a:off x="8870205" y="4568373"/>
            <a:ext cx="280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144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9" name="object 269"/>
          <p:cNvSpPr txBox="1"/>
          <p:nvPr/>
        </p:nvSpPr>
        <p:spPr>
          <a:xfrm>
            <a:off x="8870205" y="4885823"/>
            <a:ext cx="280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120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0" name="object 270"/>
          <p:cNvSpPr txBox="1"/>
          <p:nvPr/>
        </p:nvSpPr>
        <p:spPr>
          <a:xfrm>
            <a:off x="8954940" y="5203272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96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1" name="object 271"/>
          <p:cNvSpPr txBox="1"/>
          <p:nvPr/>
        </p:nvSpPr>
        <p:spPr>
          <a:xfrm>
            <a:off x="8954940" y="5520721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72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272" name="object 272"/>
          <p:cNvGrpSpPr/>
          <p:nvPr/>
        </p:nvGrpSpPr>
        <p:grpSpPr>
          <a:xfrm>
            <a:off x="9159799" y="3714573"/>
            <a:ext cx="2531745" cy="1998980"/>
            <a:chOff x="9159799" y="3714573"/>
            <a:chExt cx="2531745" cy="1998980"/>
          </a:xfrm>
        </p:grpSpPr>
        <p:sp>
          <p:nvSpPr>
            <p:cNvPr id="273" name="object 273"/>
            <p:cNvSpPr/>
            <p:nvPr/>
          </p:nvSpPr>
          <p:spPr>
            <a:xfrm>
              <a:off x="9240434" y="3720250"/>
              <a:ext cx="2445385" cy="1910714"/>
            </a:xfrm>
            <a:custGeom>
              <a:avLst/>
              <a:gdLst/>
              <a:ahLst/>
              <a:cxnLst/>
              <a:rect l="l" t="t" r="r" b="b"/>
              <a:pathLst>
                <a:path w="2445384" h="1910714">
                  <a:moveTo>
                    <a:pt x="0" y="0"/>
                  </a:moveTo>
                  <a:lnTo>
                    <a:pt x="0" y="1910181"/>
                  </a:lnTo>
                  <a:lnTo>
                    <a:pt x="2445042" y="1910181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4" name="object 274"/>
            <p:cNvSpPr/>
            <p:nvPr/>
          </p:nvSpPr>
          <p:spPr>
            <a:xfrm>
              <a:off x="9159799" y="3727553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5" name="object 275"/>
            <p:cNvSpPr/>
            <p:nvPr/>
          </p:nvSpPr>
          <p:spPr>
            <a:xfrm>
              <a:off x="9159799" y="4044699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6" name="object 276"/>
            <p:cNvSpPr/>
            <p:nvPr/>
          </p:nvSpPr>
          <p:spPr>
            <a:xfrm>
              <a:off x="9159799" y="4678993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7" name="object 277"/>
            <p:cNvSpPr/>
            <p:nvPr/>
          </p:nvSpPr>
          <p:spPr>
            <a:xfrm>
              <a:off x="9159799" y="4361846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8" name="object 278"/>
            <p:cNvSpPr/>
            <p:nvPr/>
          </p:nvSpPr>
          <p:spPr>
            <a:xfrm>
              <a:off x="9159799" y="4996139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9" name="object 279"/>
            <p:cNvSpPr/>
            <p:nvPr/>
          </p:nvSpPr>
          <p:spPr>
            <a:xfrm>
              <a:off x="9159799" y="5313286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0" name="object 280"/>
            <p:cNvSpPr/>
            <p:nvPr/>
          </p:nvSpPr>
          <p:spPr>
            <a:xfrm>
              <a:off x="9159799" y="5630431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79375" y="0"/>
                  </a:moveTo>
                  <a:lnTo>
                    <a:pt x="0" y="0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1" name="object 281"/>
            <p:cNvSpPr/>
            <p:nvPr/>
          </p:nvSpPr>
          <p:spPr>
            <a:xfrm>
              <a:off x="9313899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2" name="object 282"/>
            <p:cNvSpPr/>
            <p:nvPr/>
          </p:nvSpPr>
          <p:spPr>
            <a:xfrm>
              <a:off x="9482988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3" name="object 283"/>
            <p:cNvSpPr/>
            <p:nvPr/>
          </p:nvSpPr>
          <p:spPr>
            <a:xfrm>
              <a:off x="9652077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4" name="object 284"/>
            <p:cNvSpPr/>
            <p:nvPr/>
          </p:nvSpPr>
          <p:spPr>
            <a:xfrm>
              <a:off x="9821166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5" name="object 285"/>
            <p:cNvSpPr/>
            <p:nvPr/>
          </p:nvSpPr>
          <p:spPr>
            <a:xfrm>
              <a:off x="9990254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6" name="object 286"/>
            <p:cNvSpPr/>
            <p:nvPr/>
          </p:nvSpPr>
          <p:spPr>
            <a:xfrm>
              <a:off x="10159343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7" name="object 287"/>
            <p:cNvSpPr/>
            <p:nvPr/>
          </p:nvSpPr>
          <p:spPr>
            <a:xfrm>
              <a:off x="10328432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8" name="object 288"/>
            <p:cNvSpPr/>
            <p:nvPr/>
          </p:nvSpPr>
          <p:spPr>
            <a:xfrm>
              <a:off x="10497521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9" name="object 289"/>
            <p:cNvSpPr/>
            <p:nvPr/>
          </p:nvSpPr>
          <p:spPr>
            <a:xfrm>
              <a:off x="10666609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0" name="object 290"/>
            <p:cNvSpPr/>
            <p:nvPr/>
          </p:nvSpPr>
          <p:spPr>
            <a:xfrm>
              <a:off x="10835698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1" name="object 291"/>
            <p:cNvSpPr/>
            <p:nvPr/>
          </p:nvSpPr>
          <p:spPr>
            <a:xfrm>
              <a:off x="11004787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2" name="object 292"/>
            <p:cNvSpPr/>
            <p:nvPr/>
          </p:nvSpPr>
          <p:spPr>
            <a:xfrm>
              <a:off x="11173876" y="5628503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3" name="object 293"/>
            <p:cNvSpPr/>
            <p:nvPr/>
          </p:nvSpPr>
          <p:spPr>
            <a:xfrm>
              <a:off x="11512053" y="5634168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4" name="object 294"/>
            <p:cNvSpPr/>
            <p:nvPr/>
          </p:nvSpPr>
          <p:spPr>
            <a:xfrm>
              <a:off x="11342965" y="5634168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5" name="object 295"/>
            <p:cNvSpPr/>
            <p:nvPr/>
          </p:nvSpPr>
          <p:spPr>
            <a:xfrm>
              <a:off x="11681142" y="5634168"/>
              <a:ext cx="0" cy="79375"/>
            </a:xfrm>
            <a:custGeom>
              <a:avLst/>
              <a:gdLst/>
              <a:ahLst/>
              <a:cxnLst/>
              <a:rect l="l" t="t" r="r" b="b"/>
              <a:pathLst>
                <a:path h="79375">
                  <a:moveTo>
                    <a:pt x="0" y="0"/>
                  </a:moveTo>
                  <a:lnTo>
                    <a:pt x="0" y="79375"/>
                  </a:lnTo>
                </a:path>
              </a:pathLst>
            </a:custGeom>
            <a:ln w="11353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6" name="object 296"/>
            <p:cNvSpPr/>
            <p:nvPr/>
          </p:nvSpPr>
          <p:spPr>
            <a:xfrm>
              <a:off x="9246840" y="3922601"/>
              <a:ext cx="2434590" cy="900430"/>
            </a:xfrm>
            <a:custGeom>
              <a:avLst/>
              <a:gdLst/>
              <a:ahLst/>
              <a:cxnLst/>
              <a:rect l="l" t="t" r="r" b="b"/>
              <a:pathLst>
                <a:path w="2434590" h="900429">
                  <a:moveTo>
                    <a:pt x="0" y="241"/>
                  </a:moveTo>
                  <a:lnTo>
                    <a:pt x="422376" y="0"/>
                  </a:lnTo>
                  <a:lnTo>
                    <a:pt x="443845" y="428710"/>
                  </a:lnTo>
                  <a:lnTo>
                    <a:pt x="468353" y="647574"/>
                  </a:lnTo>
                  <a:lnTo>
                    <a:pt x="511516" y="724956"/>
                  </a:lnTo>
                  <a:lnTo>
                    <a:pt x="588949" y="729221"/>
                  </a:lnTo>
                  <a:lnTo>
                    <a:pt x="613663" y="861427"/>
                  </a:lnTo>
                  <a:lnTo>
                    <a:pt x="644117" y="899996"/>
                  </a:lnTo>
                  <a:lnTo>
                    <a:pt x="700304" y="839979"/>
                  </a:lnTo>
                  <a:lnTo>
                    <a:pt x="802220" y="676427"/>
                  </a:lnTo>
                  <a:lnTo>
                    <a:pt x="902293" y="534950"/>
                  </a:lnTo>
                  <a:lnTo>
                    <a:pt x="993062" y="463156"/>
                  </a:lnTo>
                  <a:lnTo>
                    <a:pt x="1126195" y="438872"/>
                  </a:lnTo>
                  <a:lnTo>
                    <a:pt x="1353362" y="439928"/>
                  </a:lnTo>
                  <a:lnTo>
                    <a:pt x="1638695" y="441377"/>
                  </a:lnTo>
                  <a:lnTo>
                    <a:pt x="1814752" y="443620"/>
                  </a:lnTo>
                  <a:lnTo>
                    <a:pt x="1954382" y="448239"/>
                  </a:lnTo>
                  <a:lnTo>
                    <a:pt x="2130437" y="456819"/>
                  </a:lnTo>
                  <a:lnTo>
                    <a:pt x="2434513" y="465264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7" name="object 297"/>
            <p:cNvSpPr/>
            <p:nvPr/>
          </p:nvSpPr>
          <p:spPr>
            <a:xfrm>
              <a:off x="10002607" y="4492761"/>
              <a:ext cx="1678939" cy="539750"/>
            </a:xfrm>
            <a:custGeom>
              <a:avLst/>
              <a:gdLst/>
              <a:ahLst/>
              <a:cxnLst/>
              <a:rect l="l" t="t" r="r" b="b"/>
              <a:pathLst>
                <a:path w="1678940" h="539750">
                  <a:moveTo>
                    <a:pt x="0" y="175956"/>
                  </a:moveTo>
                  <a:lnTo>
                    <a:pt x="25272" y="342874"/>
                  </a:lnTo>
                  <a:lnTo>
                    <a:pt x="51733" y="426447"/>
                  </a:lnTo>
                  <a:lnTo>
                    <a:pt x="95615" y="451819"/>
                  </a:lnTo>
                  <a:lnTo>
                    <a:pt x="173151" y="444129"/>
                  </a:lnTo>
                  <a:lnTo>
                    <a:pt x="190675" y="514407"/>
                  </a:lnTo>
                  <a:lnTo>
                    <a:pt x="210373" y="539154"/>
                  </a:lnTo>
                  <a:lnTo>
                    <a:pt x="244719" y="519556"/>
                  </a:lnTo>
                  <a:lnTo>
                    <a:pt x="306184" y="456804"/>
                  </a:lnTo>
                  <a:lnTo>
                    <a:pt x="423384" y="294568"/>
                  </a:lnTo>
                  <a:lnTo>
                    <a:pt x="499405" y="204196"/>
                  </a:lnTo>
                  <a:lnTo>
                    <a:pt x="567506" y="153021"/>
                  </a:lnTo>
                  <a:lnTo>
                    <a:pt x="660946" y="108379"/>
                  </a:lnTo>
                  <a:lnTo>
                    <a:pt x="754617" y="43746"/>
                  </a:lnTo>
                  <a:lnTo>
                    <a:pt x="856008" y="10984"/>
                  </a:lnTo>
                  <a:lnTo>
                    <a:pt x="1028270" y="0"/>
                  </a:lnTo>
                  <a:lnTo>
                    <a:pt x="1334554" y="696"/>
                  </a:lnTo>
                  <a:lnTo>
                    <a:pt x="1678749" y="4912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8" name="object 298"/>
            <p:cNvSpPr/>
            <p:nvPr/>
          </p:nvSpPr>
          <p:spPr>
            <a:xfrm>
              <a:off x="10336245" y="4561021"/>
              <a:ext cx="1345565" cy="557530"/>
            </a:xfrm>
            <a:custGeom>
              <a:avLst/>
              <a:gdLst/>
              <a:ahLst/>
              <a:cxnLst/>
              <a:rect l="l" t="t" r="r" b="b"/>
              <a:pathLst>
                <a:path w="1345565" h="557529">
                  <a:moveTo>
                    <a:pt x="0" y="356869"/>
                  </a:moveTo>
                  <a:lnTo>
                    <a:pt x="22900" y="447998"/>
                  </a:lnTo>
                  <a:lnTo>
                    <a:pt x="48571" y="492012"/>
                  </a:lnTo>
                  <a:lnTo>
                    <a:pt x="93243" y="501186"/>
                  </a:lnTo>
                  <a:lnTo>
                    <a:pt x="173151" y="487794"/>
                  </a:lnTo>
                  <a:lnTo>
                    <a:pt x="210007" y="540025"/>
                  </a:lnTo>
                  <a:lnTo>
                    <a:pt x="238350" y="557215"/>
                  </a:lnTo>
                  <a:lnTo>
                    <a:pt x="272632" y="539168"/>
                  </a:lnTo>
                  <a:lnTo>
                    <a:pt x="327304" y="485686"/>
                  </a:lnTo>
                  <a:lnTo>
                    <a:pt x="454368" y="314805"/>
                  </a:lnTo>
                  <a:lnTo>
                    <a:pt x="536095" y="219351"/>
                  </a:lnTo>
                  <a:lnTo>
                    <a:pt x="607921" y="164678"/>
                  </a:lnTo>
                  <a:lnTo>
                    <a:pt x="705281" y="116141"/>
                  </a:lnTo>
                  <a:lnTo>
                    <a:pt x="837622" y="48997"/>
                  </a:lnTo>
                  <a:lnTo>
                    <a:pt x="948385" y="14517"/>
                  </a:lnTo>
                  <a:lnTo>
                    <a:pt x="1097552" y="1814"/>
                  </a:lnTo>
                  <a:lnTo>
                    <a:pt x="1345107" y="0"/>
                  </a:lnTo>
                </a:path>
              </a:pathLst>
            </a:custGeom>
            <a:ln w="12700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9" name="object 299"/>
          <p:cNvSpPr txBox="1"/>
          <p:nvPr/>
        </p:nvSpPr>
        <p:spPr>
          <a:xfrm>
            <a:off x="2969461" y="6021932"/>
            <a:ext cx="235585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dirty="0">
                <a:latin typeface="Arial"/>
                <a:cs typeface="Arial"/>
              </a:rPr>
              <a:t>Days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before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and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after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treatment</a:t>
            </a:r>
            <a:endParaRPr sz="1300">
              <a:latin typeface="Arial"/>
              <a:cs typeface="Arial"/>
            </a:endParaRPr>
          </a:p>
        </p:txBody>
      </p:sp>
      <p:sp>
        <p:nvSpPr>
          <p:cNvPr id="300" name="object 300"/>
          <p:cNvSpPr txBox="1"/>
          <p:nvPr/>
        </p:nvSpPr>
        <p:spPr>
          <a:xfrm>
            <a:off x="6148132" y="6021932"/>
            <a:ext cx="235585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dirty="0">
                <a:latin typeface="Arial"/>
                <a:cs typeface="Arial"/>
              </a:rPr>
              <a:t>Days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before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and</a:t>
            </a:r>
            <a:r>
              <a:rPr sz="1300" spc="-25" dirty="0">
                <a:latin typeface="Arial"/>
                <a:cs typeface="Arial"/>
              </a:rPr>
              <a:t> </a:t>
            </a:r>
            <a:r>
              <a:rPr sz="1300" dirty="0">
                <a:latin typeface="Arial"/>
                <a:cs typeface="Arial"/>
              </a:rPr>
              <a:t>after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-10" dirty="0">
                <a:latin typeface="Arial"/>
                <a:cs typeface="Arial"/>
              </a:rPr>
              <a:t>treatment</a:t>
            </a:r>
            <a:endParaRPr sz="1300">
              <a:latin typeface="Arial"/>
              <a:cs typeface="Arial"/>
            </a:endParaRPr>
          </a:p>
        </p:txBody>
      </p:sp>
      <p:sp>
        <p:nvSpPr>
          <p:cNvPr id="301" name="object 301"/>
          <p:cNvSpPr txBox="1"/>
          <p:nvPr/>
        </p:nvSpPr>
        <p:spPr>
          <a:xfrm>
            <a:off x="2760940" y="877911"/>
            <a:ext cx="14478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dirty="0">
                <a:latin typeface="Arial"/>
                <a:cs typeface="Arial"/>
              </a:rPr>
              <a:t>B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3251" y="874078"/>
            <a:ext cx="14478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dirty="0">
                <a:latin typeface="Arial"/>
                <a:cs typeface="Arial"/>
              </a:rPr>
              <a:t>A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67935" y="874078"/>
            <a:ext cx="14478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dirty="0">
                <a:latin typeface="Arial"/>
                <a:cs typeface="Arial"/>
              </a:rPr>
              <a:t>B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25121" y="1359896"/>
            <a:ext cx="5109845" cy="1690370"/>
            <a:chOff x="725121" y="1359896"/>
            <a:chExt cx="5109845" cy="1690370"/>
          </a:xfrm>
        </p:grpSpPr>
        <p:sp>
          <p:nvSpPr>
            <p:cNvPr id="5" name="object 5"/>
            <p:cNvSpPr/>
            <p:nvPr/>
          </p:nvSpPr>
          <p:spPr>
            <a:xfrm>
              <a:off x="774103" y="3001029"/>
              <a:ext cx="5060950" cy="0"/>
            </a:xfrm>
            <a:custGeom>
              <a:avLst/>
              <a:gdLst/>
              <a:ahLst/>
              <a:cxnLst/>
              <a:rect l="l" t="t" r="r" b="b"/>
              <a:pathLst>
                <a:path w="5060950">
                  <a:moveTo>
                    <a:pt x="0" y="0"/>
                  </a:moveTo>
                  <a:lnTo>
                    <a:pt x="5060772" y="0"/>
                  </a:lnTo>
                </a:path>
              </a:pathLst>
            </a:custGeom>
            <a:ln w="952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327643" y="2999455"/>
              <a:ext cx="0" cy="49530"/>
            </a:xfrm>
            <a:custGeom>
              <a:avLst/>
              <a:gdLst/>
              <a:ahLst/>
              <a:cxnLst/>
              <a:rect l="l" t="t" r="r" b="b"/>
              <a:pathLst>
                <a:path h="49530">
                  <a:moveTo>
                    <a:pt x="0" y="49377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315694" y="2999455"/>
              <a:ext cx="0" cy="49530"/>
            </a:xfrm>
            <a:custGeom>
              <a:avLst/>
              <a:gdLst/>
              <a:ahLst/>
              <a:cxnLst/>
              <a:rect l="l" t="t" r="r" b="b"/>
              <a:pathLst>
                <a:path h="49530">
                  <a:moveTo>
                    <a:pt x="0" y="49377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309167" y="2999455"/>
              <a:ext cx="0" cy="49530"/>
            </a:xfrm>
            <a:custGeom>
              <a:avLst/>
              <a:gdLst/>
              <a:ahLst/>
              <a:cxnLst/>
              <a:rect l="l" t="t" r="r" b="b"/>
              <a:pathLst>
                <a:path h="49530">
                  <a:moveTo>
                    <a:pt x="0" y="49377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296711" y="2999455"/>
              <a:ext cx="0" cy="49530"/>
            </a:xfrm>
            <a:custGeom>
              <a:avLst/>
              <a:gdLst/>
              <a:ahLst/>
              <a:cxnLst/>
              <a:rect l="l" t="t" r="r" b="b"/>
              <a:pathLst>
                <a:path h="49530">
                  <a:moveTo>
                    <a:pt x="0" y="49377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283982" y="2999455"/>
              <a:ext cx="0" cy="49530"/>
            </a:xfrm>
            <a:custGeom>
              <a:avLst/>
              <a:gdLst/>
              <a:ahLst/>
              <a:cxnLst/>
              <a:rect l="l" t="t" r="r" b="b"/>
              <a:pathLst>
                <a:path h="49530">
                  <a:moveTo>
                    <a:pt x="0" y="49377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74103" y="1361979"/>
              <a:ext cx="0" cy="1688464"/>
            </a:xfrm>
            <a:custGeom>
              <a:avLst/>
              <a:gdLst/>
              <a:ahLst/>
              <a:cxnLst/>
              <a:rect l="l" t="t" r="r" b="b"/>
              <a:pathLst>
                <a:path h="1688464">
                  <a:moveTo>
                    <a:pt x="0" y="0"/>
                  </a:moveTo>
                  <a:lnTo>
                    <a:pt x="0" y="1688020"/>
                  </a:lnTo>
                </a:path>
              </a:pathLst>
            </a:custGeom>
            <a:ln w="952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25121" y="1364659"/>
              <a:ext cx="49530" cy="0"/>
            </a:xfrm>
            <a:custGeom>
              <a:avLst/>
              <a:gdLst/>
              <a:ahLst/>
              <a:cxnLst/>
              <a:rect l="l" t="t" r="r" b="b"/>
              <a:pathLst>
                <a:path w="49529">
                  <a:moveTo>
                    <a:pt x="0" y="0"/>
                  </a:moveTo>
                  <a:lnTo>
                    <a:pt x="49377" y="0"/>
                  </a:lnTo>
                </a:path>
              </a:pathLst>
            </a:custGeom>
            <a:ln w="952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25121" y="2189557"/>
              <a:ext cx="49530" cy="0"/>
            </a:xfrm>
            <a:custGeom>
              <a:avLst/>
              <a:gdLst/>
              <a:ahLst/>
              <a:cxnLst/>
              <a:rect l="l" t="t" r="r" b="b"/>
              <a:pathLst>
                <a:path w="49529">
                  <a:moveTo>
                    <a:pt x="0" y="0"/>
                  </a:moveTo>
                  <a:lnTo>
                    <a:pt x="49377" y="0"/>
                  </a:lnTo>
                </a:path>
              </a:pathLst>
            </a:custGeom>
            <a:ln w="952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25121" y="1776647"/>
              <a:ext cx="49530" cy="0"/>
            </a:xfrm>
            <a:custGeom>
              <a:avLst/>
              <a:gdLst/>
              <a:ahLst/>
              <a:cxnLst/>
              <a:rect l="l" t="t" r="r" b="b"/>
              <a:pathLst>
                <a:path w="49529">
                  <a:moveTo>
                    <a:pt x="0" y="0"/>
                  </a:moveTo>
                  <a:lnTo>
                    <a:pt x="49377" y="0"/>
                  </a:lnTo>
                </a:path>
              </a:pathLst>
            </a:custGeom>
            <a:ln w="952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25121" y="2590003"/>
              <a:ext cx="49530" cy="0"/>
            </a:xfrm>
            <a:custGeom>
              <a:avLst/>
              <a:gdLst/>
              <a:ahLst/>
              <a:cxnLst/>
              <a:rect l="l" t="t" r="r" b="b"/>
              <a:pathLst>
                <a:path w="49529">
                  <a:moveTo>
                    <a:pt x="0" y="0"/>
                  </a:moveTo>
                  <a:lnTo>
                    <a:pt x="49377" y="0"/>
                  </a:lnTo>
                </a:path>
              </a:pathLst>
            </a:custGeom>
            <a:ln w="952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884491" y="1600174"/>
              <a:ext cx="4842510" cy="1401445"/>
            </a:xfrm>
            <a:custGeom>
              <a:avLst/>
              <a:gdLst/>
              <a:ahLst/>
              <a:cxnLst/>
              <a:rect l="l" t="t" r="r" b="b"/>
              <a:pathLst>
                <a:path w="4842510" h="1401445">
                  <a:moveTo>
                    <a:pt x="797661" y="0"/>
                  </a:moveTo>
                  <a:lnTo>
                    <a:pt x="0" y="0"/>
                  </a:lnTo>
                  <a:lnTo>
                    <a:pt x="0" y="1400860"/>
                  </a:lnTo>
                  <a:lnTo>
                    <a:pt x="797661" y="1400860"/>
                  </a:lnTo>
                  <a:lnTo>
                    <a:pt x="797661" y="0"/>
                  </a:lnTo>
                  <a:close/>
                </a:path>
                <a:path w="4842510" h="1401445">
                  <a:moveTo>
                    <a:pt x="1811058" y="1136294"/>
                  </a:moveTo>
                  <a:lnTo>
                    <a:pt x="1013396" y="1136294"/>
                  </a:lnTo>
                  <a:lnTo>
                    <a:pt x="1013396" y="1400860"/>
                  </a:lnTo>
                  <a:lnTo>
                    <a:pt x="1811058" y="1400860"/>
                  </a:lnTo>
                  <a:lnTo>
                    <a:pt x="1811058" y="1136294"/>
                  </a:lnTo>
                  <a:close/>
                </a:path>
                <a:path w="4842510" h="1401445">
                  <a:moveTo>
                    <a:pt x="4841989" y="773010"/>
                  </a:moveTo>
                  <a:lnTo>
                    <a:pt x="4044327" y="773010"/>
                  </a:lnTo>
                  <a:lnTo>
                    <a:pt x="4044327" y="1400860"/>
                  </a:lnTo>
                  <a:lnTo>
                    <a:pt x="4841989" y="1400860"/>
                  </a:lnTo>
                  <a:lnTo>
                    <a:pt x="4841989" y="773010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4984328" y="3050718"/>
            <a:ext cx="654050" cy="31242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40"/>
              </a:spcBef>
            </a:pPr>
            <a:r>
              <a:rPr sz="900" spc="-35" dirty="0">
                <a:solidFill>
                  <a:srgbClr val="221F1F"/>
                </a:solidFill>
                <a:latin typeface="Arial"/>
                <a:cs typeface="Arial"/>
              </a:rPr>
              <a:t>sIL-</a:t>
            </a:r>
            <a:r>
              <a:rPr sz="900" spc="-30" dirty="0">
                <a:solidFill>
                  <a:srgbClr val="221F1F"/>
                </a:solidFill>
                <a:latin typeface="Arial"/>
                <a:cs typeface="Arial"/>
              </a:rPr>
              <a:t>6–sIL-</a:t>
            </a:r>
            <a:r>
              <a:rPr sz="900" spc="-25" dirty="0">
                <a:solidFill>
                  <a:srgbClr val="221F1F"/>
                </a:solidFill>
                <a:latin typeface="Arial"/>
                <a:cs typeface="Arial"/>
              </a:rPr>
              <a:t>6R</a:t>
            </a:r>
            <a:endParaRPr sz="900">
              <a:latin typeface="Arial"/>
              <a:cs typeface="Arial"/>
            </a:endParaRPr>
          </a:p>
          <a:p>
            <a:pPr marL="29209" algn="ctr">
              <a:lnSpc>
                <a:spcPct val="100000"/>
              </a:lnSpc>
              <a:spcBef>
                <a:spcPts val="45"/>
              </a:spcBef>
            </a:pPr>
            <a:r>
              <a:rPr sz="900" spc="-10" dirty="0">
                <a:solidFill>
                  <a:srgbClr val="221F1F"/>
                </a:solidFill>
                <a:latin typeface="Arial"/>
                <a:cs typeface="Arial"/>
              </a:rPr>
              <a:t>clearance</a:t>
            </a:r>
            <a:endParaRPr sz="9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905262" y="3050718"/>
            <a:ext cx="817880" cy="16891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900" dirty="0">
                <a:solidFill>
                  <a:srgbClr val="221F1F"/>
                </a:solidFill>
                <a:latin typeface="Arial"/>
                <a:cs typeface="Arial"/>
              </a:rPr>
              <a:t>CRP</a:t>
            </a:r>
            <a:r>
              <a:rPr sz="900" spc="-8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900" spc="-10" dirty="0">
                <a:solidFill>
                  <a:srgbClr val="221F1F"/>
                </a:solidFill>
                <a:latin typeface="Arial"/>
                <a:cs typeface="Arial"/>
              </a:rPr>
              <a:t>production</a:t>
            </a:r>
            <a:endParaRPr sz="9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971217" y="3050718"/>
            <a:ext cx="673100" cy="16891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900" spc="-10" dirty="0">
                <a:solidFill>
                  <a:srgbClr val="221F1F"/>
                </a:solidFill>
                <a:latin typeface="Arial"/>
                <a:cs typeface="Arial"/>
              </a:rPr>
              <a:t>sIL-6–sIL-</a:t>
            </a:r>
            <a:r>
              <a:rPr sz="900" spc="-25" dirty="0">
                <a:solidFill>
                  <a:srgbClr val="221F1F"/>
                </a:solidFill>
                <a:latin typeface="Arial"/>
                <a:cs typeface="Arial"/>
              </a:rPr>
              <a:t>6R</a:t>
            </a:r>
            <a:endParaRPr sz="9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40445" y="3050718"/>
            <a:ext cx="909955" cy="16891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900" spc="-10" dirty="0">
                <a:solidFill>
                  <a:srgbClr val="221F1F"/>
                </a:solidFill>
                <a:latin typeface="Arial"/>
                <a:cs typeface="Arial"/>
              </a:rPr>
              <a:t>mIL-</a:t>
            </a:r>
            <a:r>
              <a:rPr sz="900" dirty="0">
                <a:solidFill>
                  <a:srgbClr val="221F1F"/>
                </a:solidFill>
                <a:latin typeface="Arial"/>
                <a:cs typeface="Arial"/>
              </a:rPr>
              <a:t>6–sIL–6R</a:t>
            </a:r>
            <a:r>
              <a:rPr sz="900" spc="-5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900" spc="-25" dirty="0">
                <a:solidFill>
                  <a:srgbClr val="221F1F"/>
                </a:solidFill>
                <a:latin typeface="Arial"/>
                <a:cs typeface="Arial"/>
              </a:rPr>
              <a:t>Kd</a:t>
            </a:r>
            <a:endParaRPr sz="9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28243" y="3050730"/>
            <a:ext cx="924560" cy="16891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900" dirty="0">
                <a:solidFill>
                  <a:srgbClr val="221F1F"/>
                </a:solidFill>
                <a:latin typeface="Arial"/>
                <a:cs typeface="Arial"/>
              </a:rPr>
              <a:t>0</a:t>
            </a:r>
            <a:r>
              <a:rPr sz="900" spc="235" dirty="0">
                <a:solidFill>
                  <a:srgbClr val="221F1F"/>
                </a:solidFill>
                <a:latin typeface="Arial"/>
                <a:cs typeface="Arial"/>
              </a:rPr>
              <a:t>  </a:t>
            </a:r>
            <a:r>
              <a:rPr sz="900" spc="-20" dirty="0">
                <a:solidFill>
                  <a:srgbClr val="221F1F"/>
                </a:solidFill>
                <a:latin typeface="Arial"/>
                <a:cs typeface="Arial"/>
              </a:rPr>
              <a:t>IL-</a:t>
            </a:r>
            <a:r>
              <a:rPr sz="900" dirty="0">
                <a:solidFill>
                  <a:srgbClr val="221F1F"/>
                </a:solidFill>
                <a:latin typeface="Arial"/>
                <a:cs typeface="Arial"/>
              </a:rPr>
              <a:t>6</a:t>
            </a:r>
            <a:r>
              <a:rPr sz="900" spc="-2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900" spc="-10" dirty="0">
                <a:solidFill>
                  <a:srgbClr val="221F1F"/>
                </a:solidFill>
                <a:latin typeface="Arial"/>
                <a:cs typeface="Arial"/>
              </a:rPr>
              <a:t>clearance</a:t>
            </a:r>
            <a:endParaRPr sz="9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01228" y="2906286"/>
            <a:ext cx="92075" cy="16891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900" spc="-95" dirty="0">
                <a:solidFill>
                  <a:srgbClr val="221F1F"/>
                </a:solidFill>
                <a:latin typeface="Arial"/>
                <a:cs typeface="Arial"/>
              </a:rPr>
              <a:t>0</a:t>
            </a:r>
            <a:r>
              <a:rPr sz="1125" spc="-142" baseline="3703" dirty="0">
                <a:solidFill>
                  <a:srgbClr val="515355"/>
                </a:solidFill>
                <a:latin typeface="Times New Roman"/>
                <a:cs typeface="Times New Roman"/>
              </a:rPr>
              <a:t>!</a:t>
            </a:r>
            <a:endParaRPr sz="1125" baseline="3703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01228" y="1265624"/>
            <a:ext cx="92075" cy="16891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900" spc="20" dirty="0">
                <a:solidFill>
                  <a:srgbClr val="221F1F"/>
                </a:solidFill>
                <a:latin typeface="Arial"/>
                <a:cs typeface="Arial"/>
              </a:rPr>
              <a:t>8</a:t>
            </a:r>
            <a:endParaRPr sz="9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01228" y="2090522"/>
            <a:ext cx="92075" cy="16891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900" spc="20" dirty="0">
                <a:solidFill>
                  <a:srgbClr val="221F1F"/>
                </a:solidFill>
                <a:latin typeface="Arial"/>
                <a:cs typeface="Arial"/>
              </a:rPr>
              <a:t>4</a:t>
            </a:r>
            <a:endParaRPr sz="9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01228" y="1677611"/>
            <a:ext cx="92075" cy="16891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900" spc="20" dirty="0">
                <a:solidFill>
                  <a:srgbClr val="221F1F"/>
                </a:solidFill>
                <a:latin typeface="Arial"/>
                <a:cs typeface="Arial"/>
              </a:rPr>
              <a:t>6</a:t>
            </a:r>
            <a:endParaRPr sz="9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01228" y="2490970"/>
            <a:ext cx="92075" cy="16891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900" spc="20" dirty="0">
                <a:solidFill>
                  <a:srgbClr val="221F1F"/>
                </a:solidFill>
                <a:latin typeface="Arial"/>
                <a:cs typeface="Arial"/>
              </a:rPr>
              <a:t>2</a:t>
            </a:r>
            <a:endParaRPr sz="9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74302" y="1527769"/>
            <a:ext cx="210185" cy="122301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535"/>
              </a:lnSpc>
            </a:pPr>
            <a:r>
              <a:rPr sz="1300" spc="-25" dirty="0">
                <a:solidFill>
                  <a:srgbClr val="221F1F"/>
                </a:solidFill>
                <a:latin typeface="Arial"/>
                <a:cs typeface="Arial"/>
              </a:rPr>
              <a:t>Sensitivity</a:t>
            </a:r>
            <a:r>
              <a:rPr sz="1300" spc="-5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300" dirty="0">
                <a:solidFill>
                  <a:srgbClr val="221F1F"/>
                </a:solidFill>
                <a:latin typeface="Arial"/>
                <a:cs typeface="Arial"/>
              </a:rPr>
              <a:t>of</a:t>
            </a:r>
            <a:r>
              <a:rPr sz="1300" spc="-5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300" spc="-25" dirty="0">
                <a:solidFill>
                  <a:srgbClr val="221F1F"/>
                </a:solidFill>
                <a:latin typeface="Arial"/>
                <a:cs typeface="Arial"/>
              </a:rPr>
              <a:t>IL-</a:t>
            </a:r>
            <a:r>
              <a:rPr sz="1300" spc="-50" dirty="0">
                <a:solidFill>
                  <a:srgbClr val="221F1F"/>
                </a:solidFill>
                <a:latin typeface="Arial"/>
                <a:cs typeface="Arial"/>
              </a:rPr>
              <a:t>6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6629091" y="1356880"/>
            <a:ext cx="5114925" cy="1690370"/>
            <a:chOff x="6629091" y="1356880"/>
            <a:chExt cx="5114925" cy="1690370"/>
          </a:xfrm>
        </p:grpSpPr>
        <p:sp>
          <p:nvSpPr>
            <p:cNvPr id="29" name="object 29"/>
            <p:cNvSpPr/>
            <p:nvPr/>
          </p:nvSpPr>
          <p:spPr>
            <a:xfrm>
              <a:off x="6678072" y="2998012"/>
              <a:ext cx="5060950" cy="0"/>
            </a:xfrm>
            <a:custGeom>
              <a:avLst/>
              <a:gdLst/>
              <a:ahLst/>
              <a:cxnLst/>
              <a:rect l="l" t="t" r="r" b="b"/>
              <a:pathLst>
                <a:path w="5060950">
                  <a:moveTo>
                    <a:pt x="0" y="0"/>
                  </a:moveTo>
                  <a:lnTo>
                    <a:pt x="5060772" y="0"/>
                  </a:lnTo>
                </a:path>
              </a:pathLst>
            </a:custGeom>
            <a:ln w="952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678072" y="1359100"/>
              <a:ext cx="0" cy="1688464"/>
            </a:xfrm>
            <a:custGeom>
              <a:avLst/>
              <a:gdLst/>
              <a:ahLst/>
              <a:cxnLst/>
              <a:rect l="l" t="t" r="r" b="b"/>
              <a:pathLst>
                <a:path h="1688464">
                  <a:moveTo>
                    <a:pt x="0" y="0"/>
                  </a:moveTo>
                  <a:lnTo>
                    <a:pt x="0" y="1687880"/>
                  </a:lnTo>
                </a:path>
              </a:pathLst>
            </a:custGeom>
            <a:ln w="952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629091" y="1361642"/>
              <a:ext cx="49530" cy="0"/>
            </a:xfrm>
            <a:custGeom>
              <a:avLst/>
              <a:gdLst/>
              <a:ahLst/>
              <a:cxnLst/>
              <a:rect l="l" t="t" r="r" b="b"/>
              <a:pathLst>
                <a:path w="49529">
                  <a:moveTo>
                    <a:pt x="0" y="0"/>
                  </a:moveTo>
                  <a:lnTo>
                    <a:pt x="49377" y="0"/>
                  </a:lnTo>
                </a:path>
              </a:pathLst>
            </a:custGeom>
            <a:ln w="952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629091" y="2337136"/>
              <a:ext cx="49530" cy="0"/>
            </a:xfrm>
            <a:custGeom>
              <a:avLst/>
              <a:gdLst/>
              <a:ahLst/>
              <a:cxnLst/>
              <a:rect l="l" t="t" r="r" b="b"/>
              <a:pathLst>
                <a:path w="49529">
                  <a:moveTo>
                    <a:pt x="0" y="0"/>
                  </a:moveTo>
                  <a:lnTo>
                    <a:pt x="49377" y="0"/>
                  </a:lnTo>
                </a:path>
              </a:pathLst>
            </a:custGeom>
            <a:ln w="952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6629091" y="2009282"/>
              <a:ext cx="49530" cy="0"/>
            </a:xfrm>
            <a:custGeom>
              <a:avLst/>
              <a:gdLst/>
              <a:ahLst/>
              <a:cxnLst/>
              <a:rect l="l" t="t" r="r" b="b"/>
              <a:pathLst>
                <a:path w="49529">
                  <a:moveTo>
                    <a:pt x="0" y="0"/>
                  </a:moveTo>
                  <a:lnTo>
                    <a:pt x="49377" y="0"/>
                  </a:lnTo>
                </a:path>
              </a:pathLst>
            </a:custGeom>
            <a:ln w="952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6629091" y="1674897"/>
              <a:ext cx="49530" cy="0"/>
            </a:xfrm>
            <a:custGeom>
              <a:avLst/>
              <a:gdLst/>
              <a:ahLst/>
              <a:cxnLst/>
              <a:rect l="l" t="t" r="r" b="b"/>
              <a:pathLst>
                <a:path w="49529">
                  <a:moveTo>
                    <a:pt x="0" y="0"/>
                  </a:moveTo>
                  <a:lnTo>
                    <a:pt x="49377" y="0"/>
                  </a:lnTo>
                </a:path>
              </a:pathLst>
            </a:custGeom>
            <a:ln w="952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629091" y="2667571"/>
              <a:ext cx="49530" cy="0"/>
            </a:xfrm>
            <a:custGeom>
              <a:avLst/>
              <a:gdLst/>
              <a:ahLst/>
              <a:cxnLst/>
              <a:rect l="l" t="t" r="r" b="b"/>
              <a:pathLst>
                <a:path w="49529">
                  <a:moveTo>
                    <a:pt x="0" y="0"/>
                  </a:moveTo>
                  <a:lnTo>
                    <a:pt x="49377" y="0"/>
                  </a:lnTo>
                </a:path>
              </a:pathLst>
            </a:custGeom>
            <a:ln w="952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1738838" y="2996437"/>
              <a:ext cx="0" cy="49530"/>
            </a:xfrm>
            <a:custGeom>
              <a:avLst/>
              <a:gdLst/>
              <a:ahLst/>
              <a:cxnLst/>
              <a:rect l="l" t="t" r="r" b="b"/>
              <a:pathLst>
                <a:path h="49530">
                  <a:moveTo>
                    <a:pt x="0" y="49377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6788467" y="1537309"/>
              <a:ext cx="4842510" cy="1461135"/>
            </a:xfrm>
            <a:custGeom>
              <a:avLst/>
              <a:gdLst/>
              <a:ahLst/>
              <a:cxnLst/>
              <a:rect l="l" t="t" r="r" b="b"/>
              <a:pathLst>
                <a:path w="4842509" h="1461135">
                  <a:moveTo>
                    <a:pt x="797661" y="0"/>
                  </a:moveTo>
                  <a:lnTo>
                    <a:pt x="0" y="0"/>
                  </a:lnTo>
                  <a:lnTo>
                    <a:pt x="0" y="1460703"/>
                  </a:lnTo>
                  <a:lnTo>
                    <a:pt x="797661" y="1460703"/>
                  </a:lnTo>
                  <a:lnTo>
                    <a:pt x="797661" y="0"/>
                  </a:lnTo>
                  <a:close/>
                </a:path>
                <a:path w="4842509" h="1461135">
                  <a:moveTo>
                    <a:pt x="1811045" y="1001268"/>
                  </a:moveTo>
                  <a:lnTo>
                    <a:pt x="1013383" y="1001268"/>
                  </a:lnTo>
                  <a:lnTo>
                    <a:pt x="1013383" y="1460703"/>
                  </a:lnTo>
                  <a:lnTo>
                    <a:pt x="1811045" y="1460703"/>
                  </a:lnTo>
                  <a:lnTo>
                    <a:pt x="1811045" y="1001268"/>
                  </a:lnTo>
                  <a:close/>
                </a:path>
                <a:path w="4842509" h="1461135">
                  <a:moveTo>
                    <a:pt x="4841976" y="1051801"/>
                  </a:moveTo>
                  <a:lnTo>
                    <a:pt x="4044315" y="1051801"/>
                  </a:lnTo>
                  <a:lnTo>
                    <a:pt x="4044315" y="1460703"/>
                  </a:lnTo>
                  <a:lnTo>
                    <a:pt x="4841976" y="1460703"/>
                  </a:lnTo>
                  <a:lnTo>
                    <a:pt x="4841976" y="1051801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1231613" y="2996437"/>
              <a:ext cx="0" cy="49530"/>
            </a:xfrm>
            <a:custGeom>
              <a:avLst/>
              <a:gdLst/>
              <a:ahLst/>
              <a:cxnLst/>
              <a:rect l="l" t="t" r="r" b="b"/>
              <a:pathLst>
                <a:path h="49530">
                  <a:moveTo>
                    <a:pt x="0" y="49377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0219666" y="2996437"/>
              <a:ext cx="0" cy="49530"/>
            </a:xfrm>
            <a:custGeom>
              <a:avLst/>
              <a:gdLst/>
              <a:ahLst/>
              <a:cxnLst/>
              <a:rect l="l" t="t" r="r" b="b"/>
              <a:pathLst>
                <a:path h="49530">
                  <a:moveTo>
                    <a:pt x="0" y="49377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9213137" y="2996437"/>
              <a:ext cx="0" cy="49530"/>
            </a:xfrm>
            <a:custGeom>
              <a:avLst/>
              <a:gdLst/>
              <a:ahLst/>
              <a:cxnLst/>
              <a:rect l="l" t="t" r="r" b="b"/>
              <a:pathLst>
                <a:path h="49530">
                  <a:moveTo>
                    <a:pt x="0" y="49377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8200680" y="2996437"/>
              <a:ext cx="0" cy="49530"/>
            </a:xfrm>
            <a:custGeom>
              <a:avLst/>
              <a:gdLst/>
              <a:ahLst/>
              <a:cxnLst/>
              <a:rect l="l" t="t" r="r" b="b"/>
              <a:pathLst>
                <a:path h="49530">
                  <a:moveTo>
                    <a:pt x="0" y="49377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7187952" y="2996437"/>
              <a:ext cx="0" cy="49530"/>
            </a:xfrm>
            <a:custGeom>
              <a:avLst/>
              <a:gdLst/>
              <a:ahLst/>
              <a:cxnLst/>
              <a:rect l="l" t="t" r="r" b="b"/>
              <a:pathLst>
                <a:path h="49530">
                  <a:moveTo>
                    <a:pt x="0" y="49377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/>
          <p:nvPr/>
        </p:nvSpPr>
        <p:spPr>
          <a:xfrm>
            <a:off x="6505190" y="2903266"/>
            <a:ext cx="92075" cy="16891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900" spc="-95" dirty="0">
                <a:solidFill>
                  <a:srgbClr val="221F1F"/>
                </a:solidFill>
                <a:latin typeface="Arial"/>
                <a:cs typeface="Arial"/>
              </a:rPr>
              <a:t>0</a:t>
            </a:r>
            <a:r>
              <a:rPr sz="1125" spc="-142" baseline="3703" dirty="0">
                <a:solidFill>
                  <a:srgbClr val="515355"/>
                </a:solidFill>
                <a:latin typeface="Times New Roman"/>
                <a:cs typeface="Times New Roman"/>
              </a:rPr>
              <a:t>!</a:t>
            </a:r>
            <a:endParaRPr sz="1125" baseline="3703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632205" y="3047710"/>
            <a:ext cx="924560" cy="16891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900" dirty="0">
                <a:solidFill>
                  <a:srgbClr val="221F1F"/>
                </a:solidFill>
                <a:latin typeface="Arial"/>
                <a:cs typeface="Arial"/>
              </a:rPr>
              <a:t>0</a:t>
            </a:r>
            <a:r>
              <a:rPr sz="900" spc="235" dirty="0">
                <a:solidFill>
                  <a:srgbClr val="221F1F"/>
                </a:solidFill>
                <a:latin typeface="Arial"/>
                <a:cs typeface="Arial"/>
              </a:rPr>
              <a:t>  </a:t>
            </a:r>
            <a:r>
              <a:rPr sz="900" spc="-20" dirty="0">
                <a:solidFill>
                  <a:srgbClr val="221F1F"/>
                </a:solidFill>
                <a:latin typeface="Arial"/>
                <a:cs typeface="Arial"/>
              </a:rPr>
              <a:t>IL-</a:t>
            </a:r>
            <a:r>
              <a:rPr sz="900" dirty="0">
                <a:solidFill>
                  <a:srgbClr val="221F1F"/>
                </a:solidFill>
                <a:latin typeface="Arial"/>
                <a:cs typeface="Arial"/>
              </a:rPr>
              <a:t>6</a:t>
            </a:r>
            <a:r>
              <a:rPr sz="900" spc="-2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900" spc="-10" dirty="0">
                <a:solidFill>
                  <a:srgbClr val="221F1F"/>
                </a:solidFill>
                <a:latin typeface="Arial"/>
                <a:cs typeface="Arial"/>
              </a:rPr>
              <a:t>clearance</a:t>
            </a:r>
            <a:endParaRPr sz="9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438800" y="1262598"/>
            <a:ext cx="158750" cy="16891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900" spc="-25" dirty="0">
                <a:solidFill>
                  <a:srgbClr val="221F1F"/>
                </a:solidFill>
                <a:latin typeface="Arial"/>
                <a:cs typeface="Arial"/>
              </a:rPr>
              <a:t>50</a:t>
            </a:r>
            <a:endParaRPr sz="9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438800" y="2238097"/>
            <a:ext cx="158750" cy="16891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900" spc="-25" dirty="0">
                <a:solidFill>
                  <a:srgbClr val="221F1F"/>
                </a:solidFill>
                <a:latin typeface="Arial"/>
                <a:cs typeface="Arial"/>
              </a:rPr>
              <a:t>20</a:t>
            </a:r>
            <a:endParaRPr sz="9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438800" y="1910242"/>
            <a:ext cx="158750" cy="16891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900" spc="-25" dirty="0">
                <a:solidFill>
                  <a:srgbClr val="221F1F"/>
                </a:solidFill>
                <a:latin typeface="Arial"/>
                <a:cs typeface="Arial"/>
              </a:rPr>
              <a:t>30</a:t>
            </a:r>
            <a:endParaRPr sz="9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438800" y="1575856"/>
            <a:ext cx="158750" cy="16891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900" spc="-25" dirty="0">
                <a:solidFill>
                  <a:srgbClr val="221F1F"/>
                </a:solidFill>
                <a:latin typeface="Arial"/>
                <a:cs typeface="Arial"/>
              </a:rPr>
              <a:t>40</a:t>
            </a:r>
            <a:endParaRPr sz="9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438800" y="2568534"/>
            <a:ext cx="158750" cy="16891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900" spc="-25" dirty="0">
                <a:solidFill>
                  <a:srgbClr val="221F1F"/>
                </a:solidFill>
                <a:latin typeface="Arial"/>
                <a:cs typeface="Arial"/>
              </a:rPr>
              <a:t>10</a:t>
            </a:r>
            <a:endParaRPr sz="9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178264" y="1466677"/>
            <a:ext cx="210185" cy="133921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535"/>
              </a:lnSpc>
            </a:pPr>
            <a:r>
              <a:rPr sz="1300" spc="-25" dirty="0">
                <a:solidFill>
                  <a:srgbClr val="221F1F"/>
                </a:solidFill>
                <a:latin typeface="Arial"/>
                <a:cs typeface="Arial"/>
              </a:rPr>
              <a:t>Sensitivity</a:t>
            </a:r>
            <a:r>
              <a:rPr sz="1300" spc="-5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300" dirty="0">
                <a:solidFill>
                  <a:srgbClr val="221F1F"/>
                </a:solidFill>
                <a:latin typeface="Arial"/>
                <a:cs typeface="Arial"/>
              </a:rPr>
              <a:t>of</a:t>
            </a:r>
            <a:r>
              <a:rPr sz="1300" spc="-5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300" spc="-25" dirty="0">
                <a:solidFill>
                  <a:srgbClr val="221F1F"/>
                </a:solidFill>
                <a:latin typeface="Arial"/>
                <a:cs typeface="Arial"/>
              </a:rPr>
              <a:t>IL-6R</a:t>
            </a:r>
            <a:endParaRPr sz="13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0888290" y="3047705"/>
            <a:ext cx="654050" cy="31242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40"/>
              </a:spcBef>
            </a:pPr>
            <a:r>
              <a:rPr sz="900" spc="-35" dirty="0">
                <a:solidFill>
                  <a:srgbClr val="221F1F"/>
                </a:solidFill>
                <a:latin typeface="Arial"/>
                <a:cs typeface="Arial"/>
              </a:rPr>
              <a:t>sIL-</a:t>
            </a:r>
            <a:r>
              <a:rPr sz="900" spc="-30" dirty="0">
                <a:solidFill>
                  <a:srgbClr val="221F1F"/>
                </a:solidFill>
                <a:latin typeface="Arial"/>
                <a:cs typeface="Arial"/>
              </a:rPr>
              <a:t>6–sIL-</a:t>
            </a:r>
            <a:r>
              <a:rPr sz="900" spc="-25" dirty="0">
                <a:solidFill>
                  <a:srgbClr val="221F1F"/>
                </a:solidFill>
                <a:latin typeface="Arial"/>
                <a:cs typeface="Arial"/>
              </a:rPr>
              <a:t>6R</a:t>
            </a:r>
            <a:endParaRPr sz="900">
              <a:latin typeface="Arial"/>
              <a:cs typeface="Arial"/>
            </a:endParaRPr>
          </a:p>
          <a:p>
            <a:pPr marL="29209" algn="ctr">
              <a:lnSpc>
                <a:spcPct val="100000"/>
              </a:lnSpc>
              <a:spcBef>
                <a:spcPts val="45"/>
              </a:spcBef>
            </a:pPr>
            <a:r>
              <a:rPr sz="900" spc="-10" dirty="0">
                <a:solidFill>
                  <a:srgbClr val="221F1F"/>
                </a:solidFill>
                <a:latin typeface="Arial"/>
                <a:cs typeface="Arial"/>
              </a:rPr>
              <a:t>clearance</a:t>
            </a:r>
            <a:endParaRPr sz="9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9809224" y="3047705"/>
            <a:ext cx="817880" cy="16891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900" dirty="0">
                <a:solidFill>
                  <a:srgbClr val="221F1F"/>
                </a:solidFill>
                <a:latin typeface="Arial"/>
                <a:cs typeface="Arial"/>
              </a:rPr>
              <a:t>CRP</a:t>
            </a:r>
            <a:r>
              <a:rPr sz="900" spc="-8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900" spc="-10" dirty="0">
                <a:solidFill>
                  <a:srgbClr val="221F1F"/>
                </a:solidFill>
                <a:latin typeface="Arial"/>
                <a:cs typeface="Arial"/>
              </a:rPr>
              <a:t>production</a:t>
            </a:r>
            <a:endParaRPr sz="9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8875179" y="3047705"/>
            <a:ext cx="673100" cy="16891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900" spc="-10" dirty="0">
                <a:solidFill>
                  <a:srgbClr val="221F1F"/>
                </a:solidFill>
                <a:latin typeface="Arial"/>
                <a:cs typeface="Arial"/>
              </a:rPr>
              <a:t>sIL-6–sIL-</a:t>
            </a:r>
            <a:r>
              <a:rPr sz="900" spc="-25" dirty="0">
                <a:solidFill>
                  <a:srgbClr val="221F1F"/>
                </a:solidFill>
                <a:latin typeface="Arial"/>
                <a:cs typeface="Arial"/>
              </a:rPr>
              <a:t>6R</a:t>
            </a:r>
            <a:endParaRPr sz="9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7744420" y="3047705"/>
            <a:ext cx="909955" cy="16891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900" spc="-10" dirty="0">
                <a:solidFill>
                  <a:srgbClr val="221F1F"/>
                </a:solidFill>
                <a:latin typeface="Arial"/>
                <a:cs typeface="Arial"/>
              </a:rPr>
              <a:t>mIL-</a:t>
            </a:r>
            <a:r>
              <a:rPr sz="900" dirty="0">
                <a:solidFill>
                  <a:srgbClr val="221F1F"/>
                </a:solidFill>
                <a:latin typeface="Arial"/>
                <a:cs typeface="Arial"/>
              </a:rPr>
              <a:t>6–sIL–6R</a:t>
            </a:r>
            <a:r>
              <a:rPr sz="900" spc="-5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900" spc="-25" dirty="0">
                <a:solidFill>
                  <a:srgbClr val="221F1F"/>
                </a:solidFill>
                <a:latin typeface="Arial"/>
                <a:cs typeface="Arial"/>
              </a:rPr>
              <a:t>Kd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55" name="object 55"/>
          <p:cNvGrpSpPr/>
          <p:nvPr/>
        </p:nvGrpSpPr>
        <p:grpSpPr>
          <a:xfrm>
            <a:off x="720197" y="3903911"/>
            <a:ext cx="5119370" cy="1697989"/>
            <a:chOff x="720197" y="3903911"/>
            <a:chExt cx="5119370" cy="1697989"/>
          </a:xfrm>
        </p:grpSpPr>
        <p:sp>
          <p:nvSpPr>
            <p:cNvPr id="56" name="object 56"/>
            <p:cNvSpPr/>
            <p:nvPr/>
          </p:nvSpPr>
          <p:spPr>
            <a:xfrm>
              <a:off x="773941" y="5547850"/>
              <a:ext cx="5060950" cy="0"/>
            </a:xfrm>
            <a:custGeom>
              <a:avLst/>
              <a:gdLst/>
              <a:ahLst/>
              <a:cxnLst/>
              <a:rect l="l" t="t" r="r" b="b"/>
              <a:pathLst>
                <a:path w="5060950">
                  <a:moveTo>
                    <a:pt x="0" y="0"/>
                  </a:moveTo>
                  <a:lnTo>
                    <a:pt x="5060772" y="0"/>
                  </a:lnTo>
                </a:path>
              </a:pathLst>
            </a:custGeom>
            <a:ln w="952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773941" y="3908673"/>
              <a:ext cx="0" cy="1688464"/>
            </a:xfrm>
            <a:custGeom>
              <a:avLst/>
              <a:gdLst/>
              <a:ahLst/>
              <a:cxnLst/>
              <a:rect l="l" t="t" r="r" b="b"/>
              <a:pathLst>
                <a:path h="1688464">
                  <a:moveTo>
                    <a:pt x="0" y="0"/>
                  </a:moveTo>
                  <a:lnTo>
                    <a:pt x="0" y="1688147"/>
                  </a:lnTo>
                </a:path>
              </a:pathLst>
            </a:custGeom>
            <a:ln w="952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724960" y="3911480"/>
              <a:ext cx="49530" cy="0"/>
            </a:xfrm>
            <a:custGeom>
              <a:avLst/>
              <a:gdLst/>
              <a:ahLst/>
              <a:cxnLst/>
              <a:rect l="l" t="t" r="r" b="b"/>
              <a:pathLst>
                <a:path w="49529">
                  <a:moveTo>
                    <a:pt x="0" y="0"/>
                  </a:moveTo>
                  <a:lnTo>
                    <a:pt x="49377" y="0"/>
                  </a:lnTo>
                </a:path>
              </a:pathLst>
            </a:custGeom>
            <a:ln w="952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724960" y="4707727"/>
              <a:ext cx="49530" cy="0"/>
            </a:xfrm>
            <a:custGeom>
              <a:avLst/>
              <a:gdLst/>
              <a:ahLst/>
              <a:cxnLst/>
              <a:rect l="l" t="t" r="r" b="b"/>
              <a:pathLst>
                <a:path w="49529">
                  <a:moveTo>
                    <a:pt x="0" y="0"/>
                  </a:moveTo>
                  <a:lnTo>
                    <a:pt x="49377" y="0"/>
                  </a:lnTo>
                </a:path>
              </a:pathLst>
            </a:custGeom>
            <a:ln w="952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724960" y="4314541"/>
              <a:ext cx="49530" cy="0"/>
            </a:xfrm>
            <a:custGeom>
              <a:avLst/>
              <a:gdLst/>
              <a:ahLst/>
              <a:cxnLst/>
              <a:rect l="l" t="t" r="r" b="b"/>
              <a:pathLst>
                <a:path w="49529">
                  <a:moveTo>
                    <a:pt x="0" y="0"/>
                  </a:moveTo>
                  <a:lnTo>
                    <a:pt x="49377" y="0"/>
                  </a:lnTo>
                </a:path>
              </a:pathLst>
            </a:custGeom>
            <a:ln w="952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1" name="object 61"/>
          <p:cNvSpPr txBox="1"/>
          <p:nvPr/>
        </p:nvSpPr>
        <p:spPr>
          <a:xfrm>
            <a:off x="507479" y="3436595"/>
            <a:ext cx="267335" cy="2185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5255">
              <a:lnSpc>
                <a:spcPct val="100000"/>
              </a:lnSpc>
              <a:spcBef>
                <a:spcPts val="100"/>
              </a:spcBef>
            </a:pPr>
            <a:r>
              <a:rPr sz="1300" b="1" dirty="0">
                <a:latin typeface="Arial"/>
                <a:cs typeface="Arial"/>
              </a:rPr>
              <a:t>C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50">
              <a:latin typeface="Arial"/>
              <a:cs typeface="Arial"/>
            </a:endParaRPr>
          </a:p>
          <a:p>
            <a:pPr marR="86360" algn="r">
              <a:lnSpc>
                <a:spcPct val="100000"/>
              </a:lnSpc>
            </a:pPr>
            <a:r>
              <a:rPr sz="900" spc="20" dirty="0">
                <a:solidFill>
                  <a:srgbClr val="221F1F"/>
                </a:solidFill>
                <a:latin typeface="Arial"/>
                <a:cs typeface="Arial"/>
              </a:rPr>
              <a:t>2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800">
              <a:latin typeface="Arial"/>
              <a:cs typeface="Arial"/>
            </a:endParaRPr>
          </a:p>
          <a:p>
            <a:pPr marR="89535" algn="r">
              <a:lnSpc>
                <a:spcPct val="100000"/>
              </a:lnSpc>
            </a:pPr>
            <a:r>
              <a:rPr sz="900" spc="-25" dirty="0">
                <a:solidFill>
                  <a:srgbClr val="221F1F"/>
                </a:solidFill>
                <a:latin typeface="Arial"/>
                <a:cs typeface="Arial"/>
              </a:rPr>
              <a:t>1.5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00">
              <a:latin typeface="Arial"/>
              <a:cs typeface="Arial"/>
            </a:endParaRPr>
          </a:p>
          <a:p>
            <a:pPr marR="86360" algn="r">
              <a:lnSpc>
                <a:spcPct val="100000"/>
              </a:lnSpc>
              <a:spcBef>
                <a:spcPts val="865"/>
              </a:spcBef>
            </a:pPr>
            <a:r>
              <a:rPr sz="900" spc="20" dirty="0">
                <a:solidFill>
                  <a:srgbClr val="221F1F"/>
                </a:solidFill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00">
              <a:latin typeface="Arial"/>
              <a:cs typeface="Arial"/>
            </a:endParaRPr>
          </a:p>
          <a:p>
            <a:pPr marR="89535" algn="r">
              <a:lnSpc>
                <a:spcPct val="100000"/>
              </a:lnSpc>
            </a:pPr>
            <a:r>
              <a:rPr sz="900" spc="-25" dirty="0">
                <a:solidFill>
                  <a:srgbClr val="221F1F"/>
                </a:solidFill>
                <a:latin typeface="Arial"/>
                <a:cs typeface="Arial"/>
              </a:rPr>
              <a:t>0.5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900">
              <a:latin typeface="Arial"/>
              <a:cs typeface="Arial"/>
            </a:endParaRPr>
          </a:p>
          <a:p>
            <a:pPr marR="86360" algn="r">
              <a:lnSpc>
                <a:spcPct val="100000"/>
              </a:lnSpc>
            </a:pPr>
            <a:r>
              <a:rPr sz="900" spc="-25" dirty="0">
                <a:solidFill>
                  <a:srgbClr val="221F1F"/>
                </a:solidFill>
                <a:latin typeface="Arial"/>
                <a:cs typeface="Arial"/>
              </a:rPr>
              <a:t>0</a:t>
            </a:r>
            <a:r>
              <a:rPr sz="1125" spc="-37" baseline="3703" dirty="0">
                <a:solidFill>
                  <a:srgbClr val="515355"/>
                </a:solidFill>
                <a:latin typeface="Times New Roman"/>
                <a:cs typeface="Times New Roman"/>
              </a:rPr>
              <a:t>!</a:t>
            </a:r>
            <a:endParaRPr sz="1125" baseline="3703">
              <a:latin typeface="Times New Roman"/>
              <a:cs typeface="Times New Roman"/>
            </a:endParaRPr>
          </a:p>
        </p:txBody>
      </p:sp>
      <p:grpSp>
        <p:nvGrpSpPr>
          <p:cNvPr id="62" name="object 62"/>
          <p:cNvGrpSpPr/>
          <p:nvPr/>
        </p:nvGrpSpPr>
        <p:grpSpPr>
          <a:xfrm>
            <a:off x="720197" y="4203051"/>
            <a:ext cx="5119370" cy="1397635"/>
            <a:chOff x="720197" y="4203051"/>
            <a:chExt cx="5119370" cy="1397635"/>
          </a:xfrm>
        </p:grpSpPr>
        <p:sp>
          <p:nvSpPr>
            <p:cNvPr id="63" name="object 63"/>
            <p:cNvSpPr/>
            <p:nvPr/>
          </p:nvSpPr>
          <p:spPr>
            <a:xfrm>
              <a:off x="724960" y="5136827"/>
              <a:ext cx="49530" cy="0"/>
            </a:xfrm>
            <a:custGeom>
              <a:avLst/>
              <a:gdLst/>
              <a:ahLst/>
              <a:cxnLst/>
              <a:rect l="l" t="t" r="r" b="b"/>
              <a:pathLst>
                <a:path w="49529">
                  <a:moveTo>
                    <a:pt x="0" y="0"/>
                  </a:moveTo>
                  <a:lnTo>
                    <a:pt x="49377" y="0"/>
                  </a:lnTo>
                </a:path>
              </a:pathLst>
            </a:custGeom>
            <a:ln w="952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5834707" y="5546276"/>
              <a:ext cx="0" cy="49530"/>
            </a:xfrm>
            <a:custGeom>
              <a:avLst/>
              <a:gdLst/>
              <a:ahLst/>
              <a:cxnLst/>
              <a:rect l="l" t="t" r="r" b="b"/>
              <a:pathLst>
                <a:path h="49529">
                  <a:moveTo>
                    <a:pt x="0" y="49377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3916705" y="4203051"/>
              <a:ext cx="1809750" cy="1344930"/>
            </a:xfrm>
            <a:custGeom>
              <a:avLst/>
              <a:gdLst/>
              <a:ahLst/>
              <a:cxnLst/>
              <a:rect l="l" t="t" r="r" b="b"/>
              <a:pathLst>
                <a:path w="1809750" h="1344929">
                  <a:moveTo>
                    <a:pt x="797661" y="0"/>
                  </a:moveTo>
                  <a:lnTo>
                    <a:pt x="0" y="0"/>
                  </a:lnTo>
                  <a:lnTo>
                    <a:pt x="0" y="1344803"/>
                  </a:lnTo>
                  <a:lnTo>
                    <a:pt x="797661" y="1344803"/>
                  </a:lnTo>
                  <a:lnTo>
                    <a:pt x="797661" y="0"/>
                  </a:lnTo>
                  <a:close/>
                </a:path>
                <a:path w="1809750" h="1344929">
                  <a:moveTo>
                    <a:pt x="1809610" y="206908"/>
                  </a:moveTo>
                  <a:lnTo>
                    <a:pt x="1011948" y="206908"/>
                  </a:lnTo>
                  <a:lnTo>
                    <a:pt x="1011948" y="1344803"/>
                  </a:lnTo>
                  <a:lnTo>
                    <a:pt x="1809610" y="1344803"/>
                  </a:lnTo>
                  <a:lnTo>
                    <a:pt x="1809610" y="206908"/>
                  </a:lnTo>
                  <a:close/>
                </a:path>
              </a:pathLst>
            </a:custGeom>
            <a:solidFill>
              <a:srgbClr val="22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5327482" y="5546276"/>
              <a:ext cx="0" cy="49530"/>
            </a:xfrm>
            <a:custGeom>
              <a:avLst/>
              <a:gdLst/>
              <a:ahLst/>
              <a:cxnLst/>
              <a:rect l="l" t="t" r="r" b="b"/>
              <a:pathLst>
                <a:path h="49529">
                  <a:moveTo>
                    <a:pt x="0" y="49377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4315533" y="5546276"/>
              <a:ext cx="0" cy="49530"/>
            </a:xfrm>
            <a:custGeom>
              <a:avLst/>
              <a:gdLst/>
              <a:ahLst/>
              <a:cxnLst/>
              <a:rect l="l" t="t" r="r" b="b"/>
              <a:pathLst>
                <a:path h="49529">
                  <a:moveTo>
                    <a:pt x="0" y="49377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3309005" y="5546276"/>
              <a:ext cx="0" cy="49530"/>
            </a:xfrm>
            <a:custGeom>
              <a:avLst/>
              <a:gdLst/>
              <a:ahLst/>
              <a:cxnLst/>
              <a:rect l="l" t="t" r="r" b="b"/>
              <a:pathLst>
                <a:path h="49529">
                  <a:moveTo>
                    <a:pt x="0" y="49377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2296548" y="5546276"/>
              <a:ext cx="0" cy="49530"/>
            </a:xfrm>
            <a:custGeom>
              <a:avLst/>
              <a:gdLst/>
              <a:ahLst/>
              <a:cxnLst/>
              <a:rect l="l" t="t" r="r" b="b"/>
              <a:pathLst>
                <a:path h="49529">
                  <a:moveTo>
                    <a:pt x="0" y="49377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221F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0" name="object 70"/>
          <p:cNvSpPr txBox="1"/>
          <p:nvPr/>
        </p:nvSpPr>
        <p:spPr>
          <a:xfrm>
            <a:off x="728081" y="5597551"/>
            <a:ext cx="924560" cy="16891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900" dirty="0">
                <a:solidFill>
                  <a:srgbClr val="221F1F"/>
                </a:solidFill>
                <a:latin typeface="Arial"/>
                <a:cs typeface="Arial"/>
              </a:rPr>
              <a:t>0</a:t>
            </a:r>
            <a:r>
              <a:rPr sz="900" spc="235" dirty="0">
                <a:solidFill>
                  <a:srgbClr val="221F1F"/>
                </a:solidFill>
                <a:latin typeface="Arial"/>
                <a:cs typeface="Arial"/>
              </a:rPr>
              <a:t>  </a:t>
            </a:r>
            <a:r>
              <a:rPr sz="900" spc="-20" dirty="0">
                <a:solidFill>
                  <a:srgbClr val="221F1F"/>
                </a:solidFill>
                <a:latin typeface="Arial"/>
                <a:cs typeface="Arial"/>
              </a:rPr>
              <a:t>IL-</a:t>
            </a:r>
            <a:r>
              <a:rPr sz="900" dirty="0">
                <a:solidFill>
                  <a:srgbClr val="221F1F"/>
                </a:solidFill>
                <a:latin typeface="Arial"/>
                <a:cs typeface="Arial"/>
              </a:rPr>
              <a:t>6</a:t>
            </a:r>
            <a:r>
              <a:rPr sz="900" spc="-2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900" spc="-10" dirty="0">
                <a:solidFill>
                  <a:srgbClr val="221F1F"/>
                </a:solidFill>
                <a:latin typeface="Arial"/>
                <a:cs typeface="Arial"/>
              </a:rPr>
              <a:t>clearance</a:t>
            </a:r>
            <a:endParaRPr sz="90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274128" y="4041169"/>
            <a:ext cx="210185" cy="129032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535"/>
              </a:lnSpc>
            </a:pPr>
            <a:r>
              <a:rPr sz="1300" spc="-25" dirty="0">
                <a:solidFill>
                  <a:srgbClr val="221F1F"/>
                </a:solidFill>
                <a:latin typeface="Arial"/>
                <a:cs typeface="Arial"/>
              </a:rPr>
              <a:t>Sensitivity</a:t>
            </a:r>
            <a:r>
              <a:rPr sz="1300" spc="-5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300" dirty="0">
                <a:solidFill>
                  <a:srgbClr val="221F1F"/>
                </a:solidFill>
                <a:latin typeface="Arial"/>
                <a:cs typeface="Arial"/>
              </a:rPr>
              <a:t>of</a:t>
            </a:r>
            <a:r>
              <a:rPr sz="1300" spc="-5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300" spc="-25" dirty="0">
                <a:solidFill>
                  <a:srgbClr val="221F1F"/>
                </a:solidFill>
                <a:latin typeface="Arial"/>
                <a:cs typeface="Arial"/>
              </a:rPr>
              <a:t>CRP</a:t>
            </a:r>
            <a:endParaRPr sz="130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984167" y="5597540"/>
            <a:ext cx="654050" cy="31242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40"/>
              </a:spcBef>
            </a:pPr>
            <a:r>
              <a:rPr sz="900" spc="-35" dirty="0">
                <a:solidFill>
                  <a:srgbClr val="221F1F"/>
                </a:solidFill>
                <a:latin typeface="Arial"/>
                <a:cs typeface="Arial"/>
              </a:rPr>
              <a:t>sIL-</a:t>
            </a:r>
            <a:r>
              <a:rPr sz="900" spc="-30" dirty="0">
                <a:solidFill>
                  <a:srgbClr val="221F1F"/>
                </a:solidFill>
                <a:latin typeface="Arial"/>
                <a:cs typeface="Arial"/>
              </a:rPr>
              <a:t>6–sIL-</a:t>
            </a:r>
            <a:r>
              <a:rPr sz="900" spc="-25" dirty="0">
                <a:solidFill>
                  <a:srgbClr val="221F1F"/>
                </a:solidFill>
                <a:latin typeface="Arial"/>
                <a:cs typeface="Arial"/>
              </a:rPr>
              <a:t>6R</a:t>
            </a:r>
            <a:endParaRPr sz="900">
              <a:latin typeface="Arial"/>
              <a:cs typeface="Arial"/>
            </a:endParaRPr>
          </a:p>
          <a:p>
            <a:pPr marL="29209" algn="ctr">
              <a:lnSpc>
                <a:spcPct val="100000"/>
              </a:lnSpc>
              <a:spcBef>
                <a:spcPts val="45"/>
              </a:spcBef>
            </a:pPr>
            <a:r>
              <a:rPr sz="900" spc="-10" dirty="0">
                <a:solidFill>
                  <a:srgbClr val="221F1F"/>
                </a:solidFill>
                <a:latin typeface="Arial"/>
                <a:cs typeface="Arial"/>
              </a:rPr>
              <a:t>clearance</a:t>
            </a:r>
            <a:endParaRPr sz="90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905088" y="5597540"/>
            <a:ext cx="817880" cy="16891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900" dirty="0">
                <a:solidFill>
                  <a:srgbClr val="221F1F"/>
                </a:solidFill>
                <a:latin typeface="Arial"/>
                <a:cs typeface="Arial"/>
              </a:rPr>
              <a:t>CRP</a:t>
            </a:r>
            <a:r>
              <a:rPr sz="900" spc="-8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900" spc="-10" dirty="0">
                <a:solidFill>
                  <a:srgbClr val="221F1F"/>
                </a:solidFill>
                <a:latin typeface="Arial"/>
                <a:cs typeface="Arial"/>
              </a:rPr>
              <a:t>production</a:t>
            </a:r>
            <a:endParaRPr sz="90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2971043" y="5597540"/>
            <a:ext cx="673100" cy="16891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900" spc="-10" dirty="0">
                <a:solidFill>
                  <a:srgbClr val="221F1F"/>
                </a:solidFill>
                <a:latin typeface="Arial"/>
                <a:cs typeface="Arial"/>
              </a:rPr>
              <a:t>sIL-6–sIL-</a:t>
            </a:r>
            <a:r>
              <a:rPr sz="900" spc="-25" dirty="0">
                <a:solidFill>
                  <a:srgbClr val="221F1F"/>
                </a:solidFill>
                <a:latin typeface="Arial"/>
                <a:cs typeface="Arial"/>
              </a:rPr>
              <a:t>6R</a:t>
            </a:r>
            <a:endParaRPr sz="90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840284" y="5597540"/>
            <a:ext cx="909955" cy="16891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900" spc="-10" dirty="0">
                <a:solidFill>
                  <a:srgbClr val="221F1F"/>
                </a:solidFill>
                <a:latin typeface="Arial"/>
                <a:cs typeface="Arial"/>
              </a:rPr>
              <a:t>mIL-</a:t>
            </a:r>
            <a:r>
              <a:rPr sz="900" dirty="0">
                <a:solidFill>
                  <a:srgbClr val="221F1F"/>
                </a:solidFill>
                <a:latin typeface="Arial"/>
                <a:cs typeface="Arial"/>
              </a:rPr>
              <a:t>6–sIL–6R</a:t>
            </a:r>
            <a:r>
              <a:rPr sz="900" spc="-5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900" spc="-25" dirty="0">
                <a:solidFill>
                  <a:srgbClr val="221F1F"/>
                </a:solidFill>
                <a:latin typeface="Arial"/>
                <a:cs typeface="Arial"/>
              </a:rPr>
              <a:t>Kd</a:t>
            </a:r>
            <a:endParaRPr sz="900">
              <a:latin typeface="Arial"/>
              <a:cs typeface="Arial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1283820" y="5546276"/>
            <a:ext cx="0" cy="49530"/>
          </a:xfrm>
          <a:custGeom>
            <a:avLst/>
            <a:gdLst/>
            <a:ahLst/>
            <a:cxnLst/>
            <a:rect l="l" t="t" r="r" b="b"/>
            <a:pathLst>
              <a:path h="49529">
                <a:moveTo>
                  <a:pt x="0" y="49377"/>
                </a:moveTo>
                <a:lnTo>
                  <a:pt x="0" y="0"/>
                </a:lnTo>
              </a:path>
            </a:pathLst>
          </a:custGeom>
          <a:ln w="9525">
            <a:solidFill>
              <a:srgbClr val="22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SUPPLEMENTARY</a:t>
            </a:r>
            <a:r>
              <a:rPr spc="-65" dirty="0"/>
              <a:t> </a:t>
            </a:r>
            <a:r>
              <a:rPr dirty="0"/>
              <a:t>FIGURE</a:t>
            </a:r>
            <a:r>
              <a:rPr spc="-25" dirty="0"/>
              <a:t> </a:t>
            </a:r>
            <a:r>
              <a:rPr spc="-50" dirty="0"/>
              <a:t>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1246</Words>
  <Application>Microsoft Office PowerPoint</Application>
  <PresentationFormat>Custom</PresentationFormat>
  <Paragraphs>760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SUPPLEMENTARY FIGURE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2789_EUSA_figures_no legend_St2</dc:title>
  <cp:lastModifiedBy>Lucie Senn</cp:lastModifiedBy>
  <cp:revision>1</cp:revision>
  <dcterms:created xsi:type="dcterms:W3CDTF">2022-06-24T08:13:54Z</dcterms:created>
  <dcterms:modified xsi:type="dcterms:W3CDTF">2022-06-27T13:55:03Z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2022-06-23T00:00:00Z</vt:filetime>
  </property>
  <property fmtid="{D5CDD505-2E9C-101B-9397-08002B2CF9AE}" pid="3" name="Creator">
    <vt:lpwstr>Adobe Illustrator 25.4 (Macintosh)</vt:lpwstr>
  </property>
  <property fmtid="{D5CDD505-2E9C-101B-9397-08002B2CF9AE}" pid="4" name="LastSaved">
    <vt:filetime>2022-06-24T00:00:00Z</vt:filetime>
  </property>
  <property fmtid="{D5CDD505-2E9C-101B-9397-08002B2CF9AE}" pid="5" name="Producer">
    <vt:lpwstr>Adobe PDF library 16.00</vt:lpwstr>
  </property>
</Properties>
</file>