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2"/>
    <p:restoredTop sz="94344"/>
  </p:normalViewPr>
  <p:slideViewPr>
    <p:cSldViewPr snapToGrid="0" snapToObjects="1">
      <p:cViewPr varScale="1">
        <p:scale>
          <a:sx n="99" d="100"/>
          <a:sy n="99" d="100"/>
        </p:scale>
        <p:origin x="4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8535A1-99AF-44D0-1E31-519A3D7874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7A5A92B-142D-EB30-BBD1-2A847A30B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8352526-BEDB-B93D-77A8-548CF7275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E22434-F6A1-F418-0589-ED77869DA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C7CB38E-3167-74CA-A298-72DCD773A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04719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43DF4-4B03-1DFA-531D-52662A31D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AD89A41-E036-CF10-1080-A7A31A1F0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B7361CA-BAD7-22E5-10EE-4F6E26A91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32244EC-8616-CC31-C189-4AA64EE9D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83C527-23E3-CFC6-4BB5-81CDF9631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7591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3A4F36B-7028-5F0F-87F8-2A484276FB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25963E8-1E42-2D4F-05A3-F7AEEE4F6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9FE73F-9A99-2E81-B2E2-D780C8D0E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9DBB1A8-F7BA-B8E4-DEC3-5DD3BF4C3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696A4F-7B49-215D-7D5B-641347EBB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4878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85671D-C0EC-1BF0-D2C8-851A45A4A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DCDF3C-8268-8928-F283-72CDCD5B2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8929025-F11D-4DCD-2193-58A6DE202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0B909E-6003-F32F-8739-4AF0F5E0D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6EE5766-1FE4-6445-3173-8CEF31580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141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C68051-95F5-503D-225B-97C54AB15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8B148F0-9869-CA5B-1DCD-6E0592CAE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5545DD-B60D-3A68-5DAE-B1A6A7CDB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4DB7D20-5F0E-59A3-6C2A-22FD627E5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06A8A3-9099-05CF-FEF1-933AD7738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615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02AEC-D279-02AB-2154-A8FF87437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68337F-CAC4-C126-66A8-1B9B99863C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2750D3-B1BF-3CB3-DD05-2620BD1A5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D2B398E-DA57-727D-CB24-D550F973E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8228D0A-B5B3-E048-41A9-D13143F23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AD9689F-E746-4C61-3A5C-F40F6F7F4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0117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8E1420-BCA1-B4FA-B5B4-D59C24A4C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A1E6EAC-E44B-1489-8CA9-B956C5B6E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812D448-8B78-ADDB-E2A7-1E595E227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04BF23E-21D9-AA90-F71F-7537B8DC9C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55EB305-4FAB-E296-766C-4D89556A3F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66CCE7B-4749-A88D-7FEB-42EA96403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426FE3E-F874-21EC-61D2-42155F0A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3916873-7492-4ADE-97FC-1AAFD7FB0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24944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F0B8C9-1832-E57F-57E2-257CD1793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0F6C5C2-6D6B-3538-D891-D7B053B6D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D25E46A-D1A0-B788-3939-669F45AEA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C5F0C15-FFF3-DC10-C6E1-E0749FF7C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43596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0A2E36F-4B6D-23FB-7542-17CC96373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14FBD58-B666-460C-6757-9387D6137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D60F9A3-6AD0-9679-B8F8-0EAE31CAD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42470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89276E-9F81-7E89-8775-EF6928631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37F22A-F90B-D05B-299F-D2C2DD742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9C06336-6F63-94F2-C1ED-00636FDD4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E38F2B9-0E3E-2EA9-1414-7DD538085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F34D88E-0186-419C-7030-20B3F56A0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A296F91-5595-FAAB-08CF-1169FF7ED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0268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5A455D-B814-FD80-AC87-953436640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B07AD6C-C18E-BA5E-4587-818D15AC81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928052D-3BC5-5AC4-DC4C-69BC10CE9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519AAC-77FA-A4E6-2581-6376F20BA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F5660DD-35CE-B81D-5CB9-9A8C7B20C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A966880-75AA-3B87-96BE-D88C8A4E7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8572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65A4D6B-AB43-5841-D556-051E048A5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2414B11-F666-2954-6688-299DADFF5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C73CAF0-CB21-4DC2-AB62-5D591246BF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88D93-7599-FA4B-A56F-AE591E6A2B3C}" type="datetimeFigureOut">
              <a:rPr kumimoji="1" lang="zh-CN" altLang="en-US" smtClean="0"/>
              <a:t>2022/5/17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9D336D5-F1CA-525D-8691-270CB5267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644570B-2510-6B8F-BE00-CD20E51E1F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FECED-6538-5A42-912F-80414947EE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976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11" Type="http://schemas.openxmlformats.org/officeDocument/2006/relationships/image" Target="../media/image16.jpg"/><Relationship Id="rId5" Type="http://schemas.openxmlformats.org/officeDocument/2006/relationships/image" Target="../media/image10.jpg"/><Relationship Id="rId10" Type="http://schemas.openxmlformats.org/officeDocument/2006/relationships/image" Target="../media/image15.jpg"/><Relationship Id="rId4" Type="http://schemas.openxmlformats.org/officeDocument/2006/relationships/image" Target="../media/image9.jpg"/><Relationship Id="rId9" Type="http://schemas.openxmlformats.org/officeDocument/2006/relationships/image" Target="../media/image1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g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屏幕上有字&#10;&#10;描述已自动生成">
            <a:extLst>
              <a:ext uri="{FF2B5EF4-FFF2-40B4-BE49-F238E27FC236}">
                <a16:creationId xmlns:a16="http://schemas.microsoft.com/office/drawing/2014/main" id="{DECF5A19-86B2-E7B3-2E76-5847382C29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19" t="13389" b="62991"/>
          <a:stretch/>
        </p:blipFill>
        <p:spPr>
          <a:xfrm>
            <a:off x="1077054" y="2057452"/>
            <a:ext cx="2816717" cy="965915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99586DC3-ABEB-1F87-EBFC-3875BB3DA78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286" t="36379" b="38426"/>
          <a:stretch/>
        </p:blipFill>
        <p:spPr>
          <a:xfrm>
            <a:off x="1056081" y="820586"/>
            <a:ext cx="2636413" cy="1030310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A7518573-9FBB-AA10-2702-62F33AFA7295}"/>
              </a:ext>
            </a:extLst>
          </p:cNvPr>
          <p:cNvSpPr txBox="1"/>
          <p:nvPr/>
        </p:nvSpPr>
        <p:spPr>
          <a:xfrm>
            <a:off x="528034" y="244699"/>
            <a:ext cx="1072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Figure1A</a:t>
            </a:r>
            <a:endParaRPr kumimoji="1"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5B3B9D4-90C1-C4FB-7360-BA501A5E42BA}"/>
              </a:ext>
            </a:extLst>
          </p:cNvPr>
          <p:cNvSpPr txBox="1"/>
          <p:nvPr/>
        </p:nvSpPr>
        <p:spPr>
          <a:xfrm>
            <a:off x="6333374" y="286552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Figure1B</a:t>
            </a:r>
            <a:endParaRPr kumimoji="1" lang="zh-CN" altLang="en-US" dirty="0"/>
          </a:p>
        </p:txBody>
      </p:sp>
      <p:pic>
        <p:nvPicPr>
          <p:cNvPr id="10" name="图片 9" descr="模糊的照片上写着字&#10;&#10;描述已自动生成">
            <a:extLst>
              <a:ext uri="{FF2B5EF4-FFF2-40B4-BE49-F238E27FC236}">
                <a16:creationId xmlns:a16="http://schemas.microsoft.com/office/drawing/2014/main" id="{8F427A25-0D7F-CBAD-2238-6F595E00C6E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312" t="-14301" b="1"/>
          <a:stretch/>
        </p:blipFill>
        <p:spPr>
          <a:xfrm rot="247234">
            <a:off x="6311381" y="1285351"/>
            <a:ext cx="2489255" cy="52258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FC5A80AD-BD46-8EC7-45AD-8AE9A0C28D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8618" y="2447726"/>
            <a:ext cx="2590800" cy="190500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55E050BE-FB8B-2A6B-BA46-0186E6364993}"/>
              </a:ext>
            </a:extLst>
          </p:cNvPr>
          <p:cNvSpPr txBox="1"/>
          <p:nvPr/>
        </p:nvSpPr>
        <p:spPr>
          <a:xfrm>
            <a:off x="2935111" y="561704"/>
            <a:ext cx="13136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200" dirty="0"/>
              <a:t>0dpi 3dpi</a:t>
            </a:r>
            <a:endParaRPr kumimoji="1" lang="zh-CN" altLang="en-US" sz="12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73D7A2E-7BCD-EE35-AC66-349A8CD24DF6}"/>
              </a:ext>
            </a:extLst>
          </p:cNvPr>
          <p:cNvSpPr txBox="1"/>
          <p:nvPr/>
        </p:nvSpPr>
        <p:spPr>
          <a:xfrm>
            <a:off x="143785" y="2355743"/>
            <a:ext cx="933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GAPDH</a:t>
            </a:r>
          </a:p>
          <a:p>
            <a:r>
              <a:rPr kumimoji="1" lang="en-US" altLang="zh-CN" dirty="0"/>
              <a:t>36kDa</a:t>
            </a:r>
            <a:endParaRPr kumimoji="1" lang="zh-CN" altLang="en-US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BEFA9C4F-C501-4F41-B619-CAE8467EDE14}"/>
              </a:ext>
            </a:extLst>
          </p:cNvPr>
          <p:cNvSpPr txBox="1"/>
          <p:nvPr/>
        </p:nvSpPr>
        <p:spPr>
          <a:xfrm>
            <a:off x="251186" y="1196593"/>
            <a:ext cx="8370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RNF5</a:t>
            </a:r>
          </a:p>
          <a:p>
            <a:r>
              <a:rPr kumimoji="1" lang="en-US" altLang="zh-CN" dirty="0"/>
              <a:t>20kDa</a:t>
            </a:r>
            <a:endParaRPr kumimoji="1"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D116004E-0D19-7EC4-563A-6BDFFCC25BAD}"/>
              </a:ext>
            </a:extLst>
          </p:cNvPr>
          <p:cNvSpPr txBox="1"/>
          <p:nvPr/>
        </p:nvSpPr>
        <p:spPr>
          <a:xfrm>
            <a:off x="5352624" y="1269081"/>
            <a:ext cx="811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RNF5</a:t>
            </a:r>
          </a:p>
          <a:p>
            <a:r>
              <a:rPr kumimoji="1" lang="en-US" altLang="zh-CN" dirty="0"/>
              <a:t>20kDa</a:t>
            </a:r>
            <a:endParaRPr kumimoji="1"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8685037-14DD-2B81-378C-DD3F083F1F5E}"/>
              </a:ext>
            </a:extLst>
          </p:cNvPr>
          <p:cNvSpPr txBox="1"/>
          <p:nvPr/>
        </p:nvSpPr>
        <p:spPr>
          <a:xfrm>
            <a:off x="5245222" y="2307908"/>
            <a:ext cx="933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GAPDH</a:t>
            </a:r>
          </a:p>
          <a:p>
            <a:r>
              <a:rPr kumimoji="1" lang="en-US" altLang="zh-CN" dirty="0"/>
              <a:t>36kDa</a:t>
            </a:r>
            <a:endParaRPr kumimoji="1" lang="zh-CN" altLang="en-US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239E2DE-0C3D-6230-03CC-807C4946B50D}"/>
              </a:ext>
            </a:extLst>
          </p:cNvPr>
          <p:cNvSpPr txBox="1"/>
          <p:nvPr/>
        </p:nvSpPr>
        <p:spPr>
          <a:xfrm>
            <a:off x="7484017" y="1063161"/>
            <a:ext cx="68159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800" dirty="0"/>
              <a:t>0hpi</a:t>
            </a:r>
            <a:r>
              <a:rPr kumimoji="1" lang="zh-CN" altLang="en-US" sz="800" dirty="0"/>
              <a:t>  </a:t>
            </a:r>
            <a:r>
              <a:rPr kumimoji="1" lang="en-US" altLang="zh-CN" sz="800" dirty="0"/>
              <a:t>12hpi</a:t>
            </a:r>
          </a:p>
          <a:p>
            <a:endParaRPr kumimoji="1" lang="zh-CN" altLang="en-US" dirty="0"/>
          </a:p>
        </p:txBody>
      </p:sp>
      <p:cxnSp>
        <p:nvCxnSpPr>
          <p:cNvPr id="21" name="直线箭头连接符 20">
            <a:extLst>
              <a:ext uri="{FF2B5EF4-FFF2-40B4-BE49-F238E27FC236}">
                <a16:creationId xmlns:a16="http://schemas.microsoft.com/office/drawing/2014/main" id="{8A5DCF38-7489-DC29-4ECC-2763CAB21648}"/>
              </a:ext>
            </a:extLst>
          </p:cNvPr>
          <p:cNvCxnSpPr/>
          <p:nvPr/>
        </p:nvCxnSpPr>
        <p:spPr>
          <a:xfrm>
            <a:off x="7718083" y="1251769"/>
            <a:ext cx="0" cy="1085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线箭头连接符 21">
            <a:extLst>
              <a:ext uri="{FF2B5EF4-FFF2-40B4-BE49-F238E27FC236}">
                <a16:creationId xmlns:a16="http://schemas.microsoft.com/office/drawing/2014/main" id="{F18388AA-E1EE-0858-9940-B3B285BC71E7}"/>
              </a:ext>
            </a:extLst>
          </p:cNvPr>
          <p:cNvCxnSpPr/>
          <p:nvPr/>
        </p:nvCxnSpPr>
        <p:spPr>
          <a:xfrm>
            <a:off x="7896207" y="1269081"/>
            <a:ext cx="0" cy="1085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>
            <a:extLst>
              <a:ext uri="{FF2B5EF4-FFF2-40B4-BE49-F238E27FC236}">
                <a16:creationId xmlns:a16="http://schemas.microsoft.com/office/drawing/2014/main" id="{A2F03C70-A535-5E68-64D5-82FEB0466B1F}"/>
              </a:ext>
            </a:extLst>
          </p:cNvPr>
          <p:cNvSpPr txBox="1"/>
          <p:nvPr/>
        </p:nvSpPr>
        <p:spPr>
          <a:xfrm>
            <a:off x="7484017" y="2144748"/>
            <a:ext cx="68159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800" dirty="0"/>
              <a:t>0hpi</a:t>
            </a:r>
            <a:r>
              <a:rPr kumimoji="1" lang="zh-CN" altLang="en-US" sz="800" dirty="0"/>
              <a:t>  </a:t>
            </a:r>
            <a:r>
              <a:rPr kumimoji="1" lang="en-US" altLang="zh-CN" sz="800" dirty="0"/>
              <a:t>12hpi</a:t>
            </a:r>
          </a:p>
          <a:p>
            <a:endParaRPr kumimoji="1" lang="zh-CN" altLang="en-US" dirty="0"/>
          </a:p>
        </p:txBody>
      </p:sp>
      <p:cxnSp>
        <p:nvCxnSpPr>
          <p:cNvPr id="25" name="直线箭头连接符 24">
            <a:extLst>
              <a:ext uri="{FF2B5EF4-FFF2-40B4-BE49-F238E27FC236}">
                <a16:creationId xmlns:a16="http://schemas.microsoft.com/office/drawing/2014/main" id="{E126609E-372A-F042-EAD4-C7D1D0AA6C47}"/>
              </a:ext>
            </a:extLst>
          </p:cNvPr>
          <p:cNvCxnSpPr/>
          <p:nvPr/>
        </p:nvCxnSpPr>
        <p:spPr>
          <a:xfrm>
            <a:off x="7714586" y="2336714"/>
            <a:ext cx="0" cy="1085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线箭头连接符 25">
            <a:extLst>
              <a:ext uri="{FF2B5EF4-FFF2-40B4-BE49-F238E27FC236}">
                <a16:creationId xmlns:a16="http://schemas.microsoft.com/office/drawing/2014/main" id="{E51BFBA1-00F3-5A12-687A-41B43872A920}"/>
              </a:ext>
            </a:extLst>
          </p:cNvPr>
          <p:cNvCxnSpPr/>
          <p:nvPr/>
        </p:nvCxnSpPr>
        <p:spPr>
          <a:xfrm>
            <a:off x="7896207" y="2336715"/>
            <a:ext cx="0" cy="1085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id="{F12E4472-6ECE-04FC-BF51-CBFAF6A9063D}"/>
              </a:ext>
            </a:extLst>
          </p:cNvPr>
          <p:cNvSpPr txBox="1"/>
          <p:nvPr/>
        </p:nvSpPr>
        <p:spPr>
          <a:xfrm>
            <a:off x="2949488" y="1841199"/>
            <a:ext cx="13136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200" dirty="0"/>
              <a:t>0dpi 3dpi</a:t>
            </a:r>
            <a:endParaRPr kumimoji="1" lang="zh-CN" altLang="en-US" sz="1200" dirty="0"/>
          </a:p>
        </p:txBody>
      </p:sp>
      <p:cxnSp>
        <p:nvCxnSpPr>
          <p:cNvPr id="29" name="直线箭头连接符 28">
            <a:extLst>
              <a:ext uri="{FF2B5EF4-FFF2-40B4-BE49-F238E27FC236}">
                <a16:creationId xmlns:a16="http://schemas.microsoft.com/office/drawing/2014/main" id="{A197B25A-077E-9BDA-8023-8CAA664593E2}"/>
              </a:ext>
            </a:extLst>
          </p:cNvPr>
          <p:cNvCxnSpPr/>
          <p:nvPr/>
        </p:nvCxnSpPr>
        <p:spPr>
          <a:xfrm>
            <a:off x="3191773" y="838703"/>
            <a:ext cx="0" cy="2007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线箭头连接符 29">
            <a:extLst>
              <a:ext uri="{FF2B5EF4-FFF2-40B4-BE49-F238E27FC236}">
                <a16:creationId xmlns:a16="http://schemas.microsoft.com/office/drawing/2014/main" id="{9553881C-6BEF-6CE7-2A33-00337554AD84}"/>
              </a:ext>
            </a:extLst>
          </p:cNvPr>
          <p:cNvCxnSpPr/>
          <p:nvPr/>
        </p:nvCxnSpPr>
        <p:spPr>
          <a:xfrm>
            <a:off x="3508075" y="838703"/>
            <a:ext cx="0" cy="2007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线箭头连接符 32">
            <a:extLst>
              <a:ext uri="{FF2B5EF4-FFF2-40B4-BE49-F238E27FC236}">
                <a16:creationId xmlns:a16="http://schemas.microsoft.com/office/drawing/2014/main" id="{69B388DE-2B88-11A4-41CD-BB4AE84251C1}"/>
              </a:ext>
            </a:extLst>
          </p:cNvPr>
          <p:cNvCxnSpPr/>
          <p:nvPr/>
        </p:nvCxnSpPr>
        <p:spPr>
          <a:xfrm>
            <a:off x="3183146" y="2009417"/>
            <a:ext cx="0" cy="2007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线箭头连接符 33">
            <a:extLst>
              <a:ext uri="{FF2B5EF4-FFF2-40B4-BE49-F238E27FC236}">
                <a16:creationId xmlns:a16="http://schemas.microsoft.com/office/drawing/2014/main" id="{1F982B73-4C0D-9845-8B6B-6895562722E1}"/>
              </a:ext>
            </a:extLst>
          </p:cNvPr>
          <p:cNvCxnSpPr/>
          <p:nvPr/>
        </p:nvCxnSpPr>
        <p:spPr>
          <a:xfrm>
            <a:off x="3508075" y="2017837"/>
            <a:ext cx="0" cy="2007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926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47C08825-9D4E-49BB-2283-6203EA857B01}"/>
              </a:ext>
            </a:extLst>
          </p:cNvPr>
          <p:cNvSpPr txBox="1"/>
          <p:nvPr/>
        </p:nvSpPr>
        <p:spPr>
          <a:xfrm>
            <a:off x="655987" y="1057823"/>
            <a:ext cx="96968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Figure2A</a:t>
            </a:r>
            <a:r>
              <a:rPr kumimoji="1" lang="zh-CN" altLang="en-US" dirty="0"/>
              <a:t>                   </a:t>
            </a:r>
            <a:endParaRPr kumimoji="1" lang="en-US" altLang="zh-CN" dirty="0"/>
          </a:p>
          <a:p>
            <a:endParaRPr kumimoji="1" lang="en-US" altLang="zh-CN" dirty="0"/>
          </a:p>
          <a:p>
            <a:endParaRPr kumimoji="1" lang="en-US" altLang="zh-CN" dirty="0"/>
          </a:p>
          <a:p>
            <a:r>
              <a:rPr kumimoji="1" lang="en-US" altLang="zh-CN" dirty="0"/>
              <a:t>RNF5</a:t>
            </a:r>
          </a:p>
          <a:p>
            <a:r>
              <a:rPr kumimoji="1" lang="en-US" altLang="zh-CN" dirty="0"/>
              <a:t>20kDa</a:t>
            </a:r>
          </a:p>
          <a:p>
            <a:endParaRPr kumimoji="1" lang="en-US" altLang="zh-CN" dirty="0"/>
          </a:p>
          <a:p>
            <a:endParaRPr kumimoji="1" lang="en-US" altLang="zh-CN" dirty="0"/>
          </a:p>
          <a:p>
            <a:endParaRPr kumimoji="1" lang="en-US" altLang="zh-CN" dirty="0"/>
          </a:p>
          <a:p>
            <a:r>
              <a:rPr kumimoji="1" lang="en-US" altLang="zh-CN" dirty="0"/>
              <a:t>GAPDH</a:t>
            </a:r>
          </a:p>
          <a:p>
            <a:r>
              <a:rPr kumimoji="1" lang="en-US" altLang="zh-CN" dirty="0"/>
              <a:t>36kDa</a:t>
            </a:r>
          </a:p>
          <a:p>
            <a:endParaRPr kumimoji="1" lang="en-US" altLang="zh-CN" dirty="0"/>
          </a:p>
          <a:p>
            <a:endParaRPr kumimoji="1" lang="zh-CN" altLang="en-US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980ECF03-D88F-8DA3-B584-5665A3FF71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0384"/>
          <a:stretch/>
        </p:blipFill>
        <p:spPr>
          <a:xfrm>
            <a:off x="2444344" y="1748237"/>
            <a:ext cx="6933367" cy="484934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F107A73C-11BE-86C6-8B98-79B727DFE0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344" y="3234880"/>
            <a:ext cx="6902826" cy="641413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0E55C4EC-2FBF-BBE7-C8B2-5541F1D05A7D}"/>
              </a:ext>
            </a:extLst>
          </p:cNvPr>
          <p:cNvSpPr txBox="1"/>
          <p:nvPr/>
        </p:nvSpPr>
        <p:spPr>
          <a:xfrm rot="-2700000">
            <a:off x="2804723" y="539849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siRNA-Control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B8EE4BA1-6E5A-189B-D238-E390B502EB19}"/>
              </a:ext>
            </a:extLst>
          </p:cNvPr>
          <p:cNvSpPr txBox="1"/>
          <p:nvPr/>
        </p:nvSpPr>
        <p:spPr>
          <a:xfrm rot="-2700000">
            <a:off x="3436433" y="612393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siRNA-RNF5</a:t>
            </a:r>
            <a:endParaRPr kumimoji="1"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CA93F07-2D72-211D-3A3A-CF5F8B1C1C2D}"/>
              </a:ext>
            </a:extLst>
          </p:cNvPr>
          <p:cNvSpPr txBox="1"/>
          <p:nvPr/>
        </p:nvSpPr>
        <p:spPr>
          <a:xfrm rot="-2700000">
            <a:off x="4239281" y="622082"/>
            <a:ext cx="132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OE-Control</a:t>
            </a:r>
            <a:endParaRPr kumimoji="1" lang="zh-CN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1E3FE3E-A02C-211B-FC4B-900AABCECB69}"/>
              </a:ext>
            </a:extLst>
          </p:cNvPr>
          <p:cNvSpPr txBox="1"/>
          <p:nvPr/>
        </p:nvSpPr>
        <p:spPr>
          <a:xfrm rot="-2700000">
            <a:off x="4780877" y="694627"/>
            <a:ext cx="1124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OE-RNF5</a:t>
            </a:r>
            <a:endParaRPr kumimoji="1" lang="zh-CN" altLang="en-US" dirty="0"/>
          </a:p>
        </p:txBody>
      </p:sp>
      <p:cxnSp>
        <p:nvCxnSpPr>
          <p:cNvPr id="22" name="直线箭头连接符 21">
            <a:extLst>
              <a:ext uri="{FF2B5EF4-FFF2-40B4-BE49-F238E27FC236}">
                <a16:creationId xmlns:a16="http://schemas.microsoft.com/office/drawing/2014/main" id="{C6B981E4-57FB-EBD8-6D97-8F6ADEBDDFFB}"/>
              </a:ext>
            </a:extLst>
          </p:cNvPr>
          <p:cNvCxnSpPr/>
          <p:nvPr/>
        </p:nvCxnSpPr>
        <p:spPr>
          <a:xfrm>
            <a:off x="3192651" y="1407274"/>
            <a:ext cx="0" cy="3409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线箭头连接符 22">
            <a:extLst>
              <a:ext uri="{FF2B5EF4-FFF2-40B4-BE49-F238E27FC236}">
                <a16:creationId xmlns:a16="http://schemas.microsoft.com/office/drawing/2014/main" id="{ECE3E27F-B7B7-ED94-4D30-565F9BDC9E58}"/>
              </a:ext>
            </a:extLst>
          </p:cNvPr>
          <p:cNvCxnSpPr/>
          <p:nvPr/>
        </p:nvCxnSpPr>
        <p:spPr>
          <a:xfrm>
            <a:off x="3748006" y="1425843"/>
            <a:ext cx="0" cy="3409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线箭头连接符 23">
            <a:extLst>
              <a:ext uri="{FF2B5EF4-FFF2-40B4-BE49-F238E27FC236}">
                <a16:creationId xmlns:a16="http://schemas.microsoft.com/office/drawing/2014/main" id="{C6B981E4-57FB-EBD8-6D97-8F6ADEBDDFFB}"/>
              </a:ext>
            </a:extLst>
          </p:cNvPr>
          <p:cNvCxnSpPr/>
          <p:nvPr/>
        </p:nvCxnSpPr>
        <p:spPr>
          <a:xfrm>
            <a:off x="4530672" y="1385747"/>
            <a:ext cx="0" cy="3409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线箭头连接符 24">
            <a:extLst>
              <a:ext uri="{FF2B5EF4-FFF2-40B4-BE49-F238E27FC236}">
                <a16:creationId xmlns:a16="http://schemas.microsoft.com/office/drawing/2014/main" id="{C6B981E4-57FB-EBD8-6D97-8F6ADEBDDFFB}"/>
              </a:ext>
            </a:extLst>
          </p:cNvPr>
          <p:cNvCxnSpPr/>
          <p:nvPr/>
        </p:nvCxnSpPr>
        <p:spPr>
          <a:xfrm>
            <a:off x="5042115" y="1392205"/>
            <a:ext cx="0" cy="3409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线箭头连接符 25">
            <a:extLst>
              <a:ext uri="{FF2B5EF4-FFF2-40B4-BE49-F238E27FC236}">
                <a16:creationId xmlns:a16="http://schemas.microsoft.com/office/drawing/2014/main" id="{C6B981E4-57FB-EBD8-6D97-8F6ADEBDDFFB}"/>
              </a:ext>
            </a:extLst>
          </p:cNvPr>
          <p:cNvCxnSpPr/>
          <p:nvPr/>
        </p:nvCxnSpPr>
        <p:spPr>
          <a:xfrm>
            <a:off x="3192651" y="2893917"/>
            <a:ext cx="0" cy="3409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线箭头连接符 26">
            <a:extLst>
              <a:ext uri="{FF2B5EF4-FFF2-40B4-BE49-F238E27FC236}">
                <a16:creationId xmlns:a16="http://schemas.microsoft.com/office/drawing/2014/main" id="{C6B981E4-57FB-EBD8-6D97-8F6ADEBDDFFB}"/>
              </a:ext>
            </a:extLst>
          </p:cNvPr>
          <p:cNvCxnSpPr/>
          <p:nvPr/>
        </p:nvCxnSpPr>
        <p:spPr>
          <a:xfrm>
            <a:off x="3748006" y="2893916"/>
            <a:ext cx="0" cy="3409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线箭头连接符 27">
            <a:extLst>
              <a:ext uri="{FF2B5EF4-FFF2-40B4-BE49-F238E27FC236}">
                <a16:creationId xmlns:a16="http://schemas.microsoft.com/office/drawing/2014/main" id="{C6B981E4-57FB-EBD8-6D97-8F6ADEBDDFFB}"/>
              </a:ext>
            </a:extLst>
          </p:cNvPr>
          <p:cNvCxnSpPr/>
          <p:nvPr/>
        </p:nvCxnSpPr>
        <p:spPr>
          <a:xfrm>
            <a:off x="4535838" y="2866794"/>
            <a:ext cx="0" cy="3409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线箭头连接符 28">
            <a:extLst>
              <a:ext uri="{FF2B5EF4-FFF2-40B4-BE49-F238E27FC236}">
                <a16:creationId xmlns:a16="http://schemas.microsoft.com/office/drawing/2014/main" id="{C6B981E4-57FB-EBD8-6D97-8F6ADEBDDFFB}"/>
              </a:ext>
            </a:extLst>
          </p:cNvPr>
          <p:cNvCxnSpPr/>
          <p:nvPr/>
        </p:nvCxnSpPr>
        <p:spPr>
          <a:xfrm>
            <a:off x="5047281" y="2866793"/>
            <a:ext cx="0" cy="3409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42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A4959E19-214B-ABB4-750B-FC28B8E4C017}"/>
              </a:ext>
            </a:extLst>
          </p:cNvPr>
          <p:cNvSpPr txBox="1"/>
          <p:nvPr/>
        </p:nvSpPr>
        <p:spPr>
          <a:xfrm>
            <a:off x="47077" y="69153"/>
            <a:ext cx="12134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600" dirty="0"/>
              <a:t>Figure3A</a:t>
            </a:r>
          </a:p>
        </p:txBody>
      </p:sp>
      <p:pic>
        <p:nvPicPr>
          <p:cNvPr id="4" name="图片 3" descr="图片包含 室内, 猫, 小, 躺&#10;&#10;描述已自动生成">
            <a:extLst>
              <a:ext uri="{FF2B5EF4-FFF2-40B4-BE49-F238E27FC236}">
                <a16:creationId xmlns:a16="http://schemas.microsoft.com/office/drawing/2014/main" id="{C3AE9221-9122-C924-8ACD-96AB0BFD1B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67" t="17279" b="2115"/>
          <a:stretch/>
        </p:blipFill>
        <p:spPr>
          <a:xfrm>
            <a:off x="6988492" y="3744018"/>
            <a:ext cx="5059871" cy="741405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4B00E174-44E1-C7E6-8881-A851175770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492" y="4509108"/>
            <a:ext cx="5270087" cy="497178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C8846E2A-1943-D460-A83E-C167EE1D53EF}"/>
              </a:ext>
            </a:extLst>
          </p:cNvPr>
          <p:cNvSpPr/>
          <p:nvPr/>
        </p:nvSpPr>
        <p:spPr>
          <a:xfrm>
            <a:off x="5904566" y="3737664"/>
            <a:ext cx="9648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600" dirty="0"/>
              <a:t>p-TBK1</a:t>
            </a:r>
          </a:p>
          <a:p>
            <a:r>
              <a:rPr kumimoji="1" lang="en-US" altLang="zh-CN" sz="1600" dirty="0"/>
              <a:t>84kDa</a:t>
            </a:r>
          </a:p>
        </p:txBody>
      </p:sp>
      <p:pic>
        <p:nvPicPr>
          <p:cNvPr id="18" name="图片 17" descr="黑暗中的灯光&#10;&#10;低可信度描述已自动生成">
            <a:extLst>
              <a:ext uri="{FF2B5EF4-FFF2-40B4-BE49-F238E27FC236}">
                <a16:creationId xmlns:a16="http://schemas.microsoft.com/office/drawing/2014/main" id="{B731C1BA-C2BA-29B2-AE00-2925FC0AE92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031" t="48823" r="2236" b="46545"/>
          <a:stretch/>
        </p:blipFill>
        <p:spPr>
          <a:xfrm>
            <a:off x="6603516" y="1262741"/>
            <a:ext cx="5568778" cy="370801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DB51D127-AE60-873A-DAE1-845C72CC853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47" t="-6544" b="-1"/>
          <a:stretch/>
        </p:blipFill>
        <p:spPr>
          <a:xfrm>
            <a:off x="6642929" y="1750034"/>
            <a:ext cx="5549071" cy="370801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119144B1-FD34-3825-B11E-4D3B1F308D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8759" y="2756889"/>
            <a:ext cx="5369519" cy="646331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63BE8F89-42BC-6343-DBA2-566CF2AD0F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2759" y="3400837"/>
            <a:ext cx="5344654" cy="348024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780059B1-9F0A-2181-8AE6-102B3B88FEE8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979"/>
          <a:stretch/>
        </p:blipFill>
        <p:spPr>
          <a:xfrm>
            <a:off x="1101290" y="5079060"/>
            <a:ext cx="4960430" cy="348024"/>
          </a:xfrm>
          <a:prstGeom prst="rect">
            <a:avLst/>
          </a:prstGeom>
        </p:spPr>
      </p:pic>
      <p:pic>
        <p:nvPicPr>
          <p:cNvPr id="30" name="图片 29">
            <a:extLst>
              <a:ext uri="{FF2B5EF4-FFF2-40B4-BE49-F238E27FC236}">
                <a16:creationId xmlns:a16="http://schemas.microsoft.com/office/drawing/2014/main" id="{25F19DF6-ABAB-F9F6-41F9-D3D89C7E98F8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4886" t="3195"/>
          <a:stretch/>
        </p:blipFill>
        <p:spPr>
          <a:xfrm>
            <a:off x="1077892" y="5572977"/>
            <a:ext cx="5059871" cy="409097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B6F89B31-7732-448A-657B-EC8126BE0674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8709" t="10527" r="4897" b="31464"/>
          <a:stretch/>
        </p:blipFill>
        <p:spPr>
          <a:xfrm>
            <a:off x="929594" y="890505"/>
            <a:ext cx="4832218" cy="273989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:a16="http://schemas.microsoft.com/office/drawing/2014/main" id="{8FC4A957-7BEA-217F-06C6-527D508D0C68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7168" t="6710" r="706" b="5548"/>
          <a:stretch/>
        </p:blipFill>
        <p:spPr>
          <a:xfrm>
            <a:off x="1001040" y="1274193"/>
            <a:ext cx="4832218" cy="370801"/>
          </a:xfrm>
          <a:prstGeom prst="rect">
            <a:avLst/>
          </a:prstGeom>
        </p:spPr>
      </p:pic>
      <p:sp>
        <p:nvSpPr>
          <p:cNvPr id="43" name="矩形 42">
            <a:extLst>
              <a:ext uri="{FF2B5EF4-FFF2-40B4-BE49-F238E27FC236}">
                <a16:creationId xmlns:a16="http://schemas.microsoft.com/office/drawing/2014/main" id="{B53E8F08-F2C5-B607-98E5-3688F76C5CE0}"/>
              </a:ext>
            </a:extLst>
          </p:cNvPr>
          <p:cNvSpPr/>
          <p:nvPr/>
        </p:nvSpPr>
        <p:spPr>
          <a:xfrm>
            <a:off x="62565" y="538002"/>
            <a:ext cx="9176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600" dirty="0"/>
              <a:t>STING</a:t>
            </a:r>
          </a:p>
          <a:p>
            <a:r>
              <a:rPr kumimoji="1" lang="en-US" altLang="zh-CN" sz="1600" dirty="0"/>
              <a:t>39kDa</a:t>
            </a: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D9CEE873-82E1-061E-54B0-9BEF1FA594DF}"/>
              </a:ext>
            </a:extLst>
          </p:cNvPr>
          <p:cNvSpPr/>
          <p:nvPr/>
        </p:nvSpPr>
        <p:spPr>
          <a:xfrm>
            <a:off x="27929" y="1119770"/>
            <a:ext cx="9421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600" dirty="0"/>
              <a:t>GAPDH</a:t>
            </a:r>
          </a:p>
          <a:p>
            <a:r>
              <a:rPr kumimoji="1" lang="en-US" altLang="zh-CN" sz="1600" dirty="0"/>
              <a:t>36kDa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543C4B7B-B232-782E-775A-CB5AD10E1E47}"/>
              </a:ext>
            </a:extLst>
          </p:cNvPr>
          <p:cNvSpPr/>
          <p:nvPr/>
        </p:nvSpPr>
        <p:spPr>
          <a:xfrm>
            <a:off x="96627" y="2545334"/>
            <a:ext cx="7393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600" dirty="0"/>
              <a:t>IRF3</a:t>
            </a:r>
          </a:p>
          <a:p>
            <a:r>
              <a:rPr kumimoji="1" lang="en-US" altLang="zh-CN" sz="1600" dirty="0"/>
              <a:t>55kDa</a:t>
            </a: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A8CCCC27-AC12-7016-6ED8-1EFAF6CC6D4B}"/>
              </a:ext>
            </a:extLst>
          </p:cNvPr>
          <p:cNvSpPr/>
          <p:nvPr/>
        </p:nvSpPr>
        <p:spPr>
          <a:xfrm>
            <a:off x="96627" y="3200571"/>
            <a:ext cx="8515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600" dirty="0"/>
              <a:t>GAPDH</a:t>
            </a:r>
          </a:p>
          <a:p>
            <a:r>
              <a:rPr kumimoji="1" lang="en-US" altLang="zh-CN" sz="1600" dirty="0"/>
              <a:t>36kDa</a:t>
            </a: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ED37DE40-28B9-A8DC-0674-5504E70C6B1B}"/>
              </a:ext>
            </a:extLst>
          </p:cNvPr>
          <p:cNvSpPr/>
          <p:nvPr/>
        </p:nvSpPr>
        <p:spPr>
          <a:xfrm>
            <a:off x="69289" y="5518075"/>
            <a:ext cx="8515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600" dirty="0"/>
              <a:t>GAPDH</a:t>
            </a:r>
          </a:p>
          <a:p>
            <a:r>
              <a:rPr kumimoji="1" lang="en-US" altLang="zh-CN" sz="1600" dirty="0"/>
              <a:t>36kDa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A8CCCC27-AC12-7016-6ED8-1EFAF6CC6D4B}"/>
              </a:ext>
            </a:extLst>
          </p:cNvPr>
          <p:cNvSpPr/>
          <p:nvPr/>
        </p:nvSpPr>
        <p:spPr>
          <a:xfrm>
            <a:off x="5913454" y="4408362"/>
            <a:ext cx="851515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z="1600" dirty="0"/>
              <a:t>GAPDH</a:t>
            </a:r>
          </a:p>
          <a:p>
            <a:r>
              <a:rPr kumimoji="1" lang="en-US" altLang="zh-CN" sz="1600" dirty="0"/>
              <a:t>36kDa</a:t>
            </a: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E5877F37-3B23-3993-CCD3-DDE17E3D7B5C}"/>
              </a:ext>
            </a:extLst>
          </p:cNvPr>
          <p:cNvSpPr/>
          <p:nvPr/>
        </p:nvSpPr>
        <p:spPr>
          <a:xfrm>
            <a:off x="105357" y="4933300"/>
            <a:ext cx="7793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600" dirty="0"/>
              <a:t>p-IRF3</a:t>
            </a:r>
          </a:p>
          <a:p>
            <a:r>
              <a:rPr kumimoji="1" lang="en-US" altLang="zh-CN" sz="1600" dirty="0"/>
              <a:t>55kDa</a:t>
            </a: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7DED28A7-9256-7B55-688B-024D94EA78A8}"/>
              </a:ext>
            </a:extLst>
          </p:cNvPr>
          <p:cNvSpPr/>
          <p:nvPr/>
        </p:nvSpPr>
        <p:spPr>
          <a:xfrm>
            <a:off x="5854396" y="1743076"/>
            <a:ext cx="851515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z="1600" dirty="0"/>
              <a:t>GAPDH</a:t>
            </a:r>
          </a:p>
          <a:p>
            <a:r>
              <a:rPr kumimoji="1" lang="en-US" altLang="zh-CN" sz="1600" dirty="0"/>
              <a:t>36kDa</a:t>
            </a:r>
          </a:p>
        </p:txBody>
      </p:sp>
      <p:cxnSp>
        <p:nvCxnSpPr>
          <p:cNvPr id="53" name="直线箭头连接符 52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3007783" y="537098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线箭头连接符 61">
            <a:extLst>
              <a:ext uri="{FF2B5EF4-FFF2-40B4-BE49-F238E27FC236}">
                <a16:creationId xmlns:a16="http://schemas.microsoft.com/office/drawing/2014/main" id="{BA9176AE-46C2-3441-8CA4-E4DC4DC72CE3}"/>
              </a:ext>
            </a:extLst>
          </p:cNvPr>
          <p:cNvCxnSpPr>
            <a:cxnSpLocks/>
          </p:cNvCxnSpPr>
          <p:nvPr/>
        </p:nvCxnSpPr>
        <p:spPr>
          <a:xfrm>
            <a:off x="3605731" y="521917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线箭头连接符 62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4179228" y="537098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线箭头连接符 63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4735361" y="553365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线箭头连接符 64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1756848" y="2376764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线箭头连接符 65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2309040" y="2376764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线箭头连接符 66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2791175" y="2366887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线箭头连接符 67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3400006" y="2376764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线箭头连接符 68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3200400" y="4693774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线箭头连接符 69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3760573" y="4693774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线箭头连接符 70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4308390" y="4669146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线箭头连接符 71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4835611" y="4669146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文本框 72">
            <a:extLst>
              <a:ext uri="{FF2B5EF4-FFF2-40B4-BE49-F238E27FC236}">
                <a16:creationId xmlns:a16="http://schemas.microsoft.com/office/drawing/2014/main" id="{27D1ED48-775B-2A38-C992-80E680EB1089}"/>
              </a:ext>
            </a:extLst>
          </p:cNvPr>
          <p:cNvSpPr txBox="1"/>
          <p:nvPr/>
        </p:nvSpPr>
        <p:spPr>
          <a:xfrm>
            <a:off x="5864211" y="1150199"/>
            <a:ext cx="739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/>
              <a:t>TBK1</a:t>
            </a:r>
          </a:p>
          <a:p>
            <a:r>
              <a:rPr kumimoji="1" lang="en-US" altLang="zh-CN" sz="1600" dirty="0"/>
              <a:t>84kDa</a:t>
            </a:r>
            <a:endParaRPr kumimoji="1" lang="zh-CN" altLang="en-US" sz="1600" dirty="0"/>
          </a:p>
        </p:txBody>
      </p:sp>
      <p:cxnSp>
        <p:nvCxnSpPr>
          <p:cNvPr id="74" name="直线箭头连接符 73">
            <a:extLst>
              <a:ext uri="{FF2B5EF4-FFF2-40B4-BE49-F238E27FC236}">
                <a16:creationId xmlns:a16="http://schemas.microsoft.com/office/drawing/2014/main" id="{0ECE1274-7532-C37D-35A0-DAE1F0ED50C1}"/>
              </a:ext>
            </a:extLst>
          </p:cNvPr>
          <p:cNvCxnSpPr>
            <a:cxnSpLocks/>
          </p:cNvCxnSpPr>
          <p:nvPr/>
        </p:nvCxnSpPr>
        <p:spPr>
          <a:xfrm>
            <a:off x="7521147" y="879411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线箭头连接符 75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8086811" y="879411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线箭头连接符 76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8655771" y="859057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线箭头连接符 77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9204411" y="879411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线箭头连接符 78">
            <a:extLst>
              <a:ext uri="{FF2B5EF4-FFF2-40B4-BE49-F238E27FC236}">
                <a16:creationId xmlns:a16="http://schemas.microsoft.com/office/drawing/2014/main" id="{971D7F6D-852B-1FA1-D805-0963D0435963}"/>
              </a:ext>
            </a:extLst>
          </p:cNvPr>
          <p:cNvCxnSpPr>
            <a:cxnSpLocks/>
          </p:cNvCxnSpPr>
          <p:nvPr/>
        </p:nvCxnSpPr>
        <p:spPr>
          <a:xfrm>
            <a:off x="9783531" y="3429000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线箭头连接符 79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10362651" y="3406878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线箭头连接符 80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10911291" y="3406878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线箭头连接符 81">
            <a:extLst>
              <a:ext uri="{FF2B5EF4-FFF2-40B4-BE49-F238E27FC236}">
                <a16:creationId xmlns:a16="http://schemas.microsoft.com/office/drawing/2014/main" id="{4E5C0BB4-7E84-344B-B9B8-8674456D0563}"/>
              </a:ext>
            </a:extLst>
          </p:cNvPr>
          <p:cNvCxnSpPr>
            <a:cxnSpLocks/>
          </p:cNvCxnSpPr>
          <p:nvPr/>
        </p:nvCxnSpPr>
        <p:spPr>
          <a:xfrm>
            <a:off x="11419291" y="3429000"/>
            <a:ext cx="0" cy="33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>
            <a:extLst>
              <a:ext uri="{FF2B5EF4-FFF2-40B4-BE49-F238E27FC236}">
                <a16:creationId xmlns:a16="http://schemas.microsoft.com/office/drawing/2014/main" id="{386A0ACB-D3E2-4116-69B0-3B9F8ED9F9C2}"/>
              </a:ext>
            </a:extLst>
          </p:cNvPr>
          <p:cNvSpPr txBox="1"/>
          <p:nvPr/>
        </p:nvSpPr>
        <p:spPr>
          <a:xfrm rot="18900000">
            <a:off x="2647916" y="210809"/>
            <a:ext cx="102624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050" dirty="0"/>
              <a:t>siRNA-Control</a:t>
            </a: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50936BD9-4513-914A-886F-A67F83DD64AE}"/>
              </a:ext>
            </a:extLst>
          </p:cNvPr>
          <p:cNvSpPr txBox="1"/>
          <p:nvPr/>
        </p:nvSpPr>
        <p:spPr>
          <a:xfrm rot="-2700000">
            <a:off x="3119242" y="49989"/>
            <a:ext cx="14285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050" dirty="0"/>
              <a:t>siRNA-RNF5</a:t>
            </a:r>
            <a:endParaRPr kumimoji="1" lang="zh-CN" altLang="en-US" sz="1050" dirty="0"/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D35F85F1-B0EA-433C-5063-3BD37515D713}"/>
              </a:ext>
            </a:extLst>
          </p:cNvPr>
          <p:cNvSpPr txBox="1"/>
          <p:nvPr/>
        </p:nvSpPr>
        <p:spPr>
          <a:xfrm rot="-2700000">
            <a:off x="3815709" y="217331"/>
            <a:ext cx="883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050" dirty="0"/>
              <a:t>OE-Control</a:t>
            </a:r>
            <a:endParaRPr kumimoji="1" lang="zh-CN" altLang="en-US" sz="1050" dirty="0"/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80FD7E99-4C06-62BB-3290-1FA7F29DAAB5}"/>
              </a:ext>
            </a:extLst>
          </p:cNvPr>
          <p:cNvSpPr txBox="1"/>
          <p:nvPr/>
        </p:nvSpPr>
        <p:spPr>
          <a:xfrm rot="-2700000">
            <a:off x="4395035" y="278132"/>
            <a:ext cx="7585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100" dirty="0"/>
              <a:t>OE-RNF5</a:t>
            </a:r>
            <a:endParaRPr kumimoji="1" lang="zh-CN" altLang="en-US" sz="1100" dirty="0"/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086CBED5-1FC1-0B6F-FC71-F7B069D53F94}"/>
              </a:ext>
            </a:extLst>
          </p:cNvPr>
          <p:cNvSpPr txBox="1"/>
          <p:nvPr/>
        </p:nvSpPr>
        <p:spPr>
          <a:xfrm rot="18900000">
            <a:off x="1440826" y="1908505"/>
            <a:ext cx="102624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050" dirty="0"/>
              <a:t>siRNA-Control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5FFECCF8-578C-A3C7-7FF6-290FA23EB045}"/>
              </a:ext>
            </a:extLst>
          </p:cNvPr>
          <p:cNvSpPr txBox="1"/>
          <p:nvPr/>
        </p:nvSpPr>
        <p:spPr>
          <a:xfrm rot="18900000">
            <a:off x="2886885" y="4322432"/>
            <a:ext cx="102624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050" dirty="0"/>
              <a:t>siRNA-Control</a:t>
            </a: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46B8193E-9C5D-7743-CC10-CD042356929F}"/>
              </a:ext>
            </a:extLst>
          </p:cNvPr>
          <p:cNvSpPr txBox="1"/>
          <p:nvPr/>
        </p:nvSpPr>
        <p:spPr>
          <a:xfrm rot="18900000">
            <a:off x="7146481" y="505737"/>
            <a:ext cx="102624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050" dirty="0"/>
              <a:t>siRNA-Control</a:t>
            </a:r>
          </a:p>
        </p:txBody>
      </p:sp>
      <p:sp>
        <p:nvSpPr>
          <p:cNvPr id="75" name="文本框 74">
            <a:extLst>
              <a:ext uri="{FF2B5EF4-FFF2-40B4-BE49-F238E27FC236}">
                <a16:creationId xmlns:a16="http://schemas.microsoft.com/office/drawing/2014/main" id="{A92D49EB-DFFF-0544-D087-465226ADB239}"/>
              </a:ext>
            </a:extLst>
          </p:cNvPr>
          <p:cNvSpPr txBox="1"/>
          <p:nvPr/>
        </p:nvSpPr>
        <p:spPr>
          <a:xfrm rot="18900000">
            <a:off x="9385395" y="3029674"/>
            <a:ext cx="102624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050" dirty="0"/>
              <a:t>siRNA-Control</a:t>
            </a: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id="{20C196CD-B101-A8F0-890C-900A95406C44}"/>
              </a:ext>
            </a:extLst>
          </p:cNvPr>
          <p:cNvSpPr txBox="1"/>
          <p:nvPr/>
        </p:nvSpPr>
        <p:spPr>
          <a:xfrm rot="-2700000">
            <a:off x="1988731" y="1733670"/>
            <a:ext cx="14285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050" dirty="0"/>
              <a:t>siRNA-RNF5</a:t>
            </a:r>
            <a:endParaRPr kumimoji="1" lang="zh-CN" altLang="en-US" sz="1050" dirty="0"/>
          </a:p>
        </p:txBody>
      </p:sp>
      <p:sp>
        <p:nvSpPr>
          <p:cNvPr id="84" name="文本框 83">
            <a:extLst>
              <a:ext uri="{FF2B5EF4-FFF2-40B4-BE49-F238E27FC236}">
                <a16:creationId xmlns:a16="http://schemas.microsoft.com/office/drawing/2014/main" id="{F7A7F71F-D05D-0076-0865-406E84752361}"/>
              </a:ext>
            </a:extLst>
          </p:cNvPr>
          <p:cNvSpPr txBox="1"/>
          <p:nvPr/>
        </p:nvSpPr>
        <p:spPr>
          <a:xfrm rot="-2700000">
            <a:off x="3464930" y="4191634"/>
            <a:ext cx="14285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050" dirty="0"/>
              <a:t>siRNA-RNF5</a:t>
            </a:r>
            <a:endParaRPr kumimoji="1" lang="zh-CN" altLang="en-US" sz="1050" dirty="0"/>
          </a:p>
        </p:txBody>
      </p:sp>
      <p:sp>
        <p:nvSpPr>
          <p:cNvPr id="85" name="文本框 84">
            <a:extLst>
              <a:ext uri="{FF2B5EF4-FFF2-40B4-BE49-F238E27FC236}">
                <a16:creationId xmlns:a16="http://schemas.microsoft.com/office/drawing/2014/main" id="{0612F2D7-5B57-6183-91D1-541DC20FB31C}"/>
              </a:ext>
            </a:extLst>
          </p:cNvPr>
          <p:cNvSpPr txBox="1"/>
          <p:nvPr/>
        </p:nvSpPr>
        <p:spPr>
          <a:xfrm rot="-2700000">
            <a:off x="7698764" y="406293"/>
            <a:ext cx="14285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050" dirty="0"/>
              <a:t>siRNA-RNF5</a:t>
            </a:r>
            <a:endParaRPr kumimoji="1" lang="zh-CN" altLang="en-US" sz="1050" dirty="0"/>
          </a:p>
        </p:txBody>
      </p:sp>
      <p:sp>
        <p:nvSpPr>
          <p:cNvPr id="86" name="文本框 85">
            <a:extLst>
              <a:ext uri="{FF2B5EF4-FFF2-40B4-BE49-F238E27FC236}">
                <a16:creationId xmlns:a16="http://schemas.microsoft.com/office/drawing/2014/main" id="{0DEC2CB0-A5E3-D545-2626-C0BF9E8AF0BF}"/>
              </a:ext>
            </a:extLst>
          </p:cNvPr>
          <p:cNvSpPr txBox="1"/>
          <p:nvPr/>
        </p:nvSpPr>
        <p:spPr>
          <a:xfrm rot="-2700000">
            <a:off x="9967933" y="2916621"/>
            <a:ext cx="14285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050" dirty="0"/>
              <a:t>siRNA-RNF5</a:t>
            </a:r>
            <a:endParaRPr kumimoji="1" lang="zh-CN" altLang="en-US" sz="1050" dirty="0"/>
          </a:p>
        </p:txBody>
      </p:sp>
      <p:sp>
        <p:nvSpPr>
          <p:cNvPr id="87" name="文本框 86">
            <a:extLst>
              <a:ext uri="{FF2B5EF4-FFF2-40B4-BE49-F238E27FC236}">
                <a16:creationId xmlns:a16="http://schemas.microsoft.com/office/drawing/2014/main" id="{3E90E5B8-80CC-E1F6-9551-095DB15267E4}"/>
              </a:ext>
            </a:extLst>
          </p:cNvPr>
          <p:cNvSpPr txBox="1"/>
          <p:nvPr/>
        </p:nvSpPr>
        <p:spPr>
          <a:xfrm rot="-2700000">
            <a:off x="2554348" y="1923986"/>
            <a:ext cx="883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050" dirty="0"/>
              <a:t>OE-Control</a:t>
            </a:r>
            <a:endParaRPr kumimoji="1" lang="zh-CN" altLang="en-US" sz="1050" dirty="0"/>
          </a:p>
        </p:txBody>
      </p:sp>
      <p:sp>
        <p:nvSpPr>
          <p:cNvPr id="88" name="文本框 87">
            <a:extLst>
              <a:ext uri="{FF2B5EF4-FFF2-40B4-BE49-F238E27FC236}">
                <a16:creationId xmlns:a16="http://schemas.microsoft.com/office/drawing/2014/main" id="{AABEB15D-A688-F496-DA8C-49CD1DB98B03}"/>
              </a:ext>
            </a:extLst>
          </p:cNvPr>
          <p:cNvSpPr txBox="1"/>
          <p:nvPr/>
        </p:nvSpPr>
        <p:spPr>
          <a:xfrm rot="-2700000">
            <a:off x="4049254" y="4397610"/>
            <a:ext cx="883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050" dirty="0"/>
              <a:t>OE-Control</a:t>
            </a:r>
            <a:endParaRPr kumimoji="1" lang="zh-CN" altLang="en-US" sz="1050" dirty="0"/>
          </a:p>
        </p:txBody>
      </p:sp>
      <p:sp>
        <p:nvSpPr>
          <p:cNvPr id="89" name="文本框 88">
            <a:extLst>
              <a:ext uri="{FF2B5EF4-FFF2-40B4-BE49-F238E27FC236}">
                <a16:creationId xmlns:a16="http://schemas.microsoft.com/office/drawing/2014/main" id="{0B205E11-420E-DE89-F2D5-7BF699B6E723}"/>
              </a:ext>
            </a:extLst>
          </p:cNvPr>
          <p:cNvSpPr txBox="1"/>
          <p:nvPr/>
        </p:nvSpPr>
        <p:spPr>
          <a:xfrm rot="-2700000">
            <a:off x="8425497" y="567634"/>
            <a:ext cx="883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050" dirty="0"/>
              <a:t>OE-Control</a:t>
            </a:r>
            <a:endParaRPr kumimoji="1" lang="zh-CN" altLang="en-US" sz="1050" dirty="0"/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id="{CFF0E8CA-5B45-82EC-7CD6-5F69AA2A91ED}"/>
              </a:ext>
            </a:extLst>
          </p:cNvPr>
          <p:cNvSpPr txBox="1"/>
          <p:nvPr/>
        </p:nvSpPr>
        <p:spPr>
          <a:xfrm rot="-2700000">
            <a:off x="10566938" y="3111802"/>
            <a:ext cx="883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050" dirty="0"/>
              <a:t>OE-Control</a:t>
            </a:r>
            <a:endParaRPr kumimoji="1" lang="zh-CN" altLang="en-US" sz="1050" dirty="0"/>
          </a:p>
        </p:txBody>
      </p:sp>
      <p:sp>
        <p:nvSpPr>
          <p:cNvPr id="91" name="文本框 90">
            <a:extLst>
              <a:ext uri="{FF2B5EF4-FFF2-40B4-BE49-F238E27FC236}">
                <a16:creationId xmlns:a16="http://schemas.microsoft.com/office/drawing/2014/main" id="{3ED8F464-1583-F7DE-238C-2380DAD2AD77}"/>
              </a:ext>
            </a:extLst>
          </p:cNvPr>
          <p:cNvSpPr txBox="1"/>
          <p:nvPr/>
        </p:nvSpPr>
        <p:spPr>
          <a:xfrm rot="-2700000">
            <a:off x="3207577" y="1972949"/>
            <a:ext cx="7585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100" dirty="0"/>
              <a:t>OE-RNF5</a:t>
            </a:r>
            <a:endParaRPr kumimoji="1" lang="zh-CN" altLang="en-US" sz="1100" dirty="0"/>
          </a:p>
        </p:txBody>
      </p:sp>
      <p:sp>
        <p:nvSpPr>
          <p:cNvPr id="92" name="文本框 91">
            <a:extLst>
              <a:ext uri="{FF2B5EF4-FFF2-40B4-BE49-F238E27FC236}">
                <a16:creationId xmlns:a16="http://schemas.microsoft.com/office/drawing/2014/main" id="{BB713CB9-0659-88B1-07CE-8DA536DFA311}"/>
              </a:ext>
            </a:extLst>
          </p:cNvPr>
          <p:cNvSpPr txBox="1"/>
          <p:nvPr/>
        </p:nvSpPr>
        <p:spPr>
          <a:xfrm rot="-2700000">
            <a:off x="4650399" y="4390209"/>
            <a:ext cx="7585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100" dirty="0"/>
              <a:t>OE-RNF5</a:t>
            </a:r>
            <a:endParaRPr kumimoji="1" lang="zh-CN" altLang="en-US" sz="1100" dirty="0"/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2E2528B1-3AB2-EDCE-18A7-FDAF1B3095B9}"/>
              </a:ext>
            </a:extLst>
          </p:cNvPr>
          <p:cNvSpPr txBox="1"/>
          <p:nvPr/>
        </p:nvSpPr>
        <p:spPr>
          <a:xfrm rot="-2700000">
            <a:off x="8994912" y="603003"/>
            <a:ext cx="7585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100" dirty="0"/>
              <a:t>OE-RNF5</a:t>
            </a:r>
            <a:endParaRPr kumimoji="1" lang="zh-CN" altLang="en-US" sz="1100" dirty="0"/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CEE09CAB-80D9-2632-8EB9-1A4F82EC4D20}"/>
              </a:ext>
            </a:extLst>
          </p:cNvPr>
          <p:cNvSpPr txBox="1"/>
          <p:nvPr/>
        </p:nvSpPr>
        <p:spPr>
          <a:xfrm rot="-2700000">
            <a:off x="11094836" y="3163126"/>
            <a:ext cx="7585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100" dirty="0"/>
              <a:t>OE-RNF5</a:t>
            </a:r>
            <a:endParaRPr kumimoji="1"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301942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79FD742C-564B-2051-1EAC-4B0B968684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4784" y="3492497"/>
            <a:ext cx="8380317" cy="740586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2B9D10B2-6659-53BB-EC68-9912612D3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4784" y="2220004"/>
            <a:ext cx="8107466" cy="779564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B2DDEA8-C71F-B870-ED98-C3DB8477507E}"/>
              </a:ext>
            </a:extLst>
          </p:cNvPr>
          <p:cNvSpPr txBox="1"/>
          <p:nvPr/>
        </p:nvSpPr>
        <p:spPr>
          <a:xfrm>
            <a:off x="958251" y="1568407"/>
            <a:ext cx="13165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Figure4A</a:t>
            </a:r>
            <a:r>
              <a:rPr kumimoji="1" lang="zh-CN" altLang="en-US" dirty="0"/>
              <a:t>                   </a:t>
            </a:r>
            <a:endParaRPr kumimoji="1" lang="en-US" altLang="zh-CN" dirty="0"/>
          </a:p>
          <a:p>
            <a:endParaRPr kumimoji="1" lang="en-US" altLang="zh-CN" dirty="0"/>
          </a:p>
          <a:p>
            <a:endParaRPr kumimoji="1" lang="en-US" altLang="zh-CN" dirty="0"/>
          </a:p>
          <a:p>
            <a:r>
              <a:rPr kumimoji="1" lang="en-US" altLang="zh-CN" dirty="0"/>
              <a:t>RNF5</a:t>
            </a:r>
          </a:p>
          <a:p>
            <a:r>
              <a:rPr kumimoji="1" lang="en-US" altLang="zh-CN" dirty="0"/>
              <a:t>20kDa</a:t>
            </a:r>
          </a:p>
          <a:p>
            <a:endParaRPr kumimoji="1" lang="en-US" altLang="zh-CN" dirty="0"/>
          </a:p>
          <a:p>
            <a:endParaRPr kumimoji="1" lang="en-US" altLang="zh-CN" dirty="0"/>
          </a:p>
          <a:p>
            <a:r>
              <a:rPr kumimoji="1" lang="en-US" altLang="zh-CN" dirty="0"/>
              <a:t>GAPDH</a:t>
            </a:r>
          </a:p>
          <a:p>
            <a:r>
              <a:rPr kumimoji="1" lang="en-US" altLang="zh-CN" dirty="0"/>
              <a:t>36kDa</a:t>
            </a:r>
            <a:endParaRPr kumimoji="1"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99AF89B-78D6-3618-A853-BE4D66FC5A10}"/>
              </a:ext>
            </a:extLst>
          </p:cNvPr>
          <p:cNvSpPr txBox="1"/>
          <p:nvPr/>
        </p:nvSpPr>
        <p:spPr>
          <a:xfrm rot="-2700000">
            <a:off x="7205273" y="1001333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siRNA-Control</a:t>
            </a:r>
          </a:p>
        </p:txBody>
      </p:sp>
      <p:sp>
        <p:nvSpPr>
          <p:cNvPr id="8" name="文本框 14">
            <a:extLst>
              <a:ext uri="{FF2B5EF4-FFF2-40B4-BE49-F238E27FC236}">
                <a16:creationId xmlns:a16="http://schemas.microsoft.com/office/drawing/2014/main" id="{B8EE4BA1-6E5A-189B-D238-E390B502EB19}"/>
              </a:ext>
            </a:extLst>
          </p:cNvPr>
          <p:cNvSpPr txBox="1"/>
          <p:nvPr/>
        </p:nvSpPr>
        <p:spPr>
          <a:xfrm rot="-2700000">
            <a:off x="7943528" y="1073293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dirty="0"/>
              <a:t>siRNA-RNF5</a:t>
            </a:r>
            <a:endParaRPr kumimoji="1" lang="zh-CN" altLang="en-US" dirty="0"/>
          </a:p>
        </p:txBody>
      </p:sp>
      <p:cxnSp>
        <p:nvCxnSpPr>
          <p:cNvPr id="10" name="直线箭头连接符 9">
            <a:extLst>
              <a:ext uri="{FF2B5EF4-FFF2-40B4-BE49-F238E27FC236}">
                <a16:creationId xmlns:a16="http://schemas.microsoft.com/office/drawing/2014/main" id="{0CBA61BC-CFE7-B53C-9D7E-41A8CB5230DE}"/>
              </a:ext>
            </a:extLst>
          </p:cNvPr>
          <p:cNvCxnSpPr/>
          <p:nvPr/>
        </p:nvCxnSpPr>
        <p:spPr>
          <a:xfrm>
            <a:off x="7620000" y="1893623"/>
            <a:ext cx="0" cy="3263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线箭头连接符 10">
            <a:extLst>
              <a:ext uri="{FF2B5EF4-FFF2-40B4-BE49-F238E27FC236}">
                <a16:creationId xmlns:a16="http://schemas.microsoft.com/office/drawing/2014/main" id="{AE703A9C-295B-3D28-74C0-6304C24FF968}"/>
              </a:ext>
            </a:extLst>
          </p:cNvPr>
          <p:cNvCxnSpPr/>
          <p:nvPr/>
        </p:nvCxnSpPr>
        <p:spPr>
          <a:xfrm>
            <a:off x="8343900" y="1893623"/>
            <a:ext cx="0" cy="3263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线箭头连接符 11">
            <a:extLst>
              <a:ext uri="{FF2B5EF4-FFF2-40B4-BE49-F238E27FC236}">
                <a16:creationId xmlns:a16="http://schemas.microsoft.com/office/drawing/2014/main" id="{0CBA61BC-CFE7-B53C-9D7E-41A8CB5230DE}"/>
              </a:ext>
            </a:extLst>
          </p:cNvPr>
          <p:cNvCxnSpPr/>
          <p:nvPr/>
        </p:nvCxnSpPr>
        <p:spPr>
          <a:xfrm>
            <a:off x="7639050" y="3102619"/>
            <a:ext cx="0" cy="3263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线箭头连接符 12">
            <a:extLst>
              <a:ext uri="{FF2B5EF4-FFF2-40B4-BE49-F238E27FC236}">
                <a16:creationId xmlns:a16="http://schemas.microsoft.com/office/drawing/2014/main" id="{0CBA61BC-CFE7-B53C-9D7E-41A8CB5230DE}"/>
              </a:ext>
            </a:extLst>
          </p:cNvPr>
          <p:cNvCxnSpPr/>
          <p:nvPr/>
        </p:nvCxnSpPr>
        <p:spPr>
          <a:xfrm>
            <a:off x="8324850" y="3102619"/>
            <a:ext cx="0" cy="3263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6358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小动物&#10;&#10;中度可信度描述已自动生成">
            <a:extLst>
              <a:ext uri="{FF2B5EF4-FFF2-40B4-BE49-F238E27FC236}">
                <a16:creationId xmlns:a16="http://schemas.microsoft.com/office/drawing/2014/main" id="{7799D39F-2FB2-31EB-6A06-623A211F6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748" y="2984842"/>
            <a:ext cx="2155067" cy="278073"/>
          </a:xfrm>
          <a:prstGeom prst="rect">
            <a:avLst/>
          </a:prstGeom>
        </p:spPr>
      </p:pic>
      <p:pic>
        <p:nvPicPr>
          <p:cNvPr id="7" name="图片 6" descr="屏幕上写着字&#10;&#10;描述已自动生成">
            <a:extLst>
              <a:ext uri="{FF2B5EF4-FFF2-40B4-BE49-F238E27FC236}">
                <a16:creationId xmlns:a16="http://schemas.microsoft.com/office/drawing/2014/main" id="{4C7F24E9-85AF-B7AA-2B70-E9E975CC73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333" t="54348" b="27847"/>
          <a:stretch/>
        </p:blipFill>
        <p:spPr>
          <a:xfrm>
            <a:off x="917147" y="1500781"/>
            <a:ext cx="4970556" cy="1328573"/>
          </a:xfrm>
          <a:prstGeom prst="rect">
            <a:avLst/>
          </a:prstGeom>
        </p:spPr>
      </p:pic>
      <p:pic>
        <p:nvPicPr>
          <p:cNvPr id="13" name="图片 12" descr="图形用户界面&#10;&#10;低可信度描述已自动生成">
            <a:extLst>
              <a:ext uri="{FF2B5EF4-FFF2-40B4-BE49-F238E27FC236}">
                <a16:creationId xmlns:a16="http://schemas.microsoft.com/office/drawing/2014/main" id="{93741A21-17C3-760D-D221-E0106EC02F4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659" t="2786" b="7948"/>
          <a:stretch/>
        </p:blipFill>
        <p:spPr>
          <a:xfrm>
            <a:off x="812995" y="3338262"/>
            <a:ext cx="4970555" cy="599873"/>
          </a:xfrm>
          <a:prstGeom prst="rect">
            <a:avLst/>
          </a:prstGeom>
        </p:spPr>
      </p:pic>
      <p:pic>
        <p:nvPicPr>
          <p:cNvPr id="17" name="图片 16" descr="张着嘴&#10;&#10;中度可信度描述已自动生成">
            <a:extLst>
              <a:ext uri="{FF2B5EF4-FFF2-40B4-BE49-F238E27FC236}">
                <a16:creationId xmlns:a16="http://schemas.microsoft.com/office/drawing/2014/main" id="{83D26593-8FA5-D12C-F0C1-EFF85F0B81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5586" y="2298207"/>
            <a:ext cx="2270932" cy="324419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1D4ED665-3CEA-E367-A718-C25481C7CDB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02549" y="3098413"/>
            <a:ext cx="4889451" cy="393937"/>
          </a:xfrm>
          <a:prstGeom prst="rect">
            <a:avLst/>
          </a:prstGeom>
        </p:spPr>
      </p:pic>
      <p:sp>
        <p:nvSpPr>
          <p:cNvPr id="22" name="文本框 21">
            <a:extLst>
              <a:ext uri="{FF2B5EF4-FFF2-40B4-BE49-F238E27FC236}">
                <a16:creationId xmlns:a16="http://schemas.microsoft.com/office/drawing/2014/main" id="{FD3109B0-0D09-CEA2-445C-78DD53E3E7F4}"/>
              </a:ext>
            </a:extLst>
          </p:cNvPr>
          <p:cNvSpPr txBox="1"/>
          <p:nvPr/>
        </p:nvSpPr>
        <p:spPr>
          <a:xfrm>
            <a:off x="104891" y="308175"/>
            <a:ext cx="1072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Figure6A</a:t>
            </a:r>
            <a:endParaRPr kumimoji="1" lang="zh-CN" altLang="en-US" dirty="0"/>
          </a:p>
        </p:txBody>
      </p:sp>
      <p:cxnSp>
        <p:nvCxnSpPr>
          <p:cNvPr id="24" name="直线箭头连接符 23">
            <a:extLst>
              <a:ext uri="{FF2B5EF4-FFF2-40B4-BE49-F238E27FC236}">
                <a16:creationId xmlns:a16="http://schemas.microsoft.com/office/drawing/2014/main" id="{6D64608D-960B-F9F8-5046-DF778540A6E4}"/>
              </a:ext>
            </a:extLst>
          </p:cNvPr>
          <p:cNvCxnSpPr>
            <a:cxnSpLocks/>
          </p:cNvCxnSpPr>
          <p:nvPr/>
        </p:nvCxnSpPr>
        <p:spPr>
          <a:xfrm>
            <a:off x="1514232" y="1245485"/>
            <a:ext cx="0" cy="11012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线箭头连接符 24">
            <a:extLst>
              <a:ext uri="{FF2B5EF4-FFF2-40B4-BE49-F238E27FC236}">
                <a16:creationId xmlns:a16="http://schemas.microsoft.com/office/drawing/2014/main" id="{224F82F8-25FB-C0FD-4F17-C3D7E155F0AB}"/>
              </a:ext>
            </a:extLst>
          </p:cNvPr>
          <p:cNvCxnSpPr>
            <a:cxnSpLocks/>
          </p:cNvCxnSpPr>
          <p:nvPr/>
        </p:nvCxnSpPr>
        <p:spPr>
          <a:xfrm>
            <a:off x="2121282" y="1245485"/>
            <a:ext cx="0" cy="11012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AC530C8E-C37C-BA9F-A68B-BE77A137C247}"/>
              </a:ext>
            </a:extLst>
          </p:cNvPr>
          <p:cNvSpPr txBox="1"/>
          <p:nvPr/>
        </p:nvSpPr>
        <p:spPr>
          <a:xfrm>
            <a:off x="0" y="3295631"/>
            <a:ext cx="1502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GAPDH</a:t>
            </a:r>
          </a:p>
          <a:p>
            <a:r>
              <a:rPr kumimoji="1" lang="en-US" altLang="zh-CN" dirty="0"/>
              <a:t>36kDa</a:t>
            </a:r>
            <a:endParaRPr kumimoji="1" lang="zh-CN" altLang="en-US" dirty="0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5366C160-D4D8-136B-C757-C6281C159FAD}"/>
              </a:ext>
            </a:extLst>
          </p:cNvPr>
          <p:cNvSpPr txBox="1"/>
          <p:nvPr/>
        </p:nvSpPr>
        <p:spPr>
          <a:xfrm>
            <a:off x="6414700" y="3015096"/>
            <a:ext cx="14164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GAPDH</a:t>
            </a:r>
          </a:p>
          <a:p>
            <a:r>
              <a:rPr kumimoji="1" lang="en-US" altLang="zh-CN" dirty="0"/>
              <a:t>36kDa</a:t>
            </a:r>
            <a:endParaRPr kumimoji="1" lang="zh-CN" altLang="en-US" dirty="0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314626CE-FB7F-B5CD-ED79-573224B6B94B}"/>
              </a:ext>
            </a:extLst>
          </p:cNvPr>
          <p:cNvSpPr txBox="1"/>
          <p:nvPr/>
        </p:nvSpPr>
        <p:spPr>
          <a:xfrm>
            <a:off x="0" y="2137252"/>
            <a:ext cx="1137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TNF-α</a:t>
            </a:r>
          </a:p>
          <a:p>
            <a:r>
              <a:rPr kumimoji="1" lang="en-US" altLang="zh-CN" dirty="0"/>
              <a:t>17kDa</a:t>
            </a:r>
            <a:endParaRPr kumimoji="1" lang="zh-CN" altLang="en-US" dirty="0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2E965980-8988-3C4C-DDAE-A48B725907E9}"/>
              </a:ext>
            </a:extLst>
          </p:cNvPr>
          <p:cNvSpPr txBox="1"/>
          <p:nvPr/>
        </p:nvSpPr>
        <p:spPr>
          <a:xfrm>
            <a:off x="6414700" y="2183023"/>
            <a:ext cx="1021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IL-6</a:t>
            </a:r>
          </a:p>
          <a:p>
            <a:r>
              <a:rPr kumimoji="1" lang="en-US" altLang="zh-CN" dirty="0"/>
              <a:t>26kDa</a:t>
            </a: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4F1A37BF-7C31-F285-26FE-D0FB09B0C697}"/>
              </a:ext>
            </a:extLst>
          </p:cNvPr>
          <p:cNvSpPr txBox="1"/>
          <p:nvPr/>
        </p:nvSpPr>
        <p:spPr>
          <a:xfrm rot="-2700000">
            <a:off x="1028941" y="492841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siRNA-Control</a:t>
            </a:r>
          </a:p>
        </p:txBody>
      </p:sp>
      <p:sp>
        <p:nvSpPr>
          <p:cNvPr id="47" name="文本框 14">
            <a:extLst>
              <a:ext uri="{FF2B5EF4-FFF2-40B4-BE49-F238E27FC236}">
                <a16:creationId xmlns:a16="http://schemas.microsoft.com/office/drawing/2014/main" id="{90670E54-E308-6B20-4F08-DC843F5106DA}"/>
              </a:ext>
            </a:extLst>
          </p:cNvPr>
          <p:cNvSpPr txBox="1"/>
          <p:nvPr/>
        </p:nvSpPr>
        <p:spPr>
          <a:xfrm rot="-2700000">
            <a:off x="1767197" y="582349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dirty="0"/>
              <a:t>siRNA-RNF5</a:t>
            </a:r>
            <a:endParaRPr kumimoji="1" lang="zh-CN" altLang="en-US" dirty="0"/>
          </a:p>
        </p:txBody>
      </p:sp>
      <p:sp>
        <p:nvSpPr>
          <p:cNvPr id="48" name="文本框 14">
            <a:extLst>
              <a:ext uri="{FF2B5EF4-FFF2-40B4-BE49-F238E27FC236}">
                <a16:creationId xmlns:a16="http://schemas.microsoft.com/office/drawing/2014/main" id="{07BE00FA-FAEF-B6E2-D97F-84FE3038799F}"/>
              </a:ext>
            </a:extLst>
          </p:cNvPr>
          <p:cNvSpPr txBox="1"/>
          <p:nvPr/>
        </p:nvSpPr>
        <p:spPr>
          <a:xfrm rot="-2700000">
            <a:off x="8720755" y="1299036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dirty="0"/>
              <a:t>siRNA-RNF5</a:t>
            </a:r>
            <a:endParaRPr kumimoji="1" lang="zh-CN" altLang="en-US" dirty="0"/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60F09501-3679-775A-9FBE-841BB3E53AD6}"/>
              </a:ext>
            </a:extLst>
          </p:cNvPr>
          <p:cNvSpPr txBox="1"/>
          <p:nvPr/>
        </p:nvSpPr>
        <p:spPr>
          <a:xfrm rot="-2700000">
            <a:off x="8071419" y="1201048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siRNA-Control</a:t>
            </a:r>
          </a:p>
        </p:txBody>
      </p:sp>
      <p:cxnSp>
        <p:nvCxnSpPr>
          <p:cNvPr id="51" name="直线箭头连接符 50">
            <a:extLst>
              <a:ext uri="{FF2B5EF4-FFF2-40B4-BE49-F238E27FC236}">
                <a16:creationId xmlns:a16="http://schemas.microsoft.com/office/drawing/2014/main" id="{538C05C5-0293-C00B-4CB3-D9AA1BC80FC9}"/>
              </a:ext>
            </a:extLst>
          </p:cNvPr>
          <p:cNvCxnSpPr>
            <a:endCxn id="17" idx="0"/>
          </p:cNvCxnSpPr>
          <p:nvPr/>
        </p:nvCxnSpPr>
        <p:spPr>
          <a:xfrm>
            <a:off x="8461052" y="2090326"/>
            <a:ext cx="0" cy="2078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线箭头连接符 51">
            <a:extLst>
              <a:ext uri="{FF2B5EF4-FFF2-40B4-BE49-F238E27FC236}">
                <a16:creationId xmlns:a16="http://schemas.microsoft.com/office/drawing/2014/main" id="{4E952213-D504-F5E5-1EAB-14F43E9037F5}"/>
              </a:ext>
            </a:extLst>
          </p:cNvPr>
          <p:cNvCxnSpPr/>
          <p:nvPr/>
        </p:nvCxnSpPr>
        <p:spPr>
          <a:xfrm>
            <a:off x="9053718" y="2089284"/>
            <a:ext cx="0" cy="2078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线箭头连接符 52">
            <a:extLst>
              <a:ext uri="{FF2B5EF4-FFF2-40B4-BE49-F238E27FC236}">
                <a16:creationId xmlns:a16="http://schemas.microsoft.com/office/drawing/2014/main" id="{72DB7AE7-62CB-F962-F5E6-10B466BDC5F4}"/>
              </a:ext>
            </a:extLst>
          </p:cNvPr>
          <p:cNvCxnSpPr/>
          <p:nvPr/>
        </p:nvCxnSpPr>
        <p:spPr>
          <a:xfrm>
            <a:off x="2121282" y="2783583"/>
            <a:ext cx="0" cy="2078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线箭头连接符 53">
            <a:extLst>
              <a:ext uri="{FF2B5EF4-FFF2-40B4-BE49-F238E27FC236}">
                <a16:creationId xmlns:a16="http://schemas.microsoft.com/office/drawing/2014/main" id="{EDF86BA8-0383-38CA-B6B5-C6A6E8067DA7}"/>
              </a:ext>
            </a:extLst>
          </p:cNvPr>
          <p:cNvCxnSpPr/>
          <p:nvPr/>
        </p:nvCxnSpPr>
        <p:spPr>
          <a:xfrm>
            <a:off x="1525551" y="2783583"/>
            <a:ext cx="0" cy="2078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线箭头连接符 54">
            <a:extLst>
              <a:ext uri="{FF2B5EF4-FFF2-40B4-BE49-F238E27FC236}">
                <a16:creationId xmlns:a16="http://schemas.microsoft.com/office/drawing/2014/main" id="{1961F918-2AE5-1290-20D3-3BE3490437DC}"/>
              </a:ext>
            </a:extLst>
          </p:cNvPr>
          <p:cNvCxnSpPr/>
          <p:nvPr/>
        </p:nvCxnSpPr>
        <p:spPr>
          <a:xfrm>
            <a:off x="8461052" y="2870222"/>
            <a:ext cx="0" cy="2078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线箭头连接符 55">
            <a:extLst>
              <a:ext uri="{FF2B5EF4-FFF2-40B4-BE49-F238E27FC236}">
                <a16:creationId xmlns:a16="http://schemas.microsoft.com/office/drawing/2014/main" id="{E8B8C23A-82DB-B31B-DA97-D0A703D9AA5C}"/>
              </a:ext>
            </a:extLst>
          </p:cNvPr>
          <p:cNvCxnSpPr>
            <a:cxnSpLocks/>
          </p:cNvCxnSpPr>
          <p:nvPr/>
        </p:nvCxnSpPr>
        <p:spPr>
          <a:xfrm>
            <a:off x="9053718" y="2887523"/>
            <a:ext cx="0" cy="2078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线箭头连接符 60">
            <a:extLst>
              <a:ext uri="{FF2B5EF4-FFF2-40B4-BE49-F238E27FC236}">
                <a16:creationId xmlns:a16="http://schemas.microsoft.com/office/drawing/2014/main" id="{269DAE16-B5C7-C44B-C4C4-7586AD01317B}"/>
              </a:ext>
            </a:extLst>
          </p:cNvPr>
          <p:cNvCxnSpPr/>
          <p:nvPr/>
        </p:nvCxnSpPr>
        <p:spPr>
          <a:xfrm>
            <a:off x="1525551" y="3262915"/>
            <a:ext cx="0" cy="2294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线箭头连接符 61">
            <a:extLst>
              <a:ext uri="{FF2B5EF4-FFF2-40B4-BE49-F238E27FC236}">
                <a16:creationId xmlns:a16="http://schemas.microsoft.com/office/drawing/2014/main" id="{71A68911-7D47-59AD-3357-D7C04DA63E17}"/>
              </a:ext>
            </a:extLst>
          </p:cNvPr>
          <p:cNvCxnSpPr/>
          <p:nvPr/>
        </p:nvCxnSpPr>
        <p:spPr>
          <a:xfrm>
            <a:off x="2121282" y="3262915"/>
            <a:ext cx="0" cy="2294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3437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88</Words>
  <Application>Microsoft Macintosh PowerPoint</Application>
  <PresentationFormat>宽屏</PresentationFormat>
  <Paragraphs>93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刘 执</dc:creator>
  <cp:lastModifiedBy>刘 执</cp:lastModifiedBy>
  <cp:revision>9</cp:revision>
  <dcterms:created xsi:type="dcterms:W3CDTF">2022-05-16T14:42:42Z</dcterms:created>
  <dcterms:modified xsi:type="dcterms:W3CDTF">2022-05-17T05:09:29Z</dcterms:modified>
</cp:coreProperties>
</file>