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9" r:id="rId3"/>
    <p:sldId id="29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96"/>
      </p:cViewPr>
      <p:guideLst>
        <p:guide orient="horz" pos="10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71A4-17D9-4005-9296-9DE33644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2523D-1461-4EEA-A137-CE28A5FB0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A1353-12BA-49CA-983F-5AB56D0B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C80A3-C44C-4991-B00F-02F80236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D72B5-0891-46D5-BABC-5BA98F9C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4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B0E7-EF88-4B4C-9953-67D3A970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96B37-3633-41C1-966B-0BA931687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38D00-69FD-4407-A502-D8668A21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9BE66-8960-4B9D-A100-EF9C2828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D4584-1B02-4E11-BC1E-6C96F5D1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C734B-1338-4CC5-BB3B-FA61303A3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4136C-F177-4EE6-AB90-ECBCE3C12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5F522-503F-4FDA-972A-CA449A7A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61FAB-04F6-4A95-B638-D84FB279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A217-E912-4FEF-8128-D36E48C3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9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8B18-E31B-49AA-821C-2B2CA21D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A7E3-604A-4916-8EB5-C0C93325B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D59C-AEE1-4C48-A7FC-3898ACD5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7A77-0319-444F-BD1E-ABC42CDF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1DF0-DCA0-40FA-9B26-D1FD78BB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2068-8C8C-4A7C-869D-AF3B14E0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299B7-6350-4CCE-9DFF-D646F4891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DB1D5-6C1A-4F64-BF6E-56322668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11A61-CF27-43B8-A7B2-A8D38F7E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2A41A-3EEE-46E0-A92D-A7D911CC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CE1C-B824-490C-A937-44C63924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1218B-3272-4418-91EE-624B1FC6F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72A99-CFB6-4346-9E93-718CDACE6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7ECCD-616F-4EF7-AEA7-586C1B0C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5111F-0097-4FAC-9CAF-C736A6C2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654E0-43F6-4234-86D4-C8C43091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3067-DDFC-4043-A913-E54BADB4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FDBB1-1368-42FF-9B10-D73DF2FF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BD5AC-983F-43F6-B8C7-B8E475669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D6325-635A-4791-8623-C6BE895AB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F7FC6-04F2-4B39-A873-4C0923F23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1111C-7CF4-405A-A725-650AFD6C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29154-0F62-4442-9A48-1840ECB4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7D8DF-7C06-475E-9D7C-8F9716FA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AAA6-3269-4C3B-8D80-A7725B93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9FCE1-0C2A-449F-9644-91FF9AC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36347-DDC6-46BE-8445-D13EF9C0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069E9-8318-4561-8546-51D85C55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9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C5FEB-CE28-4C01-89BB-F3F8F422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848F7-5710-4416-88E5-7979D3D9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0D96-DAD9-4E7C-AE20-09AA652E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763C-57B5-4A0D-9E58-EB212441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691A5-77F2-42AE-93AD-2C4707035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9D48C-4DB8-4174-AFC2-0931D6969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E57FA-2776-4E62-9601-12858089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15D97-43AE-4094-A97A-87725FA5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4CD0B-B385-4011-9D31-46BCC4AF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3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1216-6A02-452D-AC66-81EDD62E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ED9DC-28D3-4F09-BC78-0DCCEAC3B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45DD-1A66-4EE4-A110-79564293A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90CCF-4DF3-4129-AAA9-595C9BCE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8434B-19B9-4F4C-85F2-4E70436E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F29C4-590B-452D-84EA-7277EE22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4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2831C-55E1-40B3-8824-B4CF5D30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5D0CF-C7AD-4686-A88C-F2C533ABD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C6D7F-B917-4E2C-88D0-C35CF8381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E646-9764-4971-9AF9-356757F3BB6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25E00-FC82-4641-ADEF-3CE72A20B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E3326-8D9B-422B-9AE1-381FE04AB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EDF05-5FB4-4306-949D-3DA6C84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A988B-9FC1-BE85-07DD-0CEAE6D48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49" y="235679"/>
            <a:ext cx="6806184" cy="4706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06D40E-D9B1-717A-A6E7-D7246D01E500}"/>
              </a:ext>
            </a:extLst>
          </p:cNvPr>
          <p:cNvSpPr txBox="1"/>
          <p:nvPr/>
        </p:nvSpPr>
        <p:spPr>
          <a:xfrm>
            <a:off x="2182842" y="5272719"/>
            <a:ext cx="737924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1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Figure S2. </a:t>
            </a:r>
            <a:r>
              <a:rPr lang="en-GB" sz="1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Sequences of pri-miR159a limited to the proposed stem-loop structure from different plants were aligned using T-coffee software. The positions for miR159a.1–5, miR159a.2–5, miR159a.2–3 and miR159a.1–3 are indicated by a horizontal line above each one. Alignment of miR159.2 sequences and surrounding nucleotides within the pri-miR159a precursor for several plant species. The sequence conserved regions with respect to sibling ath-miR159a are highlighted. </a:t>
            </a:r>
            <a:r>
              <a:rPr lang="en-US" sz="1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Colors indicate the consistency of aligned residues with the primary library alignments and the predicted structures: blue to green means low consistency; yellow to red means good consistency.</a:t>
            </a:r>
            <a:r>
              <a:rPr lang="en-GB" sz="1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Positions conserved within subgroups are highlighted for clarity.</a:t>
            </a:r>
            <a:r>
              <a:rPr lang="en-GB" sz="11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4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08402" y="558682"/>
            <a:ext cx="6941939" cy="5065410"/>
            <a:chOff x="1500850" y="1174317"/>
            <a:chExt cx="6941939" cy="50654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2DF44A0-475C-4660-BF67-FA532BA3EB2B}"/>
                </a:ext>
              </a:extLst>
            </p:cNvPr>
            <p:cNvGrpSpPr/>
            <p:nvPr/>
          </p:nvGrpSpPr>
          <p:grpSpPr>
            <a:xfrm>
              <a:off x="7262133" y="1174317"/>
              <a:ext cx="1180656" cy="4949392"/>
              <a:chOff x="542643" y="321483"/>
              <a:chExt cx="1545879" cy="619319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F833727-35F5-42FF-B218-45475A74C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164817">
                <a:off x="542643" y="724714"/>
                <a:ext cx="1545879" cy="5789961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461147-29A3-464C-AB81-0B2117F30AED}"/>
                  </a:ext>
                </a:extLst>
              </p:cNvPr>
              <p:cNvSpPr txBox="1"/>
              <p:nvPr/>
            </p:nvSpPr>
            <p:spPr>
              <a:xfrm>
                <a:off x="1105830" y="321483"/>
                <a:ext cx="707909" cy="346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Mtr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3FFB264-6A0C-4191-AD1D-071C93581AD8}"/>
                </a:ext>
              </a:extLst>
            </p:cNvPr>
            <p:cNvGrpSpPr/>
            <p:nvPr/>
          </p:nvGrpSpPr>
          <p:grpSpPr>
            <a:xfrm rot="364342">
              <a:off x="3761154" y="1190728"/>
              <a:ext cx="1290212" cy="4982946"/>
              <a:chOff x="10061525" y="849203"/>
              <a:chExt cx="1285875" cy="550045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6966242-17AF-499C-81AA-887B9EA5F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1525" y="1278752"/>
                <a:ext cx="1285875" cy="5070902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E47B41-0BF6-42D2-B894-A9D16F6B3594}"/>
                  </a:ext>
                </a:extLst>
              </p:cNvPr>
              <p:cNvSpPr txBox="1"/>
              <p:nvPr/>
            </p:nvSpPr>
            <p:spPr>
              <a:xfrm rot="21235658">
                <a:off x="10150357" y="849203"/>
                <a:ext cx="554820" cy="305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Hbr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B8C8B98-CDBE-40E9-AB38-8BE459B38B8A}"/>
                </a:ext>
              </a:extLst>
            </p:cNvPr>
            <p:cNvGrpSpPr/>
            <p:nvPr/>
          </p:nvGrpSpPr>
          <p:grpSpPr>
            <a:xfrm rot="21406623">
              <a:off x="2748163" y="1179498"/>
              <a:ext cx="886335" cy="4991407"/>
              <a:chOff x="9826270" y="710212"/>
              <a:chExt cx="1056874" cy="6171061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B1FC0A9E-8C4E-40B9-AF37-6D980FA27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6270" y="1215098"/>
                <a:ext cx="872178" cy="5666175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43AD142-0F2E-4E88-82AF-4026560B1B6A}"/>
                  </a:ext>
                </a:extLst>
              </p:cNvPr>
              <p:cNvSpPr txBox="1"/>
              <p:nvPr/>
            </p:nvSpPr>
            <p:spPr>
              <a:xfrm rot="193377">
                <a:off x="10204202" y="710212"/>
                <a:ext cx="678942" cy="342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Cpa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15D1778-6A4F-4038-8E54-0D72D0F46AFE}"/>
                </a:ext>
              </a:extLst>
            </p:cNvPr>
            <p:cNvGrpSpPr/>
            <p:nvPr/>
          </p:nvGrpSpPr>
          <p:grpSpPr>
            <a:xfrm rot="21298686">
              <a:off x="1500850" y="1182910"/>
              <a:ext cx="995439" cy="4957671"/>
              <a:chOff x="11740997" y="768788"/>
              <a:chExt cx="1130908" cy="6129351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345C6D1-0878-45B5-AE8E-299D9D9CD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471057">
                <a:off x="11740997" y="1266241"/>
                <a:ext cx="1066800" cy="5631898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056E222-1EDF-452C-9328-262473164DC1}"/>
                  </a:ext>
                </a:extLst>
              </p:cNvPr>
              <p:cNvSpPr txBox="1"/>
              <p:nvPr/>
            </p:nvSpPr>
            <p:spPr>
              <a:xfrm rot="301314">
                <a:off x="12195892" y="768788"/>
                <a:ext cx="676013" cy="342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Cme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3BA62D8-74BC-4F96-A580-5DF7D0E091E4}"/>
                </a:ext>
              </a:extLst>
            </p:cNvPr>
            <p:cNvGrpSpPr/>
            <p:nvPr/>
          </p:nvGrpSpPr>
          <p:grpSpPr>
            <a:xfrm>
              <a:off x="5298053" y="1174317"/>
              <a:ext cx="682472" cy="5017955"/>
              <a:chOff x="-426720" y="485499"/>
              <a:chExt cx="749348" cy="5656639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B7566B1A-DECD-43CC-8524-54AD988B2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338434">
                <a:off x="-426720" y="959413"/>
                <a:ext cx="749348" cy="5182725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F57A07-C778-4A1B-9D29-FE054B6A04A8}"/>
                  </a:ext>
                </a:extLst>
              </p:cNvPr>
              <p:cNvSpPr txBox="1"/>
              <p:nvPr/>
            </p:nvSpPr>
            <p:spPr>
              <a:xfrm>
                <a:off x="-367595" y="485499"/>
                <a:ext cx="597020" cy="312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Bra-a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D02400-5D35-4BA8-9F65-21C506414AC9}"/>
                </a:ext>
              </a:extLst>
            </p:cNvPr>
            <p:cNvSpPr txBox="1"/>
            <p:nvPr/>
          </p:nvSpPr>
          <p:spPr>
            <a:xfrm>
              <a:off x="6651869" y="1204215"/>
              <a:ext cx="6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Ath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-a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8436" y="1527111"/>
              <a:ext cx="1670449" cy="471261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060683" y="217654"/>
            <a:ext cx="2526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miR159a structure in monocots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9F394-8E06-AD79-2102-99BBB6442D47}"/>
              </a:ext>
            </a:extLst>
          </p:cNvPr>
          <p:cNvSpPr/>
          <p:nvPr/>
        </p:nvSpPr>
        <p:spPr>
          <a:xfrm>
            <a:off x="2101023" y="5898201"/>
            <a:ext cx="6050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 S3. 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Conserved nested miR159a structure in monocots (which possess a single elongated stem-loop). Green: sibling miRNAs got by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blastn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 or MEME motif discovery.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7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58038" y="510566"/>
            <a:ext cx="7161884" cy="5482893"/>
            <a:chOff x="1317011" y="1210680"/>
            <a:chExt cx="7161884" cy="548289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E52F3D3-C277-4FCF-97D8-4132D8DA6484}"/>
                </a:ext>
              </a:extLst>
            </p:cNvPr>
            <p:cNvGrpSpPr/>
            <p:nvPr/>
          </p:nvGrpSpPr>
          <p:grpSpPr>
            <a:xfrm>
              <a:off x="1317011" y="1215715"/>
              <a:ext cx="7161884" cy="5477858"/>
              <a:chOff x="-98697" y="4151"/>
              <a:chExt cx="9684953" cy="686340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6D21510-2863-4C6E-AF50-C04BD9D76B7C}"/>
                  </a:ext>
                </a:extLst>
              </p:cNvPr>
              <p:cNvGrpSpPr/>
              <p:nvPr/>
            </p:nvGrpSpPr>
            <p:grpSpPr>
              <a:xfrm>
                <a:off x="5647574" y="84236"/>
                <a:ext cx="1775751" cy="6783322"/>
                <a:chOff x="2649737" y="28908"/>
                <a:chExt cx="1866172" cy="6937367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71A64A0F-C806-4676-9404-BE6CC487EB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649737" y="620978"/>
                  <a:ext cx="1866172" cy="6345297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B10CE0B-FCA5-432D-94D1-B2C23708EF45}"/>
                    </a:ext>
                  </a:extLst>
                </p:cNvPr>
                <p:cNvSpPr txBox="1"/>
                <p:nvPr/>
              </p:nvSpPr>
              <p:spPr>
                <a:xfrm>
                  <a:off x="3103237" y="28908"/>
                  <a:ext cx="724895" cy="591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Sof</a:t>
                  </a:r>
                  <a:r>
                    <a:rPr lang="en-US" sz="12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-a</a:t>
                  </a:r>
                </a:p>
                <a:p>
                  <a:endPara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DB8A4E1-AB0C-46AD-9353-624481D435AE}"/>
                  </a:ext>
                </a:extLst>
              </p:cNvPr>
              <p:cNvGrpSpPr/>
              <p:nvPr/>
            </p:nvGrpSpPr>
            <p:grpSpPr>
              <a:xfrm>
                <a:off x="3872368" y="84236"/>
                <a:ext cx="1371655" cy="6694543"/>
                <a:chOff x="-2768691" y="92110"/>
                <a:chExt cx="1371655" cy="6694543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4EA6FB91-676A-438E-B519-E643FFF902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2768691" y="591490"/>
                  <a:ext cx="1371655" cy="6195163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777D284-108C-4F8B-B9A4-F98A1C04EF36}"/>
                    </a:ext>
                  </a:extLst>
                </p:cNvPr>
                <p:cNvSpPr txBox="1"/>
                <p:nvPr/>
              </p:nvSpPr>
              <p:spPr>
                <a:xfrm>
                  <a:off x="-2572624" y="92110"/>
                  <a:ext cx="689771" cy="3470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Sbi</a:t>
                  </a:r>
                  <a:r>
                    <a:rPr lang="en-US" sz="12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-a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1C80656-B06B-4C99-A509-EEAC4E33062D}"/>
                  </a:ext>
                </a:extLst>
              </p:cNvPr>
              <p:cNvGrpSpPr/>
              <p:nvPr/>
            </p:nvGrpSpPr>
            <p:grpSpPr>
              <a:xfrm>
                <a:off x="2072683" y="4151"/>
                <a:ext cx="1363545" cy="6691389"/>
                <a:chOff x="8660624" y="-45970"/>
                <a:chExt cx="1363545" cy="669138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892998F8-9AC0-4887-ABD0-BB7CC11ABA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60624" y="390930"/>
                  <a:ext cx="1363545" cy="6254489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3FAC819-EC39-4C7C-92EA-6E59FEEB8326}"/>
                    </a:ext>
                  </a:extLst>
                </p:cNvPr>
                <p:cNvSpPr txBox="1"/>
                <p:nvPr/>
              </p:nvSpPr>
              <p:spPr>
                <a:xfrm>
                  <a:off x="8790453" y="-45970"/>
                  <a:ext cx="713616" cy="3470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Pta</a:t>
                  </a:r>
                  <a:r>
                    <a:rPr lang="en-US" sz="12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-a</a:t>
                  </a:r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850B242-8B40-4CF1-B0CD-8E43AA345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8697" y="511383"/>
                <a:ext cx="1953454" cy="6190897"/>
              </a:xfrm>
              <a:prstGeom prst="rect">
                <a:avLst/>
              </a:prstGeom>
            </p:spPr>
          </p:pic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CC24A29-707C-402C-B1A5-865B4AB14D86}"/>
                  </a:ext>
                </a:extLst>
              </p:cNvPr>
              <p:cNvGrpSpPr/>
              <p:nvPr/>
            </p:nvGrpSpPr>
            <p:grpSpPr>
              <a:xfrm>
                <a:off x="7728651" y="81081"/>
                <a:ext cx="1857605" cy="6786476"/>
                <a:chOff x="3894873" y="97574"/>
                <a:chExt cx="1927169" cy="6818654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A95E09B-339C-4E01-82A5-467FB9D9D1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94873" y="602490"/>
                  <a:ext cx="1927169" cy="6313738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2BD54F0-8C52-4EF5-9F18-C5D5609D516F}"/>
                    </a:ext>
                  </a:extLst>
                </p:cNvPr>
                <p:cNvSpPr txBox="1"/>
                <p:nvPr/>
              </p:nvSpPr>
              <p:spPr>
                <a:xfrm>
                  <a:off x="4439310" y="97574"/>
                  <a:ext cx="738091" cy="3487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Ssp</a:t>
                  </a:r>
                  <a:r>
                    <a:rPr lang="en-US" sz="12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-a</a:t>
                  </a:r>
                </a:p>
              </p:txBody>
            </p: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992AE4-EBC3-4E41-9500-DF3B7E1DB5BF}"/>
                </a:ext>
              </a:extLst>
            </p:cNvPr>
            <p:cNvSpPr txBox="1"/>
            <p:nvPr/>
          </p:nvSpPr>
          <p:spPr>
            <a:xfrm>
              <a:off x="1611505" y="1210680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Osa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-a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592387" y="192643"/>
            <a:ext cx="22445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miR159a structure in dicots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44223" y="6257836"/>
            <a:ext cx="75035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 S3. 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Conserved nested miR159a structure in dicots (which possess different branches near the loop region but have conserved nested miR159a structures). Green: sibling miRNAs got by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blastn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 or MEME motif discovery.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7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206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 M</dc:creator>
  <cp:lastModifiedBy>M</cp:lastModifiedBy>
  <cp:revision>36</cp:revision>
  <dcterms:created xsi:type="dcterms:W3CDTF">2021-04-10T11:30:04Z</dcterms:created>
  <dcterms:modified xsi:type="dcterms:W3CDTF">2022-07-12T08:36:30Z</dcterms:modified>
</cp:coreProperties>
</file>