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9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9"/>
  </p:normalViewPr>
  <p:slideViewPr>
    <p:cSldViewPr snapToGrid="0" snapToObjects="1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8C8DC-68C8-596A-CE0A-2A2316BB1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68166A-DBE8-9F5E-F9DE-AFFCB900E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D9F8A-1BA4-76B9-E965-F217B18D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A8D2A-D04F-0BE9-1626-148F3C8F3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AB1BC-2B39-C287-DE2E-1FB32118B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9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C0384-A9B3-6C99-387D-A3B1E0DA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1ACC7A-3C08-91A8-95B9-BF70CD921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75A4A-CA61-8BD2-A153-0E348FEBB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0E022-10BC-ADBC-ACA2-E1C258C44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8769F-225A-9259-6187-98DA67287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0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E0C2C8-0F83-5E65-B817-34381E312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5C333-EA74-D127-8D65-7EA0F5DAD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17489-0DCF-E0EF-ECC2-4BD32E520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79BF0-06BA-F057-90C9-DF0412B97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E05C4-A598-80B0-E8A9-C8BC64C59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6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192FC-25C6-88DA-7499-005819974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736BC-BFAD-EECF-6FDD-6C169717C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1F4F5-36F2-A0A3-5ADA-2B2885CA5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BECB6-4BC3-3BE3-D3E1-ED660544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788CB-FFD3-4160-1039-07F28886B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6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4B87C-2B05-2E04-4300-69AD4094F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EB7B2-E20B-9FF4-9B8D-6555D4048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40484-91EA-8AE7-18E5-4F43DF1C3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94105-6AAB-B58F-CA8D-E51EF1C91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E106B-4EF4-DD11-BE77-A6DB127D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2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683F1-3BEB-C0EA-C24B-2744257DD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5399A-42CC-17D9-6851-301F0CDE0D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194634-7A83-D8A7-7CB7-D6ADBB2C8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FE025-7F80-7C20-07E9-70694F5A3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291C3-440B-2337-269D-45E2DE99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A27E5-F170-CB99-F2E6-CD4BB23FC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6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DD5F-A591-21FC-87D4-D92656D4E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41D2C-DBF1-AB0E-42B8-849A4CB84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1C9D3A-85BC-DEE4-E89F-7B4A43292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E70E93-D9CA-1D74-6C56-46876D9B33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A9C3-3C71-5C63-9DC5-DD1533BF2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5637C8-5667-52CF-3265-32E2A0B9B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B12EFD-7F98-223B-0CBE-64C6BE73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D02E02-1ED7-4A9D-40CA-F81D1BB12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0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3513C-A545-C0D2-BF07-D3B641C93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F027D6-9E34-7FDA-EDC6-D3126D54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B5936-D01B-734F-B72A-E4BE94185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A9356-7B3D-0A0F-B1B5-83847F24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5669EA-9EA4-4D02-A8BE-9895E09B4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8E5FF-4107-2B4A-1683-4A11206B5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0607C4-3C6A-D407-8D10-D04D42B9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7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BF6FF-C770-9E18-0477-918B10E8F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9CE47-522A-A570-173B-A4FBDC44D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8DD9E-462F-F7ED-E657-1F986CED0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030E8-4BEA-610D-3A57-77E7AA2BC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129F65-EB23-F0E0-701B-E476868BA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C1D4D-58A5-8010-E65C-CB0ADF8B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9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C0B47-E5F0-4748-4373-9E953B7C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8D0E6-7058-615A-BCBA-2C5C10D93A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6E060-D28F-A886-E41C-E58379717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B5F79D-A84D-8499-0943-67F005D2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56CBF-F0AD-1338-0AA6-732D00D0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F6852-A522-5089-A7C5-586D25E67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7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19584C-7795-48E9-951A-2FF02D77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582B1-5E18-775C-5593-A8ACB517E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3BF1A-73BC-FE21-5913-635108A68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297A5-3EEA-1B4C-A23B-A3B8E93F639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0CC6D-AAE2-8527-D37F-A921E8992D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5D941-5476-6455-A4AE-5566FCE0C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1D57A-2C65-2646-9537-69BEE47C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6FEF42-970D-422C-D52A-610863A44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302008"/>
              </p:ext>
            </p:extLst>
          </p:nvPr>
        </p:nvGraphicFramePr>
        <p:xfrm>
          <a:off x="712381" y="127594"/>
          <a:ext cx="10324214" cy="6601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0654">
                  <a:extLst>
                    <a:ext uri="{9D8B030D-6E8A-4147-A177-3AD203B41FA5}">
                      <a16:colId xmlns:a16="http://schemas.microsoft.com/office/drawing/2014/main" val="3603980500"/>
                    </a:ext>
                  </a:extLst>
                </a:gridCol>
                <a:gridCol w="2580654">
                  <a:extLst>
                    <a:ext uri="{9D8B030D-6E8A-4147-A177-3AD203B41FA5}">
                      <a16:colId xmlns:a16="http://schemas.microsoft.com/office/drawing/2014/main" val="3043621147"/>
                    </a:ext>
                  </a:extLst>
                </a:gridCol>
                <a:gridCol w="2581453">
                  <a:extLst>
                    <a:ext uri="{9D8B030D-6E8A-4147-A177-3AD203B41FA5}">
                      <a16:colId xmlns:a16="http://schemas.microsoft.com/office/drawing/2014/main" val="1143763193"/>
                    </a:ext>
                  </a:extLst>
                </a:gridCol>
                <a:gridCol w="2581453">
                  <a:extLst>
                    <a:ext uri="{9D8B030D-6E8A-4147-A177-3AD203B41FA5}">
                      <a16:colId xmlns:a16="http://schemas.microsoft.com/office/drawing/2014/main" val="4136275817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STRATEGIES TO IMPROVE REPRESENTATION &amp; PROFESSIONAL ADVANCEMENT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004059"/>
                  </a:ext>
                </a:extLst>
              </a:tr>
              <a:tr h="212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Individual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Institutional &amp; Organizational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Professional Societies &amp; Editorial Boards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Policy &amp; Oversight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726925"/>
                  </a:ext>
                </a:extLst>
              </a:tr>
              <a:tr h="5807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Seeking mentors, sponsors &amp; allies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Incentivize &amp; promote diversity in recruitment and foster inclusive culture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Promote and facilitate diversity and gender balance in societal activities &amp; events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Policy &amp; legal frameworks to support inclusive and equitable culture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160560"/>
                  </a:ext>
                </a:extLst>
              </a:tr>
              <a:tr h="6480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Amplification through networking and social media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Programs to identify, acknowledge &amp; address gender discrimination and gender specific negative attitudes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Engage women and active sponsorship of women 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Incentivize diversity and recruitment and promotion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48746"/>
                  </a:ext>
                </a:extLst>
              </a:tr>
              <a:tr h="97819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Utilizing digital and social media tools for peer promotion &amp; self-promotion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95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Institutional training programs to increase the awareness and training on:</a:t>
                      </a:r>
                      <a:b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   - gender stereotyping</a:t>
                      </a:r>
                      <a:b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   - conscious and unconscious  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      biases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Diverse and gender balanced panels &amp; editorial boards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Promote gender diversity in leadership ranks</a:t>
                      </a:r>
                    </a:p>
                    <a:p>
                      <a:pPr marL="0" marR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826665"/>
                  </a:ext>
                </a:extLst>
              </a:tr>
              <a:tr h="62732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Building peer support community &amp; strategic partnerships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Establish women leadership councils (WLC) &amp; women resource groups (WRG)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Establish and sponsor women sections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Establish policies to promote gender neutral compensation structures and close gender-based wage gap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66070"/>
                  </a:ext>
                </a:extLst>
              </a:tr>
              <a:tr h="4146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Seize opportunities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Structured programs and pathways for mentoring women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Scholarships and coaching programs for women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Mandate salary equity reviews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813504"/>
                  </a:ext>
                </a:extLst>
              </a:tr>
              <a:tr h="5807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Engaging with women sections in professional societies and organizations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Leadership development &amp; career advancement programs geared towards women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568884"/>
                  </a:ext>
                </a:extLst>
              </a:tr>
              <a:tr h="37765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Resilience training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Active sponsorship of women &amp; build diverse pipeline)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89128"/>
                  </a:ext>
                </a:extLst>
              </a:tr>
              <a:tr h="78376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Seeking education and training programs to navigate identity shifts with career advancement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Promote work culture to facilitate work-life balance and/or Breadwinner-Caregiver responsibilities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505610"/>
                  </a:ext>
                </a:extLst>
              </a:tr>
              <a:tr h="37765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Acknowledging and addressing feelings of “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</a:rPr>
                        <a:t>Impostorism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”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434764"/>
                  </a:ext>
                </a:extLst>
              </a:tr>
              <a:tr h="1746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Gaining agency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4606" marR="24606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608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379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278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Benck, Kelley</dc:creator>
  <cp:lastModifiedBy>Munagala, Mrudula Reddy</cp:lastModifiedBy>
  <cp:revision>8</cp:revision>
  <dcterms:created xsi:type="dcterms:W3CDTF">2022-07-17T11:21:11Z</dcterms:created>
  <dcterms:modified xsi:type="dcterms:W3CDTF">2022-07-19T09:36:30Z</dcterms:modified>
</cp:coreProperties>
</file>