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14400213" cy="27000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9" userDrawn="1">
          <p15:clr>
            <a:srgbClr val="A4A3A4"/>
          </p15:clr>
        </p15:guide>
        <p15:guide id="2" pos="51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7"/>
    <p:restoredTop sz="94674"/>
  </p:normalViewPr>
  <p:slideViewPr>
    <p:cSldViewPr snapToGrid="0">
      <p:cViewPr varScale="1">
        <p:scale>
          <a:sx n="30" d="100"/>
          <a:sy n="30" d="100"/>
        </p:scale>
        <p:origin x="3704" y="264"/>
      </p:cViewPr>
      <p:guideLst>
        <p:guide orient="horz" pos="2789"/>
        <p:guide pos="51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rardN\Downloads\Combined%20final%20Chl%20and%20HPLC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erardi\Desktop\Results\Carotenoids\Carotenoid%20analysis%20-%20HPLC%20Oct%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erardi\Desktop\Results\Carotenoids\Carotenoid%20analysis%20-%20HPLC%20Oct%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erardi\Desktop\Results\Carotenoids\Carotenoid%20analysis%20-%20HPLC%20Oct%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11129762356144"/>
          <c:y val="7.5382803297997639E-2"/>
          <c:w val="0.82178658680988859"/>
          <c:h val="0.838877419474509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A0-440F-A5D0-1835B5F3E0F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Sheet1!$I$11</c:f>
                <c:numCache>
                  <c:formatCode>General</c:formatCode>
                  <c:ptCount val="1"/>
                  <c:pt idx="0">
                    <c:v>1.1431564696222056</c:v>
                  </c:pt>
                </c:numCache>
              </c:numRef>
            </c:plus>
            <c:minus>
              <c:numRef>
                <c:f>Sheet1!$I$11</c:f>
                <c:numCache>
                  <c:formatCode>General</c:formatCode>
                  <c:ptCount val="1"/>
                  <c:pt idx="0">
                    <c:v>1.1431564696222056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Sheet1!$I$10</c:f>
              <c:numCache>
                <c:formatCode>General</c:formatCode>
                <c:ptCount val="1"/>
                <c:pt idx="0">
                  <c:v>15.940229228398392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A0-440F-A5D0-1835B5F3E0F1}"/>
            </c:ext>
          </c:extLst>
        </c:ser>
        <c:ser>
          <c:idx val="1"/>
          <c:order val="1"/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CA0-440F-A5D0-1835B5F3E0F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Sheet1!$I$19</c:f>
                <c:numCache>
                  <c:formatCode>General</c:formatCode>
                  <c:ptCount val="1"/>
                  <c:pt idx="0">
                    <c:v>0.87123325730326484</c:v>
                  </c:pt>
                </c:numCache>
              </c:numRef>
            </c:plus>
            <c:minus>
              <c:numRef>
                <c:f>Sheet1!$I$19</c:f>
                <c:numCache>
                  <c:formatCode>General</c:formatCode>
                  <c:ptCount val="1"/>
                  <c:pt idx="0">
                    <c:v>0.87123325730326484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Sheet1!$I$18</c:f>
              <c:numCache>
                <c:formatCode>General</c:formatCode>
                <c:ptCount val="1"/>
                <c:pt idx="0">
                  <c:v>15.674381498782099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A0-440F-A5D0-1835B5F3E0F1}"/>
            </c:ext>
          </c:extLst>
        </c:ser>
        <c:ser>
          <c:idx val="2"/>
          <c:order val="2"/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A0-440F-A5D0-1835B5F3E0F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Sheet1!$I$27</c:f>
                <c:numCache>
                  <c:formatCode>General</c:formatCode>
                  <c:ptCount val="1"/>
                  <c:pt idx="0">
                    <c:v>0.49214904000412035</c:v>
                  </c:pt>
                </c:numCache>
              </c:numRef>
            </c:plus>
            <c:minus>
              <c:numRef>
                <c:f>Sheet1!$I$27</c:f>
                <c:numCache>
                  <c:formatCode>General</c:formatCode>
                  <c:ptCount val="1"/>
                  <c:pt idx="0">
                    <c:v>0.49214904000412035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Sheet1!$I$26</c:f>
              <c:numCache>
                <c:formatCode>General</c:formatCode>
                <c:ptCount val="1"/>
                <c:pt idx="0">
                  <c:v>13.425443755226198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A0-440F-A5D0-1835B5F3E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1881167"/>
        <c:axId val="2041879984"/>
      </c:barChart>
      <c:catAx>
        <c:axId val="1501881167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879984"/>
        <c:crosses val="autoZero"/>
        <c:auto val="1"/>
        <c:lblAlgn val="ctr"/>
        <c:lblOffset val="100"/>
        <c:noMultiLvlLbl val="0"/>
      </c:catAx>
      <c:valAx>
        <c:axId val="20418799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b="0" i="0" baseline="0" dirty="0">
                    <a:solidFill>
                      <a:schemeClr val="tx1"/>
                    </a:solidFill>
                    <a:effectLst/>
                  </a:rPr>
                  <a:t>Violaxanthin (nmol g FW</a:t>
                </a:r>
                <a:r>
                  <a:rPr lang="en-CA" sz="2200" b="0" i="0" baseline="30000" dirty="0">
                    <a:solidFill>
                      <a:schemeClr val="tx1"/>
                    </a:solidFill>
                    <a:effectLst/>
                  </a:rPr>
                  <a:t>-1</a:t>
                </a:r>
                <a:r>
                  <a:rPr lang="en-CA" sz="2200" b="0" i="0" baseline="0" dirty="0">
                    <a:solidFill>
                      <a:schemeClr val="tx1"/>
                    </a:solidFill>
                    <a:effectLst/>
                  </a:rPr>
                  <a:t>)</a:t>
                </a:r>
                <a:endParaRPr lang="en-CA" sz="220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1881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Sheet1!$C$14</c:f>
                <c:numCache>
                  <c:formatCode>General</c:formatCode>
                  <c:ptCount val="1"/>
                  <c:pt idx="0">
                    <c:v>1.7921776942115632E-2</c:v>
                  </c:pt>
                </c:numCache>
              </c:numRef>
            </c:plus>
            <c:minus>
              <c:numRef>
                <c:f>Sheet1!$C$14</c:f>
                <c:numCache>
                  <c:formatCode>General</c:formatCode>
                  <c:ptCount val="1"/>
                  <c:pt idx="0">
                    <c:v>1.7921776942115632E-2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Sheet1!$C$10</c:f>
              <c:numCache>
                <c:formatCode>0.00</c:formatCode>
                <c:ptCount val="1"/>
                <c:pt idx="0">
                  <c:v>0.69890305311135381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E3-CD43-8B9B-F189214F6E99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rgbClr val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Sheet1!$C$15</c:f>
                <c:numCache>
                  <c:formatCode>General</c:formatCode>
                  <c:ptCount val="1"/>
                  <c:pt idx="0">
                    <c:v>1.4962411690871759E-2</c:v>
                  </c:pt>
                </c:numCache>
              </c:numRef>
            </c:plus>
            <c:minus>
              <c:numRef>
                <c:f>Sheet1!$C$15</c:f>
                <c:numCache>
                  <c:formatCode>General</c:formatCode>
                  <c:ptCount val="1"/>
                  <c:pt idx="0">
                    <c:v>1.4962411690871759E-2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Sheet1!$C$11</c:f>
              <c:numCache>
                <c:formatCode>0.00</c:formatCode>
                <c:ptCount val="1"/>
                <c:pt idx="0">
                  <c:v>0.650785919990296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E3-CD43-8B9B-F189214F6E99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rgbClr val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Sheet1!$C$16</c:f>
                <c:numCache>
                  <c:formatCode>General</c:formatCode>
                  <c:ptCount val="1"/>
                  <c:pt idx="0">
                    <c:v>3.997353413487207E-2</c:v>
                  </c:pt>
                </c:numCache>
              </c:numRef>
            </c:plus>
            <c:minus>
              <c:numRef>
                <c:f>Sheet1!$C$16</c:f>
                <c:numCache>
                  <c:formatCode>General</c:formatCode>
                  <c:ptCount val="1"/>
                  <c:pt idx="0">
                    <c:v>3.997353413487207E-2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Sheet1!$C$12</c:f>
              <c:numCache>
                <c:formatCode>0.00</c:formatCode>
                <c:ptCount val="1"/>
                <c:pt idx="0">
                  <c:v>0.47739292823871921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E3-CD43-8B9B-F189214F6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1881167"/>
        <c:axId val="2041879984"/>
      </c:barChart>
      <c:catAx>
        <c:axId val="1501881167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879984"/>
        <c:crosses val="autoZero"/>
        <c:auto val="1"/>
        <c:lblAlgn val="ctr"/>
        <c:lblOffset val="100"/>
        <c:noMultiLvlLbl val="0"/>
      </c:catAx>
      <c:valAx>
        <c:axId val="20418799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 dirty="0">
                    <a:solidFill>
                      <a:schemeClr val="tx1"/>
                    </a:solidFill>
                  </a:rPr>
                  <a:t>Total</a:t>
                </a:r>
                <a:r>
                  <a:rPr lang="en-US" sz="2200" baseline="0" dirty="0">
                    <a:solidFill>
                      <a:schemeClr val="tx1"/>
                    </a:solidFill>
                  </a:rPr>
                  <a:t> carotenoids (</a:t>
                </a:r>
                <a:r>
                  <a:rPr lang="en-CA" sz="2200" b="0" i="0" u="none" strike="noStrike" baseline="0" dirty="0">
                    <a:solidFill>
                      <a:schemeClr val="tx1"/>
                    </a:solidFill>
                    <a:effectLst/>
                  </a:rPr>
                  <a:t>µg/mL</a:t>
                </a:r>
                <a:r>
                  <a:rPr lang="en-CA" sz="2200" b="0" i="0" u="none" strike="noStrike" baseline="0" dirty="0">
                    <a:solidFill>
                      <a:schemeClr val="tx1"/>
                    </a:solidFill>
                  </a:rPr>
                  <a:t>)</a:t>
                </a:r>
                <a:r>
                  <a:rPr lang="en-US" sz="2200" baseline="0" dirty="0">
                    <a:solidFill>
                      <a:schemeClr val="tx1"/>
                    </a:solidFill>
                  </a:rPr>
                  <a:t> </a:t>
                </a:r>
                <a:endParaRPr lang="en-US" sz="2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1881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113993132205"/>
          <c:y val="3.5967148116680829E-2"/>
          <c:w val="0.81510485651214126"/>
          <c:h val="0.85313414519022002"/>
        </c:manualLayout>
      </c:layout>
      <c:barChart>
        <c:barDir val="col"/>
        <c:grouping val="clustered"/>
        <c:varyColors val="0"/>
        <c:ser>
          <c:idx val="0"/>
          <c:order val="0"/>
          <c:tx>
            <c:v>FR-D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Stats!$D$11</c:f>
                <c:numCache>
                  <c:formatCode>General</c:formatCode>
                  <c:ptCount val="1"/>
                  <c:pt idx="0">
                    <c:v>1.0717394536888458</c:v>
                  </c:pt>
                </c:numCache>
              </c:numRef>
            </c:plus>
            <c:minus>
              <c:numRef>
                <c:f>Stats!$D$11</c:f>
                <c:numCache>
                  <c:formatCode>General</c:formatCode>
                  <c:ptCount val="1"/>
                  <c:pt idx="0">
                    <c:v>1.0717394536888458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(Stats!$E$1,Stats!$F$1,Stats!$G$1)</c:f>
              <c:strCache>
                <c:ptCount val="3"/>
                <c:pt idx="0">
                  <c:v>FR-D</c:v>
                </c:pt>
                <c:pt idx="1">
                  <c:v>FR-E</c:v>
                </c:pt>
                <c:pt idx="2">
                  <c:v>FR-A</c:v>
                </c:pt>
              </c:strCache>
            </c:strRef>
          </c:cat>
          <c:val>
            <c:numRef>
              <c:f>Stats!$D$10</c:f>
              <c:numCache>
                <c:formatCode>General</c:formatCode>
                <c:ptCount val="1"/>
                <c:pt idx="0">
                  <c:v>10.179044767467952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FC-C541-8FAC-285CAAC169AC}"/>
            </c:ext>
          </c:extLst>
        </c:ser>
        <c:ser>
          <c:idx val="1"/>
          <c:order val="1"/>
          <c:tx>
            <c:v>FR-E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Stats!$D$19</c:f>
                <c:numCache>
                  <c:formatCode>General</c:formatCode>
                  <c:ptCount val="1"/>
                  <c:pt idx="0">
                    <c:v>0.95036564840020477</c:v>
                  </c:pt>
                </c:numCache>
              </c:numRef>
            </c:plus>
            <c:minus>
              <c:numRef>
                <c:f>Stats!$D$19</c:f>
                <c:numCache>
                  <c:formatCode>General</c:formatCode>
                  <c:ptCount val="1"/>
                  <c:pt idx="0">
                    <c:v>0.95036564840020477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(Stats!$E$1,Stats!$F$1,Stats!$G$1)</c:f>
              <c:strCache>
                <c:ptCount val="3"/>
                <c:pt idx="0">
                  <c:v>FR-D</c:v>
                </c:pt>
                <c:pt idx="1">
                  <c:v>FR-E</c:v>
                </c:pt>
                <c:pt idx="2">
                  <c:v>FR-A</c:v>
                </c:pt>
              </c:strCache>
            </c:strRef>
          </c:cat>
          <c:val>
            <c:numRef>
              <c:f>Stats!$D$18</c:f>
              <c:numCache>
                <c:formatCode>General</c:formatCode>
                <c:ptCount val="1"/>
                <c:pt idx="0">
                  <c:v>10.658137237792884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FC-C541-8FAC-285CAAC169AC}"/>
            </c:ext>
          </c:extLst>
        </c:ser>
        <c:ser>
          <c:idx val="2"/>
          <c:order val="2"/>
          <c:tx>
            <c:v>FR-A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Stats!$D$27</c:f>
                <c:numCache>
                  <c:formatCode>General</c:formatCode>
                  <c:ptCount val="1"/>
                  <c:pt idx="0">
                    <c:v>0.62104629852763804</c:v>
                  </c:pt>
                </c:numCache>
              </c:numRef>
            </c:plus>
            <c:minus>
              <c:numRef>
                <c:f>Stats!$D$27</c:f>
                <c:numCache>
                  <c:formatCode>General</c:formatCode>
                  <c:ptCount val="1"/>
                  <c:pt idx="0">
                    <c:v>0.62104629852763804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(Stats!$E$1,Stats!$F$1,Stats!$G$1)</c:f>
              <c:strCache>
                <c:ptCount val="3"/>
                <c:pt idx="0">
                  <c:v>FR-D</c:v>
                </c:pt>
                <c:pt idx="1">
                  <c:v>FR-E</c:v>
                </c:pt>
                <c:pt idx="2">
                  <c:v>FR-A</c:v>
                </c:pt>
              </c:strCache>
            </c:strRef>
          </c:cat>
          <c:val>
            <c:numRef>
              <c:f>Stats!$D$26</c:f>
              <c:numCache>
                <c:formatCode>General</c:formatCode>
                <c:ptCount val="1"/>
                <c:pt idx="0">
                  <c:v>8.3272362617762425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FC-C541-8FAC-285CAAC169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9329504"/>
        <c:axId val="619322976"/>
      </c:barChart>
      <c:catAx>
        <c:axId val="61932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322976"/>
        <c:crosses val="autoZero"/>
        <c:auto val="1"/>
        <c:lblAlgn val="ctr"/>
        <c:lblOffset val="100"/>
        <c:noMultiLvlLbl val="0"/>
      </c:catAx>
      <c:valAx>
        <c:axId val="61932297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dirty="0">
                    <a:solidFill>
                      <a:schemeClr val="tx1"/>
                    </a:solidFill>
                  </a:rPr>
                  <a:t>Neoxanthin (nmol g</a:t>
                </a:r>
                <a:r>
                  <a:rPr lang="en-CA" sz="2200" baseline="0" dirty="0">
                    <a:solidFill>
                      <a:schemeClr val="tx1"/>
                    </a:solidFill>
                  </a:rPr>
                  <a:t> FW</a:t>
                </a:r>
                <a:r>
                  <a:rPr lang="en-CA" sz="22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CA" sz="2200" baseline="0" dirty="0">
                    <a:solidFill>
                      <a:schemeClr val="tx1"/>
                    </a:solidFill>
                  </a:rPr>
                  <a:t>)</a:t>
                </a:r>
                <a:endParaRPr lang="en-CA" sz="2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32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98540593573706"/>
          <c:y val="3.2969885773624093E-2"/>
          <c:w val="0.79259872455236691"/>
          <c:h val="0.87111771924856052"/>
        </c:manualLayout>
      </c:layout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Stats!$F$11</c:f>
                <c:numCache>
                  <c:formatCode>General</c:formatCode>
                  <c:ptCount val="1"/>
                  <c:pt idx="0">
                    <c:v>10.057839246467635</c:v>
                  </c:pt>
                </c:numCache>
              </c:numRef>
            </c:plus>
            <c:minus>
              <c:numRef>
                <c:f>Stats!$F$11</c:f>
                <c:numCache>
                  <c:formatCode>General</c:formatCode>
                  <c:ptCount val="1"/>
                  <c:pt idx="0">
                    <c:v>10.057839246467635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Stats!$F$10</c:f>
              <c:numCache>
                <c:formatCode>General</c:formatCode>
                <c:ptCount val="1"/>
                <c:pt idx="0">
                  <c:v>149.10669252034612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34-2D45-A124-94BF5DBBF572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Stats!$F$19</c:f>
                <c:numCache>
                  <c:formatCode>General</c:formatCode>
                  <c:ptCount val="1"/>
                  <c:pt idx="0">
                    <c:v>8.6253117084211883</c:v>
                  </c:pt>
                </c:numCache>
              </c:numRef>
            </c:plus>
            <c:minus>
              <c:numRef>
                <c:f>Stats!$F$19</c:f>
                <c:numCache>
                  <c:formatCode>General</c:formatCode>
                  <c:ptCount val="1"/>
                  <c:pt idx="0">
                    <c:v>8.6253117084211883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Stats!$F$18</c:f>
              <c:numCache>
                <c:formatCode>General</c:formatCode>
                <c:ptCount val="1"/>
                <c:pt idx="0">
                  <c:v>151.86789787016428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34-2D45-A124-94BF5DBBF572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Stats!$F$27</c:f>
                <c:numCache>
                  <c:formatCode>General</c:formatCode>
                  <c:ptCount val="1"/>
                  <c:pt idx="0">
                    <c:v>4.0745656845226748</c:v>
                  </c:pt>
                </c:numCache>
              </c:numRef>
            </c:plus>
            <c:minus>
              <c:numRef>
                <c:f>Stats!$F$27</c:f>
                <c:numCache>
                  <c:formatCode>General</c:formatCode>
                  <c:ptCount val="1"/>
                  <c:pt idx="0">
                    <c:v>4.0745656845226748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Stats!$F$26</c:f>
              <c:numCache>
                <c:formatCode>General</c:formatCode>
                <c:ptCount val="1"/>
                <c:pt idx="0">
                  <c:v>125.00573804836127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34-2D45-A124-94BF5DBBF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9320800"/>
        <c:axId val="619318624"/>
      </c:barChart>
      <c:catAx>
        <c:axId val="619320800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318624"/>
        <c:crosses val="autoZero"/>
        <c:auto val="1"/>
        <c:lblAlgn val="ctr"/>
        <c:lblOffset val="100"/>
        <c:noMultiLvlLbl val="0"/>
      </c:catAx>
      <c:valAx>
        <c:axId val="6193186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dirty="0">
                    <a:solidFill>
                      <a:schemeClr val="tx1"/>
                    </a:solidFill>
                  </a:rPr>
                  <a:t>Lutein</a:t>
                </a:r>
                <a:r>
                  <a:rPr lang="en-CA" sz="2200" baseline="0" dirty="0">
                    <a:solidFill>
                      <a:schemeClr val="tx1"/>
                    </a:solidFill>
                  </a:rPr>
                  <a:t> (nmol g FW</a:t>
                </a:r>
                <a:r>
                  <a:rPr lang="en-CA" sz="22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CA" sz="2200" baseline="0" dirty="0">
                    <a:solidFill>
                      <a:schemeClr val="tx1"/>
                    </a:solidFill>
                  </a:rPr>
                  <a:t>)</a:t>
                </a:r>
                <a:endParaRPr lang="en-CA" sz="2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32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10519376992887"/>
          <c:y val="2.9268384782403477E-2"/>
          <c:w val="0.79447893671817515"/>
          <c:h val="0.83955631077126414"/>
        </c:manualLayout>
      </c:layout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Stats!$G$11</c:f>
                <c:numCache>
                  <c:formatCode>General</c:formatCode>
                  <c:ptCount val="1"/>
                  <c:pt idx="0">
                    <c:v>3.1940039507296887</c:v>
                  </c:pt>
                </c:numCache>
              </c:numRef>
            </c:plus>
            <c:minus>
              <c:numRef>
                <c:f>Stats!$G$11</c:f>
                <c:numCache>
                  <c:formatCode>General</c:formatCode>
                  <c:ptCount val="1"/>
                  <c:pt idx="0">
                    <c:v>3.1940039507296887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Stats!$G$10</c:f>
              <c:numCache>
                <c:formatCode>General</c:formatCode>
                <c:ptCount val="1"/>
                <c:pt idx="0">
                  <c:v>43.186238339115221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9-B746-B03F-4F9D806081EC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Stats!$G$19</c:f>
                <c:numCache>
                  <c:formatCode>General</c:formatCode>
                  <c:ptCount val="1"/>
                  <c:pt idx="0">
                    <c:v>2.2139868493569859</c:v>
                  </c:pt>
                </c:numCache>
              </c:numRef>
            </c:plus>
            <c:minus>
              <c:numRef>
                <c:f>Stats!$G$19</c:f>
                <c:numCache>
                  <c:formatCode>General</c:formatCode>
                  <c:ptCount val="1"/>
                  <c:pt idx="0">
                    <c:v>2.2139868493569859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Stats!$G$18</c:f>
              <c:numCache>
                <c:formatCode>General</c:formatCode>
                <c:ptCount val="1"/>
                <c:pt idx="0">
                  <c:v>42.865699934378092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9-B746-B03F-4F9D806081EC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Stats!$G$27</c:f>
                <c:numCache>
                  <c:formatCode>General</c:formatCode>
                  <c:ptCount val="1"/>
                  <c:pt idx="0">
                    <c:v>1.3587877268685362</c:v>
                  </c:pt>
                </c:numCache>
              </c:numRef>
            </c:plus>
            <c:minus>
              <c:numRef>
                <c:f>Stats!$G$27</c:f>
                <c:numCache>
                  <c:formatCode>General</c:formatCode>
                  <c:ptCount val="1"/>
                  <c:pt idx="0">
                    <c:v>1.3587877268685362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Stats!$G$26</c:f>
              <c:numCache>
                <c:formatCode>General</c:formatCode>
                <c:ptCount val="1"/>
                <c:pt idx="0">
                  <c:v>37.864705945862809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A9-B746-B03F-4F9D80608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9324064"/>
        <c:axId val="619327328"/>
      </c:barChart>
      <c:catAx>
        <c:axId val="619324064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327328"/>
        <c:crosses val="autoZero"/>
        <c:auto val="1"/>
        <c:lblAlgn val="ctr"/>
        <c:lblOffset val="100"/>
        <c:noMultiLvlLbl val="0"/>
      </c:catAx>
      <c:valAx>
        <c:axId val="6193273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b="0" i="0" u="none" strike="noStrike" baseline="0" dirty="0">
                    <a:effectLst/>
                    <a:sym typeface="Symbol" pitchFamily="2" charset="2"/>
                  </a:rPr>
                  <a:t></a:t>
                </a:r>
                <a:r>
                  <a:rPr lang="en-CA" sz="2200" dirty="0">
                    <a:solidFill>
                      <a:schemeClr val="tx1"/>
                    </a:solidFill>
                  </a:rPr>
                  <a:t>-Carotene (nmol g FW</a:t>
                </a:r>
                <a:r>
                  <a:rPr lang="en-CA" sz="22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CA" sz="2200" baseline="0" dirty="0">
                    <a:solidFill>
                      <a:schemeClr val="tx1"/>
                    </a:solidFill>
                  </a:rPr>
                  <a:t>)</a:t>
                </a:r>
                <a:endParaRPr lang="en-CA" sz="2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32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A424E-70D5-134E-B0F6-AFB74B3E2524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1143000"/>
            <a:ext cx="16446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5830B-C5FA-2646-B20C-8FF36168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6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35830B-C5FA-2646-B20C-8FF3616825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4418785"/>
            <a:ext cx="12240181" cy="9400070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4181357"/>
            <a:ext cx="10800160" cy="6518796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5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437511"/>
            <a:ext cx="3105046" cy="22881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437511"/>
            <a:ext cx="9135135" cy="228814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9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5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6731308"/>
            <a:ext cx="12420184" cy="1123133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8068892"/>
            <a:ext cx="12420184" cy="5906292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0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7187553"/>
            <a:ext cx="612009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7187553"/>
            <a:ext cx="612009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437516"/>
            <a:ext cx="12420184" cy="52187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6618801"/>
            <a:ext cx="6091964" cy="324377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9862573"/>
            <a:ext cx="6091964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6618801"/>
            <a:ext cx="6121966" cy="324377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9862573"/>
            <a:ext cx="6121966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6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1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800013"/>
            <a:ext cx="4644444" cy="6300047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3887535"/>
            <a:ext cx="7290108" cy="1918764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8100060"/>
            <a:ext cx="4644444" cy="15006363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800013"/>
            <a:ext cx="4644444" cy="6300047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3887535"/>
            <a:ext cx="7290108" cy="1918764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8100060"/>
            <a:ext cx="4644444" cy="15006363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437516"/>
            <a:ext cx="12420184" cy="521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7187553"/>
            <a:ext cx="12420184" cy="1713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25025191"/>
            <a:ext cx="3240048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25025191"/>
            <a:ext cx="4860072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25025191"/>
            <a:ext cx="3240048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2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9A09EA5-B9BD-749B-FB7E-C7B318EF4857}"/>
              </a:ext>
            </a:extLst>
          </p:cNvPr>
          <p:cNvGrpSpPr/>
          <p:nvPr/>
        </p:nvGrpSpPr>
        <p:grpSpPr>
          <a:xfrm>
            <a:off x="378000" y="368489"/>
            <a:ext cx="13429879" cy="13119943"/>
            <a:chOff x="378000" y="368489"/>
            <a:chExt cx="13429879" cy="13119943"/>
          </a:xfrm>
        </p:grpSpPr>
        <p:graphicFrame>
          <p:nvGraphicFramePr>
            <p:cNvPr id="29" name="Chart 28">
              <a:extLst>
                <a:ext uri="{FF2B5EF4-FFF2-40B4-BE49-F238E27FC236}">
                  <a16:creationId xmlns:a16="http://schemas.microsoft.com/office/drawing/2014/main" id="{F449EF68-1310-E445-819B-53273E3A619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15936300"/>
                </p:ext>
              </p:extLst>
            </p:nvPr>
          </p:nvGraphicFramePr>
          <p:xfrm>
            <a:off x="7288207" y="4685551"/>
            <a:ext cx="6519672" cy="42336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14A99ED-7EEC-20AE-75BA-F145671D31DA}"/>
                </a:ext>
              </a:extLst>
            </p:cNvPr>
            <p:cNvGrpSpPr/>
            <p:nvPr/>
          </p:nvGrpSpPr>
          <p:grpSpPr>
            <a:xfrm>
              <a:off x="378000" y="368489"/>
              <a:ext cx="13104326" cy="13119943"/>
              <a:chOff x="378000" y="368489"/>
              <a:chExt cx="13104326" cy="13119943"/>
            </a:xfrm>
          </p:grpSpPr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150DA920-2D97-698D-C5EC-2478E9FAA8E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85187679"/>
                  </p:ext>
                </p:extLst>
              </p:nvPr>
            </p:nvGraphicFramePr>
            <p:xfrm>
              <a:off x="623996" y="368489"/>
              <a:ext cx="6519600" cy="42336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E04FFF39-BE8C-80F6-D735-DC7DFC2FCBBD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87589274"/>
                  </p:ext>
                </p:extLst>
              </p:nvPr>
            </p:nvGraphicFramePr>
            <p:xfrm>
              <a:off x="423226" y="8985101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EEF2AF99-9382-C98D-21C1-C3852C302E8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55299786"/>
                  </p:ext>
                </p:extLst>
              </p:nvPr>
            </p:nvGraphicFramePr>
            <p:xfrm>
              <a:off x="6959126" y="581900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7" name="Chart 6">
                <a:extLst>
                  <a:ext uri="{FF2B5EF4-FFF2-40B4-BE49-F238E27FC236}">
                    <a16:creationId xmlns:a16="http://schemas.microsoft.com/office/drawing/2014/main" id="{440C25A5-35AB-D99A-9B32-CA00CBFFD4A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2089141"/>
                  </p:ext>
                </p:extLst>
              </p:nvPr>
            </p:nvGraphicFramePr>
            <p:xfrm>
              <a:off x="397826" y="4872517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D8EC9D2-ACE2-8917-D22B-D2382570E068}"/>
                  </a:ext>
                </a:extLst>
              </p:cNvPr>
              <p:cNvSpPr txBox="1"/>
              <p:nvPr/>
            </p:nvSpPr>
            <p:spPr>
              <a:xfrm>
                <a:off x="378000" y="411435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A</a:t>
                </a:r>
                <a:endParaRPr lang="en-CA" b="1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6D87DE6-EB14-D38C-8F73-6AF8F9DAB596}"/>
                  </a:ext>
                </a:extLst>
              </p:cNvPr>
              <p:cNvSpPr txBox="1"/>
              <p:nvPr/>
            </p:nvSpPr>
            <p:spPr>
              <a:xfrm>
                <a:off x="6901852" y="410400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B</a:t>
                </a:r>
                <a:endParaRPr lang="en-CA" b="1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E5E816-86E2-85F7-D2AA-CBFE651C394B}"/>
                  </a:ext>
                </a:extLst>
              </p:cNvPr>
              <p:cNvSpPr txBox="1"/>
              <p:nvPr/>
            </p:nvSpPr>
            <p:spPr>
              <a:xfrm>
                <a:off x="6901852" y="4786890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D</a:t>
                </a:r>
                <a:endParaRPr lang="en-CA" b="1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3A4B6CF-2C76-F27B-DC81-6C62225720BC}"/>
                  </a:ext>
                </a:extLst>
              </p:cNvPr>
              <p:cNvSpPr txBox="1"/>
              <p:nvPr/>
            </p:nvSpPr>
            <p:spPr>
              <a:xfrm>
                <a:off x="378000" y="8777092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E</a:t>
                </a:r>
                <a:endParaRPr lang="en-CA" b="1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E058E26-E33F-D2A5-45F8-02B2EB8D3879}"/>
                  </a:ext>
                </a:extLst>
              </p:cNvPr>
              <p:cNvSpPr txBox="1"/>
              <p:nvPr/>
            </p:nvSpPr>
            <p:spPr>
              <a:xfrm>
                <a:off x="378653" y="4786890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C</a:t>
                </a:r>
                <a:endParaRPr lang="en-CA" b="1" dirty="0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E02DEBA-7743-4C83-57FE-AD4583971E8E}"/>
                  </a:ext>
                </a:extLst>
              </p:cNvPr>
              <p:cNvSpPr txBox="1"/>
              <p:nvPr/>
            </p:nvSpPr>
            <p:spPr>
              <a:xfrm>
                <a:off x="5262434" y="1408338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c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DB1076-0D81-FEF7-9805-BF06A38CF148}"/>
                  </a:ext>
                </a:extLst>
              </p:cNvPr>
              <p:cNvSpPr txBox="1"/>
              <p:nvPr/>
            </p:nvSpPr>
            <p:spPr>
              <a:xfrm>
                <a:off x="4068634" y="696435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BE0E50D4-531A-AD26-9FF2-E648EAB4C890}"/>
                  </a:ext>
                </a:extLst>
              </p:cNvPr>
              <p:cNvGrpSpPr/>
              <p:nvPr/>
            </p:nvGrpSpPr>
            <p:grpSpPr>
              <a:xfrm>
                <a:off x="4127500" y="13119100"/>
                <a:ext cx="6197249" cy="369332"/>
                <a:chOff x="3479800" y="13258800"/>
                <a:chExt cx="6197249" cy="369332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C2FC3BBD-909D-CBAA-4B72-6A8C54EF1F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79800" y="13335000"/>
                  <a:ext cx="216000" cy="216000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F08530F-B3AE-7308-7513-EA96BB55F6B9}"/>
                    </a:ext>
                  </a:extLst>
                </p:cNvPr>
                <p:cNvSpPr txBox="1"/>
                <p:nvPr/>
              </p:nvSpPr>
              <p:spPr>
                <a:xfrm>
                  <a:off x="3746500" y="13258800"/>
                  <a:ext cx="11810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Weed-free</a:t>
                  </a: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616E4CC0-7614-CF66-6D05-E41D6102451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81600" y="13335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A882688A-D8AB-F8E5-4E26-C26AF45140E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607300" y="13335000"/>
                  <a:ext cx="216000" cy="2160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E6D4989-B5BB-66F3-70F3-B41AFBD1217B}"/>
                    </a:ext>
                  </a:extLst>
                </p:cNvPr>
                <p:cNvSpPr txBox="1"/>
                <p:nvPr/>
              </p:nvSpPr>
              <p:spPr>
                <a:xfrm>
                  <a:off x="5422900" y="13258800"/>
                  <a:ext cx="19435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Biological low R:FR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3D784C2-ADED-120B-0C06-580EB4BE4BC7}"/>
                    </a:ext>
                  </a:extLst>
                </p:cNvPr>
                <p:cNvSpPr txBox="1"/>
                <p:nvPr/>
              </p:nvSpPr>
              <p:spPr>
                <a:xfrm>
                  <a:off x="7848600" y="13258800"/>
                  <a:ext cx="18284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Artificial low R:FR</a:t>
                  </a:r>
                </a:p>
              </p:txBody>
            </p:sp>
          </p:grp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EF4C619-32EB-95DF-A488-C247AD5B9A9E}"/>
                </a:ext>
              </a:extLst>
            </p:cNvPr>
            <p:cNvSpPr txBox="1"/>
            <p:nvPr/>
          </p:nvSpPr>
          <p:spPr>
            <a:xfrm>
              <a:off x="2860793" y="43775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723855E-DB92-A871-93FB-3A52D66C04E0}"/>
                </a:ext>
              </a:extLst>
            </p:cNvPr>
            <p:cNvSpPr txBox="1"/>
            <p:nvPr/>
          </p:nvSpPr>
          <p:spPr>
            <a:xfrm>
              <a:off x="9362522" y="62958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4085D6-1104-B7EC-621A-8B797B6E11D9}"/>
                </a:ext>
              </a:extLst>
            </p:cNvPr>
            <p:cNvSpPr txBox="1"/>
            <p:nvPr/>
          </p:nvSpPr>
          <p:spPr>
            <a:xfrm>
              <a:off x="10522228" y="614882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D520B6-5115-1AA7-E7EE-B9E606AF3D50}"/>
                </a:ext>
              </a:extLst>
            </p:cNvPr>
            <p:cNvSpPr txBox="1"/>
            <p:nvPr/>
          </p:nvSpPr>
          <p:spPr>
            <a:xfrm>
              <a:off x="11661063" y="124700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F2C4A4-8154-7EB9-A40B-0FF9E5FB4333}"/>
                </a:ext>
              </a:extLst>
            </p:cNvPr>
            <p:cNvSpPr txBox="1"/>
            <p:nvPr/>
          </p:nvSpPr>
          <p:spPr>
            <a:xfrm>
              <a:off x="2789157" y="9333038"/>
              <a:ext cx="5663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ab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1CDDD21-CDE8-7FA1-EDFA-73426619D5DE}"/>
                </a:ext>
              </a:extLst>
            </p:cNvPr>
            <p:cNvSpPr txBox="1"/>
            <p:nvPr/>
          </p:nvSpPr>
          <p:spPr>
            <a:xfrm>
              <a:off x="4007986" y="9242134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3173982-8C0A-5A7D-B690-D9CA87FEA64D}"/>
                </a:ext>
              </a:extLst>
            </p:cNvPr>
            <p:cNvSpPr txBox="1"/>
            <p:nvPr/>
          </p:nvSpPr>
          <p:spPr>
            <a:xfrm>
              <a:off x="5197621" y="993173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9C1E633-E5B4-3C11-5E21-8AD342B64610}"/>
                </a:ext>
              </a:extLst>
            </p:cNvPr>
            <p:cNvSpPr txBox="1"/>
            <p:nvPr/>
          </p:nvSpPr>
          <p:spPr>
            <a:xfrm>
              <a:off x="9405970" y="4673532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2C0F5F-7A86-EE81-AFD1-6636E6ED9445}"/>
                </a:ext>
              </a:extLst>
            </p:cNvPr>
            <p:cNvSpPr txBox="1"/>
            <p:nvPr/>
          </p:nvSpPr>
          <p:spPr>
            <a:xfrm>
              <a:off x="10597760" y="476778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20760B3-6842-D6B6-1F34-0D3BD9129F47}"/>
                </a:ext>
              </a:extLst>
            </p:cNvPr>
            <p:cNvSpPr txBox="1"/>
            <p:nvPr/>
          </p:nvSpPr>
          <p:spPr>
            <a:xfrm>
              <a:off x="11772021" y="5288272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A66B966-8407-B92A-9C93-7B6BEAEA5ED2}"/>
                </a:ext>
              </a:extLst>
            </p:cNvPr>
            <p:cNvSpPr txBox="1"/>
            <p:nvPr/>
          </p:nvSpPr>
          <p:spPr>
            <a:xfrm>
              <a:off x="2801303" y="4739038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04FB76C-2312-93AB-CEA1-245B34CAE401}"/>
                </a:ext>
              </a:extLst>
            </p:cNvPr>
            <p:cNvSpPr txBox="1"/>
            <p:nvPr/>
          </p:nvSpPr>
          <p:spPr>
            <a:xfrm>
              <a:off x="3948309" y="4839302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1ED0A7F-5BCF-F760-96F2-AD9AF0A4D7D6}"/>
                </a:ext>
              </a:extLst>
            </p:cNvPr>
            <p:cNvSpPr txBox="1"/>
            <p:nvPr/>
          </p:nvSpPr>
          <p:spPr>
            <a:xfrm>
              <a:off x="5099844" y="5254852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612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34a106e-6316-442c-ad35-738afd673d2b}" enabled="1" method="Standard" siteId="{cddc1229-ac2a-4b97-b78a-0e5cacb5865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252</TotalTime>
  <Words>65</Words>
  <Application>Microsoft Macintosh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Berardi</dc:creator>
  <cp:lastModifiedBy>Sasan Amirsadeghi</cp:lastModifiedBy>
  <cp:revision>14</cp:revision>
  <dcterms:created xsi:type="dcterms:W3CDTF">2023-05-08T18:25:28Z</dcterms:created>
  <dcterms:modified xsi:type="dcterms:W3CDTF">2024-07-18T15:15:11Z</dcterms:modified>
</cp:coreProperties>
</file>