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</p:sldIdLst>
  <p:sldSz cx="12192000" cy="216741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2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/>
    <p:restoredTop sz="96405"/>
  </p:normalViewPr>
  <p:slideViewPr>
    <p:cSldViewPr snapToGrid="0" showGuides="1">
      <p:cViewPr>
        <p:scale>
          <a:sx n="100" d="100"/>
          <a:sy n="100" d="100"/>
        </p:scale>
        <p:origin x="1360" y="144"/>
      </p:cViewPr>
      <p:guideLst>
        <p:guide orient="horz" pos="682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nicoleberardi\Desktop\Thesis\ST2b%20Paper\Figures\Data%20for%20figure%206&amp;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Sheet1!$G$18:$G$21</c:f>
                <c:numCache>
                  <c:formatCode>General</c:formatCode>
                  <c:ptCount val="4"/>
                  <c:pt idx="0">
                    <c:v>0.61061481746303603</c:v>
                  </c:pt>
                  <c:pt idx="1">
                    <c:v>0.36422063553942502</c:v>
                  </c:pt>
                  <c:pt idx="2">
                    <c:v>1.195246842</c:v>
                  </c:pt>
                  <c:pt idx="3">
                    <c:v>0.205876774781906</c:v>
                  </c:pt>
                </c:numCache>
              </c:numRef>
            </c:plus>
            <c:minus>
              <c:numRef>
                <c:f>Sheet1!$G$18:$G$21</c:f>
                <c:numCache>
                  <c:formatCode>General</c:formatCode>
                  <c:ptCount val="4"/>
                  <c:pt idx="0">
                    <c:v>0.61061481746303603</c:v>
                  </c:pt>
                  <c:pt idx="1">
                    <c:v>0.36422063553942502</c:v>
                  </c:pt>
                  <c:pt idx="2">
                    <c:v>1.195246842</c:v>
                  </c:pt>
                  <c:pt idx="3">
                    <c:v>0.205876774781906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Sheet1!$B$18:$B$21</c:f>
              <c:strCache>
                <c:ptCount val="4"/>
                <c:pt idx="0">
                  <c:v>ST2a </c:v>
                </c:pt>
                <c:pt idx="1">
                  <c:v>ST2b</c:v>
                </c:pt>
                <c:pt idx="2">
                  <c:v>ILL6</c:v>
                </c:pt>
                <c:pt idx="3">
                  <c:v>PUB25</c:v>
                </c:pt>
              </c:strCache>
            </c:strRef>
          </c:cat>
          <c:val>
            <c:numRef>
              <c:f>Sheet1!$F$18:$F$21</c:f>
              <c:numCache>
                <c:formatCode>General</c:formatCode>
                <c:ptCount val="4"/>
                <c:pt idx="0">
                  <c:v>10.018867807816912</c:v>
                </c:pt>
                <c:pt idx="1">
                  <c:v>2.2289618815051213</c:v>
                </c:pt>
                <c:pt idx="2">
                  <c:v>3.2576141999999999</c:v>
                </c:pt>
                <c:pt idx="3">
                  <c:v>0.74686284999999997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33-41AD-9248-087E9D70E299}"/>
            </c:ext>
          </c:extLst>
        </c:ser>
        <c:ser>
          <c:idx val="1"/>
          <c:order val="1"/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Sheet1!$L$18:$L$21</c:f>
                <c:numCache>
                  <c:formatCode>General</c:formatCode>
                  <c:ptCount val="4"/>
                  <c:pt idx="0">
                    <c:v>1.2244380539999999</c:v>
                  </c:pt>
                  <c:pt idx="1">
                    <c:v>0.39816479300000002</c:v>
                  </c:pt>
                  <c:pt idx="2">
                    <c:v>0.22990271600000001</c:v>
                  </c:pt>
                  <c:pt idx="3">
                    <c:v>0.202746226</c:v>
                  </c:pt>
                </c:numCache>
              </c:numRef>
            </c:plus>
            <c:minus>
              <c:numRef>
                <c:f>Sheet1!$L$18:$L$21</c:f>
                <c:numCache>
                  <c:formatCode>General</c:formatCode>
                  <c:ptCount val="4"/>
                  <c:pt idx="0">
                    <c:v>1.2244380539999999</c:v>
                  </c:pt>
                  <c:pt idx="1">
                    <c:v>0.39816479300000002</c:v>
                  </c:pt>
                  <c:pt idx="2">
                    <c:v>0.22990271600000001</c:v>
                  </c:pt>
                  <c:pt idx="3">
                    <c:v>0.202746226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Sheet1!$B$18:$B$21</c:f>
              <c:strCache>
                <c:ptCount val="4"/>
                <c:pt idx="0">
                  <c:v>ST2a </c:v>
                </c:pt>
                <c:pt idx="1">
                  <c:v>ST2b</c:v>
                </c:pt>
                <c:pt idx="2">
                  <c:v>ILL6</c:v>
                </c:pt>
                <c:pt idx="3">
                  <c:v>PUB25</c:v>
                </c:pt>
              </c:strCache>
            </c:strRef>
          </c:cat>
          <c:val>
            <c:numRef>
              <c:f>Sheet1!$K$18:$K$21</c:f>
              <c:numCache>
                <c:formatCode>General</c:formatCode>
                <c:ptCount val="4"/>
                <c:pt idx="0">
                  <c:v>1.7040147835123027</c:v>
                </c:pt>
                <c:pt idx="1">
                  <c:v>1.6072291340710894</c:v>
                </c:pt>
                <c:pt idx="2">
                  <c:v>9.1305664999999994E-2</c:v>
                </c:pt>
                <c:pt idx="3">
                  <c:v>0.34014058000000003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33-41AD-9248-087E9D70E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589533583"/>
        <c:axId val="1853919728"/>
      </c:barChart>
      <c:catAx>
        <c:axId val="1589533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800" b="0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919728"/>
        <c:crosses val="autoZero"/>
        <c:auto val="1"/>
        <c:lblAlgn val="ctr"/>
        <c:lblOffset val="100"/>
        <c:noMultiLvlLbl val="0"/>
      </c:catAx>
      <c:valAx>
        <c:axId val="18539197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0" i="0" baseline="0" dirty="0">
                    <a:solidFill>
                      <a:schemeClr val="tx1"/>
                    </a:solidFill>
                    <a:effectLst/>
                  </a:rPr>
                  <a:t>Log</a:t>
                </a:r>
                <a:r>
                  <a:rPr lang="en-US" sz="2000" b="0" i="0" baseline="-25000" dirty="0">
                    <a:solidFill>
                      <a:schemeClr val="tx1"/>
                    </a:solidFill>
                    <a:effectLst/>
                  </a:rPr>
                  <a:t>2</a:t>
                </a:r>
                <a:r>
                  <a:rPr lang="en-US" sz="2000" b="0" i="0" baseline="0" dirty="0">
                    <a:solidFill>
                      <a:schemeClr val="tx1"/>
                    </a:solidFill>
                    <a:effectLst/>
                  </a:rPr>
                  <a:t> fold change vs  control</a:t>
                </a:r>
                <a:endParaRPr lang="en-CA" sz="1050" dirty="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9533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547135"/>
            <a:ext cx="10363200" cy="7545811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383941"/>
            <a:ext cx="9144000" cy="5232898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2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1153947"/>
            <a:ext cx="2628900" cy="183678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1153947"/>
            <a:ext cx="7734300" cy="183678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2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0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5403489"/>
            <a:ext cx="10515600" cy="901583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504620"/>
            <a:ext cx="10515600" cy="474121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2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5769736"/>
            <a:ext cx="5181600" cy="137520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5769736"/>
            <a:ext cx="5181600" cy="137520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0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53952"/>
            <a:ext cx="10515600" cy="41893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5313176"/>
            <a:ext cx="5157787" cy="260390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7917081"/>
            <a:ext cx="5157787" cy="116448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5313176"/>
            <a:ext cx="5183188" cy="260390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7917081"/>
            <a:ext cx="5183188" cy="116448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6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2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7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4942"/>
            <a:ext cx="3932237" cy="5057299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3120679"/>
            <a:ext cx="6172200" cy="1540268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6502241"/>
            <a:ext cx="3932237" cy="1204620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8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4942"/>
            <a:ext cx="3932237" cy="5057299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3120679"/>
            <a:ext cx="6172200" cy="1540268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6502241"/>
            <a:ext cx="3932237" cy="1204620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53952"/>
            <a:ext cx="10515600" cy="4189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5769736"/>
            <a:ext cx="10515600" cy="13752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20088720"/>
            <a:ext cx="2743200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133CF-B7A0-114F-9E16-A72C61FDA3E5}" type="datetimeFigureOut">
              <a:rPr lang="en-US" smtClean="0"/>
              <a:t>3/14/24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20088720"/>
            <a:ext cx="4114800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20088720"/>
            <a:ext cx="2743200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DFDEC-CF4D-5C4D-B4A8-BEE0C3C8E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0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1AA0B54-3EF8-0D99-492D-2B27A31C4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199255"/>
              </p:ext>
            </p:extLst>
          </p:nvPr>
        </p:nvGraphicFramePr>
        <p:xfrm>
          <a:off x="615711" y="1296001"/>
          <a:ext cx="10960578" cy="7777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013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34a106e-6316-442c-ad35-738afd673d2b}" enabled="1" method="Standard" siteId="{cddc1229-ac2a-4b97-b78a-0e5cacb5865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1166</TotalTime>
  <Words>5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Sasan Amirsadeghi</dc:creator>
  <cp:lastModifiedBy>Sasan Amirsadeghi</cp:lastModifiedBy>
  <cp:revision>6</cp:revision>
  <dcterms:created xsi:type="dcterms:W3CDTF">2024-03-04T15:49:30Z</dcterms:created>
  <dcterms:modified xsi:type="dcterms:W3CDTF">2024-03-15T13:54:05Z</dcterms:modified>
</cp:coreProperties>
</file>