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62" r:id="rId5"/>
    <p:sldId id="260" r:id="rId6"/>
    <p:sldId id="261" r:id="rId7"/>
    <p:sldId id="265" r:id="rId8"/>
    <p:sldId id="263" r:id="rId9"/>
    <p:sldId id="264"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p:cViewPr varScale="1">
        <p:scale>
          <a:sx n="105" d="100"/>
          <a:sy n="105"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981558-AEF7-497A-8B83-6711FE35ACC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80ABAA7-3AE1-4EE4-B581-FD9FFC23E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E498BBA-A4B4-478E-BA39-3F236B2A9C63}"/>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87201F75-2566-41FB-9968-64C57FCC25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24F84E-D9C4-4C30-B388-5EB486CE8550}"/>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301982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CA886-B162-47CD-A814-32DFEB8D293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C4ABC50-9D49-4F17-A64D-4FCEC6845DF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572E9F7-4C07-4BC3-B6FE-E7A9A29FF2B4}"/>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FBF07E4C-0A4E-41B5-BA8B-44C9044B37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04AA88-05A6-4FD5-AE53-A0E18602C4AB}"/>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179957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47173A-1445-4D3F-8E65-167AD5C869D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02F13F-D787-4BD9-92FD-9A9A6581469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05C3C5-F909-407A-94A7-90B1C1C4804A}"/>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9A55DAC2-F8F9-4618-9B01-03B9B84E65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C3646A-6AF0-42E7-8AC7-BA0D71315322}"/>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304545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0FE0FE-5731-48B5-93E2-7161E579540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B638C1B-2C3D-4FE2-B8C3-A88193CEDC1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75D01F8-389A-4CDB-8F39-9E91E57574FE}"/>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311B7CC6-A76A-4764-94FF-BD668AAA3B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D93EE9-D0D5-496C-98FC-8B7031F0FB21}"/>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40432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0C33E-3A53-44B4-A648-D5683CDFF3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1298C85-FBE4-4173-A4C6-7EE05DD31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D39AB40-64E1-46E7-A472-440D948AB6EE}"/>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5B3993E4-93B1-48F7-BDA4-C337DE9D76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57D36B-DCB5-4E27-84A7-E47DCC0FCC26}"/>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394460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09F749-1C36-4298-BCD9-C06E366B4F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CDE245-2DE2-4C07-9854-6B9877568B7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F58A706-6C4F-4C45-9D86-FFE9A200B16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DD81621-1B22-4E32-A372-C38B26A20080}"/>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FAC7EA31-B58B-4EA4-A4CD-7F845BEEBA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0763B9-B60F-40E7-BB32-65B3B52693D7}"/>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31784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44EB5-C0F0-4A81-B663-C0B8A56C2E8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A9C5F14-0397-4481-A424-8241869B9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1E084BA-4385-4792-81B1-85B47B51DCA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22E3FEB-3583-45C1-BF6C-CA073E7D6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2DCE89-D04D-406E-A004-26171B06C286}"/>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8BAB71C-B83D-4DD4-82CB-223F7304A7D5}"/>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8" name="页脚占位符 7">
            <a:extLst>
              <a:ext uri="{FF2B5EF4-FFF2-40B4-BE49-F238E27FC236}">
                <a16:creationId xmlns:a16="http://schemas.microsoft.com/office/drawing/2014/main" id="{1620963F-C2BE-4505-B470-4B069805634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2F803DA-77FE-47AC-99F4-C40357410059}"/>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413858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2C0DB-6BEF-42D8-89C1-69494C797AC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8948831-860D-4E97-A5EF-A2DBA77998CD}"/>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4" name="页脚占位符 3">
            <a:extLst>
              <a:ext uri="{FF2B5EF4-FFF2-40B4-BE49-F238E27FC236}">
                <a16:creationId xmlns:a16="http://schemas.microsoft.com/office/drawing/2014/main" id="{BE613B49-B1B4-4EE1-98C4-EA05EA7B2F5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C8134F2-11A9-4536-BCB6-F220DE40A36F}"/>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370696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B9747FC-3AC5-4D49-8F1D-13B5FE78CBC2}"/>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3" name="页脚占位符 2">
            <a:extLst>
              <a:ext uri="{FF2B5EF4-FFF2-40B4-BE49-F238E27FC236}">
                <a16:creationId xmlns:a16="http://schemas.microsoft.com/office/drawing/2014/main" id="{A5F2026B-D624-4F40-A9E3-6A47456A9E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E5D3BC3-0633-4418-B546-8A37768DBC04}"/>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179195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1F78A2-9003-47A1-AB78-C2EE2FB4F7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8D9D985-B295-4389-A1B1-800D3B9A7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382EE02-B002-4A9D-898A-950AFB287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9478E41-203D-456B-8E77-0DD13D5F0DA6}"/>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9728A3A3-80C8-4914-A146-36363F68F35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A103C1-33F0-428E-B166-FC8D594F5FBD}"/>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253165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041E0-69A5-4647-B196-99057C34D3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01C110-6D51-41FE-ABB3-2049D4136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34E97D1-38C0-424B-AFCC-E5D5C71EA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4EBCEF0-B783-46ED-AEE5-8E5ABC504031}"/>
              </a:ext>
            </a:extLst>
          </p:cNvPr>
          <p:cNvSpPr>
            <a:spLocks noGrp="1"/>
          </p:cNvSpPr>
          <p:nvPr>
            <p:ph type="dt" sz="half" idx="10"/>
          </p:nvPr>
        </p:nvSpPr>
        <p:spPr/>
        <p:txBody>
          <a:bodyPr/>
          <a:lstStyle/>
          <a:p>
            <a:fld id="{DEB861B8-D718-4655-8937-5A9CA419357B}" type="datetimeFigureOut">
              <a:rPr lang="zh-CN" altLang="en-US" smtClean="0"/>
              <a:t>2022/7/31</a:t>
            </a:fld>
            <a:endParaRPr lang="zh-CN" altLang="en-US"/>
          </a:p>
        </p:txBody>
      </p:sp>
      <p:sp>
        <p:nvSpPr>
          <p:cNvPr id="6" name="页脚占位符 5">
            <a:extLst>
              <a:ext uri="{FF2B5EF4-FFF2-40B4-BE49-F238E27FC236}">
                <a16:creationId xmlns:a16="http://schemas.microsoft.com/office/drawing/2014/main" id="{08020AF1-8A70-4C7C-B0BC-C02791DDE5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E7AF84-0B1B-4CE6-B5C2-EEFDF059297E}"/>
              </a:ext>
            </a:extLst>
          </p:cNvPr>
          <p:cNvSpPr>
            <a:spLocks noGrp="1"/>
          </p:cNvSpPr>
          <p:nvPr>
            <p:ph type="sldNum" sz="quarter" idx="12"/>
          </p:nvPr>
        </p:nvSpPr>
        <p:spPr/>
        <p:txBody>
          <a:body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78139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6D0DF8-A947-4906-8D32-F611A161CC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C174139-D2DB-4528-9349-2E1D4F698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5347300-1F7C-4F2B-B74E-79D465A18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61B8-D718-4655-8937-5A9CA419357B}" type="datetimeFigureOut">
              <a:rPr lang="zh-CN" altLang="en-US" smtClean="0"/>
              <a:t>2022/7/31</a:t>
            </a:fld>
            <a:endParaRPr lang="zh-CN" altLang="en-US"/>
          </a:p>
        </p:txBody>
      </p:sp>
      <p:sp>
        <p:nvSpPr>
          <p:cNvPr id="5" name="页脚占位符 4">
            <a:extLst>
              <a:ext uri="{FF2B5EF4-FFF2-40B4-BE49-F238E27FC236}">
                <a16:creationId xmlns:a16="http://schemas.microsoft.com/office/drawing/2014/main" id="{A52D7F93-F521-4042-A05D-F82FD5994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97D307B-65A4-44D9-99F9-8D451F2C7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5FCA4-2D78-4634-96F4-A01122351131}" type="slidenum">
              <a:rPr lang="zh-CN" altLang="en-US" smtClean="0"/>
              <a:t>‹#›</a:t>
            </a:fld>
            <a:endParaRPr lang="zh-CN" altLang="en-US"/>
          </a:p>
        </p:txBody>
      </p:sp>
    </p:spTree>
    <p:extLst>
      <p:ext uri="{BB962C8B-B14F-4D97-AF65-F5344CB8AC3E}">
        <p14:creationId xmlns:p14="http://schemas.microsoft.com/office/powerpoint/2010/main" val="120415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7AC976-88F1-432D-A39D-E171407C3CF3}"/>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Full Visual Result Comparison</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D872D50B-DB61-4539-9742-E0A574422AF8}"/>
              </a:ext>
            </a:extLst>
          </p:cNvPr>
          <p:cNvSpPr>
            <a:spLocks noGrp="1"/>
          </p:cNvSpPr>
          <p:nvPr>
            <p:ph idx="1"/>
          </p:nvPr>
        </p:nvSpPr>
        <p:spPr/>
        <p:txBody>
          <a:bodyPr/>
          <a:lstStyle/>
          <a:p>
            <a:r>
              <a:rPr lang="en-US" altLang="zh-CN" b="1" dirty="0">
                <a:latin typeface="Times New Roman" panose="02020603050405020304" pitchFamily="18" charset="0"/>
                <a:cs typeface="Times New Roman" panose="02020603050405020304" pitchFamily="18" charset="0"/>
              </a:rPr>
              <a:t>Motivation</a:t>
            </a:r>
            <a:r>
              <a:rPr lang="en-US" altLang="zh-CN" dirty="0">
                <a:latin typeface="Times New Roman" panose="02020603050405020304" pitchFamily="18" charset="0"/>
                <a:cs typeface="Times New Roman" panose="02020603050405020304" pitchFamily="18" charset="0"/>
              </a:rPr>
              <a:t>: We conduct a full case study by comparing the visualized temporal (</a:t>
            </a:r>
            <a:r>
              <a:rPr lang="en-US" altLang="zh-CN" b="1" dirty="0">
                <a:latin typeface="Times New Roman" panose="02020603050405020304" pitchFamily="18" charset="0"/>
                <a:cs typeface="Times New Roman" panose="02020603050405020304" pitchFamily="18" charset="0"/>
              </a:rPr>
              <a:t>Figure S1</a:t>
            </a:r>
            <a:r>
              <a:rPr lang="en-US" altLang="zh-CN" dirty="0">
                <a:latin typeface="Times New Roman" panose="02020603050405020304" pitchFamily="18" charset="0"/>
                <a:cs typeface="Times New Roman" panose="02020603050405020304" pitchFamily="18" charset="0"/>
              </a:rPr>
              <a:t>) and spectral results (</a:t>
            </a:r>
            <a:r>
              <a:rPr lang="en-US" altLang="zh-CN" b="1" dirty="0">
                <a:latin typeface="Times New Roman" panose="02020603050405020304" pitchFamily="18" charset="0"/>
                <a:cs typeface="Times New Roman" panose="02020603050405020304" pitchFamily="18" charset="0"/>
              </a:rPr>
              <a:t>Figure S2</a:t>
            </a:r>
            <a:r>
              <a:rPr lang="en-US" altLang="zh-CN" dirty="0">
                <a:latin typeface="Times New Roman" panose="02020603050405020304" pitchFamily="18" charset="0"/>
                <a:cs typeface="Times New Roman" panose="02020603050405020304" pitchFamily="18" charset="0"/>
              </a:rPr>
              <a:t>) of the original input and </a:t>
            </a:r>
            <a:r>
              <a:rPr lang="en-US" altLang="zh-CN" dirty="0" err="1">
                <a:latin typeface="Times New Roman" panose="02020603050405020304" pitchFamily="18" charset="0"/>
                <a:cs typeface="Times New Roman" panose="02020603050405020304" pitchFamily="18" charset="0"/>
              </a:rPr>
              <a:t>groundtruth</a:t>
            </a:r>
            <a:r>
              <a:rPr lang="en-US" altLang="zh-CN" dirty="0">
                <a:latin typeface="Times New Roman" panose="02020603050405020304" pitchFamily="18" charset="0"/>
                <a:cs typeface="Times New Roman" panose="02020603050405020304" pitchFamily="18" charset="0"/>
              </a:rPr>
              <a:t> to those synthesized by three methods: </a:t>
            </a:r>
            <a:r>
              <a:rPr lang="en-US" altLang="zh-CN" dirty="0" err="1">
                <a:latin typeface="Times New Roman" panose="02020603050405020304" pitchFamily="18" charset="0"/>
                <a:cs typeface="Times New Roman" panose="02020603050405020304" pitchFamily="18" charset="0"/>
              </a:rPr>
              <a:t>cGAN</a:t>
            </a:r>
            <a:r>
              <a:rPr lang="en-US" altLang="zh-CN" dirty="0">
                <a:latin typeface="Times New Roman" panose="02020603050405020304" pitchFamily="18" charset="0"/>
                <a:cs typeface="Times New Roman" panose="02020603050405020304" pitchFamily="18" charset="0"/>
              </a:rPr>
              <a:t> using only IF (w/o CSA &amp; WPP variant, simply referred to as IF), </a:t>
            </a:r>
            <a:r>
              <a:rPr lang="en-US" altLang="zh-CN" dirty="0" err="1">
                <a:latin typeface="Times New Roman" panose="02020603050405020304" pitchFamily="18" charset="0"/>
                <a:cs typeface="Times New Roman" panose="02020603050405020304" pitchFamily="18" charset="0"/>
              </a:rPr>
              <a:t>GANSynth</a:t>
            </a:r>
            <a:r>
              <a:rPr lang="en-US" altLang="zh-CN" dirty="0">
                <a:latin typeface="Times New Roman" panose="02020603050405020304" pitchFamily="18" charset="0"/>
                <a:cs typeface="Times New Roman" panose="02020603050405020304" pitchFamily="18" charset="0"/>
              </a:rPr>
              <a:t> (the most competitive baseline) and our method.</a:t>
            </a:r>
          </a:p>
          <a:p>
            <a:pPr marL="0" indent="0">
              <a:buNone/>
            </a:pPr>
            <a:endParaRPr lang="zh-CN" altLang="en-US" dirty="0"/>
          </a:p>
          <a:p>
            <a:endParaRPr lang="zh-CN" altLang="en-US" dirty="0"/>
          </a:p>
        </p:txBody>
      </p:sp>
    </p:spTree>
    <p:extLst>
      <p:ext uri="{BB962C8B-B14F-4D97-AF65-F5344CB8AC3E}">
        <p14:creationId xmlns:p14="http://schemas.microsoft.com/office/powerpoint/2010/main" val="387998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709C4-73AF-4ACA-9928-ECA6B537F822}"/>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B84FD4F-9D44-4C2B-9795-0A94B2BCFB41}"/>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We provide the training-validation curves of each fold in the temporal/frequency domain. We referred to the DTW metric in the temporal domain, and the PSD metric in the frequency domain. We did not refer to the HD metric during training, because theoretically, HD can be computed based on PSD. We hoped to verify the robustness of the model in the frequency domain by the consistency of HD and PSD in the final results. As we mentioned in Section 3.5 in the original manuscript, we jointly train the CSA module for an additional 40 epochs to achieve a stable performance. Therefore, the curves provided here is the joint training curves after joining the CSA module.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81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1</a:t>
            </a:r>
            <a:endParaRPr lang="zh-CN" altLang="en-US" dirty="0"/>
          </a:p>
        </p:txBody>
      </p:sp>
      <p:pic>
        <p:nvPicPr>
          <p:cNvPr id="4" name="图片 3">
            <a:extLst>
              <a:ext uri="{FF2B5EF4-FFF2-40B4-BE49-F238E27FC236}">
                <a16:creationId xmlns:a16="http://schemas.microsoft.com/office/drawing/2014/main" id="{C3305E4E-C511-46A8-9BCE-F744E440EA79}"/>
              </a:ext>
            </a:extLst>
          </p:cNvPr>
          <p:cNvPicPr/>
          <p:nvPr/>
        </p:nvPicPr>
        <p:blipFill>
          <a:blip r:embed="rId2">
            <a:extLst>
              <a:ext uri="{28A0092B-C50C-407E-A947-70E740481C1C}">
                <a14:useLocalDpi xmlns:a14="http://schemas.microsoft.com/office/drawing/2010/main" val="0"/>
              </a:ext>
            </a:extLst>
          </a:blip>
          <a:stretch>
            <a:fillRect/>
          </a:stretch>
        </p:blipFill>
        <p:spPr>
          <a:xfrm>
            <a:off x="1006329" y="1960562"/>
            <a:ext cx="5274310" cy="3956050"/>
          </a:xfrm>
          <a:prstGeom prst="rect">
            <a:avLst/>
          </a:prstGeom>
        </p:spPr>
      </p:pic>
      <p:pic>
        <p:nvPicPr>
          <p:cNvPr id="5" name="图片 4">
            <a:extLst>
              <a:ext uri="{FF2B5EF4-FFF2-40B4-BE49-F238E27FC236}">
                <a16:creationId xmlns:a16="http://schemas.microsoft.com/office/drawing/2014/main" id="{54FA8436-416F-413B-A3E7-155DF3B4DAC6}"/>
              </a:ext>
            </a:extLst>
          </p:cNvPr>
          <p:cNvPicPr/>
          <p:nvPr/>
        </p:nvPicPr>
        <p:blipFill>
          <a:blip r:embed="rId3">
            <a:extLst>
              <a:ext uri="{28A0092B-C50C-407E-A947-70E740481C1C}">
                <a14:useLocalDpi xmlns:a14="http://schemas.microsoft.com/office/drawing/2010/main" val="0"/>
              </a:ext>
            </a:extLst>
          </a:blip>
          <a:stretch>
            <a:fillRect/>
          </a:stretch>
        </p:blipFill>
        <p:spPr>
          <a:xfrm>
            <a:off x="6280639" y="1960562"/>
            <a:ext cx="5274310" cy="3956050"/>
          </a:xfrm>
          <a:prstGeom prst="rect">
            <a:avLst/>
          </a:prstGeom>
        </p:spPr>
      </p:pic>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8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2</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B93440FD-ACAB-407C-A38B-3E8EB9CBED49}"/>
              </a:ext>
            </a:extLst>
          </p:cNvPr>
          <p:cNvPicPr/>
          <p:nvPr/>
        </p:nvPicPr>
        <p:blipFill>
          <a:blip r:embed="rId2">
            <a:extLst>
              <a:ext uri="{28A0092B-C50C-407E-A947-70E740481C1C}">
                <a14:useLocalDpi xmlns:a14="http://schemas.microsoft.com/office/drawing/2010/main" val="0"/>
              </a:ext>
            </a:extLst>
          </a:blip>
          <a:stretch>
            <a:fillRect/>
          </a:stretch>
        </p:blipFill>
        <p:spPr>
          <a:xfrm>
            <a:off x="821690" y="1960562"/>
            <a:ext cx="5274310" cy="3956050"/>
          </a:xfrm>
          <a:prstGeom prst="rect">
            <a:avLst/>
          </a:prstGeom>
        </p:spPr>
      </p:pic>
      <p:pic>
        <p:nvPicPr>
          <p:cNvPr id="9" name="图片 8">
            <a:extLst>
              <a:ext uri="{FF2B5EF4-FFF2-40B4-BE49-F238E27FC236}">
                <a16:creationId xmlns:a16="http://schemas.microsoft.com/office/drawing/2014/main" id="{E9A6768C-1C5F-42C4-B3B7-141A8FE4333A}"/>
              </a:ext>
            </a:extLst>
          </p:cNvPr>
          <p:cNvPicPr/>
          <p:nvPr/>
        </p:nvPicPr>
        <p:blipFill>
          <a:blip r:embed="rId3">
            <a:extLst>
              <a:ext uri="{28A0092B-C50C-407E-A947-70E740481C1C}">
                <a14:useLocalDpi xmlns:a14="http://schemas.microsoft.com/office/drawing/2010/main" val="0"/>
              </a:ext>
            </a:extLst>
          </a:blip>
          <a:stretch>
            <a:fillRect/>
          </a:stretch>
        </p:blipFill>
        <p:spPr>
          <a:xfrm>
            <a:off x="6096000" y="1960562"/>
            <a:ext cx="5274310" cy="3956050"/>
          </a:xfrm>
          <a:prstGeom prst="rect">
            <a:avLst/>
          </a:prstGeom>
        </p:spPr>
      </p:pic>
    </p:spTree>
    <p:extLst>
      <p:ext uri="{BB962C8B-B14F-4D97-AF65-F5344CB8AC3E}">
        <p14:creationId xmlns:p14="http://schemas.microsoft.com/office/powerpoint/2010/main" val="236639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3</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348DA405-5673-466E-B407-F902DA5FAB03}"/>
              </a:ext>
            </a:extLst>
          </p:cNvPr>
          <p:cNvPicPr/>
          <p:nvPr/>
        </p:nvPicPr>
        <p:blipFill>
          <a:blip r:embed="rId2">
            <a:extLst>
              <a:ext uri="{28A0092B-C50C-407E-A947-70E740481C1C}">
                <a14:useLocalDpi xmlns:a14="http://schemas.microsoft.com/office/drawing/2010/main" val="0"/>
              </a:ext>
            </a:extLst>
          </a:blip>
          <a:stretch>
            <a:fillRect/>
          </a:stretch>
        </p:blipFill>
        <p:spPr>
          <a:xfrm>
            <a:off x="1006329" y="1960562"/>
            <a:ext cx="5274310" cy="3956050"/>
          </a:xfrm>
          <a:prstGeom prst="rect">
            <a:avLst/>
          </a:prstGeom>
        </p:spPr>
      </p:pic>
      <p:pic>
        <p:nvPicPr>
          <p:cNvPr id="9" name="图片 8">
            <a:extLst>
              <a:ext uri="{FF2B5EF4-FFF2-40B4-BE49-F238E27FC236}">
                <a16:creationId xmlns:a16="http://schemas.microsoft.com/office/drawing/2014/main" id="{47C32143-B9A7-4AFE-9B74-BDC617CE411C}"/>
              </a:ext>
            </a:extLst>
          </p:cNvPr>
          <p:cNvPicPr/>
          <p:nvPr/>
        </p:nvPicPr>
        <p:blipFill>
          <a:blip r:embed="rId3">
            <a:extLst>
              <a:ext uri="{28A0092B-C50C-407E-A947-70E740481C1C}">
                <a14:useLocalDpi xmlns:a14="http://schemas.microsoft.com/office/drawing/2010/main" val="0"/>
              </a:ext>
            </a:extLst>
          </a:blip>
          <a:stretch>
            <a:fillRect/>
          </a:stretch>
        </p:blipFill>
        <p:spPr>
          <a:xfrm>
            <a:off x="6280639" y="1960562"/>
            <a:ext cx="5274310" cy="3956050"/>
          </a:xfrm>
          <a:prstGeom prst="rect">
            <a:avLst/>
          </a:prstGeom>
        </p:spPr>
      </p:pic>
    </p:spTree>
    <p:extLst>
      <p:ext uri="{BB962C8B-B14F-4D97-AF65-F5344CB8AC3E}">
        <p14:creationId xmlns:p14="http://schemas.microsoft.com/office/powerpoint/2010/main" val="156983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4</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BE04D07C-DFD7-4C22-B219-B72C322183ED}"/>
              </a:ext>
            </a:extLst>
          </p:cNvPr>
          <p:cNvPicPr/>
          <p:nvPr/>
        </p:nvPicPr>
        <p:blipFill>
          <a:blip r:embed="rId2">
            <a:extLst>
              <a:ext uri="{28A0092B-C50C-407E-A947-70E740481C1C}">
                <a14:useLocalDpi xmlns:a14="http://schemas.microsoft.com/office/drawing/2010/main" val="0"/>
              </a:ext>
            </a:extLst>
          </a:blip>
          <a:stretch>
            <a:fillRect/>
          </a:stretch>
        </p:blipFill>
        <p:spPr>
          <a:xfrm>
            <a:off x="1006328" y="2002311"/>
            <a:ext cx="5274310" cy="3956050"/>
          </a:xfrm>
          <a:prstGeom prst="rect">
            <a:avLst/>
          </a:prstGeom>
        </p:spPr>
      </p:pic>
      <p:pic>
        <p:nvPicPr>
          <p:cNvPr id="9" name="图片 8">
            <a:extLst>
              <a:ext uri="{FF2B5EF4-FFF2-40B4-BE49-F238E27FC236}">
                <a16:creationId xmlns:a16="http://schemas.microsoft.com/office/drawing/2014/main" id="{019E61D4-8C18-41EC-BA0D-1F7C1BFEDCA2}"/>
              </a:ext>
            </a:extLst>
          </p:cNvPr>
          <p:cNvPicPr/>
          <p:nvPr/>
        </p:nvPicPr>
        <p:blipFill>
          <a:blip r:embed="rId3">
            <a:extLst>
              <a:ext uri="{28A0092B-C50C-407E-A947-70E740481C1C}">
                <a14:useLocalDpi xmlns:a14="http://schemas.microsoft.com/office/drawing/2010/main" val="0"/>
              </a:ext>
            </a:extLst>
          </a:blip>
          <a:stretch>
            <a:fillRect/>
          </a:stretch>
        </p:blipFill>
        <p:spPr>
          <a:xfrm>
            <a:off x="6281298" y="2002311"/>
            <a:ext cx="5274310" cy="3956050"/>
          </a:xfrm>
          <a:prstGeom prst="rect">
            <a:avLst/>
          </a:prstGeom>
        </p:spPr>
      </p:pic>
    </p:spTree>
    <p:extLst>
      <p:ext uri="{BB962C8B-B14F-4D97-AF65-F5344CB8AC3E}">
        <p14:creationId xmlns:p14="http://schemas.microsoft.com/office/powerpoint/2010/main" val="152602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5</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9947BD8C-D02B-4EBF-9290-B61C5D1567E3}"/>
              </a:ext>
            </a:extLst>
          </p:cNvPr>
          <p:cNvPicPr/>
          <p:nvPr/>
        </p:nvPicPr>
        <p:blipFill>
          <a:blip r:embed="rId2">
            <a:extLst>
              <a:ext uri="{28A0092B-C50C-407E-A947-70E740481C1C}">
                <a14:useLocalDpi xmlns:a14="http://schemas.microsoft.com/office/drawing/2010/main" val="0"/>
              </a:ext>
            </a:extLst>
          </a:blip>
          <a:stretch>
            <a:fillRect/>
          </a:stretch>
        </p:blipFill>
        <p:spPr>
          <a:xfrm>
            <a:off x="1006329" y="1960562"/>
            <a:ext cx="5274310" cy="3956050"/>
          </a:xfrm>
          <a:prstGeom prst="rect">
            <a:avLst/>
          </a:prstGeom>
        </p:spPr>
      </p:pic>
      <p:pic>
        <p:nvPicPr>
          <p:cNvPr id="9" name="图片 8">
            <a:extLst>
              <a:ext uri="{FF2B5EF4-FFF2-40B4-BE49-F238E27FC236}">
                <a16:creationId xmlns:a16="http://schemas.microsoft.com/office/drawing/2014/main" id="{90110F97-E9DD-4C6E-AFDF-0D2BA7BFB003}"/>
              </a:ext>
            </a:extLst>
          </p:cNvPr>
          <p:cNvPicPr/>
          <p:nvPr/>
        </p:nvPicPr>
        <p:blipFill>
          <a:blip r:embed="rId3">
            <a:extLst>
              <a:ext uri="{28A0092B-C50C-407E-A947-70E740481C1C}">
                <a14:useLocalDpi xmlns:a14="http://schemas.microsoft.com/office/drawing/2010/main" val="0"/>
              </a:ext>
            </a:extLst>
          </a:blip>
          <a:stretch>
            <a:fillRect/>
          </a:stretch>
        </p:blipFill>
        <p:spPr>
          <a:xfrm>
            <a:off x="6280639" y="1960562"/>
            <a:ext cx="5274310" cy="3956050"/>
          </a:xfrm>
          <a:prstGeom prst="rect">
            <a:avLst/>
          </a:prstGeom>
        </p:spPr>
      </p:pic>
    </p:spTree>
    <p:extLst>
      <p:ext uri="{BB962C8B-B14F-4D97-AF65-F5344CB8AC3E}">
        <p14:creationId xmlns:p14="http://schemas.microsoft.com/office/powerpoint/2010/main" val="147769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6</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B3920074-4203-485F-A801-A8AFBA24CDC6}"/>
              </a:ext>
            </a:extLst>
          </p:cNvPr>
          <p:cNvPicPr/>
          <p:nvPr/>
        </p:nvPicPr>
        <p:blipFill>
          <a:blip r:embed="rId2">
            <a:extLst>
              <a:ext uri="{28A0092B-C50C-407E-A947-70E740481C1C}">
                <a14:useLocalDpi xmlns:a14="http://schemas.microsoft.com/office/drawing/2010/main" val="0"/>
              </a:ext>
            </a:extLst>
          </a:blip>
          <a:stretch>
            <a:fillRect/>
          </a:stretch>
        </p:blipFill>
        <p:spPr>
          <a:xfrm>
            <a:off x="1009260" y="1960562"/>
            <a:ext cx="5274310" cy="3956050"/>
          </a:xfrm>
          <a:prstGeom prst="rect">
            <a:avLst/>
          </a:prstGeom>
        </p:spPr>
      </p:pic>
      <p:pic>
        <p:nvPicPr>
          <p:cNvPr id="9" name="图片 8">
            <a:extLst>
              <a:ext uri="{FF2B5EF4-FFF2-40B4-BE49-F238E27FC236}">
                <a16:creationId xmlns:a16="http://schemas.microsoft.com/office/drawing/2014/main" id="{C1E721A7-2A9C-46C4-B6D7-D5906CC424E8}"/>
              </a:ext>
            </a:extLst>
          </p:cNvPr>
          <p:cNvPicPr/>
          <p:nvPr/>
        </p:nvPicPr>
        <p:blipFill>
          <a:blip r:embed="rId3">
            <a:extLst>
              <a:ext uri="{28A0092B-C50C-407E-A947-70E740481C1C}">
                <a14:useLocalDpi xmlns:a14="http://schemas.microsoft.com/office/drawing/2010/main" val="0"/>
              </a:ext>
            </a:extLst>
          </a:blip>
          <a:stretch>
            <a:fillRect/>
          </a:stretch>
        </p:blipFill>
        <p:spPr>
          <a:xfrm>
            <a:off x="6283570" y="1960562"/>
            <a:ext cx="5274310" cy="3956050"/>
          </a:xfrm>
          <a:prstGeom prst="rect">
            <a:avLst/>
          </a:prstGeom>
        </p:spPr>
      </p:pic>
    </p:spTree>
    <p:extLst>
      <p:ext uri="{BB962C8B-B14F-4D97-AF65-F5344CB8AC3E}">
        <p14:creationId xmlns:p14="http://schemas.microsoft.com/office/powerpoint/2010/main" val="364891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9D616-6897-49DB-818A-24EC01DD514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Fold 7</a:t>
            </a:r>
            <a:endParaRPr lang="zh-CN" altLang="en-US" dirty="0"/>
          </a:p>
        </p:txBody>
      </p:sp>
      <p:sp>
        <p:nvSpPr>
          <p:cNvPr id="6" name="文本框 5">
            <a:extLst>
              <a:ext uri="{FF2B5EF4-FFF2-40B4-BE49-F238E27FC236}">
                <a16:creationId xmlns:a16="http://schemas.microsoft.com/office/drawing/2014/main" id="{0C94B593-4F62-4097-9558-5DF2CDA5484F}"/>
              </a:ext>
            </a:extLst>
          </p:cNvPr>
          <p:cNvSpPr txBox="1"/>
          <p:nvPr/>
        </p:nvSpPr>
        <p:spPr>
          <a:xfrm>
            <a:off x="1703583" y="6000110"/>
            <a:ext cx="387980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DTW varying with training epochs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56600FC-AF4F-47CB-8A4E-61D554CBECC9}"/>
              </a:ext>
            </a:extLst>
          </p:cNvPr>
          <p:cNvSpPr txBox="1"/>
          <p:nvPr/>
        </p:nvSpPr>
        <p:spPr>
          <a:xfrm>
            <a:off x="7268968" y="6000110"/>
            <a:ext cx="3297652"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PSD varying with training epochs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0305EF94-395C-4932-914F-DC1AB3E0852D}"/>
              </a:ext>
            </a:extLst>
          </p:cNvPr>
          <p:cNvPicPr/>
          <p:nvPr/>
        </p:nvPicPr>
        <p:blipFill>
          <a:blip r:embed="rId2">
            <a:extLst>
              <a:ext uri="{28A0092B-C50C-407E-A947-70E740481C1C}">
                <a14:useLocalDpi xmlns:a14="http://schemas.microsoft.com/office/drawing/2010/main" val="0"/>
              </a:ext>
            </a:extLst>
          </a:blip>
          <a:stretch>
            <a:fillRect/>
          </a:stretch>
        </p:blipFill>
        <p:spPr>
          <a:xfrm>
            <a:off x="1006329" y="1960562"/>
            <a:ext cx="5274310" cy="3956050"/>
          </a:xfrm>
          <a:prstGeom prst="rect">
            <a:avLst/>
          </a:prstGeom>
        </p:spPr>
      </p:pic>
      <p:pic>
        <p:nvPicPr>
          <p:cNvPr id="9" name="图片 8">
            <a:extLst>
              <a:ext uri="{FF2B5EF4-FFF2-40B4-BE49-F238E27FC236}">
                <a16:creationId xmlns:a16="http://schemas.microsoft.com/office/drawing/2014/main" id="{4B032950-4A57-492B-B206-0A15AF2C869C}"/>
              </a:ext>
            </a:extLst>
          </p:cNvPr>
          <p:cNvPicPr/>
          <p:nvPr/>
        </p:nvPicPr>
        <p:blipFill>
          <a:blip r:embed="rId3">
            <a:extLst>
              <a:ext uri="{28A0092B-C50C-407E-A947-70E740481C1C}">
                <a14:useLocalDpi xmlns:a14="http://schemas.microsoft.com/office/drawing/2010/main" val="0"/>
              </a:ext>
            </a:extLst>
          </a:blip>
          <a:stretch>
            <a:fillRect/>
          </a:stretch>
        </p:blipFill>
        <p:spPr>
          <a:xfrm>
            <a:off x="6280639" y="1960562"/>
            <a:ext cx="5274310" cy="3956050"/>
          </a:xfrm>
          <a:prstGeom prst="rect">
            <a:avLst/>
          </a:prstGeom>
        </p:spPr>
      </p:pic>
    </p:spTree>
    <p:extLst>
      <p:ext uri="{BB962C8B-B14F-4D97-AF65-F5344CB8AC3E}">
        <p14:creationId xmlns:p14="http://schemas.microsoft.com/office/powerpoint/2010/main" val="410331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3CEA4-1DD4-480A-A70C-E9D9A23C974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Train-validate</a:t>
            </a:r>
            <a:r>
              <a:rPr lang="en-US" altLang="zh-CN" dirty="0"/>
              <a:t> </a:t>
            </a:r>
            <a:r>
              <a:rPr lang="en-US" altLang="zh-CN" dirty="0">
                <a:latin typeface="Times New Roman" panose="02020603050405020304" pitchFamily="18" charset="0"/>
                <a:cs typeface="Times New Roman" panose="02020603050405020304" pitchFamily="18" charset="0"/>
              </a:rPr>
              <a:t>Curves – Conclusions</a:t>
            </a:r>
            <a:endParaRPr lang="zh-CN" altLang="en-US" dirty="0"/>
          </a:p>
        </p:txBody>
      </p:sp>
      <p:sp>
        <p:nvSpPr>
          <p:cNvPr id="3" name="内容占位符 2">
            <a:extLst>
              <a:ext uri="{FF2B5EF4-FFF2-40B4-BE49-F238E27FC236}">
                <a16:creationId xmlns:a16="http://schemas.microsoft.com/office/drawing/2014/main" id="{3A07C45F-6CD2-414C-8355-D70FD1645B2C}"/>
              </a:ext>
            </a:extLst>
          </p:cNvPr>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It can be observed that there are significant fluctuations in the training-validation curves, which is due to the instability caused by the adversarial training nature of GAN itself, and is common in GAN training. We picked the epoch with the best performance on the validation set as the basis for model </a:t>
            </a:r>
            <a:r>
              <a:rPr lang="en-US" altLang="zh-CN">
                <a:latin typeface="Times New Roman" panose="02020603050405020304" pitchFamily="18" charset="0"/>
                <a:cs typeface="Times New Roman" panose="02020603050405020304" pitchFamily="18" charset="0"/>
              </a:rPr>
              <a:t>selection.</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895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6C90AC-FDBF-4A6B-BD96-5A377F8C1283}"/>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Temporal</a:t>
            </a:r>
            <a:r>
              <a:rPr lang="en-US" altLang="zh-CN" dirty="0"/>
              <a:t> </a:t>
            </a:r>
            <a:r>
              <a:rPr lang="en-US" altLang="zh-CN" dirty="0">
                <a:latin typeface="Times New Roman" panose="02020603050405020304" pitchFamily="18" charset="0"/>
                <a:cs typeface="Times New Roman" panose="02020603050405020304" pitchFamily="18" charset="0"/>
              </a:rPr>
              <a:t>Results</a:t>
            </a:r>
            <a:endParaRPr lang="zh-CN" altLang="en-US" dirty="0">
              <a:latin typeface="Times New Roman" panose="02020603050405020304" pitchFamily="18" charset="0"/>
              <a:cs typeface="Times New Roman" panose="02020603050405020304" pitchFamily="18" charset="0"/>
            </a:endParaRPr>
          </a:p>
        </p:txBody>
      </p:sp>
      <p:pic>
        <p:nvPicPr>
          <p:cNvPr id="5" name="内容占位符 4">
            <a:extLst>
              <a:ext uri="{FF2B5EF4-FFF2-40B4-BE49-F238E27FC236}">
                <a16:creationId xmlns:a16="http://schemas.microsoft.com/office/drawing/2014/main" id="{3FAF5B3C-8C72-41E9-B6E7-DFFDE6D29F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1376" y="1553206"/>
            <a:ext cx="4869247" cy="3751587"/>
          </a:xfrm>
        </p:spPr>
      </p:pic>
      <p:sp>
        <p:nvSpPr>
          <p:cNvPr id="6" name="文本框 5">
            <a:extLst>
              <a:ext uri="{FF2B5EF4-FFF2-40B4-BE49-F238E27FC236}">
                <a16:creationId xmlns:a16="http://schemas.microsoft.com/office/drawing/2014/main" id="{E6D39C6A-F6E6-4064-AA66-0A83CFF1BEF8}"/>
              </a:ext>
            </a:extLst>
          </p:cNvPr>
          <p:cNvSpPr txBox="1"/>
          <p:nvPr/>
        </p:nvSpPr>
        <p:spPr>
          <a:xfrm>
            <a:off x="1563163" y="5232942"/>
            <a:ext cx="9206143" cy="923330"/>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Figure S1</a:t>
            </a:r>
            <a:r>
              <a:rPr lang="en-US" altLang="zh-CN" dirty="0">
                <a:latin typeface="Times New Roman" panose="02020603050405020304" pitchFamily="18" charset="0"/>
                <a:cs typeface="Times New Roman" panose="02020603050405020304" pitchFamily="18" charset="0"/>
              </a:rPr>
              <a:t>: Our method is able to produce the general morphology highly close to the </a:t>
            </a:r>
            <a:r>
              <a:rPr lang="en-US" altLang="zh-CN" dirty="0" err="1">
                <a:latin typeface="Times New Roman" panose="02020603050405020304" pitchFamily="18" charset="0"/>
                <a:cs typeface="Times New Roman" panose="02020603050405020304" pitchFamily="18" charset="0"/>
              </a:rPr>
              <a:t>groudtruth</a:t>
            </a:r>
            <a:r>
              <a:rPr lang="en-US" altLang="zh-CN" dirty="0">
                <a:latin typeface="Times New Roman" panose="02020603050405020304" pitchFamily="18" charset="0"/>
                <a:cs typeface="Times New Roman" panose="02020603050405020304" pitchFamily="18" charset="0"/>
              </a:rPr>
              <a:t> although the details of ripples are still not satisfactory enough. By contrast, IF causes spurs to the temporal results, and </a:t>
            </a:r>
            <a:r>
              <a:rPr lang="en-US" altLang="zh-CN" dirty="0" err="1">
                <a:latin typeface="Times New Roman" panose="02020603050405020304" pitchFamily="18" charset="0"/>
                <a:cs typeface="Times New Roman" panose="02020603050405020304" pitchFamily="18" charset="0"/>
              </a:rPr>
              <a:t>GANSynth</a:t>
            </a:r>
            <a:r>
              <a:rPr lang="en-US" altLang="zh-CN" dirty="0">
                <a:latin typeface="Times New Roman" panose="02020603050405020304" pitchFamily="18" charset="0"/>
                <a:cs typeface="Times New Roman" panose="02020603050405020304" pitchFamily="18" charset="0"/>
              </a:rPr>
              <a:t> produces noisy results. </a:t>
            </a:r>
            <a:endParaRPr lang="zh-CN" altLang="en-US" dirty="0"/>
          </a:p>
        </p:txBody>
      </p:sp>
    </p:spTree>
    <p:extLst>
      <p:ext uri="{BB962C8B-B14F-4D97-AF65-F5344CB8AC3E}">
        <p14:creationId xmlns:p14="http://schemas.microsoft.com/office/powerpoint/2010/main" val="91316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244326C-9548-4058-B6B9-FDE56A858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99" y="1851807"/>
            <a:ext cx="8441273" cy="3283477"/>
          </a:xfrm>
          <a:prstGeom prst="rect">
            <a:avLst/>
          </a:prstGeom>
        </p:spPr>
      </p:pic>
      <p:sp>
        <p:nvSpPr>
          <p:cNvPr id="6" name="标题 1">
            <a:extLst>
              <a:ext uri="{FF2B5EF4-FFF2-40B4-BE49-F238E27FC236}">
                <a16:creationId xmlns:a16="http://schemas.microsoft.com/office/drawing/2014/main" id="{B1A93A21-6720-4DE4-A09A-3A9F584DD98F}"/>
              </a:ext>
            </a:extLst>
          </p:cNvPr>
          <p:cNvSpPr txBox="1">
            <a:spLocks/>
          </p:cNvSpPr>
          <p:nvPr/>
        </p:nvSpPr>
        <p:spPr>
          <a:xfrm>
            <a:off x="838200" y="26746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400" dirty="0">
                <a:latin typeface="Times New Roman" panose="02020603050405020304" pitchFamily="18" charset="0"/>
                <a:cs typeface="Times New Roman" panose="02020603050405020304" pitchFamily="18" charset="0"/>
              </a:rPr>
              <a:t>Spectral Results</a:t>
            </a:r>
            <a:endParaRPr lang="zh-CN" altLang="en-US" sz="4400" dirty="0"/>
          </a:p>
        </p:txBody>
      </p:sp>
      <p:sp>
        <p:nvSpPr>
          <p:cNvPr id="7" name="文本框 6">
            <a:extLst>
              <a:ext uri="{FF2B5EF4-FFF2-40B4-BE49-F238E27FC236}">
                <a16:creationId xmlns:a16="http://schemas.microsoft.com/office/drawing/2014/main" id="{5E3D66AC-F615-4100-AB4A-EC74E13B9F82}"/>
              </a:ext>
            </a:extLst>
          </p:cNvPr>
          <p:cNvSpPr txBox="1"/>
          <p:nvPr/>
        </p:nvSpPr>
        <p:spPr>
          <a:xfrm>
            <a:off x="1563163" y="5135284"/>
            <a:ext cx="9206143" cy="1477328"/>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Figure S2</a:t>
            </a:r>
            <a:r>
              <a:rPr lang="en-US" altLang="zh-CN" dirty="0">
                <a:latin typeface="Times New Roman" panose="02020603050405020304" pitchFamily="18" charset="0"/>
                <a:cs typeface="Times New Roman" panose="02020603050405020304" pitchFamily="18" charset="0"/>
              </a:rPr>
              <a:t>: The first row shows the magnitude spectra. It can be clearly seen that IF causes repetitive stripes, indicating the occurrence of mode collapse. Our method still outperforms the best baseline </a:t>
            </a:r>
            <a:r>
              <a:rPr lang="en-US" altLang="zh-CN" dirty="0" err="1">
                <a:latin typeface="Times New Roman" panose="02020603050405020304" pitchFamily="18" charset="0"/>
                <a:cs typeface="Times New Roman" panose="02020603050405020304" pitchFamily="18" charset="0"/>
              </a:rPr>
              <a:t>GANSynth</a:t>
            </a:r>
            <a:r>
              <a:rPr lang="en-US" altLang="zh-CN" dirty="0">
                <a:latin typeface="Times New Roman" panose="02020603050405020304" pitchFamily="18" charset="0"/>
                <a:cs typeface="Times New Roman" panose="02020603050405020304" pitchFamily="18" charset="0"/>
              </a:rPr>
              <a:t> as the latter produces a dispersed power distribution. The second row shows IF spectra which are hard for visual inspect, but slight repetitive distortion stripes can still be spotted in the results of the IF variant.</a:t>
            </a:r>
            <a:endParaRPr lang="zh-CN" altLang="en-US" dirty="0"/>
          </a:p>
        </p:txBody>
      </p:sp>
    </p:spTree>
    <p:extLst>
      <p:ext uri="{BB962C8B-B14F-4D97-AF65-F5344CB8AC3E}">
        <p14:creationId xmlns:p14="http://schemas.microsoft.com/office/powerpoint/2010/main" val="171107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FD4BB7-4FE2-49E5-ACA2-B8F1641A176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Temporal Results of All Patients</a:t>
            </a:r>
            <a:endParaRPr lang="zh-CN" altLang="en-US" dirty="0"/>
          </a:p>
        </p:txBody>
      </p:sp>
      <p:sp>
        <p:nvSpPr>
          <p:cNvPr id="3" name="内容占位符 2">
            <a:extLst>
              <a:ext uri="{FF2B5EF4-FFF2-40B4-BE49-F238E27FC236}">
                <a16:creationId xmlns:a16="http://schemas.microsoft.com/office/drawing/2014/main" id="{F94D553D-945C-4CC0-ADB0-4B67FE07336E}"/>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We selected one case for each patient from each fold for visualization. Note that in each fold, the visualized patient did not participate in model training (i.e. used for validation/testing) in order to verify the robustness of the model.</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57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EF8D7F-1CEF-4CC3-9FCC-D046D485C52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Temporal Results of All Patients</a:t>
            </a:r>
            <a:endParaRPr lang="zh-CN" altLang="en-US"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C046120C-22B7-488F-BF81-3E29551CCF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3593" y="1690688"/>
            <a:ext cx="4319905" cy="2150745"/>
          </a:xfrm>
          <a:prstGeom prst="rect">
            <a:avLst/>
          </a:prstGeom>
        </p:spPr>
      </p:pic>
      <p:pic>
        <p:nvPicPr>
          <p:cNvPr id="5" name="图片 4">
            <a:extLst>
              <a:ext uri="{FF2B5EF4-FFF2-40B4-BE49-F238E27FC236}">
                <a16:creationId xmlns:a16="http://schemas.microsoft.com/office/drawing/2014/main" id="{13A07EC6-9200-418D-AAD8-1F3802E057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08504" y="1690688"/>
            <a:ext cx="4319905" cy="2150745"/>
          </a:xfrm>
          <a:prstGeom prst="rect">
            <a:avLst/>
          </a:prstGeom>
        </p:spPr>
      </p:pic>
      <p:pic>
        <p:nvPicPr>
          <p:cNvPr id="6" name="图片 5">
            <a:extLst>
              <a:ext uri="{FF2B5EF4-FFF2-40B4-BE49-F238E27FC236}">
                <a16:creationId xmlns:a16="http://schemas.microsoft.com/office/drawing/2014/main" id="{39338881-6E77-4327-A3D8-3B2EBFDF8A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63592" y="4342130"/>
            <a:ext cx="4319905" cy="2150745"/>
          </a:xfrm>
          <a:prstGeom prst="rect">
            <a:avLst/>
          </a:prstGeom>
        </p:spPr>
      </p:pic>
      <p:pic>
        <p:nvPicPr>
          <p:cNvPr id="7" name="图片 6">
            <a:extLst>
              <a:ext uri="{FF2B5EF4-FFF2-40B4-BE49-F238E27FC236}">
                <a16:creationId xmlns:a16="http://schemas.microsoft.com/office/drawing/2014/main" id="{59E5852C-F239-4553-B3F9-602122D3106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308504" y="4342129"/>
            <a:ext cx="4319905" cy="2150745"/>
          </a:xfrm>
          <a:prstGeom prst="rect">
            <a:avLst/>
          </a:prstGeom>
        </p:spPr>
      </p:pic>
      <p:sp>
        <p:nvSpPr>
          <p:cNvPr id="8" name="文本框 7">
            <a:extLst>
              <a:ext uri="{FF2B5EF4-FFF2-40B4-BE49-F238E27FC236}">
                <a16:creationId xmlns:a16="http://schemas.microsoft.com/office/drawing/2014/main" id="{0AC99F5D-D1DE-48B6-A98C-153644EC03EF}"/>
              </a:ext>
            </a:extLst>
          </p:cNvPr>
          <p:cNvSpPr txBox="1"/>
          <p:nvPr/>
        </p:nvSpPr>
        <p:spPr>
          <a:xfrm>
            <a:off x="2928992" y="3906175"/>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1</a:t>
            </a:r>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A91B2964-1E57-456E-A9A8-B0DC858643C2}"/>
              </a:ext>
            </a:extLst>
          </p:cNvPr>
          <p:cNvSpPr txBox="1"/>
          <p:nvPr/>
        </p:nvSpPr>
        <p:spPr>
          <a:xfrm>
            <a:off x="7673907" y="3906175"/>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2</a:t>
            </a:r>
            <a:endParaRPr lang="zh-CN" altLang="en-US" sz="16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FF9A13B2-4AFD-4404-B517-D95D17618B19}"/>
              </a:ext>
            </a:extLst>
          </p:cNvPr>
          <p:cNvSpPr txBox="1"/>
          <p:nvPr/>
        </p:nvSpPr>
        <p:spPr>
          <a:xfrm>
            <a:off x="2928992" y="6514177"/>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3</a:t>
            </a:r>
            <a:endParaRPr lang="zh-CN" altLang="en-US" sz="16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285C0568-62E8-4377-A96A-247E6008C949}"/>
              </a:ext>
            </a:extLst>
          </p:cNvPr>
          <p:cNvSpPr txBox="1"/>
          <p:nvPr/>
        </p:nvSpPr>
        <p:spPr>
          <a:xfrm>
            <a:off x="7673907" y="6488492"/>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4</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6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EF8D7F-1CEF-4CC3-9FCC-D046D485C52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Temporal Results of All Patients</a:t>
            </a:r>
            <a:endParaRPr lang="zh-CN" altLang="en-US"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0AC99F5D-D1DE-48B6-A98C-153644EC03EF}"/>
              </a:ext>
            </a:extLst>
          </p:cNvPr>
          <p:cNvSpPr txBox="1"/>
          <p:nvPr/>
        </p:nvSpPr>
        <p:spPr>
          <a:xfrm>
            <a:off x="2928992" y="3906175"/>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5</a:t>
            </a:r>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A91B2964-1E57-456E-A9A8-B0DC858643C2}"/>
              </a:ext>
            </a:extLst>
          </p:cNvPr>
          <p:cNvSpPr txBox="1"/>
          <p:nvPr/>
        </p:nvSpPr>
        <p:spPr>
          <a:xfrm>
            <a:off x="7673907" y="3906175"/>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6</a:t>
            </a:r>
            <a:endParaRPr lang="zh-CN" altLang="en-US" sz="16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FF9A13B2-4AFD-4404-B517-D95D17618B19}"/>
              </a:ext>
            </a:extLst>
          </p:cNvPr>
          <p:cNvSpPr txBox="1"/>
          <p:nvPr/>
        </p:nvSpPr>
        <p:spPr>
          <a:xfrm>
            <a:off x="2928992" y="6514177"/>
            <a:ext cx="1589103"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7</a:t>
            </a:r>
            <a:endParaRPr lang="zh-CN" altLang="en-US" sz="1600"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A29223F2-ECF2-41D8-8B01-0A987CB149C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3590" y="1690688"/>
            <a:ext cx="4319905" cy="2150745"/>
          </a:xfrm>
          <a:prstGeom prst="rect">
            <a:avLst/>
          </a:prstGeom>
        </p:spPr>
      </p:pic>
      <p:pic>
        <p:nvPicPr>
          <p:cNvPr id="13" name="图片 12">
            <a:extLst>
              <a:ext uri="{FF2B5EF4-FFF2-40B4-BE49-F238E27FC236}">
                <a16:creationId xmlns:a16="http://schemas.microsoft.com/office/drawing/2014/main" id="{02000557-6C00-4406-8F81-C6B7500DC1A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308504" y="1686306"/>
            <a:ext cx="4319905" cy="2150745"/>
          </a:xfrm>
          <a:prstGeom prst="rect">
            <a:avLst/>
          </a:prstGeom>
        </p:spPr>
      </p:pic>
      <p:pic>
        <p:nvPicPr>
          <p:cNvPr id="14" name="图片 13">
            <a:extLst>
              <a:ext uri="{FF2B5EF4-FFF2-40B4-BE49-F238E27FC236}">
                <a16:creationId xmlns:a16="http://schemas.microsoft.com/office/drawing/2014/main" id="{441A513C-F90D-442F-892D-235DCC06DC6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63590" y="4337747"/>
            <a:ext cx="4319905" cy="2150745"/>
          </a:xfrm>
          <a:prstGeom prst="rect">
            <a:avLst/>
          </a:prstGeom>
        </p:spPr>
      </p:pic>
      <p:sp>
        <p:nvSpPr>
          <p:cNvPr id="3" name="文本框 2">
            <a:extLst>
              <a:ext uri="{FF2B5EF4-FFF2-40B4-BE49-F238E27FC236}">
                <a16:creationId xmlns:a16="http://schemas.microsoft.com/office/drawing/2014/main" id="{A44CE695-99F4-40CB-99FC-1A12C2466143}"/>
              </a:ext>
            </a:extLst>
          </p:cNvPr>
          <p:cNvSpPr txBox="1"/>
          <p:nvPr/>
        </p:nvSpPr>
        <p:spPr>
          <a:xfrm>
            <a:off x="6308504" y="5171694"/>
            <a:ext cx="4483223" cy="954107"/>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latin typeface="Times New Roman" panose="02020603050405020304" pitchFamily="18" charset="0"/>
                <a:cs typeface="Times New Roman" panose="02020603050405020304" pitchFamily="18" charset="0"/>
              </a:rPr>
              <a:t>Note that there are rhythmic fluctuations in the EEG of Subject 7, which are absent in the real SEEG and the synthesized SEEG. This shows that the model can filter out components in the EEG that are not related to SEEG.</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85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945D15-0CBD-4508-963C-C7343E830EF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Perturbation Results of One Fold</a:t>
            </a:r>
            <a:endParaRPr lang="zh-CN" altLang="en-US" dirty="0"/>
          </a:p>
        </p:txBody>
      </p:sp>
      <p:sp>
        <p:nvSpPr>
          <p:cNvPr id="3" name="内容占位符 2">
            <a:extLst>
              <a:ext uri="{FF2B5EF4-FFF2-40B4-BE49-F238E27FC236}">
                <a16:creationId xmlns:a16="http://schemas.microsoft.com/office/drawing/2014/main" id="{C8CD627C-92BD-4689-97AD-CF49DC183571}"/>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We provide the perturbation results of one fold where Subject 4 is left out due to the severe missing in EEG channels. Subject 2, 3 and 7 respectively correspond to Patient 1, 2 and 3 in Figure 6 in the original paper. Subject 1, 5 and 6 are similar to Subject 3 where the captured sensitive area is close to the epileptic focus, so we do not include them in Figure 6.</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68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514F4-8F94-419C-A31B-778E182A73E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Perturbation Results of One Fold</a:t>
            </a:r>
            <a:endParaRPr lang="zh-CN" altLang="en-US" dirty="0">
              <a:latin typeface="Times New Roman" panose="02020603050405020304" pitchFamily="18" charset="0"/>
              <a:cs typeface="Times New Roman" panose="02020603050405020304" pitchFamily="18" charset="0"/>
            </a:endParaRPr>
          </a:p>
        </p:txBody>
      </p:sp>
      <p:pic>
        <p:nvPicPr>
          <p:cNvPr id="12" name="内容占位符 11">
            <a:extLst>
              <a:ext uri="{FF2B5EF4-FFF2-40B4-BE49-F238E27FC236}">
                <a16:creationId xmlns:a16="http://schemas.microsoft.com/office/drawing/2014/main" id="{38DEA831-FEE8-4C07-975B-7FE5BE86FD4E}"/>
              </a:ext>
            </a:extLst>
          </p:cNvPr>
          <p:cNvPicPr>
            <a:picLocks noGrp="1" noChangeAspect="1"/>
          </p:cNvPicPr>
          <p:nvPr>
            <p:ph idx="1"/>
          </p:nvPr>
        </p:nvPicPr>
        <p:blipFill>
          <a:blip r:embed="rId2"/>
          <a:stretch>
            <a:fillRect/>
          </a:stretch>
        </p:blipFill>
        <p:spPr>
          <a:xfrm>
            <a:off x="2853801" y="3140729"/>
            <a:ext cx="6444488" cy="1325562"/>
          </a:xfrm>
          <a:prstGeom prst="rect">
            <a:avLst/>
          </a:prstGeom>
        </p:spPr>
      </p:pic>
      <p:pic>
        <p:nvPicPr>
          <p:cNvPr id="8" name="图片 7">
            <a:extLst>
              <a:ext uri="{FF2B5EF4-FFF2-40B4-BE49-F238E27FC236}">
                <a16:creationId xmlns:a16="http://schemas.microsoft.com/office/drawing/2014/main" id="{0A8CA82F-2042-4F92-B6F9-4D3B68EE1DD8}"/>
              </a:ext>
            </a:extLst>
          </p:cNvPr>
          <p:cNvPicPr>
            <a:picLocks noChangeAspect="1"/>
          </p:cNvPicPr>
          <p:nvPr/>
        </p:nvPicPr>
        <p:blipFill>
          <a:blip r:embed="rId3"/>
          <a:stretch>
            <a:fillRect/>
          </a:stretch>
        </p:blipFill>
        <p:spPr>
          <a:xfrm>
            <a:off x="2853801" y="1486185"/>
            <a:ext cx="6465914" cy="1296000"/>
          </a:xfrm>
          <a:prstGeom prst="rect">
            <a:avLst/>
          </a:prstGeom>
        </p:spPr>
      </p:pic>
      <p:sp>
        <p:nvSpPr>
          <p:cNvPr id="11" name="文本框 10">
            <a:extLst>
              <a:ext uri="{FF2B5EF4-FFF2-40B4-BE49-F238E27FC236}">
                <a16:creationId xmlns:a16="http://schemas.microsoft.com/office/drawing/2014/main" id="{AEC5EA8E-A5AD-441A-B1EE-670AC76BAAB5}"/>
              </a:ext>
            </a:extLst>
          </p:cNvPr>
          <p:cNvSpPr txBox="1"/>
          <p:nvPr/>
        </p:nvSpPr>
        <p:spPr>
          <a:xfrm>
            <a:off x="5412508" y="2880246"/>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1</a:t>
            </a:r>
            <a:endParaRPr lang="zh-CN" altLang="en-US" sz="1600" dirty="0">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83948421-C334-40FC-9F40-A8B662AC0F8A}"/>
              </a:ext>
            </a:extLst>
          </p:cNvPr>
          <p:cNvPicPr>
            <a:picLocks noChangeAspect="1"/>
          </p:cNvPicPr>
          <p:nvPr/>
        </p:nvPicPr>
        <p:blipFill>
          <a:blip r:embed="rId4"/>
          <a:stretch>
            <a:fillRect/>
          </a:stretch>
        </p:blipFill>
        <p:spPr>
          <a:xfrm>
            <a:off x="2873756" y="4987257"/>
            <a:ext cx="6444488" cy="1335281"/>
          </a:xfrm>
          <a:prstGeom prst="rect">
            <a:avLst/>
          </a:prstGeom>
        </p:spPr>
      </p:pic>
      <p:sp>
        <p:nvSpPr>
          <p:cNvPr id="14" name="文本框 13">
            <a:extLst>
              <a:ext uri="{FF2B5EF4-FFF2-40B4-BE49-F238E27FC236}">
                <a16:creationId xmlns:a16="http://schemas.microsoft.com/office/drawing/2014/main" id="{83B9C9BF-4A65-4BCA-AE3C-D541379669FA}"/>
              </a:ext>
            </a:extLst>
          </p:cNvPr>
          <p:cNvSpPr txBox="1"/>
          <p:nvPr/>
        </p:nvSpPr>
        <p:spPr>
          <a:xfrm>
            <a:off x="5412507" y="4557497"/>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2</a:t>
            </a:r>
            <a:endParaRPr lang="zh-CN" altLang="en-US" sz="16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83B989F2-CCF7-438D-AC8A-CA51504807F4}"/>
              </a:ext>
            </a:extLst>
          </p:cNvPr>
          <p:cNvSpPr txBox="1"/>
          <p:nvPr/>
        </p:nvSpPr>
        <p:spPr>
          <a:xfrm>
            <a:off x="5412507" y="6469011"/>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3</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06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6109E5-74A4-41B0-AE34-26CEDCB0C2F0}"/>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Perturbation Results of One Fold</a:t>
            </a:r>
            <a:endParaRPr lang="zh-CN" altLang="en-US" dirty="0"/>
          </a:p>
        </p:txBody>
      </p:sp>
      <p:sp>
        <p:nvSpPr>
          <p:cNvPr id="3" name="内容占位符 2">
            <a:extLst>
              <a:ext uri="{FF2B5EF4-FFF2-40B4-BE49-F238E27FC236}">
                <a16:creationId xmlns:a16="http://schemas.microsoft.com/office/drawing/2014/main" id="{808F7C47-A51E-429B-B21C-FA0E62F22C2E}"/>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507E12B0-FC48-43CC-B1D7-9742F29EA0C5}"/>
              </a:ext>
            </a:extLst>
          </p:cNvPr>
          <p:cNvPicPr>
            <a:picLocks noChangeAspect="1"/>
          </p:cNvPicPr>
          <p:nvPr/>
        </p:nvPicPr>
        <p:blipFill>
          <a:blip r:embed="rId2"/>
          <a:stretch>
            <a:fillRect/>
          </a:stretch>
        </p:blipFill>
        <p:spPr>
          <a:xfrm>
            <a:off x="2901290" y="1584246"/>
            <a:ext cx="6389419" cy="1296000"/>
          </a:xfrm>
          <a:prstGeom prst="rect">
            <a:avLst/>
          </a:prstGeom>
        </p:spPr>
      </p:pic>
      <p:pic>
        <p:nvPicPr>
          <p:cNvPr id="5" name="图片 4">
            <a:extLst>
              <a:ext uri="{FF2B5EF4-FFF2-40B4-BE49-F238E27FC236}">
                <a16:creationId xmlns:a16="http://schemas.microsoft.com/office/drawing/2014/main" id="{4B908216-7616-4051-8DD6-E0F6B3063A0D}"/>
              </a:ext>
            </a:extLst>
          </p:cNvPr>
          <p:cNvPicPr>
            <a:picLocks noChangeAspect="1"/>
          </p:cNvPicPr>
          <p:nvPr/>
        </p:nvPicPr>
        <p:blipFill>
          <a:blip r:embed="rId3"/>
          <a:stretch>
            <a:fillRect/>
          </a:stretch>
        </p:blipFill>
        <p:spPr>
          <a:xfrm>
            <a:off x="2901290" y="3260322"/>
            <a:ext cx="6389419" cy="1355753"/>
          </a:xfrm>
          <a:prstGeom prst="rect">
            <a:avLst/>
          </a:prstGeom>
        </p:spPr>
      </p:pic>
      <p:pic>
        <p:nvPicPr>
          <p:cNvPr id="6" name="图片 5">
            <a:extLst>
              <a:ext uri="{FF2B5EF4-FFF2-40B4-BE49-F238E27FC236}">
                <a16:creationId xmlns:a16="http://schemas.microsoft.com/office/drawing/2014/main" id="{5D469491-2E1F-45CB-9F18-11B5540A8EE8}"/>
              </a:ext>
            </a:extLst>
          </p:cNvPr>
          <p:cNvPicPr>
            <a:picLocks noChangeAspect="1"/>
          </p:cNvPicPr>
          <p:nvPr/>
        </p:nvPicPr>
        <p:blipFill>
          <a:blip r:embed="rId4"/>
          <a:stretch>
            <a:fillRect/>
          </a:stretch>
        </p:blipFill>
        <p:spPr>
          <a:xfrm>
            <a:off x="2901290" y="5063600"/>
            <a:ext cx="6389419" cy="1262538"/>
          </a:xfrm>
          <a:prstGeom prst="rect">
            <a:avLst/>
          </a:prstGeom>
        </p:spPr>
      </p:pic>
      <p:sp>
        <p:nvSpPr>
          <p:cNvPr id="7" name="文本框 6">
            <a:extLst>
              <a:ext uri="{FF2B5EF4-FFF2-40B4-BE49-F238E27FC236}">
                <a16:creationId xmlns:a16="http://schemas.microsoft.com/office/drawing/2014/main" id="{838D242B-7409-4744-A1E8-A7D37543EE6C}"/>
              </a:ext>
            </a:extLst>
          </p:cNvPr>
          <p:cNvSpPr txBox="1"/>
          <p:nvPr/>
        </p:nvSpPr>
        <p:spPr>
          <a:xfrm>
            <a:off x="5412507" y="2944756"/>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5</a:t>
            </a:r>
            <a:endParaRPr lang="zh-CN" altLang="en-US" sz="16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447B51B5-F3BF-4103-800B-1806891DE6B8}"/>
              </a:ext>
            </a:extLst>
          </p:cNvPr>
          <p:cNvSpPr txBox="1"/>
          <p:nvPr/>
        </p:nvSpPr>
        <p:spPr>
          <a:xfrm>
            <a:off x="5412508" y="4677007"/>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6</a:t>
            </a:r>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DFC96AC1-9AC8-405D-89F5-FA7262AD95CB}"/>
              </a:ext>
            </a:extLst>
          </p:cNvPr>
          <p:cNvSpPr txBox="1"/>
          <p:nvPr/>
        </p:nvSpPr>
        <p:spPr>
          <a:xfrm>
            <a:off x="5412508" y="6387762"/>
            <a:ext cx="1182255" cy="338554"/>
          </a:xfrm>
          <a:prstGeom prst="rect">
            <a:avLst/>
          </a:prstGeom>
          <a:noFill/>
        </p:spPr>
        <p:txBody>
          <a:bodyPr wrap="square" rtlCol="0">
            <a:spAutoFit/>
          </a:bodyPr>
          <a:lstStyle/>
          <a:p>
            <a:pPr algn="ctr"/>
            <a:r>
              <a:rPr lang="en-US" altLang="zh-CN" sz="1600" dirty="0">
                <a:latin typeface="Times New Roman" panose="02020603050405020304" pitchFamily="18" charset="0"/>
                <a:cs typeface="Times New Roman" panose="02020603050405020304" pitchFamily="18" charset="0"/>
              </a:rPr>
              <a:t>Subject 7</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5612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718</Words>
  <Application>Microsoft Macintosh PowerPoint</Application>
  <PresentationFormat>宽屏</PresentationFormat>
  <Paragraphs>53</Paragraphs>
  <Slides>18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等线</vt:lpstr>
      <vt:lpstr>等线 Light</vt:lpstr>
      <vt:lpstr>Arial</vt:lpstr>
      <vt:lpstr>Times New Roman</vt:lpstr>
      <vt:lpstr>Office 主题​​</vt:lpstr>
      <vt:lpstr>Full Visual Result Comparison</vt:lpstr>
      <vt:lpstr>Temporal Results</vt:lpstr>
      <vt:lpstr>PowerPoint 演示文稿</vt:lpstr>
      <vt:lpstr>Temporal Results of All Patients</vt:lpstr>
      <vt:lpstr>Temporal Results of All Patients</vt:lpstr>
      <vt:lpstr>Temporal Results of All Patients</vt:lpstr>
      <vt:lpstr>Perturbation Results of One Fold</vt:lpstr>
      <vt:lpstr>Perturbation Results of One Fold</vt:lpstr>
      <vt:lpstr>Perturbation Results of One Fold</vt:lpstr>
      <vt:lpstr>Train-validate Curves</vt:lpstr>
      <vt:lpstr>Train-validate Curves – Fold 1</vt:lpstr>
      <vt:lpstr>Train-validate Curves – Fold 2</vt:lpstr>
      <vt:lpstr>Train-validate Curves – Fold 3</vt:lpstr>
      <vt:lpstr>Train-validate Curves – Fold 4</vt:lpstr>
      <vt:lpstr>Train-validate Curves – Fold 5</vt:lpstr>
      <vt:lpstr>Train-validate Curves – Fold 6</vt:lpstr>
      <vt:lpstr>Train-validate Curves – Fold 7</vt:lpstr>
      <vt:lpstr>Train-validate Curves –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Visual Result Comparison</dc:title>
  <dc:creator>new</dc:creator>
  <cp:lastModifiedBy>胡 梦琦</cp:lastModifiedBy>
  <cp:revision>23</cp:revision>
  <dcterms:created xsi:type="dcterms:W3CDTF">2022-06-14T08:34:59Z</dcterms:created>
  <dcterms:modified xsi:type="dcterms:W3CDTF">2022-07-31T15:24:42Z</dcterms:modified>
</cp:coreProperties>
</file>