
<file path=[Content_Types].xml><?xml version="1.0" encoding="utf-8"?>
<Types xmlns="http://schemas.openxmlformats.org/package/2006/content-types">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60" r:id="rId3"/>
    <p:sldId id="261" r:id="rId4"/>
    <p:sldId id="262" r:id="rId5"/>
  </p:sldIdLst>
  <p:sldSz cx="6858000" cy="9902825" type="A4"/>
  <p:notesSz cx="6858000" cy="9144000"/>
  <p:custDataLst>
    <p:tags r:id="rId10"/>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3118"/>
        <p:guide pos="209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tableStyles" Target="tableStyles.xml"/><Relationship Id="rId8" Type="http://schemas.openxmlformats.org/officeDocument/2006/relationships/viewProps" Target="viewProps.xml"/><Relationship Id="rId7" Type="http://schemas.openxmlformats.org/officeDocument/2006/relationships/presProps" Target="presProps.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0" Type="http://schemas.openxmlformats.org/officeDocument/2006/relationships/tags" Target="tags/tag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076" name="幻灯片图像占位符 3"/>
          <p:cNvSpPr>
            <a:spLocks noGrp="1" noRot="1" noChangeAspect="1"/>
          </p:cNvSpPr>
          <p:nvPr>
            <p:ph type="sldImg"/>
          </p:nvPr>
        </p:nvSpPr>
        <p:spPr>
          <a:xfrm>
            <a:off x="2360613" y="1143000"/>
            <a:ext cx="2136775"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62" y="1620798"/>
            <a:ext cx="5143573" cy="3447920"/>
          </a:xfrm>
        </p:spPr>
        <p:txBody>
          <a:bodyPr anchor="b"/>
          <a:lstStyle>
            <a:lvl1pPr algn="ctr">
              <a:defRPr sz="3375"/>
            </a:lvl1pPr>
          </a:lstStyle>
          <a:p>
            <a:pPr fontAlgn="base"/>
            <a:r>
              <a:rPr lang="zh-CN" altLang="en-US" sz="3375"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857262" y="5201683"/>
            <a:ext cx="5143573" cy="2391077"/>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fontAlgn="base"/>
            <a:r>
              <a:rPr lang="zh-CN" altLang="en-US" sz="1350"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72120" y="396603"/>
            <a:ext cx="1543072" cy="845015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342905" y="396603"/>
            <a:ext cx="4539762" cy="845015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22" y="2469023"/>
            <a:ext cx="5915109" cy="4119622"/>
          </a:xfrm>
        </p:spPr>
        <p:txBody>
          <a:bodyPr anchor="b"/>
          <a:lstStyle>
            <a:lvl1pPr>
              <a:defRPr sz="3375"/>
            </a:lvl1pPr>
          </a:lstStyle>
          <a:p>
            <a:pPr fontAlgn="base"/>
            <a:r>
              <a:rPr lang="zh-CN" altLang="en-US" sz="337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67922" y="6627618"/>
            <a:ext cx="5915109" cy="2166412"/>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fontAlgn="base"/>
            <a:r>
              <a:rPr lang="zh-CN" altLang="en-US" sz="1350"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342905" y="2310840"/>
            <a:ext cx="3024421" cy="653591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3490771" y="2310840"/>
            <a:ext cx="3024421" cy="653591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7" y="527275"/>
            <a:ext cx="5915109" cy="1914238"/>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67570" y="2568233"/>
            <a:ext cx="2741424" cy="1189807"/>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fontAlgn="base"/>
            <a:r>
              <a:rPr lang="zh-CN" altLang="en-US" sz="1575"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67570" y="3849059"/>
            <a:ext cx="2741424" cy="5089399"/>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3519577" y="2568233"/>
            <a:ext cx="2754925" cy="1189807"/>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7400" indent="0">
              <a:buNone/>
              <a:defRPr sz="1015"/>
            </a:lvl9pPr>
          </a:lstStyle>
          <a:p>
            <a:pPr lvl="0" fontAlgn="base"/>
            <a:r>
              <a:rPr lang="zh-CN" altLang="en-US" sz="1575"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3519577" y="3849059"/>
            <a:ext cx="2754925" cy="5089399"/>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7" y="660240"/>
            <a:ext cx="2211915" cy="2310840"/>
          </a:xfrm>
        </p:spPr>
        <p:txBody>
          <a:bodyPr anchor="b"/>
          <a:lstStyle>
            <a:lvl1pPr>
              <a:defRPr sz="18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2915585" y="1425935"/>
            <a:ext cx="3471912" cy="703797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z="1575"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z="1125" strike="noStrike" noProof="1" smtClean="0"/>
              <a:t>第四级</a:t>
            </a:r>
            <a:endParaRPr lang="zh-CN" altLang="en-US" strike="noStrike" noProof="1" smtClean="0"/>
          </a:p>
          <a:p>
            <a:pPr lvl="4" fontAlgn="base"/>
            <a:r>
              <a:rPr lang="zh-CN" altLang="en-US" sz="1125" strike="noStrike" noProof="1" smtClean="0"/>
              <a:t>第五级</a:t>
            </a:r>
            <a:endParaRPr lang="zh-CN" altLang="en-US" strike="noStrike" noProof="1"/>
          </a:p>
        </p:txBody>
      </p:sp>
      <p:sp>
        <p:nvSpPr>
          <p:cNvPr id="4" name="文本占位符 3"/>
          <p:cNvSpPr>
            <a:spLocks noGrp="1"/>
          </p:cNvSpPr>
          <p:nvPr>
            <p:ph type="body" sz="half" idx="2"/>
          </p:nvPr>
        </p:nvSpPr>
        <p:spPr>
          <a:xfrm>
            <a:off x="472387" y="2971080"/>
            <a:ext cx="2211915" cy="5504293"/>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7" y="660240"/>
            <a:ext cx="2343042" cy="2310840"/>
          </a:xfrm>
        </p:spPr>
        <p:txBody>
          <a:bodyPr anchor="b"/>
          <a:lstStyle>
            <a:lvl1pPr>
              <a:defRPr sz="18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915585" y="660241"/>
            <a:ext cx="3471912" cy="780367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fontAlgn="base"/>
            <a:endParaRPr lang="zh-CN" altLang="en-US" strike="noStrike" noProof="1"/>
          </a:p>
        </p:txBody>
      </p:sp>
      <p:sp>
        <p:nvSpPr>
          <p:cNvPr id="4" name="文本占位符 3"/>
          <p:cNvSpPr>
            <a:spLocks noGrp="1"/>
          </p:cNvSpPr>
          <p:nvPr>
            <p:ph type="body" sz="half" idx="2"/>
          </p:nvPr>
        </p:nvSpPr>
        <p:spPr>
          <a:xfrm>
            <a:off x="472387" y="2971080"/>
            <a:ext cx="2343042" cy="5504293"/>
          </a:xfrm>
        </p:spPr>
        <p:txBody>
          <a:bodyPr/>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7400" indent="0">
              <a:buNone/>
              <a:defRPr sz="790"/>
            </a:lvl9pPr>
          </a:lstStyle>
          <a:p>
            <a:pPr lvl="0" fontAlgn="base"/>
            <a:r>
              <a:rPr lang="zh-CN" altLang="en-US" sz="1125"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标题 1025"/>
          <p:cNvSpPr>
            <a:spLocks noGrp="1"/>
          </p:cNvSpPr>
          <p:nvPr>
            <p:ph type="title"/>
          </p:nvPr>
        </p:nvSpPr>
        <p:spPr>
          <a:xfrm>
            <a:off x="342900" y="396875"/>
            <a:ext cx="6172200" cy="1651000"/>
          </a:xfrm>
          <a:prstGeom prst="rect">
            <a:avLst/>
          </a:prstGeom>
          <a:noFill/>
          <a:ln w="9525">
            <a:noFill/>
          </a:ln>
        </p:spPr>
        <p:txBody>
          <a:bodyPr anchor="ctr" anchorCtr="0"/>
          <a:p>
            <a:pPr lvl="0"/>
            <a:r>
              <a:rPr lang="zh-CN" altLang="en-US"/>
              <a:t>单击此处编辑母版标题样式</a:t>
            </a:r>
            <a:endParaRPr lang="zh-CN" altLang="en-US"/>
          </a:p>
        </p:txBody>
      </p:sp>
      <p:sp>
        <p:nvSpPr>
          <p:cNvPr id="2051" name="文本占位符 1026"/>
          <p:cNvSpPr>
            <a:spLocks noGrp="1"/>
          </p:cNvSpPr>
          <p:nvPr>
            <p:ph type="body"/>
          </p:nvPr>
        </p:nvSpPr>
        <p:spPr>
          <a:xfrm>
            <a:off x="342900" y="2311400"/>
            <a:ext cx="6172200" cy="6535738"/>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342900" y="9018588"/>
            <a:ext cx="1600200" cy="687388"/>
          </a:xfrm>
          <a:prstGeom prst="rect">
            <a:avLst/>
          </a:prstGeom>
          <a:noFill/>
          <a:ln w="9525">
            <a:noFill/>
          </a:ln>
        </p:spPr>
        <p:txBody>
          <a:bodyPr/>
          <a:lstStyle>
            <a:lvl1pPr>
              <a:defRPr sz="105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2343150" y="9018588"/>
            <a:ext cx="2171700" cy="687388"/>
          </a:xfrm>
          <a:prstGeom prst="rect">
            <a:avLst/>
          </a:prstGeom>
          <a:noFill/>
          <a:ln w="9525">
            <a:noFill/>
          </a:ln>
        </p:spPr>
        <p:txBody>
          <a:bodyPr/>
          <a:lstStyle>
            <a:lvl1pPr algn="ctr">
              <a:defRPr sz="105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4914900" y="9018588"/>
            <a:ext cx="1600200" cy="687388"/>
          </a:xfrm>
          <a:prstGeom prst="rect">
            <a:avLst/>
          </a:prstGeom>
          <a:noFill/>
          <a:ln w="9525">
            <a:noFill/>
          </a:ln>
        </p:spPr>
        <p:txBody>
          <a:bodyPr/>
          <a:lstStyle>
            <a:lvl1pPr algn="r">
              <a:defRPr sz="1050"/>
            </a:lvl1pPr>
          </a:lstStyle>
          <a:p>
            <a:pPr lvl="0" fontAlgn="base"/>
            <a:fld id="{9A0DB2DC-4C9A-4742-B13C-FB6460FD3503}" type="slidenum">
              <a:rPr lang="zh-CN" altLang="en-US" sz="1050"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None/>
        <a:defRPr sz="1350" b="0" i="0" u="none" kern="1200" baseline="0">
          <a:solidFill>
            <a:schemeClr val="tx1"/>
          </a:solidFill>
          <a:latin typeface="+mn-lt"/>
          <a:ea typeface="+mn-ea"/>
          <a:cs typeface="+mn-cs"/>
        </a:defRPr>
      </a:lvl1pPr>
      <a:lvl2pPr marL="3429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6858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0287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3716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17145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0574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24003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27432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tiff"/><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tiff"/><Relationship Id="rId1" Type="http://schemas.openxmlformats.org/officeDocument/2006/relationships/image" Target="../media/image2.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90" name="文本框 3"/>
          <p:cNvSpPr txBox="1"/>
          <p:nvPr/>
        </p:nvSpPr>
        <p:spPr>
          <a:xfrm>
            <a:off x="1043940" y="1350645"/>
            <a:ext cx="4714240" cy="275590"/>
          </a:xfrm>
          <a:prstGeom prst="rect">
            <a:avLst/>
          </a:prstGeom>
          <a:noFill/>
          <a:ln w="9525">
            <a:noFill/>
          </a:ln>
        </p:spPr>
        <p:txBody>
          <a:bodyPr wrap="square" anchor="t" anchorCtr="0">
            <a:spAutoFit/>
          </a:bodyPr>
          <a:p>
            <a:pPr marL="266700" indent="-266700"/>
            <a:r>
              <a:rPr lang="en-US" altLang="zh-CN" sz="1200" b="1">
                <a:solidFill>
                  <a:srgbClr val="000000"/>
                </a:solidFill>
                <a:latin typeface="Times New Roman" panose="02020603050405020304" charset="0"/>
                <a:ea typeface="宋体" panose="02010600030101010101" pitchFamily="2" charset="-122"/>
              </a:rPr>
              <a:t>Supplymentary Table 1.</a:t>
            </a:r>
            <a:r>
              <a:rPr lang="en-US" altLang="zh-CN" sz="1200">
                <a:solidFill>
                  <a:srgbClr val="000000"/>
                </a:solidFill>
                <a:latin typeface="Times New Roman" panose="02020603050405020304" charset="0"/>
                <a:ea typeface="宋体" panose="02010600030101010101" pitchFamily="2" charset="-122"/>
              </a:rPr>
              <a:t> Information of MdTTMs cDNA and protein</a:t>
            </a:r>
            <a:endParaRPr lang="en-US" altLang="zh-CN" sz="1200">
              <a:solidFill>
                <a:srgbClr val="000000"/>
              </a:solidFill>
              <a:latin typeface="Times New Roman" panose="02020603050405020304" charset="0"/>
              <a:ea typeface="宋体" panose="02010600030101010101" pitchFamily="2" charset="-122"/>
            </a:endParaRPr>
          </a:p>
        </p:txBody>
      </p:sp>
      <p:graphicFrame>
        <p:nvGraphicFramePr>
          <p:cNvPr id="9" name="表格 8"/>
          <p:cNvGraphicFramePr/>
          <p:nvPr>
            <p:custDataLst>
              <p:tags r:id="rId1"/>
            </p:custDataLst>
          </p:nvPr>
        </p:nvGraphicFramePr>
        <p:xfrm>
          <a:off x="765175" y="1710690"/>
          <a:ext cx="5105400" cy="1256665"/>
        </p:xfrm>
        <a:graphic>
          <a:graphicData uri="http://schemas.openxmlformats.org/drawingml/2006/table">
            <a:tbl>
              <a:tblPr firstRow="1" bandRow="1">
                <a:tableStyleId>{5C22544A-7EE6-4342-B048-85BDC9FD1C3A}</a:tableStyleId>
              </a:tblPr>
              <a:tblGrid>
                <a:gridCol w="650240"/>
                <a:gridCol w="1000760"/>
                <a:gridCol w="543560"/>
                <a:gridCol w="548640"/>
                <a:gridCol w="563880"/>
                <a:gridCol w="599440"/>
                <a:gridCol w="436880"/>
                <a:gridCol w="762000"/>
              </a:tblGrid>
              <a:tr h="502920">
                <a:tc>
                  <a:txBody>
                    <a:bodyPr/>
                    <a:p>
                      <a:pPr>
                        <a:buNone/>
                      </a:pPr>
                      <a:r>
                        <a:rPr lang="en-US" altLang="zh-CN" sz="900">
                          <a:solidFill>
                            <a:schemeClr val="tx1"/>
                          </a:solidFill>
                        </a:rPr>
                        <a:t>Name</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c>
                  <a:txBody>
                    <a:bodyPr/>
                    <a:p>
                      <a:pPr>
                        <a:buNone/>
                      </a:pPr>
                      <a:r>
                        <a:rPr lang="en-US" altLang="zh-CN" sz="900">
                          <a:solidFill>
                            <a:schemeClr val="tx1"/>
                          </a:solidFill>
                        </a:rPr>
                        <a:t>Gene symbol</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c>
                  <a:txBody>
                    <a:bodyPr/>
                    <a:p>
                      <a:pPr>
                        <a:buNone/>
                      </a:pPr>
                      <a:r>
                        <a:rPr lang="en-US" altLang="zh-CN" sz="900">
                          <a:solidFill>
                            <a:schemeClr val="tx1"/>
                          </a:solidFill>
                        </a:rPr>
                        <a:t>CDS length (bp)</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c>
                  <a:txBody>
                    <a:bodyPr/>
                    <a:p>
                      <a:pPr>
                        <a:buNone/>
                      </a:pPr>
                      <a:r>
                        <a:rPr lang="en-US" altLang="zh-CN" sz="900">
                          <a:solidFill>
                            <a:schemeClr val="tx1"/>
                          </a:solidFill>
                        </a:rPr>
                        <a:t>ORF length (bp)</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c>
                  <a:txBody>
                    <a:bodyPr/>
                    <a:p>
                      <a:pPr>
                        <a:buNone/>
                      </a:pPr>
                      <a:r>
                        <a:rPr lang="en-US" altLang="zh-CN" sz="900">
                          <a:solidFill>
                            <a:schemeClr val="tx1"/>
                          </a:solidFill>
                        </a:rPr>
                        <a:t>Amino acid (aa)</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c>
                  <a:txBody>
                    <a:bodyPr/>
                    <a:p>
                      <a:pPr>
                        <a:buNone/>
                      </a:pPr>
                      <a:r>
                        <a:rPr lang="en-US" altLang="zh-CN" sz="900">
                          <a:solidFill>
                            <a:schemeClr val="tx1"/>
                          </a:solidFill>
                        </a:rPr>
                        <a:t>MW (kDa)</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c>
                  <a:txBody>
                    <a:bodyPr/>
                    <a:p>
                      <a:pPr>
                        <a:buNone/>
                      </a:pPr>
                      <a:r>
                        <a:rPr lang="en-US" altLang="zh-CN" sz="900">
                          <a:solidFill>
                            <a:schemeClr val="tx1"/>
                          </a:solidFill>
                        </a:rPr>
                        <a:t>PI</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c>
                  <a:txBody>
                    <a:bodyPr/>
                    <a:p>
                      <a:pPr>
                        <a:buNone/>
                      </a:pPr>
                      <a:r>
                        <a:rPr lang="en-US" altLang="zh-CN" sz="900">
                          <a:solidFill>
                            <a:schemeClr val="tx1"/>
                          </a:solidFill>
                        </a:rPr>
                        <a:t>CYTH conserved domain</a:t>
                      </a:r>
                      <a:endParaRPr lang="en-US" altLang="zh-CN" sz="900">
                        <a:solidFill>
                          <a:schemeClr val="tx1"/>
                        </a:solidFill>
                      </a:endParaRPr>
                    </a:p>
                  </a:txBody>
                  <a:tcPr>
                    <a:lnT w="12700" cmpd="sng">
                      <a:solidFill>
                        <a:schemeClr val="tx1"/>
                      </a:solidFill>
                      <a:prstDash val="solid"/>
                    </a:lnT>
                    <a:lnB w="12700" cmpd="sng">
                      <a:solidFill>
                        <a:schemeClr val="tx1"/>
                      </a:solidFill>
                      <a:prstDash val="solid"/>
                    </a:lnB>
                    <a:noFill/>
                  </a:tcPr>
                </a:tc>
              </a:tr>
              <a:tr h="251460">
                <a:tc>
                  <a:txBody>
                    <a:bodyPr/>
                    <a:p>
                      <a:pPr>
                        <a:buNone/>
                      </a:pPr>
                      <a:r>
                        <a:rPr lang="en-US" altLang="zh-CN" sz="900">
                          <a:solidFill>
                            <a:schemeClr val="tx1"/>
                          </a:solidFill>
                        </a:rPr>
                        <a:t>MdTTM1</a:t>
                      </a:r>
                      <a:endParaRPr lang="en-US" altLang="zh-CN" sz="900">
                        <a:solidFill>
                          <a:schemeClr val="tx1"/>
                        </a:solidFill>
                      </a:endParaRPr>
                    </a:p>
                  </a:txBody>
                  <a:tcPr>
                    <a:lnT w="12700" cmpd="sng">
                      <a:solidFill>
                        <a:schemeClr val="tx1"/>
                      </a:solidFill>
                      <a:prstDash val="solid"/>
                    </a:lnT>
                    <a:noFill/>
                  </a:tcPr>
                </a:tc>
                <a:tc>
                  <a:txBody>
                    <a:bodyPr/>
                    <a:p>
                      <a:pPr>
                        <a:buNone/>
                      </a:pPr>
                      <a:r>
                        <a:rPr lang="en-US" altLang="zh-CN" sz="900">
                          <a:solidFill>
                            <a:schemeClr val="tx1"/>
                          </a:solidFill>
                        </a:rPr>
                        <a:t>LOC103400052</a:t>
                      </a:r>
                      <a:endParaRPr lang="en-US" altLang="zh-CN" sz="900">
                        <a:solidFill>
                          <a:schemeClr val="tx1"/>
                        </a:solidFill>
                      </a:endParaRPr>
                    </a:p>
                  </a:txBody>
                  <a:tcPr>
                    <a:lnT w="12700" cmpd="sng">
                      <a:solidFill>
                        <a:schemeClr val="tx1"/>
                      </a:solidFill>
                      <a:prstDash val="solid"/>
                    </a:lnT>
                    <a:noFill/>
                  </a:tcPr>
                </a:tc>
                <a:tc>
                  <a:txBody>
                    <a:bodyPr/>
                    <a:p>
                      <a:pPr>
                        <a:buNone/>
                      </a:pPr>
                      <a:r>
                        <a:rPr lang="en-US" altLang="zh-CN" sz="900">
                          <a:solidFill>
                            <a:schemeClr val="tx1"/>
                          </a:solidFill>
                        </a:rPr>
                        <a:t>630</a:t>
                      </a:r>
                      <a:endParaRPr lang="en-US" altLang="zh-CN" sz="900">
                        <a:solidFill>
                          <a:schemeClr val="tx1"/>
                        </a:solidFill>
                      </a:endParaRPr>
                    </a:p>
                  </a:txBody>
                  <a:tcPr>
                    <a:lnT w="12700" cmpd="sng">
                      <a:solidFill>
                        <a:schemeClr val="tx1"/>
                      </a:solidFill>
                      <a:prstDash val="solid"/>
                    </a:lnT>
                    <a:noFill/>
                  </a:tcPr>
                </a:tc>
                <a:tc>
                  <a:txBody>
                    <a:bodyPr/>
                    <a:p>
                      <a:pPr>
                        <a:buNone/>
                      </a:pPr>
                      <a:r>
                        <a:rPr lang="en-US" altLang="zh-CN" sz="900">
                          <a:solidFill>
                            <a:schemeClr val="tx1"/>
                          </a:solidFill>
                        </a:rPr>
                        <a:t>630</a:t>
                      </a:r>
                      <a:endParaRPr lang="en-US" altLang="zh-CN" sz="900">
                        <a:solidFill>
                          <a:schemeClr val="tx1"/>
                        </a:solidFill>
                      </a:endParaRPr>
                    </a:p>
                  </a:txBody>
                  <a:tcPr>
                    <a:lnT w="12700" cmpd="sng">
                      <a:solidFill>
                        <a:schemeClr val="tx1"/>
                      </a:solidFill>
                      <a:prstDash val="solid"/>
                    </a:lnT>
                    <a:noFill/>
                  </a:tcPr>
                </a:tc>
                <a:tc>
                  <a:txBody>
                    <a:bodyPr/>
                    <a:p>
                      <a:pPr>
                        <a:buNone/>
                      </a:pPr>
                      <a:r>
                        <a:rPr lang="en-US" altLang="zh-CN" sz="900">
                          <a:solidFill>
                            <a:schemeClr val="tx1"/>
                          </a:solidFill>
                        </a:rPr>
                        <a:t>209</a:t>
                      </a:r>
                      <a:endParaRPr lang="en-US" altLang="zh-CN" sz="900">
                        <a:solidFill>
                          <a:schemeClr val="tx1"/>
                        </a:solidFill>
                      </a:endParaRPr>
                    </a:p>
                  </a:txBody>
                  <a:tcPr>
                    <a:lnT w="12700" cmpd="sng">
                      <a:solidFill>
                        <a:schemeClr val="tx1"/>
                      </a:solidFill>
                      <a:prstDash val="solid"/>
                    </a:lnT>
                    <a:noFill/>
                  </a:tcPr>
                </a:tc>
                <a:tc>
                  <a:txBody>
                    <a:bodyPr/>
                    <a:p>
                      <a:pPr>
                        <a:buNone/>
                      </a:pPr>
                      <a:r>
                        <a:rPr lang="en-US" altLang="zh-CN" sz="900">
                          <a:solidFill>
                            <a:schemeClr val="tx1"/>
                          </a:solidFill>
                        </a:rPr>
                        <a:t>23.51</a:t>
                      </a:r>
                      <a:endParaRPr lang="en-US" altLang="zh-CN" sz="900">
                        <a:solidFill>
                          <a:schemeClr val="tx1"/>
                        </a:solidFill>
                      </a:endParaRPr>
                    </a:p>
                  </a:txBody>
                  <a:tcPr>
                    <a:lnT w="12700" cmpd="sng">
                      <a:solidFill>
                        <a:schemeClr val="tx1"/>
                      </a:solidFill>
                      <a:prstDash val="solid"/>
                    </a:lnT>
                    <a:noFill/>
                  </a:tcPr>
                </a:tc>
                <a:tc>
                  <a:txBody>
                    <a:bodyPr/>
                    <a:p>
                      <a:pPr>
                        <a:buNone/>
                      </a:pPr>
                      <a:r>
                        <a:rPr lang="en-US" altLang="zh-CN" sz="900">
                          <a:solidFill>
                            <a:schemeClr val="tx1"/>
                          </a:solidFill>
                        </a:rPr>
                        <a:t>5.60</a:t>
                      </a:r>
                      <a:endParaRPr lang="en-US" altLang="zh-CN" sz="900">
                        <a:solidFill>
                          <a:schemeClr val="tx1"/>
                        </a:solidFill>
                      </a:endParaRPr>
                    </a:p>
                  </a:txBody>
                  <a:tcPr>
                    <a:lnT w="12700" cmpd="sng">
                      <a:solidFill>
                        <a:schemeClr val="tx1"/>
                      </a:solidFill>
                      <a:prstDash val="solid"/>
                    </a:lnT>
                    <a:noFill/>
                  </a:tcPr>
                </a:tc>
                <a:tc>
                  <a:txBody>
                    <a:bodyPr/>
                    <a:p>
                      <a:pPr>
                        <a:buNone/>
                      </a:pPr>
                      <a:r>
                        <a:rPr lang="en-US" altLang="zh-CN" sz="900">
                          <a:solidFill>
                            <a:schemeClr val="tx1"/>
                          </a:solidFill>
                        </a:rPr>
                        <a:t>10-184</a:t>
                      </a:r>
                      <a:endParaRPr lang="en-US" altLang="zh-CN" sz="900">
                        <a:solidFill>
                          <a:schemeClr val="tx1"/>
                        </a:solidFill>
                      </a:endParaRPr>
                    </a:p>
                  </a:txBody>
                  <a:tcPr>
                    <a:lnT w="12700" cmpd="sng">
                      <a:solidFill>
                        <a:schemeClr val="tx1"/>
                      </a:solidFill>
                      <a:prstDash val="solid"/>
                    </a:lnT>
                    <a:noFill/>
                  </a:tcPr>
                </a:tc>
              </a:tr>
              <a:tr h="250825">
                <a:tc>
                  <a:txBody>
                    <a:bodyPr/>
                    <a:p>
                      <a:pPr>
                        <a:buNone/>
                      </a:pPr>
                      <a:r>
                        <a:rPr lang="en-US" altLang="zh-CN" sz="900">
                          <a:solidFill>
                            <a:schemeClr val="tx1"/>
                          </a:solidFill>
                        </a:rPr>
                        <a:t>MdTTM2</a:t>
                      </a:r>
                      <a:endParaRPr lang="en-US" altLang="zh-CN" sz="900">
                        <a:solidFill>
                          <a:schemeClr val="tx1"/>
                        </a:solidFill>
                      </a:endParaRPr>
                    </a:p>
                  </a:txBody>
                  <a:tcPr>
                    <a:noFill/>
                  </a:tcPr>
                </a:tc>
                <a:tc>
                  <a:txBody>
                    <a:bodyPr/>
                    <a:p>
                      <a:pPr>
                        <a:buNone/>
                      </a:pPr>
                      <a:r>
                        <a:rPr lang="en-US" altLang="zh-CN" sz="900">
                          <a:solidFill>
                            <a:schemeClr val="tx1"/>
                          </a:solidFill>
                        </a:rPr>
                        <a:t>LOC103428055</a:t>
                      </a:r>
                      <a:endParaRPr lang="en-US" altLang="zh-CN" sz="900">
                        <a:solidFill>
                          <a:schemeClr val="tx1"/>
                        </a:solidFill>
                      </a:endParaRPr>
                    </a:p>
                  </a:txBody>
                  <a:tcPr>
                    <a:noFill/>
                  </a:tcPr>
                </a:tc>
                <a:tc>
                  <a:txBody>
                    <a:bodyPr/>
                    <a:p>
                      <a:pPr>
                        <a:buNone/>
                      </a:pPr>
                      <a:r>
                        <a:rPr lang="en-US" altLang="zh-CN" sz="900">
                          <a:solidFill>
                            <a:schemeClr val="tx1"/>
                          </a:solidFill>
                        </a:rPr>
                        <a:t>723</a:t>
                      </a:r>
                      <a:endParaRPr lang="en-US" altLang="zh-CN" sz="900">
                        <a:solidFill>
                          <a:schemeClr val="tx1"/>
                        </a:solidFill>
                      </a:endParaRPr>
                    </a:p>
                  </a:txBody>
                  <a:tcPr>
                    <a:noFill/>
                  </a:tcPr>
                </a:tc>
                <a:tc>
                  <a:txBody>
                    <a:bodyPr/>
                    <a:p>
                      <a:pPr>
                        <a:buNone/>
                      </a:pPr>
                      <a:r>
                        <a:rPr lang="en-US" altLang="zh-CN" sz="900">
                          <a:solidFill>
                            <a:schemeClr val="tx1"/>
                          </a:solidFill>
                        </a:rPr>
                        <a:t>723</a:t>
                      </a:r>
                      <a:endParaRPr lang="en-US" altLang="zh-CN" sz="900">
                        <a:solidFill>
                          <a:schemeClr val="tx1"/>
                        </a:solidFill>
                      </a:endParaRPr>
                    </a:p>
                  </a:txBody>
                  <a:tcPr>
                    <a:noFill/>
                  </a:tcPr>
                </a:tc>
                <a:tc>
                  <a:txBody>
                    <a:bodyPr/>
                    <a:p>
                      <a:pPr>
                        <a:buNone/>
                      </a:pPr>
                      <a:r>
                        <a:rPr lang="en-US" altLang="zh-CN" sz="900">
                          <a:solidFill>
                            <a:schemeClr val="tx1"/>
                          </a:solidFill>
                        </a:rPr>
                        <a:t>240</a:t>
                      </a:r>
                      <a:endParaRPr lang="en-US" altLang="zh-CN" sz="900">
                        <a:solidFill>
                          <a:schemeClr val="tx1"/>
                        </a:solidFill>
                      </a:endParaRPr>
                    </a:p>
                  </a:txBody>
                  <a:tcPr>
                    <a:noFill/>
                  </a:tcPr>
                </a:tc>
                <a:tc>
                  <a:txBody>
                    <a:bodyPr/>
                    <a:p>
                      <a:pPr>
                        <a:buNone/>
                      </a:pPr>
                      <a:r>
                        <a:rPr lang="en-US" altLang="zh-CN" sz="900">
                          <a:solidFill>
                            <a:schemeClr val="tx1"/>
                          </a:solidFill>
                        </a:rPr>
                        <a:t>27.24</a:t>
                      </a:r>
                      <a:endParaRPr lang="en-US" altLang="zh-CN" sz="900">
                        <a:solidFill>
                          <a:schemeClr val="tx1"/>
                        </a:solidFill>
                      </a:endParaRPr>
                    </a:p>
                  </a:txBody>
                  <a:tcPr>
                    <a:noFill/>
                  </a:tcPr>
                </a:tc>
                <a:tc>
                  <a:txBody>
                    <a:bodyPr/>
                    <a:p>
                      <a:pPr>
                        <a:buNone/>
                      </a:pPr>
                      <a:r>
                        <a:rPr lang="en-US" altLang="zh-CN" sz="900">
                          <a:solidFill>
                            <a:schemeClr val="tx1"/>
                          </a:solidFill>
                        </a:rPr>
                        <a:t>5.52</a:t>
                      </a:r>
                      <a:endParaRPr lang="en-US" altLang="zh-CN" sz="900">
                        <a:solidFill>
                          <a:schemeClr val="tx1"/>
                        </a:solidFill>
                      </a:endParaRPr>
                    </a:p>
                  </a:txBody>
                  <a:tcPr>
                    <a:noFill/>
                  </a:tcPr>
                </a:tc>
                <a:tc>
                  <a:txBody>
                    <a:bodyPr/>
                    <a:p>
                      <a:pPr>
                        <a:buNone/>
                      </a:pPr>
                      <a:r>
                        <a:rPr lang="en-US" altLang="zh-CN" sz="900">
                          <a:solidFill>
                            <a:schemeClr val="tx1"/>
                          </a:solidFill>
                        </a:rPr>
                        <a:t>39-220</a:t>
                      </a:r>
                      <a:endParaRPr lang="en-US" altLang="zh-CN" sz="900">
                        <a:solidFill>
                          <a:schemeClr val="tx1"/>
                        </a:solidFill>
                      </a:endParaRPr>
                    </a:p>
                  </a:txBody>
                  <a:tcPr>
                    <a:noFill/>
                  </a:tcPr>
                </a:tc>
              </a:tr>
              <a:tr h="251460">
                <a:tc>
                  <a:txBody>
                    <a:bodyPr/>
                    <a:p>
                      <a:pPr>
                        <a:buNone/>
                      </a:pPr>
                      <a:r>
                        <a:rPr lang="en-US" altLang="zh-CN" sz="900">
                          <a:solidFill>
                            <a:schemeClr val="tx1"/>
                          </a:solidFill>
                        </a:rPr>
                        <a:t>MdTTM3</a:t>
                      </a:r>
                      <a:endParaRPr lang="en-US" altLang="zh-CN" sz="900">
                        <a:solidFill>
                          <a:schemeClr val="tx1"/>
                        </a:solidFill>
                      </a:endParaRPr>
                    </a:p>
                  </a:txBody>
                  <a:tcPr>
                    <a:lnB w="12700" cmpd="sng">
                      <a:solidFill>
                        <a:schemeClr val="tx1"/>
                      </a:solidFill>
                      <a:prstDash val="solid"/>
                    </a:lnB>
                    <a:noFill/>
                  </a:tcPr>
                </a:tc>
                <a:tc>
                  <a:txBody>
                    <a:bodyPr/>
                    <a:p>
                      <a:pPr>
                        <a:buNone/>
                      </a:pPr>
                      <a:r>
                        <a:rPr lang="en-US" altLang="zh-CN" sz="900">
                          <a:solidFill>
                            <a:schemeClr val="tx1"/>
                          </a:solidFill>
                        </a:rPr>
                        <a:t>LOC103426573</a:t>
                      </a:r>
                      <a:endParaRPr lang="en-US" altLang="zh-CN" sz="900">
                        <a:solidFill>
                          <a:schemeClr val="tx1"/>
                        </a:solidFill>
                      </a:endParaRPr>
                    </a:p>
                  </a:txBody>
                  <a:tcPr>
                    <a:lnB w="12700" cmpd="sng">
                      <a:solidFill>
                        <a:schemeClr val="tx1"/>
                      </a:solidFill>
                      <a:prstDash val="solid"/>
                    </a:lnB>
                    <a:noFill/>
                  </a:tcPr>
                </a:tc>
                <a:tc>
                  <a:txBody>
                    <a:bodyPr/>
                    <a:p>
                      <a:pPr>
                        <a:buNone/>
                      </a:pPr>
                      <a:r>
                        <a:rPr lang="en-US" altLang="zh-CN" sz="900">
                          <a:solidFill>
                            <a:schemeClr val="tx1"/>
                          </a:solidFill>
                        </a:rPr>
                        <a:t>630</a:t>
                      </a:r>
                      <a:endParaRPr lang="en-US" altLang="zh-CN" sz="900">
                        <a:solidFill>
                          <a:schemeClr val="tx1"/>
                        </a:solidFill>
                      </a:endParaRPr>
                    </a:p>
                  </a:txBody>
                  <a:tcPr>
                    <a:lnB w="12700" cmpd="sng">
                      <a:solidFill>
                        <a:schemeClr val="tx1"/>
                      </a:solidFill>
                      <a:prstDash val="solid"/>
                    </a:lnB>
                    <a:noFill/>
                  </a:tcPr>
                </a:tc>
                <a:tc>
                  <a:txBody>
                    <a:bodyPr/>
                    <a:p>
                      <a:pPr>
                        <a:buNone/>
                      </a:pPr>
                      <a:r>
                        <a:rPr lang="en-US" altLang="zh-CN" sz="900">
                          <a:solidFill>
                            <a:schemeClr val="tx1"/>
                          </a:solidFill>
                        </a:rPr>
                        <a:t>630</a:t>
                      </a:r>
                      <a:endParaRPr lang="en-US" altLang="zh-CN" sz="900">
                        <a:solidFill>
                          <a:schemeClr val="tx1"/>
                        </a:solidFill>
                      </a:endParaRPr>
                    </a:p>
                  </a:txBody>
                  <a:tcPr>
                    <a:lnB w="12700" cmpd="sng">
                      <a:solidFill>
                        <a:schemeClr val="tx1"/>
                      </a:solidFill>
                      <a:prstDash val="solid"/>
                    </a:lnB>
                    <a:noFill/>
                  </a:tcPr>
                </a:tc>
                <a:tc>
                  <a:txBody>
                    <a:bodyPr/>
                    <a:p>
                      <a:pPr>
                        <a:buNone/>
                      </a:pPr>
                      <a:r>
                        <a:rPr lang="en-US" altLang="zh-CN" sz="900">
                          <a:solidFill>
                            <a:schemeClr val="tx1"/>
                          </a:solidFill>
                        </a:rPr>
                        <a:t>209</a:t>
                      </a:r>
                      <a:endParaRPr lang="en-US" altLang="zh-CN" sz="900">
                        <a:solidFill>
                          <a:schemeClr val="tx1"/>
                        </a:solidFill>
                      </a:endParaRPr>
                    </a:p>
                  </a:txBody>
                  <a:tcPr>
                    <a:lnB w="12700" cmpd="sng">
                      <a:solidFill>
                        <a:schemeClr val="tx1"/>
                      </a:solidFill>
                      <a:prstDash val="solid"/>
                    </a:lnB>
                    <a:noFill/>
                  </a:tcPr>
                </a:tc>
                <a:tc>
                  <a:txBody>
                    <a:bodyPr/>
                    <a:p>
                      <a:pPr>
                        <a:buNone/>
                      </a:pPr>
                      <a:r>
                        <a:rPr lang="en-US" altLang="zh-CN" sz="900">
                          <a:solidFill>
                            <a:schemeClr val="tx1"/>
                          </a:solidFill>
                        </a:rPr>
                        <a:t>23.49</a:t>
                      </a:r>
                      <a:endParaRPr lang="en-US" altLang="zh-CN" sz="900">
                        <a:solidFill>
                          <a:schemeClr val="tx1"/>
                        </a:solidFill>
                      </a:endParaRPr>
                    </a:p>
                  </a:txBody>
                  <a:tcPr>
                    <a:lnB w="12700" cmpd="sng">
                      <a:solidFill>
                        <a:schemeClr val="tx1"/>
                      </a:solidFill>
                      <a:prstDash val="solid"/>
                    </a:lnB>
                    <a:noFill/>
                  </a:tcPr>
                </a:tc>
                <a:tc>
                  <a:txBody>
                    <a:bodyPr/>
                    <a:p>
                      <a:pPr>
                        <a:buNone/>
                      </a:pPr>
                      <a:r>
                        <a:rPr lang="en-US" altLang="zh-CN" sz="900">
                          <a:solidFill>
                            <a:schemeClr val="tx1"/>
                          </a:solidFill>
                        </a:rPr>
                        <a:t>5.30</a:t>
                      </a:r>
                      <a:endParaRPr lang="en-US" altLang="zh-CN" sz="900">
                        <a:solidFill>
                          <a:schemeClr val="tx1"/>
                        </a:solidFill>
                      </a:endParaRPr>
                    </a:p>
                  </a:txBody>
                  <a:tcPr>
                    <a:lnB w="12700" cmpd="sng">
                      <a:solidFill>
                        <a:schemeClr val="tx1"/>
                      </a:solidFill>
                      <a:prstDash val="solid"/>
                    </a:lnB>
                    <a:noFill/>
                  </a:tcPr>
                </a:tc>
                <a:tc>
                  <a:txBody>
                    <a:bodyPr/>
                    <a:p>
                      <a:pPr>
                        <a:buNone/>
                      </a:pPr>
                      <a:r>
                        <a:rPr lang="en-US" altLang="zh-CN" sz="900">
                          <a:solidFill>
                            <a:schemeClr val="tx1"/>
                          </a:solidFill>
                        </a:rPr>
                        <a:t>10-184</a:t>
                      </a:r>
                      <a:endParaRPr lang="en-US" altLang="zh-CN" sz="900">
                        <a:solidFill>
                          <a:schemeClr val="tx1"/>
                        </a:solidFill>
                      </a:endParaRPr>
                    </a:p>
                  </a:txBody>
                  <a:tcPr>
                    <a:lnB w="12700" cmpd="sng">
                      <a:solidFill>
                        <a:schemeClr val="tx1"/>
                      </a:solidFill>
                      <a:prstDash val="solid"/>
                    </a:lnB>
                    <a:noFill/>
                  </a:tcPr>
                </a:tc>
              </a:tr>
            </a:tbl>
          </a:graphicData>
        </a:graphic>
      </p:graphicFrame>
      <p:sp>
        <p:nvSpPr>
          <p:cNvPr id="4099" name="TextBox 102"/>
          <p:cNvSpPr txBox="1"/>
          <p:nvPr/>
        </p:nvSpPr>
        <p:spPr>
          <a:xfrm>
            <a:off x="1036320" y="4429125"/>
            <a:ext cx="292735" cy="275590"/>
          </a:xfrm>
          <a:prstGeom prst="rect">
            <a:avLst/>
          </a:prstGeom>
          <a:noFill/>
          <a:ln w="9525">
            <a:noFill/>
          </a:ln>
        </p:spPr>
        <p:txBody>
          <a:bodyPr wrap="none" anchor="t" anchorCtr="0">
            <a:spAutoFit/>
          </a:bodyPr>
          <a:p>
            <a:pPr algn="ctr"/>
            <a:r>
              <a:rPr lang="en-US" altLang="zh-CN" sz="1200" b="1" dirty="0">
                <a:latin typeface="Arial" panose="020B0604020202020204" pitchFamily="34" charset="0"/>
                <a:ea typeface="宋体" panose="02010600030101010101" pitchFamily="2" charset="-122"/>
              </a:rPr>
              <a:t>A</a:t>
            </a:r>
            <a:endParaRPr lang="zh-CN" altLang="en-US" sz="1200" b="1" dirty="0">
              <a:latin typeface="Arial" panose="020B0604020202020204" pitchFamily="34" charset="0"/>
              <a:ea typeface="宋体" panose="02010600030101010101" pitchFamily="2" charset="-122"/>
            </a:endParaRPr>
          </a:p>
        </p:txBody>
      </p:sp>
      <p:sp>
        <p:nvSpPr>
          <p:cNvPr id="4101" name="TextBox 102"/>
          <p:cNvSpPr txBox="1"/>
          <p:nvPr/>
        </p:nvSpPr>
        <p:spPr>
          <a:xfrm>
            <a:off x="1036320" y="5941695"/>
            <a:ext cx="292735" cy="275590"/>
          </a:xfrm>
          <a:prstGeom prst="rect">
            <a:avLst/>
          </a:prstGeom>
          <a:noFill/>
          <a:ln w="9525">
            <a:noFill/>
          </a:ln>
        </p:spPr>
        <p:txBody>
          <a:bodyPr wrap="none" anchor="t" anchorCtr="0">
            <a:spAutoFit/>
          </a:bodyPr>
          <a:p>
            <a:pPr algn="ctr"/>
            <a:r>
              <a:rPr lang="en-US" altLang="zh-CN" sz="1200" b="1" dirty="0">
                <a:latin typeface="Arial" panose="020B0604020202020204" pitchFamily="34" charset="0"/>
                <a:ea typeface="宋体" panose="02010600030101010101" pitchFamily="2" charset="-122"/>
              </a:rPr>
              <a:t>B</a:t>
            </a:r>
            <a:endParaRPr lang="en-US" altLang="zh-CN" sz="1200" b="1" dirty="0">
              <a:latin typeface="Arial" panose="020B0604020202020204" pitchFamily="34" charset="0"/>
              <a:ea typeface="宋体" panose="02010600030101010101" pitchFamily="2" charset="-122"/>
            </a:endParaRPr>
          </a:p>
        </p:txBody>
      </p:sp>
      <p:sp>
        <p:nvSpPr>
          <p:cNvPr id="10289" name="文本框 99"/>
          <p:cNvSpPr txBox="1"/>
          <p:nvPr/>
        </p:nvSpPr>
        <p:spPr>
          <a:xfrm>
            <a:off x="318135" y="7526020"/>
            <a:ext cx="6092190" cy="829945"/>
          </a:xfrm>
          <a:prstGeom prst="rect">
            <a:avLst/>
          </a:prstGeom>
          <a:noFill/>
          <a:ln w="9525">
            <a:noFill/>
          </a:ln>
        </p:spPr>
        <p:txBody>
          <a:bodyPr wrap="square" anchor="t" anchorCtr="0">
            <a:spAutoFit/>
          </a:bodyPr>
          <a:p>
            <a:pPr algn="just"/>
            <a:r>
              <a:rPr lang="en-US" altLang="zh-CN" sz="1200" b="1">
                <a:solidFill>
                  <a:srgbClr val="000000"/>
                </a:solidFill>
                <a:latin typeface="Times New Roman" panose="02020603050405020304" charset="0"/>
                <a:sym typeface="+mn-ea"/>
              </a:rPr>
              <a:t>Supplyment Figure 1. </a:t>
            </a:r>
            <a:r>
              <a:rPr lang="en-US" altLang="zh-CN" sz="1200">
                <a:solidFill>
                  <a:srgbClr val="000000"/>
                </a:solidFill>
                <a:latin typeface="Times New Roman" panose="02020603050405020304" charset="0"/>
                <a:sym typeface="+mn-ea"/>
              </a:rPr>
              <a:t>Conservation of MdTTM1</a:t>
            </a:r>
            <a:r>
              <a:rPr lang="en-US" altLang="zh-CN" sz="1200" b="1">
                <a:solidFill>
                  <a:srgbClr val="000000"/>
                </a:solidFill>
                <a:latin typeface="Times New Roman" panose="02020603050405020304" charset="0"/>
                <a:sym typeface="+mn-ea"/>
              </a:rPr>
              <a:t> (A) </a:t>
            </a:r>
            <a:r>
              <a:rPr lang="en-US" altLang="zh-CN" sz="1200">
                <a:solidFill>
                  <a:srgbClr val="000000"/>
                </a:solidFill>
                <a:latin typeface="Times New Roman" panose="02020603050405020304" charset="0"/>
                <a:sym typeface="+mn-ea"/>
              </a:rPr>
              <a:t>and MdTTM2</a:t>
            </a:r>
            <a:r>
              <a:rPr lang="en-US" altLang="zh-CN" sz="1200" b="1">
                <a:solidFill>
                  <a:srgbClr val="000000"/>
                </a:solidFill>
                <a:latin typeface="Times New Roman" panose="02020603050405020304" charset="0"/>
                <a:sym typeface="+mn-ea"/>
              </a:rPr>
              <a:t> (B)</a:t>
            </a:r>
            <a:r>
              <a:rPr lang="en-US" altLang="zh-CN" sz="1200">
                <a:solidFill>
                  <a:srgbClr val="000000"/>
                </a:solidFill>
                <a:latin typeface="Times New Roman" panose="02020603050405020304" charset="0"/>
                <a:sym typeface="+mn-ea"/>
              </a:rPr>
              <a:t>. </a:t>
            </a:r>
            <a:r>
              <a:rPr lang="en-US" altLang="zh-CN" sz="1200">
                <a:solidFill>
                  <a:srgbClr val="000000"/>
                </a:solidFill>
                <a:latin typeface="Times New Roman" panose="02020603050405020304" charset="0"/>
                <a:ea typeface="宋体" panose="02010600030101010101" pitchFamily="2" charset="-122"/>
              </a:rPr>
              <a:t> Residues with the highest conservation are colored with deepred and presented with surface structure which concentrate on </a:t>
            </a:r>
            <a:r>
              <a:rPr lang="en-US" altLang="zh-CN" sz="1200">
                <a:solidFill>
                  <a:srgbClr val="000000"/>
                </a:solidFill>
                <a:latin typeface="Times New Roman" panose="02020603050405020304" charset="0"/>
                <a:ea typeface="宋体" panose="02010600030101010101" pitchFamily="2" charset="-122"/>
              </a:rPr>
              <a:t>the tunnel part.</a:t>
            </a:r>
            <a:endParaRPr lang="en-US" altLang="zh-CN" sz="1200">
              <a:solidFill>
                <a:srgbClr val="000000"/>
              </a:solidFill>
              <a:latin typeface="Times New Roman" panose="02020603050405020304" charset="0"/>
              <a:ea typeface="宋体" panose="02010600030101010101" pitchFamily="2" charset="-122"/>
            </a:endParaRPr>
          </a:p>
          <a:p>
            <a:pPr algn="just"/>
            <a:r>
              <a:rPr lang="en-US" altLang="zh-CN" sz="1200">
                <a:solidFill>
                  <a:srgbClr val="000000"/>
                </a:solidFill>
                <a:latin typeface="Times New Roman" panose="02020603050405020304" charset="0"/>
                <a:ea typeface="宋体" panose="02010600030101010101" pitchFamily="2" charset="-122"/>
              </a:rPr>
              <a:t> </a:t>
            </a:r>
            <a:endParaRPr lang="zh-CN" altLang="en-US" sz="1200">
              <a:latin typeface="Arial" panose="020B0604020202020204" pitchFamily="34" charset="0"/>
              <a:ea typeface="宋体" panose="02010600030101010101" pitchFamily="2" charset="-122"/>
            </a:endParaRPr>
          </a:p>
        </p:txBody>
      </p:sp>
      <p:pic>
        <p:nvPicPr>
          <p:cNvPr id="2" name="图片 1" descr="Supplementary Figure 1"/>
          <p:cNvPicPr>
            <a:picLocks noChangeAspect="1"/>
          </p:cNvPicPr>
          <p:nvPr/>
        </p:nvPicPr>
        <p:blipFill>
          <a:blip r:embed="rId2"/>
          <a:stretch>
            <a:fillRect/>
          </a:stretch>
        </p:blipFill>
        <p:spPr>
          <a:xfrm>
            <a:off x="1268730" y="4446905"/>
            <a:ext cx="4372610" cy="3002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9" name="TextBox 102"/>
          <p:cNvSpPr txBox="1"/>
          <p:nvPr/>
        </p:nvSpPr>
        <p:spPr>
          <a:xfrm>
            <a:off x="404495" y="702945"/>
            <a:ext cx="292735" cy="275590"/>
          </a:xfrm>
          <a:prstGeom prst="rect">
            <a:avLst/>
          </a:prstGeom>
          <a:noFill/>
          <a:ln w="9525">
            <a:noFill/>
          </a:ln>
        </p:spPr>
        <p:txBody>
          <a:bodyPr wrap="none" anchor="t" anchorCtr="0">
            <a:spAutoFit/>
          </a:bodyPr>
          <a:p>
            <a:pPr algn="ctr"/>
            <a:r>
              <a:rPr lang="en-US" altLang="zh-CN" sz="1200" b="1" dirty="0">
                <a:latin typeface="Arial" panose="020B0604020202020204" pitchFamily="34" charset="0"/>
                <a:ea typeface="宋体" panose="02010600030101010101" pitchFamily="2" charset="-122"/>
              </a:rPr>
              <a:t>A</a:t>
            </a:r>
            <a:endParaRPr lang="zh-CN" altLang="en-US" sz="1200" b="1" dirty="0">
              <a:latin typeface="Arial" panose="020B0604020202020204" pitchFamily="34" charset="0"/>
              <a:ea typeface="宋体" panose="02010600030101010101" pitchFamily="2" charset="-122"/>
            </a:endParaRPr>
          </a:p>
        </p:txBody>
      </p:sp>
      <p:sp>
        <p:nvSpPr>
          <p:cNvPr id="4101" name="TextBox 102"/>
          <p:cNvSpPr txBox="1"/>
          <p:nvPr/>
        </p:nvSpPr>
        <p:spPr>
          <a:xfrm>
            <a:off x="404495" y="2431415"/>
            <a:ext cx="292735" cy="275590"/>
          </a:xfrm>
          <a:prstGeom prst="rect">
            <a:avLst/>
          </a:prstGeom>
          <a:noFill/>
          <a:ln w="9525">
            <a:noFill/>
          </a:ln>
        </p:spPr>
        <p:txBody>
          <a:bodyPr wrap="none" anchor="t" anchorCtr="0">
            <a:spAutoFit/>
          </a:bodyPr>
          <a:p>
            <a:pPr algn="ctr"/>
            <a:r>
              <a:rPr lang="en-US" altLang="zh-CN" sz="1200" b="1" dirty="0">
                <a:latin typeface="Arial" panose="020B0604020202020204" pitchFamily="34" charset="0"/>
                <a:ea typeface="宋体" panose="02010600030101010101" pitchFamily="2" charset="-122"/>
              </a:rPr>
              <a:t>B</a:t>
            </a:r>
            <a:endParaRPr lang="en-US" altLang="zh-CN" sz="1200" b="1" dirty="0">
              <a:latin typeface="Arial" panose="020B0604020202020204" pitchFamily="34" charset="0"/>
              <a:ea typeface="宋体" panose="02010600030101010101" pitchFamily="2" charset="-122"/>
            </a:endParaRPr>
          </a:p>
        </p:txBody>
      </p:sp>
      <p:sp>
        <p:nvSpPr>
          <p:cNvPr id="10289" name="文本框 99"/>
          <p:cNvSpPr txBox="1"/>
          <p:nvPr/>
        </p:nvSpPr>
        <p:spPr>
          <a:xfrm>
            <a:off x="332740" y="4375150"/>
            <a:ext cx="6092190" cy="829945"/>
          </a:xfrm>
          <a:prstGeom prst="rect">
            <a:avLst/>
          </a:prstGeom>
          <a:noFill/>
          <a:ln w="9525">
            <a:noFill/>
          </a:ln>
        </p:spPr>
        <p:txBody>
          <a:bodyPr wrap="square" anchor="t" anchorCtr="0">
            <a:spAutoFit/>
          </a:bodyPr>
          <a:p>
            <a:pPr algn="just"/>
            <a:r>
              <a:rPr lang="en-US" altLang="zh-CN" sz="1200" b="1">
                <a:solidFill>
                  <a:srgbClr val="000000"/>
                </a:solidFill>
                <a:latin typeface="Times New Roman" panose="02020603050405020304" charset="0"/>
                <a:sym typeface="+mn-ea"/>
              </a:rPr>
              <a:t>Supplyment Figure 2. </a:t>
            </a:r>
            <a:r>
              <a:rPr lang="en-US" altLang="zh-CN" sz="1200">
                <a:solidFill>
                  <a:srgbClr val="000000"/>
                </a:solidFill>
                <a:latin typeface="Times New Roman" panose="02020603050405020304" charset="0"/>
                <a:sym typeface="+mn-ea"/>
              </a:rPr>
              <a:t> Enzymatic properties of MdTTM1 and MdTTM2. (A) AC activity of MdTTM1 in response to reaction duration, various temperatures and pH. (B) AC activity of MdTTM2 in response to reaction duration, various temperatures and pH. The values are the mean of three replicates and the error bar represents standard deviation (SD).</a:t>
            </a:r>
            <a:r>
              <a:rPr lang="en-US" altLang="zh-CN" sz="1200">
                <a:solidFill>
                  <a:srgbClr val="000000"/>
                </a:solidFill>
                <a:latin typeface="Times New Roman" panose="02020603050405020304" charset="0"/>
                <a:sym typeface="+mn-ea"/>
              </a:rPr>
              <a:t> </a:t>
            </a:r>
            <a:r>
              <a:rPr lang="en-US" altLang="zh-CN" sz="1200">
                <a:solidFill>
                  <a:srgbClr val="000000"/>
                </a:solidFill>
                <a:latin typeface="Times New Roman" panose="02020603050405020304" charset="0"/>
                <a:ea typeface="宋体" panose="02010600030101010101" pitchFamily="2" charset="-122"/>
              </a:rPr>
              <a:t> </a:t>
            </a:r>
            <a:endParaRPr lang="zh-CN" altLang="en-US" sz="1200">
              <a:latin typeface="Arial" panose="020B0604020202020204" pitchFamily="34" charset="0"/>
              <a:ea typeface="宋体" panose="02010600030101010101" pitchFamily="2" charset="-122"/>
            </a:endParaRPr>
          </a:p>
        </p:txBody>
      </p:sp>
      <p:pic>
        <p:nvPicPr>
          <p:cNvPr id="3" name="图片 2" descr="Supplementary Figure 2"/>
          <p:cNvPicPr>
            <a:picLocks noChangeAspect="1"/>
          </p:cNvPicPr>
          <p:nvPr/>
        </p:nvPicPr>
        <p:blipFill>
          <a:blip r:embed="rId1">
            <a:clrChange>
              <a:clrFrom>
                <a:srgbClr val="FFFFFF">
                  <a:alpha val="100000"/>
                </a:srgbClr>
              </a:clrFrom>
              <a:clrTo>
                <a:srgbClr val="FFFFFF">
                  <a:alpha val="100000"/>
                  <a:alpha val="0"/>
                </a:srgbClr>
              </a:clrTo>
            </a:clrChange>
          </a:blip>
          <a:srcRect l="11722" t="13361" r="13731" b="54720"/>
          <a:stretch>
            <a:fillRect/>
          </a:stretch>
        </p:blipFill>
        <p:spPr>
          <a:xfrm>
            <a:off x="650875" y="702945"/>
            <a:ext cx="5658485" cy="3427095"/>
          </a:xfrm>
          <a:prstGeom prst="rect">
            <a:avLst/>
          </a:prstGeom>
        </p:spPr>
      </p:pic>
      <p:pic>
        <p:nvPicPr>
          <p:cNvPr id="2" name="图片 1" descr="HpAC1"/>
          <p:cNvPicPr>
            <a:picLocks noChangeAspect="1"/>
          </p:cNvPicPr>
          <p:nvPr/>
        </p:nvPicPr>
        <p:blipFill>
          <a:blip r:embed="rId2"/>
          <a:stretch>
            <a:fillRect/>
          </a:stretch>
        </p:blipFill>
        <p:spPr>
          <a:xfrm>
            <a:off x="1052830" y="5743575"/>
            <a:ext cx="527050" cy="1543050"/>
          </a:xfrm>
          <a:prstGeom prst="rect">
            <a:avLst/>
          </a:prstGeom>
        </p:spPr>
      </p:pic>
      <p:sp>
        <p:nvSpPr>
          <p:cNvPr id="4" name="文本框 99"/>
          <p:cNvSpPr txBox="1"/>
          <p:nvPr/>
        </p:nvSpPr>
        <p:spPr>
          <a:xfrm>
            <a:off x="433705" y="7543800"/>
            <a:ext cx="6092190" cy="275590"/>
          </a:xfrm>
          <a:prstGeom prst="rect">
            <a:avLst/>
          </a:prstGeom>
          <a:noFill/>
          <a:ln w="9525">
            <a:noFill/>
          </a:ln>
        </p:spPr>
        <p:txBody>
          <a:bodyPr wrap="square" anchor="t" anchorCtr="0">
            <a:spAutoFit/>
          </a:bodyPr>
          <a:p>
            <a:pPr algn="just"/>
            <a:r>
              <a:rPr lang="en-US" altLang="zh-CN" sz="1200" b="1">
                <a:solidFill>
                  <a:srgbClr val="000000"/>
                </a:solidFill>
                <a:latin typeface="Times New Roman" panose="02020603050405020304" charset="0"/>
                <a:sym typeface="+mn-ea"/>
              </a:rPr>
              <a:t>Supplyment Figure 3. </a:t>
            </a:r>
            <a:r>
              <a:rPr lang="en-US" altLang="zh-CN" sz="1200">
                <a:solidFill>
                  <a:srgbClr val="000000"/>
                </a:solidFill>
                <a:latin typeface="Times New Roman" panose="02020603050405020304" charset="0"/>
                <a:sym typeface="+mn-ea"/>
              </a:rPr>
              <a:t>SDS-PAGE gel analysis of HpAC1 recombinant protein.</a:t>
            </a:r>
            <a:r>
              <a:rPr lang="en-US" altLang="zh-CN" sz="1200">
                <a:solidFill>
                  <a:srgbClr val="000000"/>
                </a:solidFill>
                <a:latin typeface="Times New Roman" panose="02020603050405020304" charset="0"/>
                <a:sym typeface="+mn-ea"/>
              </a:rPr>
              <a:t> </a:t>
            </a:r>
            <a:r>
              <a:rPr lang="en-US" altLang="zh-CN" sz="1200">
                <a:solidFill>
                  <a:srgbClr val="000000"/>
                </a:solidFill>
                <a:latin typeface="Times New Roman" panose="02020603050405020304" charset="0"/>
                <a:ea typeface="宋体" panose="02010600030101010101" pitchFamily="2" charset="-122"/>
              </a:rPr>
              <a:t> </a:t>
            </a:r>
            <a:endParaRPr lang="zh-CN" altLang="en-US" sz="1200">
              <a:latin typeface="Arial" panose="020B0604020202020204" pitchFamily="34" charset="0"/>
              <a:ea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90" name="文本框 3"/>
          <p:cNvSpPr txBox="1"/>
          <p:nvPr/>
        </p:nvSpPr>
        <p:spPr>
          <a:xfrm>
            <a:off x="1341120" y="1638935"/>
            <a:ext cx="3914140" cy="275590"/>
          </a:xfrm>
          <a:prstGeom prst="rect">
            <a:avLst/>
          </a:prstGeom>
          <a:noFill/>
          <a:ln w="9525">
            <a:noFill/>
          </a:ln>
        </p:spPr>
        <p:txBody>
          <a:bodyPr wrap="square" anchor="t" anchorCtr="0">
            <a:spAutoFit/>
          </a:bodyPr>
          <a:p>
            <a:pPr marL="266700" indent="-266700"/>
            <a:r>
              <a:rPr lang="en-US" altLang="zh-CN" sz="1200" b="1">
                <a:solidFill>
                  <a:srgbClr val="000000"/>
                </a:solidFill>
                <a:latin typeface="Times New Roman" panose="02020603050405020304" charset="0"/>
                <a:ea typeface="宋体" panose="02010600030101010101" pitchFamily="2" charset="-122"/>
              </a:rPr>
              <a:t>Supplymentary Table 2.</a:t>
            </a:r>
            <a:r>
              <a:rPr lang="en-US" altLang="zh-CN" sz="1200">
                <a:solidFill>
                  <a:srgbClr val="000000"/>
                </a:solidFill>
                <a:latin typeface="Times New Roman" panose="02020603050405020304" charset="0"/>
                <a:ea typeface="宋体" panose="02010600030101010101" pitchFamily="2" charset="-122"/>
              </a:rPr>
              <a:t> </a:t>
            </a:r>
            <a:r>
              <a:rPr lang="en-US" altLang="zh-CN" sz="1200">
                <a:solidFill>
                  <a:srgbClr val="000000"/>
                </a:solidFill>
                <a:latin typeface="Times New Roman" panose="02020603050405020304" charset="0"/>
                <a:ea typeface="宋体" panose="02010600030101010101" pitchFamily="2" charset="-122"/>
              </a:rPr>
              <a:t>Docking simulation parameters</a:t>
            </a:r>
            <a:endParaRPr lang="en-US" altLang="zh-CN" sz="1200">
              <a:solidFill>
                <a:srgbClr val="000000"/>
              </a:solidFill>
              <a:latin typeface="Times New Roman" panose="02020603050405020304" charset="0"/>
              <a:ea typeface="宋体" panose="02010600030101010101" pitchFamily="2" charset="-122"/>
            </a:endParaRPr>
          </a:p>
        </p:txBody>
      </p:sp>
      <p:graphicFrame>
        <p:nvGraphicFramePr>
          <p:cNvPr id="9" name="表格 8"/>
          <p:cNvGraphicFramePr/>
          <p:nvPr>
            <p:custDataLst>
              <p:tags r:id="rId1"/>
            </p:custDataLst>
          </p:nvPr>
        </p:nvGraphicFramePr>
        <p:xfrm>
          <a:off x="1701165" y="1998980"/>
          <a:ext cx="3075305" cy="3162300"/>
        </p:xfrm>
        <a:graphic>
          <a:graphicData uri="http://schemas.openxmlformats.org/drawingml/2006/table">
            <a:tbl>
              <a:tblPr firstRow="1" bandRow="1">
                <a:tableStyleId>{5C22544A-7EE6-4342-B048-85BDC9FD1C3A}</a:tableStyleId>
              </a:tblPr>
              <a:tblGrid>
                <a:gridCol w="993140"/>
                <a:gridCol w="1077595"/>
                <a:gridCol w="1004570"/>
              </a:tblGrid>
              <a:tr h="282575">
                <a:tc>
                  <a:txBody>
                    <a:bodyPr/>
                    <a:p>
                      <a:pPr>
                        <a:buNone/>
                      </a:pPr>
                      <a:r>
                        <a:rPr lang="en-US" altLang="zh-CN" sz="900">
                          <a:solidFill>
                            <a:schemeClr val="tx1"/>
                          </a:solidFill>
                          <a:sym typeface="+mn-ea"/>
                        </a:rPr>
                        <a:t>Parameter</a:t>
                      </a:r>
                      <a:endParaRPr lang="en-US" altLang="zh-CN" sz="900">
                        <a:solidFill>
                          <a:schemeClr val="tx1"/>
                        </a:solidFill>
                      </a:endParaRPr>
                    </a:p>
                  </a:txBody>
                  <a:tcPr>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buNone/>
                      </a:pPr>
                      <a:r>
                        <a:rPr lang="en-US" altLang="zh-CN" sz="900">
                          <a:solidFill>
                            <a:schemeClr val="tx1"/>
                          </a:solidFill>
                        </a:rPr>
                        <a:t>MdTTM1</a:t>
                      </a:r>
                      <a:endParaRPr lang="en-US" altLang="zh-CN" sz="900">
                        <a:solidFill>
                          <a:schemeClr val="tx1"/>
                        </a:solidFill>
                      </a:endParaRPr>
                    </a:p>
                  </a:txBody>
                  <a:tcPr>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a:buNone/>
                      </a:pPr>
                      <a:r>
                        <a:rPr lang="en-US" altLang="zh-CN" sz="900">
                          <a:solidFill>
                            <a:schemeClr val="tx1"/>
                          </a:solidFill>
                        </a:rPr>
                        <a:t>MdTTM2</a:t>
                      </a:r>
                      <a:endParaRPr lang="en-US" altLang="zh-CN" sz="900">
                        <a:solidFill>
                          <a:schemeClr val="tx1"/>
                        </a:solidFill>
                      </a:endParaRPr>
                    </a:p>
                  </a:txBody>
                  <a:tcPr>
                    <a:lnL>
                      <a:noFill/>
                    </a:lnL>
                    <a:lnR>
                      <a:noFill/>
                    </a:lnR>
                    <a:lnT w="12700">
                      <a:solidFill>
                        <a:schemeClr val="tx1"/>
                      </a:solidFill>
                      <a:prstDash val="solid"/>
                    </a:lnT>
                    <a:lnB w="12700">
                      <a:solidFill>
                        <a:schemeClr val="tx1"/>
                      </a:solidFill>
                      <a:prstDash val="solid"/>
                    </a:lnB>
                    <a:lnTlToBr>
                      <a:noFill/>
                    </a:lnTlToBr>
                    <a:lnBlToTr>
                      <a:noFill/>
                    </a:lnBlToTr>
                    <a:noFill/>
                  </a:tcPr>
                </a:tc>
              </a:tr>
              <a:tr h="251460">
                <a:tc>
                  <a:txBody>
                    <a:bodyPr/>
                    <a:p>
                      <a:pPr>
                        <a:buNone/>
                      </a:pPr>
                      <a:r>
                        <a:rPr lang="en-US" altLang="zh-CN" sz="900">
                          <a:solidFill>
                            <a:schemeClr val="tx1"/>
                          </a:solidFill>
                        </a:rPr>
                        <a:t>Receptor</a:t>
                      </a:r>
                      <a:endParaRPr lang="en-US" altLang="zh-CN" sz="900">
                        <a:solidFill>
                          <a:schemeClr val="tx1"/>
                        </a:solidFill>
                      </a:endParaRPr>
                    </a:p>
                  </a:txBody>
                  <a:tcPr>
                    <a:lnL>
                      <a:noFill/>
                    </a:lnL>
                    <a:lnR>
                      <a:noFill/>
                    </a:lnR>
                    <a:lnT w="12700">
                      <a:solidFill>
                        <a:schemeClr val="tx1"/>
                      </a:solidFill>
                      <a:prstDash val="solid"/>
                    </a:lnT>
                    <a:lnB>
                      <a:noFill/>
                    </a:lnB>
                    <a:lnTlToBr>
                      <a:noFill/>
                    </a:lnTlToBr>
                    <a:lnBlToTr>
                      <a:noFill/>
                    </a:lnBlToTr>
                    <a:noFill/>
                  </a:tcPr>
                </a:tc>
                <a:tc>
                  <a:txBody>
                    <a:bodyPr/>
                    <a:p>
                      <a:pPr>
                        <a:buNone/>
                      </a:pPr>
                      <a:r>
                        <a:rPr lang="en-US" altLang="zh-CN" sz="900">
                          <a:solidFill>
                            <a:schemeClr val="tx1"/>
                          </a:solidFill>
                        </a:rPr>
                        <a:t>MdTTM1.pdbqt</a:t>
                      </a:r>
                      <a:endParaRPr lang="en-US" altLang="zh-CN" sz="900">
                        <a:solidFill>
                          <a:schemeClr val="tx1"/>
                        </a:solidFill>
                      </a:endParaRPr>
                    </a:p>
                  </a:txBody>
                  <a:tcPr>
                    <a:lnL>
                      <a:noFill/>
                    </a:lnL>
                    <a:lnR>
                      <a:noFill/>
                    </a:lnR>
                    <a:lnT w="12700">
                      <a:solidFill>
                        <a:schemeClr val="tx1"/>
                      </a:solidFill>
                      <a:prstDash val="solid"/>
                    </a:lnT>
                    <a:lnB>
                      <a:noFill/>
                    </a:lnB>
                    <a:lnTlToBr>
                      <a:noFill/>
                    </a:lnTlToBr>
                    <a:lnBlToTr>
                      <a:noFill/>
                    </a:lnBlToTr>
                    <a:noFill/>
                  </a:tcPr>
                </a:tc>
                <a:tc>
                  <a:txBody>
                    <a:bodyPr/>
                    <a:p>
                      <a:pPr>
                        <a:buNone/>
                      </a:pPr>
                      <a:r>
                        <a:rPr lang="en-US" altLang="zh-CN" sz="900">
                          <a:solidFill>
                            <a:schemeClr val="tx1"/>
                          </a:solidFill>
                          <a:sym typeface="+mn-ea"/>
                        </a:rPr>
                        <a:t>MdTTM2.pdbqt</a:t>
                      </a:r>
                      <a:endParaRPr lang="en-US" altLang="zh-CN" sz="900">
                        <a:solidFill>
                          <a:schemeClr val="tx1"/>
                        </a:solidFill>
                      </a:endParaRPr>
                    </a:p>
                  </a:txBody>
                  <a:tcPr>
                    <a:lnL>
                      <a:noFill/>
                    </a:lnL>
                    <a:lnR>
                      <a:noFill/>
                    </a:lnR>
                    <a:lnT w="12700">
                      <a:solidFill>
                        <a:schemeClr val="tx1"/>
                      </a:solidFill>
                      <a:prstDash val="solid"/>
                    </a:lnT>
                    <a:lnB>
                      <a:noFill/>
                    </a:lnB>
                    <a:lnTlToBr>
                      <a:noFill/>
                    </a:lnTlToBr>
                    <a:lnBlToTr>
                      <a:noFill/>
                    </a:lnBlToTr>
                    <a:noFill/>
                  </a:tcPr>
                </a:tc>
              </a:tr>
              <a:tr h="250825">
                <a:tc>
                  <a:txBody>
                    <a:bodyPr/>
                    <a:p>
                      <a:pPr>
                        <a:buNone/>
                      </a:pPr>
                      <a:r>
                        <a:rPr lang="en-US" altLang="zh-CN" sz="900">
                          <a:solidFill>
                            <a:schemeClr val="tx1"/>
                          </a:solidFill>
                        </a:rPr>
                        <a:t>Ligand</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ATP_flex.pdbqt</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sym typeface="+mn-ea"/>
                        </a:rPr>
                        <a:t>ATP_flex.pdbqt</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Center_x</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0.407</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1.148</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Center_y</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-1.563</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0.146</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Center_z</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-0.053</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2.784</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Size_x</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16</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16</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Size_y</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16</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16</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Size_z</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16</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16</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Num_modes</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20</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20</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Energy_range</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8</a:t>
                      </a:r>
                      <a:endParaRPr lang="en-US" altLang="zh-CN" sz="900">
                        <a:solidFill>
                          <a:schemeClr val="tx1"/>
                        </a:solidFill>
                      </a:endParaRPr>
                    </a:p>
                  </a:txBody>
                  <a:tcPr>
                    <a:lnL>
                      <a:noFill/>
                    </a:lnL>
                    <a:lnR>
                      <a:noFill/>
                    </a:lnR>
                    <a:lnT>
                      <a:noFill/>
                    </a:lnT>
                    <a:lnB>
                      <a:noFill/>
                    </a:lnB>
                    <a:lnTlToBr>
                      <a:noFill/>
                    </a:lnTlToBr>
                    <a:lnBlToTr>
                      <a:noFill/>
                    </a:lnBlToTr>
                    <a:noFill/>
                  </a:tcPr>
                </a:tc>
                <a:tc>
                  <a:txBody>
                    <a:bodyPr/>
                    <a:p>
                      <a:pPr>
                        <a:buNone/>
                      </a:pPr>
                      <a:r>
                        <a:rPr lang="en-US" altLang="zh-CN" sz="900">
                          <a:solidFill>
                            <a:schemeClr val="tx1"/>
                          </a:solidFill>
                        </a:rPr>
                        <a:t>8</a:t>
                      </a:r>
                      <a:endParaRPr lang="en-US" altLang="zh-CN" sz="900">
                        <a:solidFill>
                          <a:schemeClr val="tx1"/>
                        </a:solidFill>
                      </a:endParaRPr>
                    </a:p>
                  </a:txBody>
                  <a:tcPr>
                    <a:lnL>
                      <a:noFill/>
                    </a:lnL>
                    <a:lnR>
                      <a:noFill/>
                    </a:lnR>
                    <a:lnT>
                      <a:noFill/>
                    </a:lnT>
                    <a:lnB>
                      <a:noFill/>
                    </a:lnB>
                    <a:lnTlToBr>
                      <a:noFill/>
                    </a:lnTlToBr>
                    <a:lnBlToTr>
                      <a:noFill/>
                    </a:lnBlToTr>
                    <a:noFill/>
                  </a:tcPr>
                </a:tc>
              </a:tr>
              <a:tr h="251460">
                <a:tc>
                  <a:txBody>
                    <a:bodyPr/>
                    <a:p>
                      <a:pPr>
                        <a:buNone/>
                      </a:pPr>
                      <a:r>
                        <a:rPr lang="en-US" altLang="zh-CN" sz="900">
                          <a:solidFill>
                            <a:schemeClr val="tx1"/>
                          </a:solidFill>
                        </a:rPr>
                        <a:t>Exhaustiveness</a:t>
                      </a:r>
                      <a:endParaRPr lang="en-US" altLang="zh-CN" sz="900">
                        <a:solidFill>
                          <a:schemeClr val="tx1"/>
                        </a:solidFill>
                      </a:endParaRPr>
                    </a:p>
                  </a:txBody>
                  <a:tcPr>
                    <a:lnL>
                      <a:noFill/>
                    </a:lnL>
                    <a:lnR>
                      <a:noFill/>
                    </a:lnR>
                    <a:lnT>
                      <a:noFill/>
                    </a:lnT>
                    <a:lnB w="12700">
                      <a:solidFill>
                        <a:schemeClr val="tx1"/>
                      </a:solidFill>
                      <a:prstDash val="solid"/>
                    </a:lnB>
                    <a:lnTlToBr>
                      <a:noFill/>
                    </a:lnTlToBr>
                    <a:lnBlToTr>
                      <a:noFill/>
                    </a:lnBlToTr>
                    <a:noFill/>
                  </a:tcPr>
                </a:tc>
                <a:tc>
                  <a:txBody>
                    <a:bodyPr/>
                    <a:p>
                      <a:pPr>
                        <a:buNone/>
                      </a:pPr>
                      <a:r>
                        <a:rPr lang="en-US" altLang="zh-CN" sz="900">
                          <a:solidFill>
                            <a:schemeClr val="tx1"/>
                          </a:solidFill>
                        </a:rPr>
                        <a:t>200</a:t>
                      </a:r>
                      <a:endParaRPr lang="en-US" altLang="zh-CN" sz="900">
                        <a:solidFill>
                          <a:schemeClr val="tx1"/>
                        </a:solidFill>
                      </a:endParaRPr>
                    </a:p>
                  </a:txBody>
                  <a:tcPr>
                    <a:lnL>
                      <a:noFill/>
                    </a:lnL>
                    <a:lnR>
                      <a:noFill/>
                    </a:lnR>
                    <a:lnT>
                      <a:noFill/>
                    </a:lnT>
                    <a:lnB w="12700">
                      <a:solidFill>
                        <a:schemeClr val="tx1"/>
                      </a:solidFill>
                      <a:prstDash val="solid"/>
                    </a:lnB>
                    <a:lnTlToBr>
                      <a:noFill/>
                    </a:lnTlToBr>
                    <a:lnBlToTr>
                      <a:noFill/>
                    </a:lnBlToTr>
                    <a:noFill/>
                  </a:tcPr>
                </a:tc>
                <a:tc>
                  <a:txBody>
                    <a:bodyPr/>
                    <a:p>
                      <a:pPr>
                        <a:buNone/>
                      </a:pPr>
                      <a:r>
                        <a:rPr lang="en-US" altLang="zh-CN" sz="900">
                          <a:solidFill>
                            <a:schemeClr val="tx1"/>
                          </a:solidFill>
                        </a:rPr>
                        <a:t>200</a:t>
                      </a:r>
                      <a:endParaRPr lang="en-US" altLang="zh-CN" sz="900">
                        <a:solidFill>
                          <a:schemeClr val="tx1"/>
                        </a:solidFill>
                      </a:endParaRPr>
                    </a:p>
                  </a:txBody>
                  <a:tcPr>
                    <a:lnL>
                      <a:noFill/>
                    </a:lnL>
                    <a:lnR>
                      <a:noFill/>
                    </a:lnR>
                    <a:lnT>
                      <a:noFill/>
                    </a:lnT>
                    <a:lnB w="12700">
                      <a:solidFill>
                        <a:schemeClr val="tx1"/>
                      </a:solidFill>
                      <a:prstDash val="solid"/>
                    </a:lnB>
                    <a:lnTlToBr>
                      <a:noFill/>
                    </a:lnTlToBr>
                    <a:lnBlToTr>
                      <a:noFill/>
                    </a:lnBlToTr>
                    <a:noFill/>
                  </a:tcPr>
                </a:tc>
              </a:tr>
            </a:tbl>
          </a:graphicData>
        </a:graphic>
      </p:graphicFrame>
    </p:spTree>
  </p:cSld>
  <p:clrMapOvr>
    <a:masterClrMapping/>
  </p:clrMapOvr>
</p:sld>
</file>

<file path=ppt/tags/tag1.xml><?xml version="1.0" encoding="utf-8"?>
<p:tagLst xmlns:p="http://schemas.openxmlformats.org/presentationml/2006/main">
  <p:tag name="KSO_WM_UNIT_TABLE_BEAUTIFY" val="smartTable{b3e751f7-74fe-4de3-968b-dc0be8d751f5}"/>
  <p:tag name="TABLE_ENDDRAG_ORIGIN_RECT" val="402*85"/>
  <p:tag name="TABLE_ENDDRAG_RECT" val="46*185*402*85"/>
</p:tagLst>
</file>

<file path=ppt/tags/tag2.xml><?xml version="1.0" encoding="utf-8"?>
<p:tagLst xmlns:p="http://schemas.openxmlformats.org/presentationml/2006/main">
  <p:tag name="KSO_WM_UNIT_TABLE_BEAUTIFY" val="smartTable{b3e751f7-74fe-4de3-968b-dc0be8d751f5}"/>
  <p:tag name="TABLE_ENDDRAG_ORIGIN_RECT" val="402*85"/>
  <p:tag name="TABLE_ENDDRAG_RECT" val="46*185*402*85"/>
</p:tagLst>
</file>

<file path=ppt/tags/tag3.xml><?xml version="1.0" encoding="utf-8"?>
<p:tagLst xmlns:p="http://schemas.openxmlformats.org/presentationml/2006/main">
  <p:tag name="COMMONDATA" val="eyJoZGlkIjoiYzVlY2M2MWQxNGIzMDQ4NDlhNDM2OWJmM2JmYzZlNjcifQ=="/>
  <p:tag name="KSO_WPP_MARK_KEY" val="a3fc515f-0a05-4cac-8dc3-16706f87f14b"/>
</p:tagLst>
</file>

<file path=ppt/theme/theme1.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1174</Words>
  <Application>WPS 演示</Application>
  <PresentationFormat/>
  <Paragraphs>155</Paragraphs>
  <Slides>3</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vt:i4>
      </vt:variant>
    </vt:vector>
  </HeadingPairs>
  <TitlesOfParts>
    <vt:vector size="11" baseType="lpstr">
      <vt:lpstr>Arial</vt:lpstr>
      <vt:lpstr>宋体</vt:lpstr>
      <vt:lpstr>Wingdings</vt:lpstr>
      <vt:lpstr>Times New Roman</vt:lpstr>
      <vt:lpstr>微软雅黑</vt:lpstr>
      <vt:lpstr>Arial Unicode MS</vt:lpstr>
      <vt:lpstr>Calibri</vt:lpstr>
      <vt:lpstr>1_默认设计模板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 Jas</dc:creator>
  <cp:lastModifiedBy>Jasmine</cp:lastModifiedBy>
  <cp:revision>32</cp:revision>
  <dcterms:created xsi:type="dcterms:W3CDTF">2022-06-13T03:32:00Z</dcterms:created>
  <dcterms:modified xsi:type="dcterms:W3CDTF">2022-08-31T06:38:58Z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44C55A44D8604F929DE91931D6264BAF</vt:lpwstr>
  </property>
</Properties>
</file>