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73" r:id="rId2"/>
    <p:sldId id="271" r:id="rId3"/>
    <p:sldId id="272" r:id="rId4"/>
    <p:sldId id="265" r:id="rId5"/>
    <p:sldId id="269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33"/>
    <a:srgbClr val="4444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BF7965-5AA9-4AE9-B0B3-56430C218681}" v="1" dt="2022-09-14T17:05:02.4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59" autoAdjust="0"/>
    <p:restoredTop sz="95366" autoAdjust="0"/>
  </p:normalViewPr>
  <p:slideViewPr>
    <p:cSldViewPr snapToGrid="0">
      <p:cViewPr varScale="1">
        <p:scale>
          <a:sx n="46" d="100"/>
          <a:sy n="46" d="100"/>
        </p:scale>
        <p:origin x="6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ancisco Gabriel Pérez Zavala" userId="bc96171e-7fd2-488f-8be3-41dae57b48c6" providerId="ADAL" clId="{FABF7965-5AA9-4AE9-B0B3-56430C218681}"/>
    <pc:docChg chg="custSel modSld">
      <pc:chgData name="Francisco Gabriel Pérez Zavala" userId="bc96171e-7fd2-488f-8be3-41dae57b48c6" providerId="ADAL" clId="{FABF7965-5AA9-4AE9-B0B3-56430C218681}" dt="2022-09-14T17:05:14.422" v="38" actId="1076"/>
      <pc:docMkLst>
        <pc:docMk/>
      </pc:docMkLst>
      <pc:sldChg chg="addSp delSp modSp mod">
        <pc:chgData name="Francisco Gabriel Pérez Zavala" userId="bc96171e-7fd2-488f-8be3-41dae57b48c6" providerId="ADAL" clId="{FABF7965-5AA9-4AE9-B0B3-56430C218681}" dt="2022-09-14T17:05:14.422" v="38" actId="1076"/>
        <pc:sldMkLst>
          <pc:docMk/>
          <pc:sldMk cId="3084681704" sldId="265"/>
        </pc:sldMkLst>
        <pc:spChg chg="add del mod">
          <ac:chgData name="Francisco Gabriel Pérez Zavala" userId="bc96171e-7fd2-488f-8be3-41dae57b48c6" providerId="ADAL" clId="{FABF7965-5AA9-4AE9-B0B3-56430C218681}" dt="2022-09-14T17:05:09.413" v="37" actId="478"/>
          <ac:spMkLst>
            <pc:docMk/>
            <pc:sldMk cId="3084681704" sldId="265"/>
            <ac:spMk id="4" creationId="{B0C95B3F-9D47-6636-89DD-EC52FB4D71DF}"/>
          </ac:spMkLst>
        </pc:spChg>
        <pc:spChg chg="add mod">
          <ac:chgData name="Francisco Gabriel Pérez Zavala" userId="bc96171e-7fd2-488f-8be3-41dae57b48c6" providerId="ADAL" clId="{FABF7965-5AA9-4AE9-B0B3-56430C218681}" dt="2022-09-14T17:05:14.422" v="38" actId="1076"/>
          <ac:spMkLst>
            <pc:docMk/>
            <pc:sldMk cId="3084681704" sldId="265"/>
            <ac:spMk id="5" creationId="{98041171-CF26-C2E3-FB31-C7E03482C198}"/>
          </ac:spMkLst>
        </pc:spChg>
        <pc:spChg chg="del">
          <ac:chgData name="Francisco Gabriel Pérez Zavala" userId="bc96171e-7fd2-488f-8be3-41dae57b48c6" providerId="ADAL" clId="{FABF7965-5AA9-4AE9-B0B3-56430C218681}" dt="2022-09-14T17:05:02.014" v="35" actId="478"/>
          <ac:spMkLst>
            <pc:docMk/>
            <pc:sldMk cId="3084681704" sldId="265"/>
            <ac:spMk id="44" creationId="{7BA43B96-DAC1-1C53-736E-6B304A4B60BB}"/>
          </ac:spMkLst>
        </pc:spChg>
      </pc:sldChg>
      <pc:sldChg chg="modSp mod">
        <pc:chgData name="Francisco Gabriel Pérez Zavala" userId="bc96171e-7fd2-488f-8be3-41dae57b48c6" providerId="ADAL" clId="{FABF7965-5AA9-4AE9-B0B3-56430C218681}" dt="2022-09-14T17:04:32.408" v="34" actId="20577"/>
        <pc:sldMkLst>
          <pc:docMk/>
          <pc:sldMk cId="12028947" sldId="272"/>
        </pc:sldMkLst>
        <pc:spChg chg="mod">
          <ac:chgData name="Francisco Gabriel Pérez Zavala" userId="bc96171e-7fd2-488f-8be3-41dae57b48c6" providerId="ADAL" clId="{FABF7965-5AA9-4AE9-B0B3-56430C218681}" dt="2022-09-14T17:04:32.408" v="34" actId="20577"/>
          <ac:spMkLst>
            <pc:docMk/>
            <pc:sldMk cId="12028947" sldId="272"/>
            <ac:spMk id="9" creationId="{19B8C7E3-CA80-A603-ED09-ECB9D953441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B8062D-7EAB-40C9-BF96-0C517A047647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5CF8A0-723A-412B-AAB9-DD37F57B2AD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58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5CF8A0-723A-412B-AAB9-DD37F57B2AD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642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4C682-8F3A-4E68-AFE8-5BD1AE0F0EBB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2E2B-5CB4-4358-9D85-034B20F793D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599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4C682-8F3A-4E68-AFE8-5BD1AE0F0EBB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2E2B-5CB4-4358-9D85-034B20F793D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120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4C682-8F3A-4E68-AFE8-5BD1AE0F0EBB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2E2B-5CB4-4358-9D85-034B20F793D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513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4C682-8F3A-4E68-AFE8-5BD1AE0F0EBB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2E2B-5CB4-4358-9D85-034B20F793D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726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4C682-8F3A-4E68-AFE8-5BD1AE0F0EBB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2E2B-5CB4-4358-9D85-034B20F793D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851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4C682-8F3A-4E68-AFE8-5BD1AE0F0EBB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2E2B-5CB4-4358-9D85-034B20F793D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501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4C682-8F3A-4E68-AFE8-5BD1AE0F0EBB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2E2B-5CB4-4358-9D85-034B20F793D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439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4C682-8F3A-4E68-AFE8-5BD1AE0F0EBB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2E2B-5CB4-4358-9D85-034B20F793D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967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4C682-8F3A-4E68-AFE8-5BD1AE0F0EBB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2E2B-5CB4-4358-9D85-034B20F793D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112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4C682-8F3A-4E68-AFE8-5BD1AE0F0EBB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2E2B-5CB4-4358-9D85-034B20F793D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305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4C682-8F3A-4E68-AFE8-5BD1AE0F0EBB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12E2B-5CB4-4358-9D85-034B20F793D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945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64C682-8F3A-4E68-AFE8-5BD1AE0F0EBB}" type="datetimeFigureOut">
              <a:rPr lang="en-US" smtClean="0"/>
              <a:t>9/14/2022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12E2B-5CB4-4358-9D85-034B20F793D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339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Marcador de contenido 2">
            <a:extLst>
              <a:ext uri="{FF2B5EF4-FFF2-40B4-BE49-F238E27FC236}">
                <a16:creationId xmlns:a16="http://schemas.microsoft.com/office/drawing/2014/main" id="{F85A4617-8EC9-EF89-AE58-79B9659C25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510" y="7355668"/>
            <a:ext cx="5915025" cy="108753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S1. Root exudates P solubilization and Fe-chelating capacity from Ti-treated plants against non-Ti-treated plants.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 solubilization of Arabidopsis root exudates.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(B)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Fe-chelating capacity of Arabidopsis root exudates.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7B3BC280-6181-4A54-E9EB-9CE82B7BCE40}"/>
              </a:ext>
            </a:extLst>
          </p:cNvPr>
          <p:cNvSpPr txBox="1"/>
          <p:nvPr/>
        </p:nvSpPr>
        <p:spPr>
          <a:xfrm>
            <a:off x="360510" y="3814054"/>
            <a:ext cx="6241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(B)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E60A579F-EB67-20E7-9C9F-395E1670C0AD}"/>
              </a:ext>
            </a:extLst>
          </p:cNvPr>
          <p:cNvSpPr txBox="1"/>
          <p:nvPr/>
        </p:nvSpPr>
        <p:spPr>
          <a:xfrm>
            <a:off x="360510" y="272441"/>
            <a:ext cx="6241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(A)</a:t>
            </a:r>
          </a:p>
        </p:txBody>
      </p:sp>
      <p:pic>
        <p:nvPicPr>
          <p:cNvPr id="3" name="Imagen 2" descr="Diagrama&#10;&#10;Descripción generada automáticamente">
            <a:extLst>
              <a:ext uri="{FF2B5EF4-FFF2-40B4-BE49-F238E27FC236}">
                <a16:creationId xmlns:a16="http://schemas.microsoft.com/office/drawing/2014/main" id="{2ECCFF41-FF71-BC3E-1211-71F9854BEE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307" y="751673"/>
            <a:ext cx="4653385" cy="2908366"/>
          </a:xfrm>
          <a:prstGeom prst="rect">
            <a:avLst/>
          </a:prstGeom>
        </p:spPr>
      </p:pic>
      <p:pic>
        <p:nvPicPr>
          <p:cNvPr id="5" name="Imagen 4" descr="Diagrama&#10;&#10;Descripción generada automáticamente">
            <a:extLst>
              <a:ext uri="{FF2B5EF4-FFF2-40B4-BE49-F238E27FC236}">
                <a16:creationId xmlns:a16="http://schemas.microsoft.com/office/drawing/2014/main" id="{96131B78-D8DF-0935-5B3F-8319CC0A06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625" y="4140117"/>
            <a:ext cx="4771068" cy="2981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285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25">
            <a:extLst>
              <a:ext uri="{FF2B5EF4-FFF2-40B4-BE49-F238E27FC236}">
                <a16:creationId xmlns:a16="http://schemas.microsoft.com/office/drawing/2014/main" id="{762FB118-D53E-9D8B-75B7-691E449BA2F1}"/>
              </a:ext>
            </a:extLst>
          </p:cNvPr>
          <p:cNvSpPr txBox="1"/>
          <p:nvPr/>
        </p:nvSpPr>
        <p:spPr>
          <a:xfrm>
            <a:off x="458918" y="7663347"/>
            <a:ext cx="6109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S2.  MDS analysis of the libraries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MDS of root libraries. 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(B)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MDS of shoot libraries. Letters correspond to the same library in the supplementary summary table 1.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5E39F8F-5E2C-469D-A780-B3F42DADE9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214" y="672993"/>
            <a:ext cx="5279571" cy="3331536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160B9CE8-F00E-4B1C-B248-978380196C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9560" y="4004529"/>
            <a:ext cx="5018877" cy="3292928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E7704B85-9C02-6049-B3C6-70323D5E6959}"/>
              </a:ext>
            </a:extLst>
          </p:cNvPr>
          <p:cNvSpPr txBox="1"/>
          <p:nvPr/>
        </p:nvSpPr>
        <p:spPr>
          <a:xfrm>
            <a:off x="607503" y="672993"/>
            <a:ext cx="6241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(A)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17B62A1B-8B01-03D5-E035-D682D13CEFC5}"/>
              </a:ext>
            </a:extLst>
          </p:cNvPr>
          <p:cNvSpPr txBox="1"/>
          <p:nvPr/>
        </p:nvSpPr>
        <p:spPr>
          <a:xfrm>
            <a:off x="607503" y="4034669"/>
            <a:ext cx="6241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(B)</a:t>
            </a:r>
          </a:p>
        </p:txBody>
      </p:sp>
    </p:spTree>
    <p:extLst>
      <p:ext uri="{BB962C8B-B14F-4D97-AF65-F5344CB8AC3E}">
        <p14:creationId xmlns:p14="http://schemas.microsoft.com/office/powerpoint/2010/main" val="3497490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>
            <a:extLst>
              <a:ext uri="{FF2B5EF4-FFF2-40B4-BE49-F238E27FC236}">
                <a16:creationId xmlns:a16="http://schemas.microsoft.com/office/drawing/2014/main" id="{9460DB23-9269-310B-1344-7488AA13B6A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9509" t="45019" b="43474"/>
          <a:stretch/>
        </p:blipFill>
        <p:spPr>
          <a:xfrm>
            <a:off x="5457387" y="5470908"/>
            <a:ext cx="1436911" cy="81587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A4E25177-77B9-031A-C1FC-9E1B523C5A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9509" t="45019" b="43474"/>
          <a:stretch/>
        </p:blipFill>
        <p:spPr>
          <a:xfrm>
            <a:off x="5435601" y="1931963"/>
            <a:ext cx="1436911" cy="815870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EF8E9D57-C39A-4E74-A7A7-E5219BDC159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33" b="4333"/>
          <a:stretch/>
        </p:blipFill>
        <p:spPr>
          <a:xfrm>
            <a:off x="224396" y="800100"/>
            <a:ext cx="5394868" cy="3079597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87BEC9A4-7262-4E73-9C83-8950DE9C120B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38" b="4138"/>
          <a:stretch/>
        </p:blipFill>
        <p:spPr>
          <a:xfrm>
            <a:off x="189226" y="4516064"/>
            <a:ext cx="5394868" cy="309272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34E5FDDB-835B-E8B5-85B4-594195884ADA}"/>
              </a:ext>
            </a:extLst>
          </p:cNvPr>
          <p:cNvSpPr txBox="1"/>
          <p:nvPr/>
        </p:nvSpPr>
        <p:spPr>
          <a:xfrm>
            <a:off x="324888" y="461546"/>
            <a:ext cx="6241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(A)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BF0F949B-D118-8C95-AD18-5DD58CCB91AD}"/>
              </a:ext>
            </a:extLst>
          </p:cNvPr>
          <p:cNvSpPr txBox="1"/>
          <p:nvPr/>
        </p:nvSpPr>
        <p:spPr>
          <a:xfrm>
            <a:off x="331731" y="4108160"/>
            <a:ext cx="6241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(B)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19B8C7E3-CA80-A603-ED09-ECB9D9534413}"/>
              </a:ext>
            </a:extLst>
          </p:cNvPr>
          <p:cNvSpPr txBox="1"/>
          <p:nvPr/>
        </p:nvSpPr>
        <p:spPr>
          <a:xfrm>
            <a:off x="331731" y="7877988"/>
            <a:ext cx="58223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S3.  Volcano plots of DEGs from roots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shoots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(B)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8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Gráfico&#10;&#10;Descripción generada automáticamente">
            <a:extLst>
              <a:ext uri="{FF2B5EF4-FFF2-40B4-BE49-F238E27FC236}">
                <a16:creationId xmlns:a16="http://schemas.microsoft.com/office/drawing/2014/main" id="{9634FD1B-D4C0-78FD-6C88-55F0786F97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219" y="5469031"/>
            <a:ext cx="5915026" cy="3696891"/>
          </a:xfrm>
          <a:prstGeom prst="rect">
            <a:avLst/>
          </a:prstGeom>
        </p:spPr>
      </p:pic>
      <p:pic>
        <p:nvPicPr>
          <p:cNvPr id="3" name="Imagen 2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714EEA8F-0E64-D0F4-EDAA-FE1BA65D229A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46" b="10696"/>
          <a:stretch/>
        </p:blipFill>
        <p:spPr>
          <a:xfrm>
            <a:off x="611731" y="2638351"/>
            <a:ext cx="6096851" cy="3062016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BAF77A69-B015-88C5-D761-7A6C59124067}"/>
              </a:ext>
            </a:extLst>
          </p:cNvPr>
          <p:cNvSpPr txBox="1"/>
          <p:nvPr/>
        </p:nvSpPr>
        <p:spPr>
          <a:xfrm>
            <a:off x="1233239" y="137855"/>
            <a:ext cx="6241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(A)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C192E299-B844-BA72-D86F-CF873A8A002C}"/>
              </a:ext>
            </a:extLst>
          </p:cNvPr>
          <p:cNvSpPr txBox="1"/>
          <p:nvPr/>
        </p:nvSpPr>
        <p:spPr>
          <a:xfrm>
            <a:off x="552219" y="2420830"/>
            <a:ext cx="6241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(B)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24B6A30A-EEE6-99FF-EA89-5229F4F7FE9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37516" y="307132"/>
            <a:ext cx="3382967" cy="2277548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id="{30846768-5C01-E9F5-2E64-2F1EF0DBD8D4}"/>
              </a:ext>
            </a:extLst>
          </p:cNvPr>
          <p:cNvSpPr txBox="1"/>
          <p:nvPr/>
        </p:nvSpPr>
        <p:spPr>
          <a:xfrm>
            <a:off x="492957" y="5531090"/>
            <a:ext cx="6241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(C)</a:t>
            </a: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98041171-CF26-C2E3-FB31-C7E03482C198}"/>
              </a:ext>
            </a:extLst>
          </p:cNvPr>
          <p:cNvSpPr txBox="1">
            <a:spLocks/>
          </p:cNvSpPr>
          <p:nvPr/>
        </p:nvSpPr>
        <p:spPr>
          <a:xfrm>
            <a:off x="390756" y="8722869"/>
            <a:ext cx="5915025" cy="10875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S4. Top 30 enriched GO categories of the differentially expressed genes 10 days after Ti (2 mM) treatment.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(A)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Shared downregulated DEGs between roots and shoots. Enriched GO categories in downregulated genes in Ti-treated shoots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(B)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roots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(C).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84681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>
            <a:extLst>
              <a:ext uri="{FF2B5EF4-FFF2-40B4-BE49-F238E27FC236}">
                <a16:creationId xmlns:a16="http://schemas.microsoft.com/office/drawing/2014/main" id="{92594598-9538-54C8-A128-703EEE00EA8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" r="386"/>
          <a:stretch/>
        </p:blipFill>
        <p:spPr>
          <a:xfrm>
            <a:off x="471487" y="1212698"/>
            <a:ext cx="2208975" cy="133352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BB13DECD-03CF-6162-D699-2BB4B61A971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1" r="5628" b="2962"/>
          <a:stretch/>
        </p:blipFill>
        <p:spPr>
          <a:xfrm>
            <a:off x="3477950" y="1212698"/>
            <a:ext cx="2423051" cy="1434220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F0BC89D5-5692-D1D2-8EC7-15E4E09150E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28" r="5028"/>
          <a:stretch/>
        </p:blipFill>
        <p:spPr>
          <a:xfrm>
            <a:off x="490007" y="2896695"/>
            <a:ext cx="2306263" cy="2243582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B798F9EB-91C5-43D2-ED42-34DB5F5B4601}"/>
              </a:ext>
            </a:extLst>
          </p:cNvPr>
          <p:cNvSpPr/>
          <p:nvPr/>
        </p:nvSpPr>
        <p:spPr>
          <a:xfrm>
            <a:off x="4061732" y="3159449"/>
            <a:ext cx="356413" cy="34031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841DDDEE-AFDE-8D18-57CB-ED59773FED01}"/>
              </a:ext>
            </a:extLst>
          </p:cNvPr>
          <p:cNvSpPr/>
          <p:nvPr/>
        </p:nvSpPr>
        <p:spPr>
          <a:xfrm>
            <a:off x="4061732" y="3678180"/>
            <a:ext cx="356413" cy="340312"/>
          </a:xfrm>
          <a:prstGeom prst="rect">
            <a:avLst/>
          </a:prstGeom>
          <a:solidFill>
            <a:srgbClr val="DE7C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FEC7906B-67AE-159F-0C34-03FC8F7FB376}"/>
              </a:ext>
            </a:extLst>
          </p:cNvPr>
          <p:cNvSpPr/>
          <p:nvPr/>
        </p:nvSpPr>
        <p:spPr>
          <a:xfrm>
            <a:off x="4061732" y="4195032"/>
            <a:ext cx="356413" cy="34031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A3F3ACED-D794-9B33-3B4C-D0F5F8F2C1A2}"/>
              </a:ext>
            </a:extLst>
          </p:cNvPr>
          <p:cNvSpPr/>
          <p:nvPr/>
        </p:nvSpPr>
        <p:spPr>
          <a:xfrm>
            <a:off x="4264996" y="2968695"/>
            <a:ext cx="615194" cy="6933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+Ti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B9A3E4EF-A530-3445-CB93-9EA01963173D}"/>
              </a:ext>
            </a:extLst>
          </p:cNvPr>
          <p:cNvSpPr/>
          <p:nvPr/>
        </p:nvSpPr>
        <p:spPr>
          <a:xfrm>
            <a:off x="4343270" y="3503208"/>
            <a:ext cx="827329" cy="6933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-P pH5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BCED4A9D-38C3-90F5-666F-F64EDF377EF3}"/>
              </a:ext>
            </a:extLst>
          </p:cNvPr>
          <p:cNvSpPr/>
          <p:nvPr/>
        </p:nvSpPr>
        <p:spPr>
          <a:xfrm>
            <a:off x="4343270" y="4018492"/>
            <a:ext cx="975824" cy="69339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+Al pH5</a:t>
            </a:r>
          </a:p>
        </p:txBody>
      </p:sp>
      <p:sp>
        <p:nvSpPr>
          <p:cNvPr id="18" name="Marcador de contenido 2">
            <a:extLst>
              <a:ext uri="{FF2B5EF4-FFF2-40B4-BE49-F238E27FC236}">
                <a16:creationId xmlns:a16="http://schemas.microsoft.com/office/drawing/2014/main" id="{183D46BC-01DF-119E-11D9-D8BB3E6FF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487" y="5615763"/>
            <a:ext cx="5915025" cy="108753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Figure S5. Venn diagram of shared DEGs upregulated in Ti 2mM, 0 mM P at pH5, and 200 </a:t>
            </a:r>
            <a:r>
              <a:rPr lang="el-G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AlCl3 pH 5 treatments. +Al and -P DEGs data were obtained from Ojeda-Rivera et al. (2020). +Ti DEGs data are our data. </a:t>
            </a:r>
          </a:p>
        </p:txBody>
      </p:sp>
    </p:spTree>
    <p:extLst>
      <p:ext uri="{BB962C8B-B14F-4D97-AF65-F5344CB8AC3E}">
        <p14:creationId xmlns:p14="http://schemas.microsoft.com/office/powerpoint/2010/main" val="3104403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28151</TotalTime>
  <Words>231</Words>
  <Application>Microsoft Office PowerPoint</Application>
  <PresentationFormat>A4 (210 x 297 mm)</PresentationFormat>
  <Paragraphs>18</Paragraphs>
  <Slides>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Titanium induces transcriptomic activation of defense signaling components improving endurance to biotic and abiotic stresses in Arabidopsis thaliana</dc:title>
  <dc:creator>Francisco Gabriel Pérez Zavala</dc:creator>
  <cp:lastModifiedBy>Francisco Gabriel Pérez Zavala</cp:lastModifiedBy>
  <cp:revision>34</cp:revision>
  <dcterms:created xsi:type="dcterms:W3CDTF">2022-05-09T19:58:19Z</dcterms:created>
  <dcterms:modified xsi:type="dcterms:W3CDTF">2022-09-14T17:05:21Z</dcterms:modified>
</cp:coreProperties>
</file>