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3" r:id="rId2"/>
    <p:sldId id="271" r:id="rId3"/>
    <p:sldId id="272" r:id="rId4"/>
    <p:sldId id="265" r:id="rId5"/>
    <p:sldId id="26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F7965-5AA9-4AE9-B0B3-56430C218681}" v="1" dt="2022-09-14T17:05:02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5366" autoAdjust="0"/>
  </p:normalViewPr>
  <p:slideViewPr>
    <p:cSldViewPr snapToGrid="0">
      <p:cViewPr varScale="1">
        <p:scale>
          <a:sx n="46" d="100"/>
          <a:sy n="4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Gabriel Pérez Zavala" userId="bc96171e-7fd2-488f-8be3-41dae57b48c6" providerId="ADAL" clId="{FABF7965-5AA9-4AE9-B0B3-56430C218681}"/>
    <pc:docChg chg="custSel modSld">
      <pc:chgData name="Francisco Gabriel Pérez Zavala" userId="bc96171e-7fd2-488f-8be3-41dae57b48c6" providerId="ADAL" clId="{FABF7965-5AA9-4AE9-B0B3-56430C218681}" dt="2022-09-14T17:05:14.422" v="38" actId="1076"/>
      <pc:docMkLst>
        <pc:docMk/>
      </pc:docMkLst>
      <pc:sldChg chg="addSp delSp modSp mod">
        <pc:chgData name="Francisco Gabriel Pérez Zavala" userId="bc96171e-7fd2-488f-8be3-41dae57b48c6" providerId="ADAL" clId="{FABF7965-5AA9-4AE9-B0B3-56430C218681}" dt="2022-09-14T17:05:14.422" v="38" actId="1076"/>
        <pc:sldMkLst>
          <pc:docMk/>
          <pc:sldMk cId="3084681704" sldId="265"/>
        </pc:sldMkLst>
        <pc:spChg chg="add del mod">
          <ac:chgData name="Francisco Gabriel Pérez Zavala" userId="bc96171e-7fd2-488f-8be3-41dae57b48c6" providerId="ADAL" clId="{FABF7965-5AA9-4AE9-B0B3-56430C218681}" dt="2022-09-14T17:05:09.413" v="37" actId="478"/>
          <ac:spMkLst>
            <pc:docMk/>
            <pc:sldMk cId="3084681704" sldId="265"/>
            <ac:spMk id="4" creationId="{B0C95B3F-9D47-6636-89DD-EC52FB4D71DF}"/>
          </ac:spMkLst>
        </pc:spChg>
        <pc:spChg chg="add mod">
          <ac:chgData name="Francisco Gabriel Pérez Zavala" userId="bc96171e-7fd2-488f-8be3-41dae57b48c6" providerId="ADAL" clId="{FABF7965-5AA9-4AE9-B0B3-56430C218681}" dt="2022-09-14T17:05:14.422" v="38" actId="1076"/>
          <ac:spMkLst>
            <pc:docMk/>
            <pc:sldMk cId="3084681704" sldId="265"/>
            <ac:spMk id="5" creationId="{98041171-CF26-C2E3-FB31-C7E03482C198}"/>
          </ac:spMkLst>
        </pc:spChg>
        <pc:spChg chg="del">
          <ac:chgData name="Francisco Gabriel Pérez Zavala" userId="bc96171e-7fd2-488f-8be3-41dae57b48c6" providerId="ADAL" clId="{FABF7965-5AA9-4AE9-B0B3-56430C218681}" dt="2022-09-14T17:05:02.014" v="35" actId="478"/>
          <ac:spMkLst>
            <pc:docMk/>
            <pc:sldMk cId="3084681704" sldId="265"/>
            <ac:spMk id="44" creationId="{7BA43B96-DAC1-1C53-736E-6B304A4B60BB}"/>
          </ac:spMkLst>
        </pc:spChg>
      </pc:sldChg>
      <pc:sldChg chg="modSp mod">
        <pc:chgData name="Francisco Gabriel Pérez Zavala" userId="bc96171e-7fd2-488f-8be3-41dae57b48c6" providerId="ADAL" clId="{FABF7965-5AA9-4AE9-B0B3-56430C218681}" dt="2022-09-14T17:04:32.408" v="34" actId="20577"/>
        <pc:sldMkLst>
          <pc:docMk/>
          <pc:sldMk cId="12028947" sldId="272"/>
        </pc:sldMkLst>
        <pc:spChg chg="mod">
          <ac:chgData name="Francisco Gabriel Pérez Zavala" userId="bc96171e-7fd2-488f-8be3-41dae57b48c6" providerId="ADAL" clId="{FABF7965-5AA9-4AE9-B0B3-56430C218681}" dt="2022-09-14T17:04:32.408" v="34" actId="20577"/>
          <ac:spMkLst>
            <pc:docMk/>
            <pc:sldMk cId="12028947" sldId="272"/>
            <ac:spMk id="9" creationId="{19B8C7E3-CA80-A603-ED09-ECB9D95344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062D-7EAB-40C9-BF96-0C517A04764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CF8A0-723A-412B-AAB9-DD37F57B2A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CF8A0-723A-412B-AAB9-DD37F57B2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4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1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0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4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4C682-8F3A-4E68-AFE8-5BD1AE0F0EB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2E2B-5CB4-4358-9D85-034B20F793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>
            <a:extLst>
              <a:ext uri="{FF2B5EF4-FFF2-40B4-BE49-F238E27FC236}">
                <a16:creationId xmlns:a16="http://schemas.microsoft.com/office/drawing/2014/main" id="{F85A4617-8EC9-EF89-AE58-79B9659C2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10" y="7355668"/>
            <a:ext cx="5915025" cy="108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S1. Root exudates P solubilization and Fe-chelating capacity from Ti-treated plants against non-Ti-treated plants.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solubilization of Arabidopsis root exudates.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Fe-chelating capacity of Arabidopsis root exudates.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B3BC280-6181-4A54-E9EB-9CE82B7BCE40}"/>
              </a:ext>
            </a:extLst>
          </p:cNvPr>
          <p:cNvSpPr txBox="1"/>
          <p:nvPr/>
        </p:nvSpPr>
        <p:spPr>
          <a:xfrm>
            <a:off x="360510" y="3814054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60A579F-EB67-20E7-9C9F-395E1670C0AD}"/>
              </a:ext>
            </a:extLst>
          </p:cNvPr>
          <p:cNvSpPr txBox="1"/>
          <p:nvPr/>
        </p:nvSpPr>
        <p:spPr>
          <a:xfrm>
            <a:off x="360510" y="272441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2ECCFF41-FF71-BC3E-1211-71F9854BE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7" y="751673"/>
            <a:ext cx="4653385" cy="2908366"/>
          </a:xfrm>
          <a:prstGeom prst="rect">
            <a:avLst/>
          </a:prstGeom>
        </p:spPr>
      </p:pic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6131B78-D8DF-0935-5B3F-8319CC0A0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25" y="4140117"/>
            <a:ext cx="4771068" cy="298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25">
            <a:extLst>
              <a:ext uri="{FF2B5EF4-FFF2-40B4-BE49-F238E27FC236}">
                <a16:creationId xmlns:a16="http://schemas.microsoft.com/office/drawing/2014/main" id="{762FB118-D53E-9D8B-75B7-691E449BA2F1}"/>
              </a:ext>
            </a:extLst>
          </p:cNvPr>
          <p:cNvSpPr txBox="1"/>
          <p:nvPr/>
        </p:nvSpPr>
        <p:spPr>
          <a:xfrm>
            <a:off x="458918" y="7663347"/>
            <a:ext cx="6109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S2.  MDS analysis of the libraries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MDS of root libraries.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MDS of shoot libraries. Letters correspond to the same library in the supplementary summary table 1.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E39F8F-5E2C-469D-A780-B3F42DADE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214" y="672993"/>
            <a:ext cx="5279571" cy="333153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60B9CE8-F00E-4B1C-B248-978380196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560" y="4004529"/>
            <a:ext cx="5018877" cy="32929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7704B85-9C02-6049-B3C6-70323D5E6959}"/>
              </a:ext>
            </a:extLst>
          </p:cNvPr>
          <p:cNvSpPr txBox="1"/>
          <p:nvPr/>
        </p:nvSpPr>
        <p:spPr>
          <a:xfrm>
            <a:off x="607503" y="672993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7B62A1B-8B01-03D5-E035-D682D13CEFC5}"/>
              </a:ext>
            </a:extLst>
          </p:cNvPr>
          <p:cNvSpPr txBox="1"/>
          <p:nvPr/>
        </p:nvSpPr>
        <p:spPr>
          <a:xfrm>
            <a:off x="607503" y="4034669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49749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9460DB23-9269-310B-1344-7488AA13B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09" t="45019" b="43474"/>
          <a:stretch/>
        </p:blipFill>
        <p:spPr>
          <a:xfrm>
            <a:off x="5457387" y="5470908"/>
            <a:ext cx="1436911" cy="8158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4E25177-77B9-031A-C1FC-9E1B523C5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09" t="45019" b="43474"/>
          <a:stretch/>
        </p:blipFill>
        <p:spPr>
          <a:xfrm>
            <a:off x="5435601" y="1931963"/>
            <a:ext cx="1436911" cy="81587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F8E9D57-C39A-4E74-A7A7-E5219BDC15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3" b="4333"/>
          <a:stretch/>
        </p:blipFill>
        <p:spPr>
          <a:xfrm>
            <a:off x="224396" y="800100"/>
            <a:ext cx="5394868" cy="307959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7BEC9A4-7262-4E73-9C83-8950DE9C12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8" b="4138"/>
          <a:stretch/>
        </p:blipFill>
        <p:spPr>
          <a:xfrm>
            <a:off x="189226" y="4516064"/>
            <a:ext cx="5394868" cy="309272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4E5FDDB-835B-E8B5-85B4-594195884ADA}"/>
              </a:ext>
            </a:extLst>
          </p:cNvPr>
          <p:cNvSpPr txBox="1"/>
          <p:nvPr/>
        </p:nvSpPr>
        <p:spPr>
          <a:xfrm>
            <a:off x="324888" y="461546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0F949B-D118-8C95-AD18-5DD58CCB91AD}"/>
              </a:ext>
            </a:extLst>
          </p:cNvPr>
          <p:cNvSpPr txBox="1"/>
          <p:nvPr/>
        </p:nvSpPr>
        <p:spPr>
          <a:xfrm>
            <a:off x="331731" y="4108160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9B8C7E3-CA80-A603-ED09-ECB9D9534413}"/>
              </a:ext>
            </a:extLst>
          </p:cNvPr>
          <p:cNvSpPr txBox="1"/>
          <p:nvPr/>
        </p:nvSpPr>
        <p:spPr>
          <a:xfrm>
            <a:off x="331731" y="7877988"/>
            <a:ext cx="58223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S3.  Volcano plots of DEGs from roots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shoots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Gráfico&#10;&#10;Descripción generada automáticamente">
            <a:extLst>
              <a:ext uri="{FF2B5EF4-FFF2-40B4-BE49-F238E27FC236}">
                <a16:creationId xmlns:a16="http://schemas.microsoft.com/office/drawing/2014/main" id="{9634FD1B-D4C0-78FD-6C88-55F0786F9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9" y="5469031"/>
            <a:ext cx="5915026" cy="3696891"/>
          </a:xfrm>
          <a:prstGeom prst="rect">
            <a:avLst/>
          </a:prstGeom>
        </p:spPr>
      </p:pic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14EEA8F-0E64-D0F4-EDAA-FE1BA65D22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" b="10696"/>
          <a:stretch/>
        </p:blipFill>
        <p:spPr>
          <a:xfrm>
            <a:off x="611731" y="2638351"/>
            <a:ext cx="6096851" cy="3062016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BAF77A69-B015-88C5-D761-7A6C59124067}"/>
              </a:ext>
            </a:extLst>
          </p:cNvPr>
          <p:cNvSpPr txBox="1"/>
          <p:nvPr/>
        </p:nvSpPr>
        <p:spPr>
          <a:xfrm>
            <a:off x="1233239" y="137855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192E299-B844-BA72-D86F-CF873A8A002C}"/>
              </a:ext>
            </a:extLst>
          </p:cNvPr>
          <p:cNvSpPr txBox="1"/>
          <p:nvPr/>
        </p:nvSpPr>
        <p:spPr>
          <a:xfrm>
            <a:off x="552219" y="2420830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4B6A30A-EEE6-99FF-EA89-5229F4F7FE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7516" y="307132"/>
            <a:ext cx="3382967" cy="227754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0846768-5C01-E9F5-2E64-2F1EF0DBD8D4}"/>
              </a:ext>
            </a:extLst>
          </p:cNvPr>
          <p:cNvSpPr txBox="1"/>
          <p:nvPr/>
        </p:nvSpPr>
        <p:spPr>
          <a:xfrm>
            <a:off x="492957" y="5531090"/>
            <a:ext cx="62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8041171-CF26-C2E3-FB31-C7E03482C198}"/>
              </a:ext>
            </a:extLst>
          </p:cNvPr>
          <p:cNvSpPr txBox="1">
            <a:spLocks/>
          </p:cNvSpPr>
          <p:nvPr/>
        </p:nvSpPr>
        <p:spPr>
          <a:xfrm>
            <a:off x="390756" y="8722869"/>
            <a:ext cx="5915025" cy="108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S4. Top 30 enriched GO categories of the differentially expressed genes 10 days after Ti (2 mM) treatment.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Shared downregulated DEGs between roots and shoots. Enriched GO categories in downregulated genes in Ti-treated shoots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roots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468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2594598-9538-54C8-A128-703EEE00EA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r="386"/>
          <a:stretch/>
        </p:blipFill>
        <p:spPr>
          <a:xfrm>
            <a:off x="471487" y="1212698"/>
            <a:ext cx="2208975" cy="13335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B13DECD-03CF-6162-D699-2BB4B61A97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" r="5628" b="2962"/>
          <a:stretch/>
        </p:blipFill>
        <p:spPr>
          <a:xfrm>
            <a:off x="3477950" y="1212698"/>
            <a:ext cx="2423051" cy="14342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0BC89D5-5692-D1D2-8EC7-15E4E09150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" r="5028"/>
          <a:stretch/>
        </p:blipFill>
        <p:spPr>
          <a:xfrm>
            <a:off x="490007" y="2896695"/>
            <a:ext cx="2306263" cy="224358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B798F9EB-91C5-43D2-ED42-34DB5F5B4601}"/>
              </a:ext>
            </a:extLst>
          </p:cNvPr>
          <p:cNvSpPr/>
          <p:nvPr/>
        </p:nvSpPr>
        <p:spPr>
          <a:xfrm>
            <a:off x="4061732" y="3159449"/>
            <a:ext cx="356413" cy="340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41DDDEE-AFDE-8D18-57CB-ED59773FED01}"/>
              </a:ext>
            </a:extLst>
          </p:cNvPr>
          <p:cNvSpPr/>
          <p:nvPr/>
        </p:nvSpPr>
        <p:spPr>
          <a:xfrm>
            <a:off x="4061732" y="3678180"/>
            <a:ext cx="356413" cy="340312"/>
          </a:xfrm>
          <a:prstGeom prst="rect">
            <a:avLst/>
          </a:prstGeom>
          <a:solidFill>
            <a:srgbClr val="DE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EC7906B-67AE-159F-0C34-03FC8F7FB376}"/>
              </a:ext>
            </a:extLst>
          </p:cNvPr>
          <p:cNvSpPr/>
          <p:nvPr/>
        </p:nvSpPr>
        <p:spPr>
          <a:xfrm>
            <a:off x="4061732" y="4195032"/>
            <a:ext cx="356413" cy="3403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3F3ACED-D794-9B33-3B4C-D0F5F8F2C1A2}"/>
              </a:ext>
            </a:extLst>
          </p:cNvPr>
          <p:cNvSpPr/>
          <p:nvPr/>
        </p:nvSpPr>
        <p:spPr>
          <a:xfrm>
            <a:off x="4264996" y="2968695"/>
            <a:ext cx="615194" cy="693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+Ti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9A3E4EF-A530-3445-CB93-9EA01963173D}"/>
              </a:ext>
            </a:extLst>
          </p:cNvPr>
          <p:cNvSpPr/>
          <p:nvPr/>
        </p:nvSpPr>
        <p:spPr>
          <a:xfrm>
            <a:off x="4343270" y="3503208"/>
            <a:ext cx="827329" cy="693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-P pH5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CED4A9D-38C3-90F5-666F-F64EDF377EF3}"/>
              </a:ext>
            </a:extLst>
          </p:cNvPr>
          <p:cNvSpPr/>
          <p:nvPr/>
        </p:nvSpPr>
        <p:spPr>
          <a:xfrm>
            <a:off x="4343270" y="4018492"/>
            <a:ext cx="975824" cy="693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+Al pH5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183D46BC-01DF-119E-11D9-D8BB3E6FF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5615763"/>
            <a:ext cx="5915025" cy="108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S5. Venn diagram of shared DEGs upregulated in Ti 2mM, 0 mM P at pH5, and 200 </a:t>
            </a:r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AlCl3 pH 5 treatments. +Al and -P DEGs data were obtained from Ojeda-Rivera et al. (2020). +Ti DEGs data are our data. </a:t>
            </a:r>
          </a:p>
        </p:txBody>
      </p:sp>
    </p:spTree>
    <p:extLst>
      <p:ext uri="{BB962C8B-B14F-4D97-AF65-F5344CB8AC3E}">
        <p14:creationId xmlns:p14="http://schemas.microsoft.com/office/powerpoint/2010/main" val="310440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28151</TotalTime>
  <Words>231</Words>
  <Application>Microsoft Office PowerPoint</Application>
  <PresentationFormat>A4 (210 x 297 mm)</PresentationFormat>
  <Paragraphs>18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Titanium induces transcriptomic activation of defense signaling components improving endurance to biotic and abiotic stresses in Arabidopsis thaliana</dc:title>
  <dc:creator>Francisco Gabriel Pérez Zavala</dc:creator>
  <cp:lastModifiedBy>Francisco Gabriel Pérez Zavala</cp:lastModifiedBy>
  <cp:revision>34</cp:revision>
  <dcterms:created xsi:type="dcterms:W3CDTF">2022-05-09T19:58:19Z</dcterms:created>
  <dcterms:modified xsi:type="dcterms:W3CDTF">2022-09-14T17:05:21Z</dcterms:modified>
</cp:coreProperties>
</file>