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63" r:id="rId2"/>
    <p:sldId id="265" r:id="rId3"/>
    <p:sldId id="264" r:id="rId4"/>
    <p:sldId id="262" r:id="rId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168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22"/>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View of beach and sea from a grassy sand dune"/>
          <p:cNvSpPr>
            <a:spLocks noGrp="1"/>
          </p:cNvSpPr>
          <p:nvPr>
            <p:ph type="pic" idx="21"/>
          </p:nvPr>
        </p:nvSpPr>
        <p:spPr>
          <a:xfrm>
            <a:off x="-1308100" y="-50800"/>
            <a:ext cx="14782800" cy="98552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View of beach and sea from a grassy sand dune"/>
          <p:cNvSpPr>
            <a:spLocks noGrp="1"/>
          </p:cNvSpPr>
          <p:nvPr>
            <p:ph type="pic" idx="21"/>
          </p:nvPr>
        </p:nvSpPr>
        <p:spPr>
          <a:xfrm>
            <a:off x="1625600" y="374650"/>
            <a:ext cx="9753600" cy="6502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Heron flying low over a beach with a short fence in the foreground"/>
          <p:cNvSpPr>
            <a:spLocks noGrp="1"/>
          </p:cNvSpPr>
          <p:nvPr>
            <p:ph type="pic" idx="21"/>
          </p:nvPr>
        </p:nvSpPr>
        <p:spPr>
          <a:xfrm>
            <a:off x="6375400" y="635000"/>
            <a:ext cx="82169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andy path between two hills leading to the ocean"/>
          <p:cNvSpPr>
            <a:spLocks noGrp="1"/>
          </p:cNvSpPr>
          <p:nvPr>
            <p:ph type="pic" idx="21"/>
          </p:nvPr>
        </p:nvSpPr>
        <p:spPr>
          <a:xfrm>
            <a:off x="3810000" y="25908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andy path between two hills leading to the ocean"/>
          <p:cNvSpPr>
            <a:spLocks noGrp="1"/>
          </p:cNvSpPr>
          <p:nvPr>
            <p:ph type="pic" sz="quarter" idx="21"/>
          </p:nvPr>
        </p:nvSpPr>
        <p:spPr>
          <a:xfrm>
            <a:off x="6556375" y="5092700"/>
            <a:ext cx="5657850" cy="3771900"/>
          </a:xfrm>
          <a:prstGeom prst="rect">
            <a:avLst/>
          </a:prstGeom>
        </p:spPr>
        <p:txBody>
          <a:bodyPr lIns="91439" tIns="45719" rIns="91439" bIns="45719" anchor="t">
            <a:noAutofit/>
          </a:bodyPr>
          <a:lstStyle/>
          <a:p>
            <a:endParaRPr/>
          </a:p>
        </p:txBody>
      </p:sp>
      <p:sp>
        <p:nvSpPr>
          <p:cNvPr id="84" name="Heron flying low over a beach with a short fence in the foreground"/>
          <p:cNvSpPr>
            <a:spLocks noGrp="1"/>
          </p:cNvSpPr>
          <p:nvPr>
            <p:ph type="pic" sz="half" idx="22"/>
          </p:nvPr>
        </p:nvSpPr>
        <p:spPr>
          <a:xfrm>
            <a:off x="6718300" y="749300"/>
            <a:ext cx="5334000" cy="5334000"/>
          </a:xfrm>
          <a:prstGeom prst="rect">
            <a:avLst/>
          </a:prstGeom>
        </p:spPr>
        <p:txBody>
          <a:bodyPr lIns="91439" tIns="45719" rIns="91439" bIns="45719" anchor="t">
            <a:noAutofit/>
          </a:bodyPr>
          <a:lstStyle/>
          <a:p>
            <a:endParaRPr/>
          </a:p>
        </p:txBody>
      </p:sp>
      <p:sp>
        <p:nvSpPr>
          <p:cNvPr id="85" name="View of beach and sea from a grassy sand dune"/>
          <p:cNvSpPr>
            <a:spLocks noGrp="1"/>
          </p:cNvSpPr>
          <p:nvPr>
            <p:ph type="pic" idx="23"/>
          </p:nvPr>
        </p:nvSpPr>
        <p:spPr>
          <a:xfrm>
            <a:off x="-2832100" y="889000"/>
            <a:ext cx="119634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1pPr>
      <a:lvl2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2pPr>
      <a:lvl3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3pPr>
      <a:lvl4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4pPr>
      <a:lvl5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5pPr>
      <a:lvl6pPr marL="0" marR="0" indent="2286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6pPr>
      <a:lvl7pPr marL="0" marR="0" indent="2743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7pPr>
      <a:lvl8pPr marL="0" marR="0" indent="3200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8pPr>
      <a:lvl9pPr marL="0" marR="0" indent="3657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457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9144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1371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18288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22860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27432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32004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3657600" algn="ctr" defTabSz="5842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Figure S1"/>
          <p:cNvSpPr txBox="1"/>
          <p:nvPr/>
        </p:nvSpPr>
        <p:spPr>
          <a:xfrm>
            <a:off x="1493673" y="5250457"/>
            <a:ext cx="1480719" cy="461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dirty="0"/>
              <a:t>Figure S1</a:t>
            </a:r>
          </a:p>
        </p:txBody>
      </p:sp>
      <p:pic>
        <p:nvPicPr>
          <p:cNvPr id="157" name="Fig_S1_Total_tRNA_abundance_examples.png" descr="Fig_S1_Total_tRNA_abundance_examples.png"/>
          <p:cNvPicPr>
            <a:picLocks noChangeAspect="1"/>
          </p:cNvPicPr>
          <p:nvPr/>
        </p:nvPicPr>
        <p:blipFill>
          <a:blip r:embed="rId2"/>
          <a:stretch>
            <a:fillRect/>
          </a:stretch>
        </p:blipFill>
        <p:spPr>
          <a:xfrm>
            <a:off x="4307586" y="2348623"/>
            <a:ext cx="3660342" cy="2614530"/>
          </a:xfrm>
          <a:prstGeom prst="rect">
            <a:avLst/>
          </a:prstGeom>
          <a:ln w="12700">
            <a:miter lim="400000"/>
          </a:ln>
        </p:spPr>
      </p:pic>
      <p:sp>
        <p:nvSpPr>
          <p:cNvPr id="158" name="Fig. S1. Relative abundance of global tRNA isodecoders to 5.8S rRNA in the same RNA samples allows for separation of patient groups. A) For each samples, all reads mapping to tRNA were summed, then divided by reads mapping to 5.8S rRNA. This ratio of mea"/>
          <p:cNvSpPr txBox="1"/>
          <p:nvPr/>
        </p:nvSpPr>
        <p:spPr>
          <a:xfrm>
            <a:off x="1493673" y="5821528"/>
            <a:ext cx="9892486"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a:defRPr sz="1800" b="0"/>
            </a:pPr>
            <a:r>
              <a:rPr b="1" dirty="0"/>
              <a:t>Fig. S1. Relative abundance of global tRNA isodecoders to 5.8S rRNA in the same RNA samples allows for separation of patient groups.</a:t>
            </a:r>
            <a:r>
              <a:rPr dirty="0"/>
              <a:t> </a:t>
            </a:r>
            <a:r>
              <a:rPr dirty="0">
                <a:latin typeface="Arial"/>
                <a:ea typeface="Arial"/>
                <a:cs typeface="Arial"/>
                <a:sym typeface="Arial"/>
              </a:rPr>
              <a:t>A) For each samples, all reads mapping to tRNA were summed, then divided by reads mapping to 5.8S rRNA. This ratio of measured global tRNA abundance to rRNA is different among patient groups, but not between SARS-CoV-2 patient groups</a:t>
            </a:r>
            <a:r>
              <a:rPr dirty="0">
                <a:uFill>
                  <a:solidFill>
                    <a:srgbClr val="000000"/>
                  </a:solidFill>
                </a:uFill>
                <a:latin typeface="Arial"/>
                <a:ea typeface="Arial"/>
                <a:cs typeface="Arial"/>
                <a:sym typeface="Arial"/>
              </a:rPr>
              <a:t>. P</a:t>
            </a:r>
            <a:r>
              <a:rPr dirty="0">
                <a:latin typeface="Arial"/>
                <a:ea typeface="Arial"/>
                <a:cs typeface="Arial"/>
                <a:sym typeface="Arial"/>
              </a:rPr>
              <a:t>-values: *&lt;0.05; **&lt;10</a:t>
            </a:r>
            <a:r>
              <a:rPr baseline="30000" dirty="0">
                <a:latin typeface="Arial"/>
                <a:ea typeface="Arial"/>
                <a:cs typeface="Arial"/>
                <a:sym typeface="Arial"/>
              </a:rPr>
              <a:t>-2</a:t>
            </a:r>
            <a:r>
              <a:rPr dirty="0">
                <a:latin typeface="Arial"/>
                <a:ea typeface="Arial"/>
                <a:cs typeface="Arial"/>
                <a:sym typeface="Arial"/>
              </a:rPr>
              <a:t>; ***&lt;10</a:t>
            </a:r>
            <a:r>
              <a:rPr baseline="30000" dirty="0">
                <a:latin typeface="Arial"/>
                <a:ea typeface="Arial"/>
                <a:cs typeface="Arial"/>
                <a:sym typeface="Arial"/>
              </a:rPr>
              <a:t>-3</a:t>
            </a:r>
            <a:r>
              <a:rPr dirty="0">
                <a:latin typeface="Arial"/>
                <a:ea typeface="Arial"/>
                <a:cs typeface="Arial"/>
                <a:sym typeface="Arial"/>
              </a:rPr>
              <a:t>; ****&lt;10</a:t>
            </a:r>
            <a:r>
              <a:rPr baseline="30000" dirty="0">
                <a:latin typeface="Arial"/>
                <a:ea typeface="Arial"/>
                <a:cs typeface="Arial"/>
                <a:sym typeface="Arial"/>
              </a:rPr>
              <a:t>-4</a:t>
            </a:r>
            <a:r>
              <a:rPr lang="en-US" dirty="0">
                <a:latin typeface="Arial"/>
                <a:ea typeface="Arial"/>
                <a:cs typeface="Arial"/>
                <a:sym typeface="Arial"/>
              </a:rPr>
              <a:t>.</a:t>
            </a:r>
            <a:r>
              <a:rPr dirty="0">
                <a:latin typeface="Arial"/>
                <a:ea typeface="Arial"/>
                <a:cs typeface="Arial"/>
                <a:sym typeface="Arial"/>
              </a:rPr>
              <a:t> Two-sided t-tests with the number of samples passing a 10 read filter indicated on the plot. </a:t>
            </a:r>
          </a:p>
        </p:txBody>
      </p:sp>
    </p:spTree>
    <p:extLst>
      <p:ext uri="{BB962C8B-B14F-4D97-AF65-F5344CB8AC3E}">
        <p14:creationId xmlns:p14="http://schemas.microsoft.com/office/powerpoint/2010/main" val="53313619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gure S1">
            <a:extLst>
              <a:ext uri="{FF2B5EF4-FFF2-40B4-BE49-F238E27FC236}">
                <a16:creationId xmlns:a16="http://schemas.microsoft.com/office/drawing/2014/main" id="{233D4F54-DCB5-20FF-B03D-C2DE3E04D023}"/>
              </a:ext>
            </a:extLst>
          </p:cNvPr>
          <p:cNvSpPr txBox="1"/>
          <p:nvPr/>
        </p:nvSpPr>
        <p:spPr>
          <a:xfrm>
            <a:off x="1003407" y="7789723"/>
            <a:ext cx="1503618"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dirty="0"/>
              <a:t>Figure </a:t>
            </a:r>
            <a:r>
              <a:rPr lang="en-US" dirty="0" smtClean="0"/>
              <a:t>S2</a:t>
            </a:r>
            <a:endParaRPr dirty="0"/>
          </a:p>
        </p:txBody>
      </p:sp>
      <p:grpSp>
        <p:nvGrpSpPr>
          <p:cNvPr id="14" name="Group 13">
            <a:extLst>
              <a:ext uri="{FF2B5EF4-FFF2-40B4-BE49-F238E27FC236}">
                <a16:creationId xmlns:a16="http://schemas.microsoft.com/office/drawing/2014/main" id="{B8F5D25E-9B2B-52E8-503F-FCF83812B894}"/>
              </a:ext>
            </a:extLst>
          </p:cNvPr>
          <p:cNvGrpSpPr/>
          <p:nvPr/>
        </p:nvGrpSpPr>
        <p:grpSpPr>
          <a:xfrm>
            <a:off x="1116390" y="371807"/>
            <a:ext cx="11292882" cy="7417916"/>
            <a:chOff x="1738858" y="1111513"/>
            <a:chExt cx="11292882" cy="7417916"/>
          </a:xfrm>
        </p:grpSpPr>
        <p:pic>
          <p:nvPicPr>
            <p:cNvPr id="4" name="Picture 3" descr="A screenshot of a computer&#10;&#10;Description automatically generated with medium confidence">
              <a:extLst>
                <a:ext uri="{FF2B5EF4-FFF2-40B4-BE49-F238E27FC236}">
                  <a16:creationId xmlns:a16="http://schemas.microsoft.com/office/drawing/2014/main" id="{88AD4B79-9659-2187-74C0-48752A39D5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85"/>
            <a:stretch/>
          </p:blipFill>
          <p:spPr>
            <a:xfrm>
              <a:off x="1738858" y="1111513"/>
              <a:ext cx="10516863" cy="7417916"/>
            </a:xfrm>
            <a:prstGeom prst="rect">
              <a:avLst/>
            </a:prstGeom>
          </p:spPr>
        </p:pic>
        <p:sp>
          <p:nvSpPr>
            <p:cNvPr id="5" name="Rectangle 4">
              <a:extLst>
                <a:ext uri="{FF2B5EF4-FFF2-40B4-BE49-F238E27FC236}">
                  <a16:creationId xmlns:a16="http://schemas.microsoft.com/office/drawing/2014/main" id="{21470F22-5C9B-2F89-F573-D33EB82F05CF}"/>
                </a:ext>
              </a:extLst>
            </p:cNvPr>
            <p:cNvSpPr/>
            <p:nvPr/>
          </p:nvSpPr>
          <p:spPr>
            <a:xfrm>
              <a:off x="1863969" y="5652937"/>
              <a:ext cx="374299" cy="545123"/>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7" name="Picture 6" descr="A picture containing application&#10;&#10;Description automatically generated">
              <a:extLst>
                <a:ext uri="{FF2B5EF4-FFF2-40B4-BE49-F238E27FC236}">
                  <a16:creationId xmlns:a16="http://schemas.microsoft.com/office/drawing/2014/main" id="{5FC814D7-CF3A-B76A-AD6A-9182A1A6CC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55722" y="2879678"/>
              <a:ext cx="477155" cy="2195962"/>
            </a:xfrm>
            <a:prstGeom prst="rect">
              <a:avLst/>
            </a:prstGeom>
          </p:spPr>
        </p:pic>
        <p:sp>
          <p:nvSpPr>
            <p:cNvPr id="8" name="TextBox 7">
              <a:extLst>
                <a:ext uri="{FF2B5EF4-FFF2-40B4-BE49-F238E27FC236}">
                  <a16:creationId xmlns:a16="http://schemas.microsoft.com/office/drawing/2014/main" id="{FB658E1C-AF51-B6D5-4C05-9CBC1476F09E}"/>
                </a:ext>
              </a:extLst>
            </p:cNvPr>
            <p:cNvSpPr txBox="1"/>
            <p:nvPr/>
          </p:nvSpPr>
          <p:spPr>
            <a:xfrm>
              <a:off x="12528058" y="2997138"/>
              <a:ext cx="479298"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0000"/>
                  </a:solidFill>
                  <a:effectLst/>
                  <a:uFillTx/>
                  <a:latin typeface="Helvetica Neue"/>
                  <a:ea typeface="Helvetica Neue"/>
                  <a:cs typeface="Helvetica Neue"/>
                  <a:sym typeface="Helvetica Neue"/>
                </a:rPr>
                <a:t>- 6</a:t>
              </a:r>
            </a:p>
          </p:txBody>
        </p:sp>
        <p:sp>
          <p:nvSpPr>
            <p:cNvPr id="9" name="TextBox 8">
              <a:extLst>
                <a:ext uri="{FF2B5EF4-FFF2-40B4-BE49-F238E27FC236}">
                  <a16:creationId xmlns:a16="http://schemas.microsoft.com/office/drawing/2014/main" id="{2970A034-24E9-56BF-9F3E-1209008F3A30}"/>
                </a:ext>
              </a:extLst>
            </p:cNvPr>
            <p:cNvSpPr txBox="1"/>
            <p:nvPr/>
          </p:nvSpPr>
          <p:spPr>
            <a:xfrm>
              <a:off x="12528058" y="3326536"/>
              <a:ext cx="479298"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0000"/>
                  </a:solidFill>
                  <a:effectLst/>
                  <a:uFillTx/>
                  <a:latin typeface="Helvetica Neue"/>
                  <a:ea typeface="Helvetica Neue"/>
                  <a:cs typeface="Helvetica Neue"/>
                  <a:sym typeface="Helvetica Neue"/>
                </a:rPr>
                <a:t>- 4</a:t>
              </a:r>
            </a:p>
          </p:txBody>
        </p:sp>
        <p:sp>
          <p:nvSpPr>
            <p:cNvPr id="10" name="TextBox 9">
              <a:extLst>
                <a:ext uri="{FF2B5EF4-FFF2-40B4-BE49-F238E27FC236}">
                  <a16:creationId xmlns:a16="http://schemas.microsoft.com/office/drawing/2014/main" id="{B1BEC652-1AC2-18B3-DC87-E59B71E3655A}"/>
                </a:ext>
              </a:extLst>
            </p:cNvPr>
            <p:cNvSpPr txBox="1"/>
            <p:nvPr/>
          </p:nvSpPr>
          <p:spPr>
            <a:xfrm>
              <a:off x="12528058" y="3655934"/>
              <a:ext cx="479298"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0000"/>
                  </a:solidFill>
                  <a:effectLst/>
                  <a:uFillTx/>
                  <a:latin typeface="Helvetica Neue"/>
                  <a:ea typeface="Helvetica Neue"/>
                  <a:cs typeface="Helvetica Neue"/>
                  <a:sym typeface="Helvetica Neue"/>
                </a:rPr>
                <a:t>- 2</a:t>
              </a:r>
            </a:p>
          </p:txBody>
        </p:sp>
        <p:sp>
          <p:nvSpPr>
            <p:cNvPr id="11" name="TextBox 10">
              <a:extLst>
                <a:ext uri="{FF2B5EF4-FFF2-40B4-BE49-F238E27FC236}">
                  <a16:creationId xmlns:a16="http://schemas.microsoft.com/office/drawing/2014/main" id="{AAD8C4C8-5B72-4039-8730-6E18EACEB8B3}"/>
                </a:ext>
              </a:extLst>
            </p:cNvPr>
            <p:cNvSpPr txBox="1"/>
            <p:nvPr/>
          </p:nvSpPr>
          <p:spPr>
            <a:xfrm>
              <a:off x="12528058" y="3980073"/>
              <a:ext cx="479298"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0000"/>
                  </a:solidFill>
                  <a:effectLst/>
                  <a:uFillTx/>
                  <a:latin typeface="Helvetica Neue"/>
                  <a:ea typeface="Helvetica Neue"/>
                  <a:cs typeface="Helvetica Neue"/>
                  <a:sym typeface="Helvetica Neue"/>
                </a:rPr>
                <a:t>- 0</a:t>
              </a:r>
            </a:p>
          </p:txBody>
        </p:sp>
        <p:sp>
          <p:nvSpPr>
            <p:cNvPr id="12" name="TextBox 11">
              <a:extLst>
                <a:ext uri="{FF2B5EF4-FFF2-40B4-BE49-F238E27FC236}">
                  <a16:creationId xmlns:a16="http://schemas.microsoft.com/office/drawing/2014/main" id="{944B815D-19E1-3541-BDDD-3232378B684D}"/>
                </a:ext>
              </a:extLst>
            </p:cNvPr>
            <p:cNvSpPr txBox="1"/>
            <p:nvPr/>
          </p:nvSpPr>
          <p:spPr>
            <a:xfrm>
              <a:off x="12552442" y="4304212"/>
              <a:ext cx="479298"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0000"/>
                  </a:solidFill>
                  <a:effectLst/>
                  <a:uFillTx/>
                  <a:latin typeface="Helvetica Neue"/>
                  <a:ea typeface="Helvetica Neue"/>
                  <a:cs typeface="Helvetica Neue"/>
                  <a:sym typeface="Helvetica Neue"/>
                </a:rPr>
                <a:t>- -2</a:t>
              </a:r>
            </a:p>
          </p:txBody>
        </p:sp>
        <p:sp>
          <p:nvSpPr>
            <p:cNvPr id="13" name="TextBox 12">
              <a:extLst>
                <a:ext uri="{FF2B5EF4-FFF2-40B4-BE49-F238E27FC236}">
                  <a16:creationId xmlns:a16="http://schemas.microsoft.com/office/drawing/2014/main" id="{E3867C6D-A6C4-210A-C922-29F723893792}"/>
                </a:ext>
              </a:extLst>
            </p:cNvPr>
            <p:cNvSpPr txBox="1"/>
            <p:nvPr/>
          </p:nvSpPr>
          <p:spPr>
            <a:xfrm>
              <a:off x="12552442" y="4628351"/>
              <a:ext cx="479298" cy="256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000000"/>
                  </a:solidFill>
                  <a:effectLst/>
                  <a:uFillTx/>
                  <a:latin typeface="Helvetica Neue"/>
                  <a:ea typeface="Helvetica Neue"/>
                  <a:cs typeface="Helvetica Neue"/>
                  <a:sym typeface="Helvetica Neue"/>
                </a:rPr>
                <a:t>- -4</a:t>
              </a:r>
            </a:p>
          </p:txBody>
        </p:sp>
      </p:grpSp>
      <p:sp>
        <p:nvSpPr>
          <p:cNvPr id="3" name="TextBox 2">
            <a:extLst>
              <a:ext uri="{FF2B5EF4-FFF2-40B4-BE49-F238E27FC236}">
                <a16:creationId xmlns:a16="http://schemas.microsoft.com/office/drawing/2014/main" id="{892B8BEF-2C57-DC90-FA41-8563E893BEAA}"/>
              </a:ext>
            </a:extLst>
          </p:cNvPr>
          <p:cNvSpPr txBox="1"/>
          <p:nvPr/>
        </p:nvSpPr>
        <p:spPr>
          <a:xfrm>
            <a:off x="1010622" y="8261647"/>
            <a:ext cx="11252358"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800" dirty="0">
                <a:latin typeface="Arial" panose="020B0604020202020204" pitchFamily="34" charset="0"/>
                <a:cs typeface="Arial" panose="020B0604020202020204" pitchFamily="34" charset="0"/>
              </a:rPr>
              <a:t>Fig. </a:t>
            </a:r>
            <a:r>
              <a:rPr lang="en-US" sz="1800" dirty="0" smtClean="0">
                <a:latin typeface="Arial" panose="020B0604020202020204" pitchFamily="34" charset="0"/>
                <a:cs typeface="Arial" panose="020B0604020202020204" pitchFamily="34" charset="0"/>
              </a:rPr>
              <a:t>S2. </a:t>
            </a:r>
            <a:r>
              <a:rPr lang="en-US" sz="1800" dirty="0">
                <a:latin typeface="Arial" panose="020B0604020202020204" pitchFamily="34" charset="0"/>
                <a:cs typeface="Arial" panose="020B0604020202020204" pitchFamily="34" charset="0"/>
              </a:rPr>
              <a:t>Clustering heatmap of 60 patients with 68 </a:t>
            </a:r>
            <a:r>
              <a:rPr lang="en-US" sz="1800" dirty="0" smtClean="0">
                <a:latin typeface="Arial" panose="020B0604020202020204" pitchFamily="34" charset="0"/>
                <a:cs typeface="Arial" panose="020B0604020202020204" pitchFamily="34" charset="0"/>
              </a:rPr>
              <a:t>biomarkers. </a:t>
            </a:r>
            <a:r>
              <a:rPr kumimoji="0" lang="en-US" sz="18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Neue"/>
              </a:rPr>
              <a:t>Normalized </a:t>
            </a:r>
            <a:r>
              <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values of 68 selected biomarkers from 60 samples are shown in the heatmap. The samples are ordered by their cross-validation scores in a logistic regression model. The biomarkers are clustered. The side bar shows the types of the samples (red, </a:t>
            </a:r>
            <a:r>
              <a:rPr kumimoji="0" lang="en-US" sz="18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Neue"/>
              </a:rPr>
              <a:t>severe symptoms; </a:t>
            </a:r>
            <a:r>
              <a:rPr lang="en-US" sz="1800" b="0" dirty="0">
                <a:latin typeface="Arial" panose="020B0604020202020204" pitchFamily="34" charset="0"/>
                <a:cs typeface="Arial" panose="020B0604020202020204" pitchFamily="34" charset="0"/>
              </a:rPr>
              <a:t>b</a:t>
            </a:r>
            <a:r>
              <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lue, </a:t>
            </a:r>
            <a:r>
              <a:rPr kumimoji="0" lang="en-US" sz="1800" b="0" i="0" u="none" strike="noStrike" cap="none" spc="0" normalizeH="0" baseline="0" dirty="0" smtClean="0">
                <a:ln>
                  <a:noFill/>
                </a:ln>
                <a:solidFill>
                  <a:srgbClr val="000000"/>
                </a:solidFill>
                <a:effectLst/>
                <a:uFillTx/>
                <a:latin typeface="Arial" panose="020B0604020202020204" pitchFamily="34" charset="0"/>
                <a:cs typeface="Arial" panose="020B0604020202020204" pitchFamily="34" charset="0"/>
                <a:sym typeface="Helvetica Neue"/>
              </a:rPr>
              <a:t>mild symptoms).</a:t>
            </a:r>
            <a:endPar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p:spTree>
    <p:extLst>
      <p:ext uri="{BB962C8B-B14F-4D97-AF65-F5344CB8AC3E}">
        <p14:creationId xmlns:p14="http://schemas.microsoft.com/office/powerpoint/2010/main" val="177071393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Figure S1"/>
          <p:cNvSpPr txBox="1"/>
          <p:nvPr/>
        </p:nvSpPr>
        <p:spPr>
          <a:xfrm>
            <a:off x="1221841" y="6671596"/>
            <a:ext cx="1503618"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dirty="0"/>
              <a:t>Figure </a:t>
            </a:r>
            <a:r>
              <a:rPr lang="en-US" dirty="0" smtClean="0"/>
              <a:t>S3</a:t>
            </a:r>
            <a:endParaRPr dirty="0"/>
          </a:p>
        </p:txBody>
      </p:sp>
      <p:pic>
        <p:nvPicPr>
          <p:cNvPr id="20" name="Picture 19" descr="Chart, histogram&#10;&#10;Description automatically generated">
            <a:extLst>
              <a:ext uri="{FF2B5EF4-FFF2-40B4-BE49-F238E27FC236}">
                <a16:creationId xmlns:a16="http://schemas.microsoft.com/office/drawing/2014/main" id="{B9336872-E487-719B-0EC5-AA4C444834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1647" y="4547075"/>
            <a:ext cx="4340510" cy="1955562"/>
          </a:xfrm>
          <a:prstGeom prst="rect">
            <a:avLst/>
          </a:prstGeom>
        </p:spPr>
      </p:pic>
      <p:pic>
        <p:nvPicPr>
          <p:cNvPr id="21" name="Picture 20" descr="Chart, bar chart&#10;&#10;Description automatically generated">
            <a:extLst>
              <a:ext uri="{FF2B5EF4-FFF2-40B4-BE49-F238E27FC236}">
                <a16:creationId xmlns:a16="http://schemas.microsoft.com/office/drawing/2014/main" id="{2D3D7E72-FC27-3D0A-A638-77FB2DBAF7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2962" y="2120141"/>
            <a:ext cx="3805418" cy="1955562"/>
          </a:xfrm>
          <a:prstGeom prst="rect">
            <a:avLst/>
          </a:prstGeom>
        </p:spPr>
      </p:pic>
      <p:pic>
        <p:nvPicPr>
          <p:cNvPr id="22" name="Picture 21" descr="Chart, bar chart&#10;&#10;Description automatically generated">
            <a:extLst>
              <a:ext uri="{FF2B5EF4-FFF2-40B4-BE49-F238E27FC236}">
                <a16:creationId xmlns:a16="http://schemas.microsoft.com/office/drawing/2014/main" id="{71E4F66D-83B7-33E1-A724-247BA3D34C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5530" y="4547075"/>
            <a:ext cx="3805418" cy="1955562"/>
          </a:xfrm>
          <a:prstGeom prst="rect">
            <a:avLst/>
          </a:prstGeom>
        </p:spPr>
      </p:pic>
      <p:pic>
        <p:nvPicPr>
          <p:cNvPr id="23" name="Picture 22" descr="Chart, bar chart&#10;&#10;Description automatically generated">
            <a:extLst>
              <a:ext uri="{FF2B5EF4-FFF2-40B4-BE49-F238E27FC236}">
                <a16:creationId xmlns:a16="http://schemas.microsoft.com/office/drawing/2014/main" id="{5812B8FB-2E9D-251A-357C-329DCEF42D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4660" y="2115551"/>
            <a:ext cx="4457497" cy="2290658"/>
          </a:xfrm>
          <a:prstGeom prst="rect">
            <a:avLst/>
          </a:prstGeom>
        </p:spPr>
      </p:pic>
      <p:sp>
        <p:nvSpPr>
          <p:cNvPr id="24" name="A"/>
          <p:cNvSpPr txBox="1"/>
          <p:nvPr/>
        </p:nvSpPr>
        <p:spPr>
          <a:xfrm>
            <a:off x="2141993" y="1930668"/>
            <a:ext cx="323089" cy="461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dirty="0"/>
              <a:t>A</a:t>
            </a:r>
          </a:p>
        </p:txBody>
      </p:sp>
      <p:sp>
        <p:nvSpPr>
          <p:cNvPr id="25" name="B">
            <a:extLst>
              <a:ext uri="{FF2B5EF4-FFF2-40B4-BE49-F238E27FC236}">
                <a16:creationId xmlns:a16="http://schemas.microsoft.com/office/drawing/2014/main" id="{15DE8CD4-C526-410E-9C81-0DB7B44744EC}"/>
              </a:ext>
            </a:extLst>
          </p:cNvPr>
          <p:cNvSpPr txBox="1"/>
          <p:nvPr/>
        </p:nvSpPr>
        <p:spPr>
          <a:xfrm>
            <a:off x="2170637" y="3953855"/>
            <a:ext cx="328880" cy="461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dirty="0"/>
              <a:t>B</a:t>
            </a:r>
          </a:p>
        </p:txBody>
      </p:sp>
      <p:sp>
        <p:nvSpPr>
          <p:cNvPr id="26" name="A">
            <a:extLst>
              <a:ext uri="{FF2B5EF4-FFF2-40B4-BE49-F238E27FC236}">
                <a16:creationId xmlns:a16="http://schemas.microsoft.com/office/drawing/2014/main" id="{E037AC23-B919-4BE4-87A5-FF6A8BCA9584}"/>
              </a:ext>
            </a:extLst>
          </p:cNvPr>
          <p:cNvSpPr txBox="1"/>
          <p:nvPr/>
        </p:nvSpPr>
        <p:spPr>
          <a:xfrm>
            <a:off x="6568942" y="1914140"/>
            <a:ext cx="32541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lang="en-US" dirty="0"/>
              <a:t>C</a:t>
            </a:r>
            <a:endParaRPr dirty="0"/>
          </a:p>
        </p:txBody>
      </p:sp>
      <p:sp>
        <p:nvSpPr>
          <p:cNvPr id="27" name="B">
            <a:extLst>
              <a:ext uri="{FF2B5EF4-FFF2-40B4-BE49-F238E27FC236}">
                <a16:creationId xmlns:a16="http://schemas.microsoft.com/office/drawing/2014/main" id="{C88F8FA7-C80B-41F9-ABE4-87FE9B2B1DDF}"/>
              </a:ext>
            </a:extLst>
          </p:cNvPr>
          <p:cNvSpPr txBox="1"/>
          <p:nvPr/>
        </p:nvSpPr>
        <p:spPr>
          <a:xfrm>
            <a:off x="6571837" y="3938883"/>
            <a:ext cx="325410"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lang="en-US" dirty="0"/>
              <a:t>D</a:t>
            </a:r>
            <a:endParaRPr dirty="0"/>
          </a:p>
        </p:txBody>
      </p:sp>
      <p:sp>
        <p:nvSpPr>
          <p:cNvPr id="28" name="Figure 5">
            <a:extLst>
              <a:ext uri="{FF2B5EF4-FFF2-40B4-BE49-F238E27FC236}">
                <a16:creationId xmlns:a16="http://schemas.microsoft.com/office/drawing/2014/main" id="{918210A7-8387-479A-98BF-02B7145D6C0C}"/>
              </a:ext>
            </a:extLst>
          </p:cNvPr>
          <p:cNvSpPr txBox="1"/>
          <p:nvPr/>
        </p:nvSpPr>
        <p:spPr>
          <a:xfrm>
            <a:off x="3689250" y="1834493"/>
            <a:ext cx="1883529"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lang="en-US" sz="1400" b="0" dirty="0">
                <a:latin typeface="Arial" panose="020B0604020202020204" pitchFamily="34" charset="0"/>
                <a:cs typeface="Arial" panose="020B0604020202020204" pitchFamily="34" charset="0"/>
              </a:rPr>
              <a:t>Arg(ACG), 5tRF 30-40</a:t>
            </a:r>
            <a:endParaRPr sz="1400" b="0" dirty="0">
              <a:latin typeface="Arial" panose="020B0604020202020204" pitchFamily="34" charset="0"/>
              <a:cs typeface="Arial" panose="020B0604020202020204" pitchFamily="34" charset="0"/>
            </a:endParaRPr>
          </a:p>
        </p:txBody>
      </p:sp>
      <p:sp>
        <p:nvSpPr>
          <p:cNvPr id="29" name="Figure 5">
            <a:extLst>
              <a:ext uri="{FF2B5EF4-FFF2-40B4-BE49-F238E27FC236}">
                <a16:creationId xmlns:a16="http://schemas.microsoft.com/office/drawing/2014/main" id="{3A5759E0-B7D8-495A-B95F-9F2A4F6E0D2F}"/>
              </a:ext>
            </a:extLst>
          </p:cNvPr>
          <p:cNvSpPr txBox="1"/>
          <p:nvPr/>
        </p:nvSpPr>
        <p:spPr>
          <a:xfrm>
            <a:off x="3692805" y="4330719"/>
            <a:ext cx="1812997"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lang="en-US" sz="1400" b="0" dirty="0">
                <a:latin typeface="Arial" panose="020B0604020202020204" pitchFamily="34" charset="0"/>
                <a:cs typeface="Arial" panose="020B0604020202020204" pitchFamily="34" charset="0"/>
              </a:rPr>
              <a:t>iMet-c1t32, full-length</a:t>
            </a:r>
            <a:endParaRPr sz="1400" b="0" dirty="0">
              <a:latin typeface="Arial" panose="020B0604020202020204" pitchFamily="34" charset="0"/>
              <a:cs typeface="Arial" panose="020B0604020202020204" pitchFamily="34" charset="0"/>
            </a:endParaRPr>
          </a:p>
        </p:txBody>
      </p:sp>
      <p:sp>
        <p:nvSpPr>
          <p:cNvPr id="30" name="Figure 5">
            <a:extLst>
              <a:ext uri="{FF2B5EF4-FFF2-40B4-BE49-F238E27FC236}">
                <a16:creationId xmlns:a16="http://schemas.microsoft.com/office/drawing/2014/main" id="{B7A48DC5-5F2F-40C0-9515-77E4284C9755}"/>
              </a:ext>
            </a:extLst>
          </p:cNvPr>
          <p:cNvSpPr txBox="1"/>
          <p:nvPr/>
        </p:nvSpPr>
        <p:spPr>
          <a:xfrm>
            <a:off x="8244686" y="1843162"/>
            <a:ext cx="1187826"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lang="en-US" sz="1400" b="0" dirty="0">
                <a:latin typeface="Arial" panose="020B0604020202020204" pitchFamily="34" charset="0"/>
                <a:cs typeface="Arial" panose="020B0604020202020204" pitchFamily="34" charset="0"/>
              </a:rPr>
              <a:t>mt-Val, m</a:t>
            </a:r>
            <a:r>
              <a:rPr lang="en-US" sz="1400" b="0" baseline="30000" dirty="0">
                <a:latin typeface="Arial" panose="020B0604020202020204" pitchFamily="34" charset="0"/>
                <a:cs typeface="Arial" panose="020B0604020202020204" pitchFamily="34" charset="0"/>
              </a:rPr>
              <a:t>1</a:t>
            </a:r>
            <a:r>
              <a:rPr lang="en-US" sz="1400" b="0" dirty="0">
                <a:latin typeface="Arial" panose="020B0604020202020204" pitchFamily="34" charset="0"/>
                <a:cs typeface="Arial" panose="020B0604020202020204" pitchFamily="34" charset="0"/>
              </a:rPr>
              <a:t>A9</a:t>
            </a:r>
            <a:endParaRPr sz="1400" b="0" dirty="0">
              <a:latin typeface="Arial" panose="020B0604020202020204" pitchFamily="34" charset="0"/>
              <a:cs typeface="Arial" panose="020B0604020202020204" pitchFamily="34" charset="0"/>
            </a:endParaRPr>
          </a:p>
        </p:txBody>
      </p:sp>
      <p:sp>
        <p:nvSpPr>
          <p:cNvPr id="31" name="Figure 5">
            <a:extLst>
              <a:ext uri="{FF2B5EF4-FFF2-40B4-BE49-F238E27FC236}">
                <a16:creationId xmlns:a16="http://schemas.microsoft.com/office/drawing/2014/main" id="{C62FD092-453E-4571-8478-3BE7D99E088F}"/>
              </a:ext>
            </a:extLst>
          </p:cNvPr>
          <p:cNvSpPr txBox="1"/>
          <p:nvPr/>
        </p:nvSpPr>
        <p:spPr>
          <a:xfrm>
            <a:off x="8244686" y="4289584"/>
            <a:ext cx="1197444" cy="318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rPr lang="en-US" sz="1400" b="0" dirty="0">
                <a:latin typeface="Arial" panose="020B0604020202020204" pitchFamily="34" charset="0"/>
                <a:cs typeface="Arial" panose="020B0604020202020204" pitchFamily="34" charset="0"/>
              </a:rPr>
              <a:t>Combine all 3</a:t>
            </a:r>
            <a:endParaRPr sz="1400" b="0" dirty="0">
              <a:latin typeface="Arial" panose="020B0604020202020204" pitchFamily="34" charset="0"/>
              <a:cs typeface="Arial" panose="020B0604020202020204" pitchFamily="34" charset="0"/>
            </a:endParaRPr>
          </a:p>
        </p:txBody>
      </p:sp>
      <p:sp>
        <p:nvSpPr>
          <p:cNvPr id="32" name="Fig. S1. Relative abundance of global tRNA isodecoders to 5.8S rRNA in the same RNA samples allows for separation of patient groups. A) For each samples, all reads mapping to tRNA were summed, then divided by reads mapping to 5.8S rRNA. This ratio of mea"/>
          <p:cNvSpPr txBox="1"/>
          <p:nvPr/>
        </p:nvSpPr>
        <p:spPr>
          <a:xfrm>
            <a:off x="1221841" y="7317163"/>
            <a:ext cx="10694202"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gn="l">
              <a:defRPr sz="1800" b="0"/>
            </a:pPr>
            <a:r>
              <a:rPr b="1" dirty="0">
                <a:latin typeface="Arial" panose="020B0604020202020204" pitchFamily="34" charset="0"/>
                <a:cs typeface="Arial" panose="020B0604020202020204" pitchFamily="34" charset="0"/>
              </a:rPr>
              <a:t>Fig. </a:t>
            </a:r>
            <a:r>
              <a:rPr b="1" dirty="0" smtClean="0">
                <a:latin typeface="Arial" panose="020B0604020202020204" pitchFamily="34" charset="0"/>
                <a:cs typeface="Arial" panose="020B0604020202020204" pitchFamily="34" charset="0"/>
              </a:rPr>
              <a:t>S</a:t>
            </a:r>
            <a:r>
              <a:rPr lang="en-US" b="1" dirty="0" smtClean="0">
                <a:latin typeface="Arial" panose="020B0604020202020204" pitchFamily="34" charset="0"/>
                <a:cs typeface="Arial" panose="020B0604020202020204" pitchFamily="34" charset="0"/>
              </a:rPr>
              <a:t>3</a:t>
            </a:r>
            <a:r>
              <a:rPr b="1" dirty="0" smtClean="0">
                <a:latin typeface="Arial" panose="020B0604020202020204" pitchFamily="34" charset="0"/>
                <a:cs typeface="Arial" panose="020B0604020202020204" pitchFamily="34" charset="0"/>
              </a:rPr>
              <a:t>.</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The cross-validation scores of the samples for Fig. </a:t>
            </a:r>
            <a:r>
              <a:rPr lang="en-US" b="1" dirty="0" smtClean="0">
                <a:latin typeface="Arial" panose="020B0604020202020204" pitchFamily="34" charset="0"/>
                <a:cs typeface="Arial" panose="020B0604020202020204" pitchFamily="34" charset="0"/>
              </a:rPr>
              <a:t>5. </a:t>
            </a:r>
            <a:r>
              <a:rPr lang="en-US" sz="1800" b="0" dirty="0" smtClean="0">
                <a:latin typeface="Arial" panose="020B0604020202020204" pitchFamily="34" charset="0"/>
                <a:cs typeface="Arial" panose="020B0604020202020204" pitchFamily="34" charset="0"/>
              </a:rPr>
              <a:t>The </a:t>
            </a:r>
            <a:r>
              <a:rPr lang="en-US" sz="1800" b="0" dirty="0">
                <a:latin typeface="Arial" panose="020B0604020202020204" pitchFamily="34" charset="0"/>
                <a:cs typeface="Arial" panose="020B0604020202020204" pitchFamily="34" charset="0"/>
              </a:rPr>
              <a:t>bar plots show the cross-validation scores of the samples in a logistic regression model of A) fragmentation (</a:t>
            </a:r>
            <a:r>
              <a:rPr lang="en-US" sz="1800" b="0" dirty="0" err="1">
                <a:latin typeface="Arial" panose="020B0604020202020204" pitchFamily="34" charset="0"/>
                <a:cs typeface="Arial" panose="020B0604020202020204" pitchFamily="34" charset="0"/>
              </a:rPr>
              <a:t>tRNA</a:t>
            </a:r>
            <a:r>
              <a:rPr lang="en-US" sz="1800" b="0" baseline="30000" dirty="0" err="1">
                <a:latin typeface="Arial" panose="020B0604020202020204" pitchFamily="34" charset="0"/>
                <a:cs typeface="Arial" panose="020B0604020202020204" pitchFamily="34" charset="0"/>
              </a:rPr>
              <a:t>Arg</a:t>
            </a:r>
            <a:r>
              <a:rPr lang="en-US" sz="1800" b="0" dirty="0">
                <a:latin typeface="Arial" panose="020B0604020202020204" pitchFamily="34" charset="0"/>
                <a:cs typeface="Arial" panose="020B0604020202020204" pitchFamily="34" charset="0"/>
              </a:rPr>
              <a:t>(ACG), 5’tRF), B) abundance (</a:t>
            </a:r>
            <a:r>
              <a:rPr lang="en-US" sz="1800" b="0" dirty="0" err="1">
                <a:latin typeface="Arial" panose="020B0604020202020204" pitchFamily="34" charset="0"/>
                <a:cs typeface="Arial" panose="020B0604020202020204" pitchFamily="34" charset="0"/>
              </a:rPr>
              <a:t>tRNA</a:t>
            </a:r>
            <a:r>
              <a:rPr lang="en-US" sz="1800" b="0" baseline="-25000" dirty="0" err="1">
                <a:latin typeface="Arial" panose="020B0604020202020204" pitchFamily="34" charset="0"/>
                <a:cs typeface="Arial" panose="020B0604020202020204" pitchFamily="34" charset="0"/>
              </a:rPr>
              <a:t>i</a:t>
            </a:r>
            <a:r>
              <a:rPr lang="en-US" sz="1800" b="0" baseline="30000" dirty="0" err="1">
                <a:latin typeface="Arial" panose="020B0604020202020204" pitchFamily="34" charset="0"/>
                <a:cs typeface="Arial" panose="020B0604020202020204" pitchFamily="34" charset="0"/>
              </a:rPr>
              <a:t>Met</a:t>
            </a:r>
            <a:r>
              <a:rPr lang="en-US" sz="1800" b="0" dirty="0">
                <a:latin typeface="Arial" panose="020B0604020202020204" pitchFamily="34" charset="0"/>
                <a:cs typeface="Arial" panose="020B0604020202020204" pitchFamily="34" charset="0"/>
              </a:rPr>
              <a:t>(CAT)c1t32), C) modification (mitochondrial </a:t>
            </a:r>
            <a:r>
              <a:rPr lang="en-US" sz="1800" b="0" dirty="0" err="1">
                <a:latin typeface="Arial" panose="020B0604020202020204" pitchFamily="34" charset="0"/>
                <a:cs typeface="Arial" panose="020B0604020202020204" pitchFamily="34" charset="0"/>
              </a:rPr>
              <a:t>tRNA</a:t>
            </a:r>
            <a:r>
              <a:rPr lang="en-US" sz="1800" b="0" baseline="30000" dirty="0" err="1">
                <a:latin typeface="Arial" panose="020B0604020202020204" pitchFamily="34" charset="0"/>
                <a:cs typeface="Arial" panose="020B0604020202020204" pitchFamily="34" charset="0"/>
              </a:rPr>
              <a:t>Val</a:t>
            </a:r>
            <a:r>
              <a:rPr lang="en-US" sz="1800" b="0" dirty="0">
                <a:latin typeface="Arial" panose="020B0604020202020204" pitchFamily="34" charset="0"/>
                <a:cs typeface="Arial" panose="020B0604020202020204" pitchFamily="34" charset="0"/>
              </a:rPr>
              <a:t>, m</a:t>
            </a:r>
            <a:r>
              <a:rPr lang="en-US" sz="1800" b="0" baseline="30000" dirty="0">
                <a:latin typeface="Arial" panose="020B0604020202020204" pitchFamily="34" charset="0"/>
                <a:cs typeface="Arial" panose="020B0604020202020204" pitchFamily="34" charset="0"/>
              </a:rPr>
              <a:t>1</a:t>
            </a:r>
            <a:r>
              <a:rPr lang="en-US" sz="1800" b="0" dirty="0">
                <a:latin typeface="Arial" panose="020B0604020202020204" pitchFamily="34" charset="0"/>
                <a:cs typeface="Arial" panose="020B0604020202020204" pitchFamily="34" charset="0"/>
              </a:rPr>
              <a:t>A9) D) combination of the three biomarkers. Red, </a:t>
            </a:r>
            <a:r>
              <a:rPr lang="en-US" sz="1800" b="0" dirty="0" smtClean="0">
                <a:latin typeface="Arial" panose="020B0604020202020204" pitchFamily="34" charset="0"/>
                <a:cs typeface="Arial" panose="020B0604020202020204" pitchFamily="34" charset="0"/>
              </a:rPr>
              <a:t>severe symptom </a:t>
            </a:r>
            <a:r>
              <a:rPr lang="en-US" sz="1800" b="0" dirty="0">
                <a:latin typeface="Arial" panose="020B0604020202020204" pitchFamily="34" charset="0"/>
                <a:cs typeface="Arial" panose="020B0604020202020204" pitchFamily="34" charset="0"/>
              </a:rPr>
              <a:t>samples. Blue, </a:t>
            </a:r>
            <a:r>
              <a:rPr lang="en-US" sz="1800" b="0" dirty="0" smtClean="0">
                <a:latin typeface="Arial" panose="020B0604020202020204" pitchFamily="34" charset="0"/>
                <a:cs typeface="Arial" panose="020B0604020202020204" pitchFamily="34" charset="0"/>
              </a:rPr>
              <a:t>mild symptom </a:t>
            </a:r>
            <a:r>
              <a:rPr lang="en-US" sz="1800" b="0" dirty="0">
                <a:latin typeface="Arial" panose="020B0604020202020204" pitchFamily="34" charset="0"/>
                <a:cs typeface="Arial" panose="020B0604020202020204" pitchFamily="34" charset="0"/>
              </a:rPr>
              <a:t>samples.</a:t>
            </a:r>
            <a:r>
              <a:rPr lang="en-US" b="1" dirty="0">
                <a:latin typeface="Arial" panose="020B0604020202020204" pitchFamily="34" charset="0"/>
                <a:cs typeface="Arial" panose="020B0604020202020204" pitchFamily="34" charset="0"/>
              </a:rPr>
              <a:t> </a:t>
            </a:r>
            <a:endParaRPr dirty="0">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55912857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upplemental tables"/>
          <p:cNvSpPr txBox="1"/>
          <p:nvPr/>
        </p:nvSpPr>
        <p:spPr>
          <a:xfrm>
            <a:off x="765916" y="1063621"/>
            <a:ext cx="3082139" cy="461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Supplemental tables</a:t>
            </a:r>
          </a:p>
        </p:txBody>
      </p:sp>
      <p:sp>
        <p:nvSpPr>
          <p:cNvPr id="161" name="Table S1: Read mapping to nasopharyngeal swabs. The number of mapped reads, tRNA-specific mapped reads, and overall mapping rate for each samples are listed. Reference genome was a combination of curated mature tRNA sequences from HG19, and select small "/>
          <p:cNvSpPr txBox="1"/>
          <p:nvPr/>
        </p:nvSpPr>
        <p:spPr>
          <a:xfrm>
            <a:off x="343674" y="1821363"/>
            <a:ext cx="12317452" cy="1225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1800" b="0"/>
            </a:pPr>
            <a:r>
              <a:rPr b="1"/>
              <a:t>Table S1: Read mapping to nasopharyngeal swabs. </a:t>
            </a:r>
            <a:r>
              <a:t>The number of mapped reads, tRNA-specific mapped reads, and overall mapping rate for each samples are listed. Reference genome was a combination of curated mature tRNA sequences from HG19, and select small RNA species including: 5.8S rRNA, 5S rRNA, U6, U2, U4, U1, U5A, Y1, Y3, Y4, and Y5 RNAs. </a:t>
            </a:r>
          </a:p>
        </p:txBody>
      </p:sp>
      <p:sp>
        <p:nvSpPr>
          <p:cNvPr id="162" name="Table S2: P-values tRNA fragments. Pairwise two-sided t-test comparisons among patient groups (e.g. Healthy, flue, SARS-CoV2 mild, SARS-CoV2 severe) for tRNA fragments. Fragments are identified by their isoacceptor family amino acid, anticodon, and the p"/>
          <p:cNvSpPr txBox="1"/>
          <p:nvPr/>
        </p:nvSpPr>
        <p:spPr>
          <a:xfrm>
            <a:off x="343674" y="3343544"/>
            <a:ext cx="12317452" cy="1504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1800" b="0"/>
            </a:pPr>
            <a:r>
              <a:rPr b="1" dirty="0"/>
              <a:t>Table S2: P-values tRNA fragments. </a:t>
            </a:r>
            <a:r>
              <a:rPr dirty="0"/>
              <a:t>Pairwise two-sided t-test comparisons among patient groups (e.g. Healthy, flue, SARS-CoV</a:t>
            </a:r>
            <a:r>
              <a:rPr lang="en-US" dirty="0"/>
              <a:t>-</a:t>
            </a:r>
            <a:r>
              <a:rPr dirty="0"/>
              <a:t>2 mild, SARS-CoV</a:t>
            </a:r>
            <a:r>
              <a:rPr lang="en-US" dirty="0"/>
              <a:t>-</a:t>
            </a:r>
            <a:r>
              <a:rPr dirty="0"/>
              <a:t>2 severe) for tRNA fragments. Fragments are identified by their </a:t>
            </a:r>
            <a:r>
              <a:rPr dirty="0" err="1"/>
              <a:t>isoacceptor</a:t>
            </a:r>
            <a:r>
              <a:rPr dirty="0"/>
              <a:t> family amino acid, anticodon, and the position of the 3’ end of the read (</a:t>
            </a:r>
            <a:r>
              <a:rPr dirty="0" err="1"/>
              <a:t>bin_start</a:t>
            </a:r>
            <a:r>
              <a:rPr dirty="0"/>
              <a:t>). For each comparison, the number of samples which passed the 10 read filter is indicated. No comparison was done if one patient group has data from fewer than 2 samples. Only fragments with uncorrected p&lt;0.05 are included.</a:t>
            </a:r>
          </a:p>
        </p:txBody>
      </p:sp>
      <p:sp>
        <p:nvSpPr>
          <p:cNvPr id="163" name="Table S3: P-values tRNA abundance. Pairwise two-sided t-test comparisons among patient groups (e.g. Healthy, flue, SARS-CoV2 mild, SARS-CoV2 severe) for rRNA-normalized abundance of tRNA isodecoders. Isodecoders are identified by their isoacceptor family"/>
          <p:cNvSpPr txBox="1"/>
          <p:nvPr/>
        </p:nvSpPr>
        <p:spPr>
          <a:xfrm>
            <a:off x="343674" y="5145126"/>
            <a:ext cx="12317452" cy="1504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1800" b="0"/>
            </a:pPr>
            <a:r>
              <a:rPr b="1" dirty="0"/>
              <a:t>Table S3: P-values tRNA abundance. </a:t>
            </a:r>
            <a:r>
              <a:rPr dirty="0"/>
              <a:t>Pairwise two-sided t-test comparisons among patient groups (e.g. Healthy, flue, SARS-CoV</a:t>
            </a:r>
            <a:r>
              <a:rPr lang="en-US" dirty="0"/>
              <a:t>-</a:t>
            </a:r>
            <a:r>
              <a:rPr dirty="0"/>
              <a:t>2 mild, SARS-CoV</a:t>
            </a:r>
            <a:r>
              <a:rPr lang="en-US" dirty="0"/>
              <a:t>-</a:t>
            </a:r>
            <a:r>
              <a:rPr dirty="0"/>
              <a:t>2 severe) for rRNA-normalized abundance of tRNA </a:t>
            </a:r>
            <a:r>
              <a:rPr dirty="0" err="1"/>
              <a:t>isodecoders</a:t>
            </a:r>
            <a:r>
              <a:rPr dirty="0"/>
              <a:t>. </a:t>
            </a:r>
            <a:r>
              <a:rPr dirty="0" err="1"/>
              <a:t>Isodecoders</a:t>
            </a:r>
            <a:r>
              <a:rPr dirty="0"/>
              <a:t> are identified by their </a:t>
            </a:r>
            <a:r>
              <a:rPr dirty="0" err="1"/>
              <a:t>isoacceptor</a:t>
            </a:r>
            <a:r>
              <a:rPr dirty="0"/>
              <a:t> family amino acid, anticodon, and gene name. For each comparison, the number of samples which passed the 10 read filter is indicated. No comparison was done if one patient group has data from fewer than 2 samples. Only fragments with uncorrected p&lt;0.05 are included.</a:t>
            </a:r>
          </a:p>
        </p:txBody>
      </p:sp>
      <p:sp>
        <p:nvSpPr>
          <p:cNvPr id="164" name="Table S4: P-values tRNA modifications. Pairwise two-sided t-test comparisons among patient groups (e.g. Healthy, flue, SARS-CoV2 mild, SARS-CoV2 severe) for individual modifications on individual isodecoders. Analysis was limited to positions with &gt;50 re"/>
          <p:cNvSpPr txBox="1"/>
          <p:nvPr/>
        </p:nvSpPr>
        <p:spPr>
          <a:xfrm>
            <a:off x="343674" y="6946708"/>
            <a:ext cx="12317452" cy="1784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algn="l">
              <a:defRPr sz="1800" b="0"/>
            </a:pPr>
            <a:r>
              <a:rPr b="1" dirty="0"/>
              <a:t>Table S4: P-values tRNA modifications. </a:t>
            </a:r>
            <a:r>
              <a:rPr dirty="0"/>
              <a:t>Pairwise two-sided t-test comparisons among patient groups (e.g. Healthy, flue, SARS-CoV</a:t>
            </a:r>
            <a:r>
              <a:rPr lang="en-US" dirty="0"/>
              <a:t>-</a:t>
            </a:r>
            <a:r>
              <a:rPr dirty="0"/>
              <a:t>2 mild, SARS-CoV</a:t>
            </a:r>
            <a:r>
              <a:rPr lang="en-US" dirty="0"/>
              <a:t>-</a:t>
            </a:r>
            <a:r>
              <a:rPr dirty="0"/>
              <a:t>2 severe) for individual modifications on individual </a:t>
            </a:r>
            <a:r>
              <a:rPr dirty="0" err="1"/>
              <a:t>isodecoders</a:t>
            </a:r>
            <a:r>
              <a:rPr dirty="0"/>
              <a:t>. Analysis was limited to positions with &gt;50 reads and &gt;2% modification rate for each sample. </a:t>
            </a:r>
            <a:r>
              <a:rPr dirty="0" err="1"/>
              <a:t>Isodecoders</a:t>
            </a:r>
            <a:r>
              <a:rPr dirty="0"/>
              <a:t> are identified by their </a:t>
            </a:r>
            <a:r>
              <a:rPr dirty="0" err="1"/>
              <a:t>isoacceptor</a:t>
            </a:r>
            <a:r>
              <a:rPr dirty="0"/>
              <a:t> family amino acid, anticodon, and gene name, in addition to the precise position of the modified base. For each comparison, the number of samples which passed the filter is indicated. No comparison was done if one patient group has data from fewer than 2 samples. Only fragments with uncorrected p&lt;0.05 are included.</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141</TotalTime>
  <Words>677</Words>
  <Application>Microsoft Office PowerPoint</Application>
  <PresentationFormat>Custom</PresentationFormat>
  <Paragraphs>25</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Helvetica Light</vt:lpstr>
      <vt:lpstr>Helvetica Neue</vt:lpstr>
      <vt:lpstr>Helvetica Neue Light</vt:lpstr>
      <vt:lpstr>Helvetica Neue Medium</vt:lpstr>
      <vt:lpstr>Helvetica Neue Thin</vt:lpstr>
      <vt:lpstr>White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Tao</dc:creator>
  <cp:lastModifiedBy>Tao Pan</cp:lastModifiedBy>
  <cp:revision>23</cp:revision>
  <dcterms:modified xsi:type="dcterms:W3CDTF">2022-09-13T14:58:44Z</dcterms:modified>
</cp:coreProperties>
</file>